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65" r:id="rId2"/>
    <p:sldId id="267" r:id="rId3"/>
    <p:sldId id="321" r:id="rId4"/>
    <p:sldId id="320" r:id="rId5"/>
    <p:sldId id="424" r:id="rId6"/>
    <p:sldId id="425" r:id="rId7"/>
    <p:sldId id="426" r:id="rId8"/>
    <p:sldId id="427" r:id="rId9"/>
    <p:sldId id="428" r:id="rId10"/>
    <p:sldId id="429" r:id="rId11"/>
    <p:sldId id="431" r:id="rId12"/>
    <p:sldId id="432" r:id="rId13"/>
    <p:sldId id="433" r:id="rId14"/>
    <p:sldId id="434" r:id="rId15"/>
    <p:sldId id="435" r:id="rId16"/>
    <p:sldId id="437" r:id="rId17"/>
    <p:sldId id="436" r:id="rId18"/>
    <p:sldId id="439" r:id="rId19"/>
    <p:sldId id="447" r:id="rId20"/>
    <p:sldId id="463" r:id="rId21"/>
    <p:sldId id="440" r:id="rId22"/>
    <p:sldId id="441" r:id="rId23"/>
    <p:sldId id="448" r:id="rId24"/>
    <p:sldId id="456" r:id="rId25"/>
    <p:sldId id="462" r:id="rId26"/>
    <p:sldId id="457" r:id="rId27"/>
    <p:sldId id="459" r:id="rId28"/>
    <p:sldId id="460" r:id="rId29"/>
    <p:sldId id="461" r:id="rId30"/>
    <p:sldId id="446" r:id="rId31"/>
    <p:sldId id="442" r:id="rId32"/>
    <p:sldId id="443" r:id="rId33"/>
    <p:sldId id="445" r:id="rId34"/>
    <p:sldId id="444" r:id="rId35"/>
    <p:sldId id="269" r:id="rId36"/>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기본 구역" id="{6B925DF8-C0C3-4D3F-AA0A-767DE924D0E8}">
          <p14:sldIdLst>
            <p14:sldId id="265"/>
            <p14:sldId id="267"/>
            <p14:sldId id="321"/>
            <p14:sldId id="320"/>
            <p14:sldId id="424"/>
            <p14:sldId id="425"/>
            <p14:sldId id="426"/>
            <p14:sldId id="427"/>
            <p14:sldId id="428"/>
            <p14:sldId id="429"/>
            <p14:sldId id="431"/>
            <p14:sldId id="432"/>
            <p14:sldId id="433"/>
            <p14:sldId id="434"/>
            <p14:sldId id="435"/>
            <p14:sldId id="437"/>
            <p14:sldId id="436"/>
            <p14:sldId id="439"/>
            <p14:sldId id="447"/>
            <p14:sldId id="463"/>
            <p14:sldId id="440"/>
            <p14:sldId id="441"/>
            <p14:sldId id="448"/>
            <p14:sldId id="456"/>
            <p14:sldId id="462"/>
            <p14:sldId id="457"/>
            <p14:sldId id="459"/>
            <p14:sldId id="460"/>
            <p14:sldId id="461"/>
            <p14:sldId id="446"/>
            <p14:sldId id="442"/>
            <p14:sldId id="443"/>
            <p14:sldId id="445"/>
            <p14:sldId id="444"/>
            <p14:sldId id="2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0338" autoAdjust="0"/>
  </p:normalViewPr>
  <p:slideViewPr>
    <p:cSldViewPr snapToGrid="0">
      <p:cViewPr varScale="1">
        <p:scale>
          <a:sx n="127" d="100"/>
          <a:sy n="127" d="100"/>
        </p:scale>
        <p:origin x="89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viewProps" Target="viewProps.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notesMaster" Target="notesMasters/notesMaster1.xml" /><Relationship Id="rId40"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63113E-E3B0-4B60-9A7A-25A7DC97F3C1}"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pPr latinLnBrk="1"/>
          <a:endParaRPr lang="ko-KR" altLang="en-US"/>
        </a:p>
      </dgm:t>
    </dgm:pt>
    <dgm:pt modelId="{55016E2B-E179-453A-80D6-A9167CAA72BF}">
      <dgm:prSet phldrT="[텍스트]"/>
      <dgm:spPr/>
      <dgm:t>
        <a:bodyPr/>
        <a:lstStyle/>
        <a:p>
          <a:pPr latinLnBrk="1"/>
          <a:r>
            <a:rPr lang="en-US" altLang="ko-KR"/>
            <a:t>Syntatic mapping</a:t>
          </a:r>
          <a:endParaRPr lang="ko-KR" altLang="en-US"/>
        </a:p>
      </dgm:t>
    </dgm:pt>
    <dgm:pt modelId="{D72C2026-4E37-4CF3-A1AB-62AF4D0BB1A0}" type="parTrans" cxnId="{0DB19F00-69E5-4F56-8DF5-C44883C3B737}">
      <dgm:prSet/>
      <dgm:spPr/>
      <dgm:t>
        <a:bodyPr/>
        <a:lstStyle/>
        <a:p>
          <a:pPr latinLnBrk="1"/>
          <a:endParaRPr lang="ko-KR" altLang="en-US"/>
        </a:p>
      </dgm:t>
    </dgm:pt>
    <dgm:pt modelId="{CC0CE5DA-D208-42A6-9F8A-ACB7FCA21E06}" type="sibTrans" cxnId="{0DB19F00-69E5-4F56-8DF5-C44883C3B737}">
      <dgm:prSet/>
      <dgm:spPr/>
      <dgm:t>
        <a:bodyPr/>
        <a:lstStyle/>
        <a:p>
          <a:pPr latinLnBrk="1"/>
          <a:endParaRPr lang="ko-KR" altLang="en-US"/>
        </a:p>
      </dgm:t>
    </dgm:pt>
    <dgm:pt modelId="{41179F67-ADCB-4645-AC8F-D9D3950D76F1}">
      <dgm:prSet phldrT="[텍스트]"/>
      <dgm:spPr/>
      <dgm:t>
        <a:bodyPr/>
        <a:lstStyle/>
        <a:p>
          <a:pPr latinLnBrk="1"/>
          <a:r>
            <a:rPr lang="en-US" altLang="en-US" dirty="0"/>
            <a:t>Standardized terminology set for anesthesia related term</a:t>
          </a:r>
          <a:endParaRPr lang="en-US" altLang="ko-KR" dirty="0"/>
        </a:p>
      </dgm:t>
    </dgm:pt>
    <dgm:pt modelId="{3A95FCA3-531B-4EC7-9024-A2041F3BBFDB}" type="parTrans" cxnId="{FF4D792A-65C8-43F4-96DF-E2081F9B60FB}">
      <dgm:prSet/>
      <dgm:spPr/>
      <dgm:t>
        <a:bodyPr/>
        <a:lstStyle/>
        <a:p>
          <a:pPr latinLnBrk="1"/>
          <a:endParaRPr lang="ko-KR" altLang="en-US"/>
        </a:p>
      </dgm:t>
    </dgm:pt>
    <dgm:pt modelId="{81E63A9D-3F74-4D3C-B01B-292EC8F6AA8A}" type="sibTrans" cxnId="{FF4D792A-65C8-43F4-96DF-E2081F9B60FB}">
      <dgm:prSet/>
      <dgm:spPr/>
      <dgm:t>
        <a:bodyPr/>
        <a:lstStyle/>
        <a:p>
          <a:pPr latinLnBrk="1"/>
          <a:endParaRPr lang="ko-KR" altLang="en-US"/>
        </a:p>
      </dgm:t>
    </dgm:pt>
    <dgm:pt modelId="{D085986C-F39F-4E5F-B1F0-7D87C5A38D34}">
      <dgm:prSet phldrT="[텍스트]"/>
      <dgm:spPr/>
      <dgm:t>
        <a:bodyPr/>
        <a:lstStyle/>
        <a:p>
          <a:pPr algn="l" latinLnBrk="1"/>
          <a:r>
            <a:rPr lang="en-US" altLang="ko-KR" dirty="0"/>
            <a:t>  SNOMED CT    </a:t>
          </a:r>
          <a:endParaRPr lang="ko-KR" altLang="en-US" dirty="0"/>
        </a:p>
      </dgm:t>
    </dgm:pt>
    <dgm:pt modelId="{9A0F0518-2151-45E0-A793-4CD3F47B626E}" type="parTrans" cxnId="{1349EF8A-32FF-4F6B-B47F-12EF8EFEE6EE}">
      <dgm:prSet/>
      <dgm:spPr/>
      <dgm:t>
        <a:bodyPr/>
        <a:lstStyle/>
        <a:p>
          <a:pPr latinLnBrk="1"/>
          <a:endParaRPr lang="ko-KR" altLang="en-US"/>
        </a:p>
      </dgm:t>
    </dgm:pt>
    <dgm:pt modelId="{A38311ED-7A0D-4819-AE2C-F8F95B05B12E}" type="sibTrans" cxnId="{1349EF8A-32FF-4F6B-B47F-12EF8EFEE6EE}">
      <dgm:prSet/>
      <dgm:spPr/>
      <dgm:t>
        <a:bodyPr/>
        <a:lstStyle/>
        <a:p>
          <a:pPr latinLnBrk="1"/>
          <a:endParaRPr lang="ko-KR" altLang="en-US"/>
        </a:p>
      </dgm:t>
    </dgm:pt>
    <dgm:pt modelId="{D5327C19-6283-4934-B0D9-4327C1DBA217}">
      <dgm:prSet phldrT="[텍스트]"/>
      <dgm:spPr/>
      <dgm:t>
        <a:bodyPr/>
        <a:lstStyle/>
        <a:p>
          <a:pPr latinLnBrk="1"/>
          <a:r>
            <a:rPr lang="en-US" altLang="ko-KR"/>
            <a:t>Semantic mapping</a:t>
          </a:r>
          <a:endParaRPr lang="ko-KR" altLang="en-US"/>
        </a:p>
      </dgm:t>
    </dgm:pt>
    <dgm:pt modelId="{5F8B548D-FFED-40D3-9590-F60FA1B32C11}" type="parTrans" cxnId="{4F40D8AE-B10A-46E6-9F05-2A3870463E15}">
      <dgm:prSet/>
      <dgm:spPr/>
      <dgm:t>
        <a:bodyPr/>
        <a:lstStyle/>
        <a:p>
          <a:pPr latinLnBrk="1"/>
          <a:endParaRPr lang="ko-KR" altLang="en-US"/>
        </a:p>
      </dgm:t>
    </dgm:pt>
    <dgm:pt modelId="{6AC86B06-8B49-4B33-809A-C0F8307B0EDA}" type="sibTrans" cxnId="{4F40D8AE-B10A-46E6-9F05-2A3870463E15}">
      <dgm:prSet/>
      <dgm:spPr/>
      <dgm:t>
        <a:bodyPr/>
        <a:lstStyle/>
        <a:p>
          <a:pPr latinLnBrk="1"/>
          <a:endParaRPr lang="ko-KR" altLang="en-US"/>
        </a:p>
      </dgm:t>
    </dgm:pt>
    <dgm:pt modelId="{81E076C1-B3F9-4694-BD62-2FC417DAE9BA}">
      <dgm:prSet phldrT="[텍스트]"/>
      <dgm:spPr/>
      <dgm:t>
        <a:bodyPr/>
        <a:lstStyle/>
        <a:p>
          <a:pPr latinLnBrk="1"/>
          <a:r>
            <a:rPr lang="en-US" altLang="ko-KR"/>
            <a:t>Terminologist 1</a:t>
          </a:r>
          <a:endParaRPr lang="ko-KR" altLang="en-US"/>
        </a:p>
      </dgm:t>
    </dgm:pt>
    <dgm:pt modelId="{7D821850-449B-4E6F-992C-5C1B1B9300EA}" type="parTrans" cxnId="{CF46E672-9E06-4B04-B998-679CB75BD94D}">
      <dgm:prSet/>
      <dgm:spPr/>
      <dgm:t>
        <a:bodyPr/>
        <a:lstStyle/>
        <a:p>
          <a:pPr latinLnBrk="1"/>
          <a:endParaRPr lang="ko-KR" altLang="en-US"/>
        </a:p>
      </dgm:t>
    </dgm:pt>
    <dgm:pt modelId="{B34829A5-7E91-4E1B-B176-E38C461EC1E4}" type="sibTrans" cxnId="{CF46E672-9E06-4B04-B998-679CB75BD94D}">
      <dgm:prSet/>
      <dgm:spPr/>
      <dgm:t>
        <a:bodyPr/>
        <a:lstStyle/>
        <a:p>
          <a:pPr latinLnBrk="1"/>
          <a:endParaRPr lang="ko-KR" altLang="en-US"/>
        </a:p>
      </dgm:t>
    </dgm:pt>
    <dgm:pt modelId="{10E08A30-C2FF-47FE-AA97-041D1CCA085A}">
      <dgm:prSet phldrT="[텍스트]"/>
      <dgm:spPr/>
      <dgm:t>
        <a:bodyPr/>
        <a:lstStyle/>
        <a:p>
          <a:pPr latinLnBrk="1"/>
          <a:r>
            <a:rPr lang="en-US" altLang="ko-KR"/>
            <a:t>Terminologist 2</a:t>
          </a:r>
          <a:endParaRPr lang="ko-KR" altLang="en-US"/>
        </a:p>
      </dgm:t>
    </dgm:pt>
    <dgm:pt modelId="{73ACA804-5887-4895-B4FA-929302F3C19F}" type="parTrans" cxnId="{72039771-F3B8-4F77-9930-0957AF851105}">
      <dgm:prSet/>
      <dgm:spPr/>
      <dgm:t>
        <a:bodyPr/>
        <a:lstStyle/>
        <a:p>
          <a:pPr latinLnBrk="1"/>
          <a:endParaRPr lang="ko-KR" altLang="en-US"/>
        </a:p>
      </dgm:t>
    </dgm:pt>
    <dgm:pt modelId="{B0E788B1-5C6C-4726-B962-23D41D27296A}" type="sibTrans" cxnId="{72039771-F3B8-4F77-9930-0957AF851105}">
      <dgm:prSet/>
      <dgm:spPr/>
      <dgm:t>
        <a:bodyPr/>
        <a:lstStyle/>
        <a:p>
          <a:pPr latinLnBrk="1"/>
          <a:endParaRPr lang="ko-KR" altLang="en-US"/>
        </a:p>
      </dgm:t>
    </dgm:pt>
    <dgm:pt modelId="{0FB0D981-1D69-47A2-A3F4-EA75004415F0}">
      <dgm:prSet phldrT="[텍스트]"/>
      <dgm:spPr/>
      <dgm:t>
        <a:bodyPr/>
        <a:lstStyle/>
        <a:p>
          <a:pPr latinLnBrk="1"/>
          <a:r>
            <a:rPr lang="en-US" altLang="ko-KR"/>
            <a:t>Final mapping</a:t>
          </a:r>
          <a:endParaRPr lang="ko-KR" altLang="en-US"/>
        </a:p>
      </dgm:t>
    </dgm:pt>
    <dgm:pt modelId="{05E6A84B-47E2-43DE-907C-0D9FCD03F7C0}" type="parTrans" cxnId="{A8AC5242-45FC-4EBF-AFCC-76A9C8C73C09}">
      <dgm:prSet/>
      <dgm:spPr/>
      <dgm:t>
        <a:bodyPr/>
        <a:lstStyle/>
        <a:p>
          <a:pPr latinLnBrk="1"/>
          <a:endParaRPr lang="ko-KR" altLang="en-US"/>
        </a:p>
      </dgm:t>
    </dgm:pt>
    <dgm:pt modelId="{12FD6CF4-3DAC-4F13-98A9-A7C4FF9B3D8D}" type="sibTrans" cxnId="{A8AC5242-45FC-4EBF-AFCC-76A9C8C73C09}">
      <dgm:prSet/>
      <dgm:spPr/>
      <dgm:t>
        <a:bodyPr/>
        <a:lstStyle/>
        <a:p>
          <a:pPr latinLnBrk="1"/>
          <a:endParaRPr lang="ko-KR" altLang="en-US"/>
        </a:p>
      </dgm:t>
    </dgm:pt>
    <dgm:pt modelId="{45428469-0A53-43F7-9BF5-1CBABEDEF355}">
      <dgm:prSet phldrT="[텍스트]"/>
      <dgm:spPr/>
      <dgm:t>
        <a:bodyPr/>
        <a:lstStyle/>
        <a:p>
          <a:pPr latinLnBrk="1"/>
          <a:r>
            <a:rPr lang="en-US" altLang="ko-KR" dirty="0"/>
            <a:t>Additional discussion with</a:t>
          </a:r>
          <a:r>
            <a:rPr lang="ko-KR" altLang="en-US" dirty="0"/>
            <a:t> </a:t>
          </a:r>
          <a:r>
            <a:rPr lang="en-US" altLang="ko-KR" dirty="0"/>
            <a:t>terminologist</a:t>
          </a:r>
          <a:endParaRPr lang="ko-KR" altLang="en-US" dirty="0"/>
        </a:p>
      </dgm:t>
    </dgm:pt>
    <dgm:pt modelId="{BF13E372-4560-4339-9212-F0F7874E047D}" type="parTrans" cxnId="{29EC53D0-AF23-4F89-8A82-182920D175F2}">
      <dgm:prSet/>
      <dgm:spPr/>
      <dgm:t>
        <a:bodyPr/>
        <a:lstStyle/>
        <a:p>
          <a:pPr latinLnBrk="1"/>
          <a:endParaRPr lang="ko-KR" altLang="en-US"/>
        </a:p>
      </dgm:t>
    </dgm:pt>
    <dgm:pt modelId="{83A812F1-41D8-4EB1-B232-002B8FB30118}" type="sibTrans" cxnId="{29EC53D0-AF23-4F89-8A82-182920D175F2}">
      <dgm:prSet/>
      <dgm:spPr/>
      <dgm:t>
        <a:bodyPr/>
        <a:lstStyle/>
        <a:p>
          <a:pPr latinLnBrk="1"/>
          <a:endParaRPr lang="ko-KR" altLang="en-US"/>
        </a:p>
      </dgm:t>
    </dgm:pt>
    <dgm:pt modelId="{997B7B40-C1DE-4CB5-9336-E55FA566191B}">
      <dgm:prSet phldrT="[텍스트]"/>
      <dgm:spPr/>
      <dgm:t>
        <a:bodyPr/>
        <a:lstStyle/>
        <a:p>
          <a:pPr latinLnBrk="1"/>
          <a:r>
            <a:rPr lang="en-US" altLang="ko-KR" dirty="0"/>
            <a:t>Creation of final</a:t>
          </a:r>
          <a:r>
            <a:rPr lang="ko-KR" altLang="en-US" dirty="0"/>
            <a:t> </a:t>
          </a:r>
          <a:r>
            <a:rPr lang="en-US" altLang="ko-KR" dirty="0"/>
            <a:t>mapping tale</a:t>
          </a:r>
          <a:endParaRPr lang="ko-KR" altLang="en-US" dirty="0"/>
        </a:p>
      </dgm:t>
    </dgm:pt>
    <dgm:pt modelId="{70F04FC7-961A-4A8F-B5C5-B1D7196AE264}" type="parTrans" cxnId="{8CDED4FC-4950-4871-B3A2-82535A5E1DB2}">
      <dgm:prSet/>
      <dgm:spPr/>
      <dgm:t>
        <a:bodyPr/>
        <a:lstStyle/>
        <a:p>
          <a:pPr latinLnBrk="1"/>
          <a:endParaRPr lang="ko-KR" altLang="en-US"/>
        </a:p>
      </dgm:t>
    </dgm:pt>
    <dgm:pt modelId="{A8F5CD9F-BA50-4A7A-9B23-9B350332448E}" type="sibTrans" cxnId="{8CDED4FC-4950-4871-B3A2-82535A5E1DB2}">
      <dgm:prSet/>
      <dgm:spPr/>
      <dgm:t>
        <a:bodyPr/>
        <a:lstStyle/>
        <a:p>
          <a:pPr latinLnBrk="1"/>
          <a:endParaRPr lang="ko-KR" altLang="en-US"/>
        </a:p>
      </dgm:t>
    </dgm:pt>
    <dgm:pt modelId="{98A8E65C-302E-4960-A812-A8753871123B}" type="pres">
      <dgm:prSet presAssocID="{8363113E-E3B0-4B60-9A7A-25A7DC97F3C1}" presName="Name0" presStyleCnt="0">
        <dgm:presLayoutVars>
          <dgm:chMax val="7"/>
          <dgm:chPref val="7"/>
          <dgm:dir/>
          <dgm:animLvl val="lvl"/>
        </dgm:presLayoutVars>
      </dgm:prSet>
      <dgm:spPr/>
    </dgm:pt>
    <dgm:pt modelId="{FACE0B6C-6FF7-4EB6-8DB8-B20D11151670}" type="pres">
      <dgm:prSet presAssocID="{55016E2B-E179-453A-80D6-A9167CAA72BF}" presName="Accent1" presStyleCnt="0"/>
      <dgm:spPr/>
    </dgm:pt>
    <dgm:pt modelId="{20135C36-DE7A-4C55-8FD7-A4154C5645E6}" type="pres">
      <dgm:prSet presAssocID="{55016E2B-E179-453A-80D6-A9167CAA72BF}" presName="Accent" presStyleLbl="node1" presStyleIdx="0" presStyleCnt="3"/>
      <dgm:spPr>
        <a:solidFill>
          <a:srgbClr val="92D050"/>
        </a:solidFill>
      </dgm:spPr>
    </dgm:pt>
    <dgm:pt modelId="{243280D6-C765-4E92-ACB1-E9BCA61E7F80}" type="pres">
      <dgm:prSet presAssocID="{55016E2B-E179-453A-80D6-A9167CAA72BF}" presName="Child1" presStyleLbl="revTx" presStyleIdx="0" presStyleCnt="6" custScaleX="168920" custLinFactNeighborX="32344" custLinFactNeighborY="3233">
        <dgm:presLayoutVars>
          <dgm:chMax val="0"/>
          <dgm:chPref val="0"/>
          <dgm:bulletEnabled val="1"/>
        </dgm:presLayoutVars>
      </dgm:prSet>
      <dgm:spPr/>
    </dgm:pt>
    <dgm:pt modelId="{F9D4A6F5-38B3-4588-9323-ADABD3322F55}" type="pres">
      <dgm:prSet presAssocID="{55016E2B-E179-453A-80D6-A9167CAA72BF}" presName="Parent1" presStyleLbl="revTx" presStyleIdx="1" presStyleCnt="6">
        <dgm:presLayoutVars>
          <dgm:chMax val="1"/>
          <dgm:chPref val="1"/>
          <dgm:bulletEnabled val="1"/>
        </dgm:presLayoutVars>
      </dgm:prSet>
      <dgm:spPr/>
    </dgm:pt>
    <dgm:pt modelId="{5171CA5D-DDC1-4D84-AA41-27B183A4E754}" type="pres">
      <dgm:prSet presAssocID="{D5327C19-6283-4934-B0D9-4327C1DBA217}" presName="Accent2" presStyleCnt="0"/>
      <dgm:spPr/>
    </dgm:pt>
    <dgm:pt modelId="{E166FA0D-3801-4054-A7C4-F5D20203F0A2}" type="pres">
      <dgm:prSet presAssocID="{D5327C19-6283-4934-B0D9-4327C1DBA217}" presName="Accent" presStyleLbl="node1" presStyleIdx="1" presStyleCnt="3"/>
      <dgm:spPr>
        <a:solidFill>
          <a:schemeClr val="accent4"/>
        </a:solidFill>
      </dgm:spPr>
    </dgm:pt>
    <dgm:pt modelId="{2B1A058F-7872-4724-BC7F-AA7C004AC5BC}" type="pres">
      <dgm:prSet presAssocID="{D5327C19-6283-4934-B0D9-4327C1DBA217}" presName="Child2" presStyleLbl="revTx" presStyleIdx="2" presStyleCnt="6" custScaleX="208100" custLinFactNeighborX="58220" custLinFactNeighborY="3397">
        <dgm:presLayoutVars>
          <dgm:chMax val="0"/>
          <dgm:chPref val="0"/>
          <dgm:bulletEnabled val="1"/>
        </dgm:presLayoutVars>
      </dgm:prSet>
      <dgm:spPr/>
    </dgm:pt>
    <dgm:pt modelId="{6AE8AB3E-548A-4689-99BF-E3AFEA581E00}" type="pres">
      <dgm:prSet presAssocID="{D5327C19-6283-4934-B0D9-4327C1DBA217}" presName="Parent2" presStyleLbl="revTx" presStyleIdx="3" presStyleCnt="6">
        <dgm:presLayoutVars>
          <dgm:chMax val="1"/>
          <dgm:chPref val="1"/>
          <dgm:bulletEnabled val="1"/>
        </dgm:presLayoutVars>
      </dgm:prSet>
      <dgm:spPr/>
    </dgm:pt>
    <dgm:pt modelId="{73E66EB4-1349-4947-A4C4-218C316EB8C2}" type="pres">
      <dgm:prSet presAssocID="{0FB0D981-1D69-47A2-A3F4-EA75004415F0}" presName="Accent3" presStyleCnt="0"/>
      <dgm:spPr/>
    </dgm:pt>
    <dgm:pt modelId="{34C44921-AC11-4B43-A599-B0AF4713A3D6}" type="pres">
      <dgm:prSet presAssocID="{0FB0D981-1D69-47A2-A3F4-EA75004415F0}" presName="Accent" presStyleLbl="node1" presStyleIdx="2" presStyleCnt="3"/>
      <dgm:spPr/>
    </dgm:pt>
    <dgm:pt modelId="{F57DD50F-4D2F-48BA-891C-052D9B7AC4B4}" type="pres">
      <dgm:prSet presAssocID="{0FB0D981-1D69-47A2-A3F4-EA75004415F0}" presName="Child3" presStyleLbl="revTx" presStyleIdx="4" presStyleCnt="6" custScaleX="300989" custLinFactNeighborX="89846" custLinFactNeighborY="3233">
        <dgm:presLayoutVars>
          <dgm:chMax val="0"/>
          <dgm:chPref val="0"/>
          <dgm:bulletEnabled val="1"/>
        </dgm:presLayoutVars>
      </dgm:prSet>
      <dgm:spPr/>
    </dgm:pt>
    <dgm:pt modelId="{887E04EE-9D98-4F8B-AC05-98F7F07208D3}" type="pres">
      <dgm:prSet presAssocID="{0FB0D981-1D69-47A2-A3F4-EA75004415F0}" presName="Parent3" presStyleLbl="revTx" presStyleIdx="5" presStyleCnt="6">
        <dgm:presLayoutVars>
          <dgm:chMax val="1"/>
          <dgm:chPref val="1"/>
          <dgm:bulletEnabled val="1"/>
        </dgm:presLayoutVars>
      </dgm:prSet>
      <dgm:spPr/>
    </dgm:pt>
  </dgm:ptLst>
  <dgm:cxnLst>
    <dgm:cxn modelId="{0DB19F00-69E5-4F56-8DF5-C44883C3B737}" srcId="{8363113E-E3B0-4B60-9A7A-25A7DC97F3C1}" destId="{55016E2B-E179-453A-80D6-A9167CAA72BF}" srcOrd="0" destOrd="0" parTransId="{D72C2026-4E37-4CF3-A1AB-62AF4D0BB1A0}" sibTransId="{CC0CE5DA-D208-42A6-9F8A-ACB7FCA21E06}"/>
    <dgm:cxn modelId="{AE27E50B-254E-4154-B4F5-53911D80B5CD}" type="presOf" srcId="{81E076C1-B3F9-4694-BD62-2FC417DAE9BA}" destId="{2B1A058F-7872-4724-BC7F-AA7C004AC5BC}" srcOrd="0" destOrd="0" presId="urn:microsoft.com/office/officeart/2009/layout/CircleArrowProcess"/>
    <dgm:cxn modelId="{E8732F0C-15EB-42EB-B194-B75BCEAD6BD9}" type="presOf" srcId="{D085986C-F39F-4E5F-B1F0-7D87C5A38D34}" destId="{243280D6-C765-4E92-ACB1-E9BCA61E7F80}" srcOrd="0" destOrd="1" presId="urn:microsoft.com/office/officeart/2009/layout/CircleArrowProcess"/>
    <dgm:cxn modelId="{FF4D792A-65C8-43F4-96DF-E2081F9B60FB}" srcId="{55016E2B-E179-453A-80D6-A9167CAA72BF}" destId="{41179F67-ADCB-4645-AC8F-D9D3950D76F1}" srcOrd="0" destOrd="0" parTransId="{3A95FCA3-531B-4EC7-9024-A2041F3BBFDB}" sibTransId="{81E63A9D-3F74-4D3C-B01B-292EC8F6AA8A}"/>
    <dgm:cxn modelId="{4F900B3D-756C-4B66-B673-16A68790E78D}" type="presOf" srcId="{10E08A30-C2FF-47FE-AA97-041D1CCA085A}" destId="{2B1A058F-7872-4724-BC7F-AA7C004AC5BC}" srcOrd="0" destOrd="1" presId="urn:microsoft.com/office/officeart/2009/layout/CircleArrowProcess"/>
    <dgm:cxn modelId="{A8AC5242-45FC-4EBF-AFCC-76A9C8C73C09}" srcId="{8363113E-E3B0-4B60-9A7A-25A7DC97F3C1}" destId="{0FB0D981-1D69-47A2-A3F4-EA75004415F0}" srcOrd="2" destOrd="0" parTransId="{05E6A84B-47E2-43DE-907C-0D9FCD03F7C0}" sibTransId="{12FD6CF4-3DAC-4F13-98A9-A7C4FF9B3D8D}"/>
    <dgm:cxn modelId="{BEC39B65-5620-4420-9E01-4C2DD4FF35E0}" type="presOf" srcId="{55016E2B-E179-453A-80D6-A9167CAA72BF}" destId="{F9D4A6F5-38B3-4588-9323-ADABD3322F55}" srcOrd="0" destOrd="0" presId="urn:microsoft.com/office/officeart/2009/layout/CircleArrowProcess"/>
    <dgm:cxn modelId="{72039771-F3B8-4F77-9930-0957AF851105}" srcId="{D5327C19-6283-4934-B0D9-4327C1DBA217}" destId="{10E08A30-C2FF-47FE-AA97-041D1CCA085A}" srcOrd="1" destOrd="0" parTransId="{73ACA804-5887-4895-B4FA-929302F3C19F}" sibTransId="{B0E788B1-5C6C-4726-B962-23D41D27296A}"/>
    <dgm:cxn modelId="{CF46E672-9E06-4B04-B998-679CB75BD94D}" srcId="{D5327C19-6283-4934-B0D9-4327C1DBA217}" destId="{81E076C1-B3F9-4694-BD62-2FC417DAE9BA}" srcOrd="0" destOrd="0" parTransId="{7D821850-449B-4E6F-992C-5C1B1B9300EA}" sibTransId="{B34829A5-7E91-4E1B-B176-E38C461EC1E4}"/>
    <dgm:cxn modelId="{1349EF8A-32FF-4F6B-B47F-12EF8EFEE6EE}" srcId="{55016E2B-E179-453A-80D6-A9167CAA72BF}" destId="{D085986C-F39F-4E5F-B1F0-7D87C5A38D34}" srcOrd="1" destOrd="0" parTransId="{9A0F0518-2151-45E0-A793-4CD3F47B626E}" sibTransId="{A38311ED-7A0D-4819-AE2C-F8F95B05B12E}"/>
    <dgm:cxn modelId="{D4AA879F-9F13-4742-B4B8-AA79D8AAEC25}" type="presOf" srcId="{0FB0D981-1D69-47A2-A3F4-EA75004415F0}" destId="{887E04EE-9D98-4F8B-AC05-98F7F07208D3}" srcOrd="0" destOrd="0" presId="urn:microsoft.com/office/officeart/2009/layout/CircleArrowProcess"/>
    <dgm:cxn modelId="{4E51ECA4-6CFE-443B-93B5-B2940BD00FB1}" type="presOf" srcId="{997B7B40-C1DE-4CB5-9336-E55FA566191B}" destId="{F57DD50F-4D2F-48BA-891C-052D9B7AC4B4}" srcOrd="0" destOrd="1" presId="urn:microsoft.com/office/officeart/2009/layout/CircleArrowProcess"/>
    <dgm:cxn modelId="{4F40D8AE-B10A-46E6-9F05-2A3870463E15}" srcId="{8363113E-E3B0-4B60-9A7A-25A7DC97F3C1}" destId="{D5327C19-6283-4934-B0D9-4327C1DBA217}" srcOrd="1" destOrd="0" parTransId="{5F8B548D-FFED-40D3-9590-F60FA1B32C11}" sibTransId="{6AC86B06-8B49-4B33-809A-C0F8307B0EDA}"/>
    <dgm:cxn modelId="{9C3CEFAE-9998-4DD7-AD9B-32DC35D60DFB}" type="presOf" srcId="{45428469-0A53-43F7-9BF5-1CBABEDEF355}" destId="{F57DD50F-4D2F-48BA-891C-052D9B7AC4B4}" srcOrd="0" destOrd="0" presId="urn:microsoft.com/office/officeart/2009/layout/CircleArrowProcess"/>
    <dgm:cxn modelId="{D72741B3-4FDE-4654-AFAF-B3B8F2E9F844}" type="presOf" srcId="{D5327C19-6283-4934-B0D9-4327C1DBA217}" destId="{6AE8AB3E-548A-4689-99BF-E3AFEA581E00}" srcOrd="0" destOrd="0" presId="urn:microsoft.com/office/officeart/2009/layout/CircleArrowProcess"/>
    <dgm:cxn modelId="{260D44C1-3EE8-4AEF-ABF6-154119591983}" type="presOf" srcId="{8363113E-E3B0-4B60-9A7A-25A7DC97F3C1}" destId="{98A8E65C-302E-4960-A812-A8753871123B}" srcOrd="0" destOrd="0" presId="urn:microsoft.com/office/officeart/2009/layout/CircleArrowProcess"/>
    <dgm:cxn modelId="{29EC53D0-AF23-4F89-8A82-182920D175F2}" srcId="{0FB0D981-1D69-47A2-A3F4-EA75004415F0}" destId="{45428469-0A53-43F7-9BF5-1CBABEDEF355}" srcOrd="0" destOrd="0" parTransId="{BF13E372-4560-4339-9212-F0F7874E047D}" sibTransId="{83A812F1-41D8-4EB1-B232-002B8FB30118}"/>
    <dgm:cxn modelId="{3E3F05FC-E439-4B5C-A4DA-5BB2DAFF0F4D}" type="presOf" srcId="{41179F67-ADCB-4645-AC8F-D9D3950D76F1}" destId="{243280D6-C765-4E92-ACB1-E9BCA61E7F80}" srcOrd="0" destOrd="0" presId="urn:microsoft.com/office/officeart/2009/layout/CircleArrowProcess"/>
    <dgm:cxn modelId="{8CDED4FC-4950-4871-B3A2-82535A5E1DB2}" srcId="{0FB0D981-1D69-47A2-A3F4-EA75004415F0}" destId="{997B7B40-C1DE-4CB5-9336-E55FA566191B}" srcOrd="1" destOrd="0" parTransId="{70F04FC7-961A-4A8F-B5C5-B1D7196AE264}" sibTransId="{A8F5CD9F-BA50-4A7A-9B23-9B350332448E}"/>
    <dgm:cxn modelId="{DA3AB2BF-FFD0-4328-8C43-3069441C4834}" type="presParOf" srcId="{98A8E65C-302E-4960-A812-A8753871123B}" destId="{FACE0B6C-6FF7-4EB6-8DB8-B20D11151670}" srcOrd="0" destOrd="0" presId="urn:microsoft.com/office/officeart/2009/layout/CircleArrowProcess"/>
    <dgm:cxn modelId="{5748D4DA-D1CF-43C1-976E-520B0E1C4D6A}" type="presParOf" srcId="{FACE0B6C-6FF7-4EB6-8DB8-B20D11151670}" destId="{20135C36-DE7A-4C55-8FD7-A4154C5645E6}" srcOrd="0" destOrd="0" presId="urn:microsoft.com/office/officeart/2009/layout/CircleArrowProcess"/>
    <dgm:cxn modelId="{2A15B15F-2B63-4642-AD6D-DF6849860B12}" type="presParOf" srcId="{98A8E65C-302E-4960-A812-A8753871123B}" destId="{243280D6-C765-4E92-ACB1-E9BCA61E7F80}" srcOrd="1" destOrd="0" presId="urn:microsoft.com/office/officeart/2009/layout/CircleArrowProcess"/>
    <dgm:cxn modelId="{25D40EAA-AED5-4F6D-AABA-2C998686E35B}" type="presParOf" srcId="{98A8E65C-302E-4960-A812-A8753871123B}" destId="{F9D4A6F5-38B3-4588-9323-ADABD3322F55}" srcOrd="2" destOrd="0" presId="urn:microsoft.com/office/officeart/2009/layout/CircleArrowProcess"/>
    <dgm:cxn modelId="{5083D126-22D9-4363-83E6-FCC41A221D07}" type="presParOf" srcId="{98A8E65C-302E-4960-A812-A8753871123B}" destId="{5171CA5D-DDC1-4D84-AA41-27B183A4E754}" srcOrd="3" destOrd="0" presId="urn:microsoft.com/office/officeart/2009/layout/CircleArrowProcess"/>
    <dgm:cxn modelId="{24C24DB1-8337-4CB3-AB55-2ACB498FA004}" type="presParOf" srcId="{5171CA5D-DDC1-4D84-AA41-27B183A4E754}" destId="{E166FA0D-3801-4054-A7C4-F5D20203F0A2}" srcOrd="0" destOrd="0" presId="urn:microsoft.com/office/officeart/2009/layout/CircleArrowProcess"/>
    <dgm:cxn modelId="{EED37CDA-9629-42CC-B8AB-6580455DFB8F}" type="presParOf" srcId="{98A8E65C-302E-4960-A812-A8753871123B}" destId="{2B1A058F-7872-4724-BC7F-AA7C004AC5BC}" srcOrd="4" destOrd="0" presId="urn:microsoft.com/office/officeart/2009/layout/CircleArrowProcess"/>
    <dgm:cxn modelId="{88BDA31E-7DA5-479B-B0AD-6FD1EFA5D9E6}" type="presParOf" srcId="{98A8E65C-302E-4960-A812-A8753871123B}" destId="{6AE8AB3E-548A-4689-99BF-E3AFEA581E00}" srcOrd="5" destOrd="0" presId="urn:microsoft.com/office/officeart/2009/layout/CircleArrowProcess"/>
    <dgm:cxn modelId="{82BBF8DD-FA6B-4374-8782-10B19BCBC438}" type="presParOf" srcId="{98A8E65C-302E-4960-A812-A8753871123B}" destId="{73E66EB4-1349-4947-A4C4-218C316EB8C2}" srcOrd="6" destOrd="0" presId="urn:microsoft.com/office/officeart/2009/layout/CircleArrowProcess"/>
    <dgm:cxn modelId="{104235D2-0872-41F6-BF35-5B11A31E3388}" type="presParOf" srcId="{73E66EB4-1349-4947-A4C4-218C316EB8C2}" destId="{34C44921-AC11-4B43-A599-B0AF4713A3D6}" srcOrd="0" destOrd="0" presId="urn:microsoft.com/office/officeart/2009/layout/CircleArrowProcess"/>
    <dgm:cxn modelId="{21ECD3CB-4AAE-441D-91BD-86F90E07D439}" type="presParOf" srcId="{98A8E65C-302E-4960-A812-A8753871123B}" destId="{F57DD50F-4D2F-48BA-891C-052D9B7AC4B4}" srcOrd="7" destOrd="0" presId="urn:microsoft.com/office/officeart/2009/layout/CircleArrowProcess"/>
    <dgm:cxn modelId="{E1A0A01A-5E4C-45BA-9470-456C3F3A5691}" type="presParOf" srcId="{98A8E65C-302E-4960-A812-A8753871123B}" destId="{887E04EE-9D98-4F8B-AC05-98F7F07208D3}" srcOrd="8"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35C36-DE7A-4C55-8FD7-A4154C5645E6}">
      <dsp:nvSpPr>
        <dsp:cNvPr id="0" name=""/>
        <dsp:cNvSpPr/>
      </dsp:nvSpPr>
      <dsp:spPr>
        <a:xfrm>
          <a:off x="1993956" y="0"/>
          <a:ext cx="2208647" cy="2208983"/>
        </a:xfrm>
        <a:prstGeom prst="circularArrow">
          <a:avLst>
            <a:gd name="adj1" fmla="val 10980"/>
            <a:gd name="adj2" fmla="val 1142322"/>
            <a:gd name="adj3" fmla="val 4500000"/>
            <a:gd name="adj4" fmla="val 10800000"/>
            <a:gd name="adj5" fmla="val 12500"/>
          </a:avLst>
        </a:prstGeom>
        <a:solidFill>
          <a:srgbClr val="92D05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3280D6-C765-4E92-ACB1-E9BCA61E7F80}">
      <dsp:nvSpPr>
        <dsp:cNvPr id="0" name=""/>
        <dsp:cNvSpPr/>
      </dsp:nvSpPr>
      <dsp:spPr>
        <a:xfrm>
          <a:off x="4174977" y="687046"/>
          <a:ext cx="2238508" cy="883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57150" lvl="1" indent="-57150" algn="l" defTabSz="444500" latinLnBrk="1">
            <a:lnSpc>
              <a:spcPct val="90000"/>
            </a:lnSpc>
            <a:spcBef>
              <a:spcPct val="0"/>
            </a:spcBef>
            <a:spcAft>
              <a:spcPct val="15000"/>
            </a:spcAft>
            <a:buChar char="•"/>
          </a:pPr>
          <a:r>
            <a:rPr lang="en-US" altLang="en-US" sz="1000" kern="1200" dirty="0"/>
            <a:t>Standardized terminology set for anesthesia related term</a:t>
          </a:r>
          <a:endParaRPr lang="en-US" altLang="ko-KR" sz="1000" kern="1200" dirty="0"/>
        </a:p>
        <a:p>
          <a:pPr marL="57150" lvl="1" indent="-57150" algn="l" defTabSz="444500" latinLnBrk="1">
            <a:lnSpc>
              <a:spcPct val="90000"/>
            </a:lnSpc>
            <a:spcBef>
              <a:spcPct val="0"/>
            </a:spcBef>
            <a:spcAft>
              <a:spcPct val="15000"/>
            </a:spcAft>
            <a:buChar char="•"/>
          </a:pPr>
          <a:r>
            <a:rPr lang="en-US" altLang="ko-KR" sz="1000" kern="1200" dirty="0"/>
            <a:t>  SNOMED CT    </a:t>
          </a:r>
          <a:endParaRPr lang="ko-KR" altLang="en-US" sz="1000" kern="1200" dirty="0"/>
        </a:p>
      </dsp:txBody>
      <dsp:txXfrm>
        <a:off x="4174977" y="687046"/>
        <a:ext cx="2238508" cy="883777"/>
      </dsp:txXfrm>
    </dsp:sp>
    <dsp:sp modelId="{F9D4A6F5-38B3-4588-9323-ADABD3322F55}">
      <dsp:nvSpPr>
        <dsp:cNvPr id="0" name=""/>
        <dsp:cNvSpPr/>
      </dsp:nvSpPr>
      <dsp:spPr>
        <a:xfrm>
          <a:off x="2482139" y="797510"/>
          <a:ext cx="1227303" cy="613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latinLnBrk="1">
            <a:lnSpc>
              <a:spcPct val="90000"/>
            </a:lnSpc>
            <a:spcBef>
              <a:spcPct val="0"/>
            </a:spcBef>
            <a:spcAft>
              <a:spcPct val="35000"/>
            </a:spcAft>
            <a:buNone/>
          </a:pPr>
          <a:r>
            <a:rPr lang="en-US" altLang="ko-KR" sz="1400" kern="1200"/>
            <a:t>Syntatic mapping</a:t>
          </a:r>
          <a:endParaRPr lang="ko-KR" altLang="en-US" sz="1400" kern="1200"/>
        </a:p>
      </dsp:txBody>
      <dsp:txXfrm>
        <a:off x="2482139" y="797510"/>
        <a:ext cx="1227303" cy="613504"/>
      </dsp:txXfrm>
    </dsp:sp>
    <dsp:sp modelId="{E166FA0D-3801-4054-A7C4-F5D20203F0A2}">
      <dsp:nvSpPr>
        <dsp:cNvPr id="0" name=""/>
        <dsp:cNvSpPr/>
      </dsp:nvSpPr>
      <dsp:spPr>
        <a:xfrm>
          <a:off x="1380512" y="1269225"/>
          <a:ext cx="2208647" cy="2208983"/>
        </a:xfrm>
        <a:prstGeom prst="leftCircularArrow">
          <a:avLst>
            <a:gd name="adj1" fmla="val 10980"/>
            <a:gd name="adj2" fmla="val 1142322"/>
            <a:gd name="adj3" fmla="val 6300000"/>
            <a:gd name="adj4" fmla="val 18900000"/>
            <a:gd name="adj5" fmla="val 12500"/>
          </a:avLst>
        </a:prstGeom>
        <a:solidFill>
          <a:schemeClr val="accent4"/>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1A058F-7872-4724-BC7F-AA7C004AC5BC}">
      <dsp:nvSpPr>
        <dsp:cNvPr id="0" name=""/>
        <dsp:cNvSpPr/>
      </dsp:nvSpPr>
      <dsp:spPr>
        <a:xfrm>
          <a:off x="3644420" y="1965062"/>
          <a:ext cx="2757717" cy="883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57150" lvl="1" indent="-57150" algn="l" defTabSz="444500" latinLnBrk="1">
            <a:lnSpc>
              <a:spcPct val="90000"/>
            </a:lnSpc>
            <a:spcBef>
              <a:spcPct val="0"/>
            </a:spcBef>
            <a:spcAft>
              <a:spcPct val="15000"/>
            </a:spcAft>
            <a:buChar char="•"/>
          </a:pPr>
          <a:r>
            <a:rPr lang="en-US" altLang="ko-KR" sz="1000" kern="1200"/>
            <a:t>Terminologist 1</a:t>
          </a:r>
          <a:endParaRPr lang="ko-KR" altLang="en-US" sz="1000" kern="1200"/>
        </a:p>
        <a:p>
          <a:pPr marL="57150" lvl="1" indent="-57150" algn="l" defTabSz="444500" latinLnBrk="1">
            <a:lnSpc>
              <a:spcPct val="90000"/>
            </a:lnSpc>
            <a:spcBef>
              <a:spcPct val="0"/>
            </a:spcBef>
            <a:spcAft>
              <a:spcPct val="15000"/>
            </a:spcAft>
            <a:buChar char="•"/>
          </a:pPr>
          <a:r>
            <a:rPr lang="en-US" altLang="ko-KR" sz="1000" kern="1200"/>
            <a:t>Terminologist 2</a:t>
          </a:r>
          <a:endParaRPr lang="ko-KR" altLang="en-US" sz="1000" kern="1200"/>
        </a:p>
      </dsp:txBody>
      <dsp:txXfrm>
        <a:off x="3644420" y="1965062"/>
        <a:ext cx="2757717" cy="883777"/>
      </dsp:txXfrm>
    </dsp:sp>
    <dsp:sp modelId="{6AE8AB3E-548A-4689-99BF-E3AFEA581E00}">
      <dsp:nvSpPr>
        <dsp:cNvPr id="0" name=""/>
        <dsp:cNvSpPr/>
      </dsp:nvSpPr>
      <dsp:spPr>
        <a:xfrm>
          <a:off x="1871184" y="2074077"/>
          <a:ext cx="1227303" cy="613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latinLnBrk="1">
            <a:lnSpc>
              <a:spcPct val="90000"/>
            </a:lnSpc>
            <a:spcBef>
              <a:spcPct val="0"/>
            </a:spcBef>
            <a:spcAft>
              <a:spcPct val="35000"/>
            </a:spcAft>
            <a:buNone/>
          </a:pPr>
          <a:r>
            <a:rPr lang="en-US" altLang="ko-KR" sz="1400" kern="1200"/>
            <a:t>Semantic mapping</a:t>
          </a:r>
          <a:endParaRPr lang="ko-KR" altLang="en-US" sz="1400" kern="1200"/>
        </a:p>
      </dsp:txBody>
      <dsp:txXfrm>
        <a:off x="1871184" y="2074077"/>
        <a:ext cx="1227303" cy="613504"/>
      </dsp:txXfrm>
    </dsp:sp>
    <dsp:sp modelId="{34C44921-AC11-4B43-A599-B0AF4713A3D6}">
      <dsp:nvSpPr>
        <dsp:cNvPr id="0" name=""/>
        <dsp:cNvSpPr/>
      </dsp:nvSpPr>
      <dsp:spPr>
        <a:xfrm>
          <a:off x="2151153" y="2690334"/>
          <a:ext cx="1897570" cy="1898331"/>
        </a:xfrm>
        <a:prstGeom prst="blockArc">
          <a:avLst>
            <a:gd name="adj1" fmla="val 13500000"/>
            <a:gd name="adj2" fmla="val 10800000"/>
            <a:gd name="adj3" fmla="val 1274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7DD50F-4D2F-48BA-891C-052D9B7AC4B4}">
      <dsp:nvSpPr>
        <dsp:cNvPr id="0" name=""/>
        <dsp:cNvSpPr/>
      </dsp:nvSpPr>
      <dsp:spPr>
        <a:xfrm>
          <a:off x="4061905" y="3239720"/>
          <a:ext cx="3988671" cy="883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57150" lvl="1" indent="-57150" algn="l" defTabSz="444500" latinLnBrk="1">
            <a:lnSpc>
              <a:spcPct val="90000"/>
            </a:lnSpc>
            <a:spcBef>
              <a:spcPct val="0"/>
            </a:spcBef>
            <a:spcAft>
              <a:spcPct val="15000"/>
            </a:spcAft>
            <a:buChar char="•"/>
          </a:pPr>
          <a:r>
            <a:rPr lang="en-US" altLang="ko-KR" sz="1000" kern="1200" dirty="0"/>
            <a:t>Additional discussion with</a:t>
          </a:r>
          <a:r>
            <a:rPr lang="ko-KR" altLang="en-US" sz="1000" kern="1200" dirty="0"/>
            <a:t> </a:t>
          </a:r>
          <a:r>
            <a:rPr lang="en-US" altLang="ko-KR" sz="1000" kern="1200" dirty="0"/>
            <a:t>terminologist</a:t>
          </a:r>
          <a:endParaRPr lang="ko-KR" altLang="en-US" sz="1000" kern="1200" dirty="0"/>
        </a:p>
        <a:p>
          <a:pPr marL="57150" lvl="1" indent="-57150" algn="l" defTabSz="444500" latinLnBrk="1">
            <a:lnSpc>
              <a:spcPct val="90000"/>
            </a:lnSpc>
            <a:spcBef>
              <a:spcPct val="0"/>
            </a:spcBef>
            <a:spcAft>
              <a:spcPct val="15000"/>
            </a:spcAft>
            <a:buChar char="•"/>
          </a:pPr>
          <a:r>
            <a:rPr lang="en-US" altLang="ko-KR" sz="1000" kern="1200" dirty="0"/>
            <a:t>Creation of final</a:t>
          </a:r>
          <a:r>
            <a:rPr lang="ko-KR" altLang="en-US" sz="1000" kern="1200" dirty="0"/>
            <a:t> </a:t>
          </a:r>
          <a:r>
            <a:rPr lang="en-US" altLang="ko-KR" sz="1000" kern="1200" dirty="0"/>
            <a:t>mapping tale</a:t>
          </a:r>
          <a:endParaRPr lang="ko-KR" altLang="en-US" sz="1000" kern="1200" dirty="0"/>
        </a:p>
      </dsp:txBody>
      <dsp:txXfrm>
        <a:off x="4061905" y="3239720"/>
        <a:ext cx="3988671" cy="883777"/>
      </dsp:txXfrm>
    </dsp:sp>
    <dsp:sp modelId="{887E04EE-9D98-4F8B-AC05-98F7F07208D3}">
      <dsp:nvSpPr>
        <dsp:cNvPr id="0" name=""/>
        <dsp:cNvSpPr/>
      </dsp:nvSpPr>
      <dsp:spPr>
        <a:xfrm>
          <a:off x="2485043" y="3352479"/>
          <a:ext cx="1227303" cy="613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latinLnBrk="1">
            <a:lnSpc>
              <a:spcPct val="90000"/>
            </a:lnSpc>
            <a:spcBef>
              <a:spcPct val="0"/>
            </a:spcBef>
            <a:spcAft>
              <a:spcPct val="35000"/>
            </a:spcAft>
            <a:buNone/>
          </a:pPr>
          <a:r>
            <a:rPr lang="en-US" altLang="ko-KR" sz="1400" kern="1200"/>
            <a:t>Final mapping</a:t>
          </a:r>
          <a:endParaRPr lang="ko-KR" altLang="en-US" sz="1400" kern="1200"/>
        </a:p>
      </dsp:txBody>
      <dsp:txXfrm>
        <a:off x="2485043" y="3352479"/>
        <a:ext cx="1227303" cy="613504"/>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542EB-F2E1-481F-85DC-D8ADA0A7958E}" type="datetimeFigureOut">
              <a:rPr lang="ko-KR" altLang="en-US" smtClean="0"/>
              <a:t>2024-10-21</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C5681A-886C-431D-8E40-C38404CB3264}" type="slidenum">
              <a:rPr lang="ko-KR" altLang="en-US" smtClean="0"/>
              <a:t>‹#›</a:t>
            </a:fld>
            <a:endParaRPr lang="ko-KR" altLang="en-US"/>
          </a:p>
        </p:txBody>
      </p:sp>
    </p:spTree>
    <p:extLst>
      <p:ext uri="{BB962C8B-B14F-4D97-AF65-F5344CB8AC3E}">
        <p14:creationId xmlns:p14="http://schemas.microsoft.com/office/powerpoint/2010/main" val="22253478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 /><Relationship Id="rId1" Type="http://schemas.openxmlformats.org/officeDocument/2006/relationships/notesMaster" Target="../notesMasters/notesMaster1.xml" /></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 /><Relationship Id="rId1" Type="http://schemas.openxmlformats.org/officeDocument/2006/relationships/notesMaster" Target="../notesMasters/notesMaster1.xml" /></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 /><Relationship Id="rId1" Type="http://schemas.openxmlformats.org/officeDocument/2006/relationships/notesMaster" Target="../notesMasters/notesMaster1.xml" /></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 /><Relationship Id="rId1" Type="http://schemas.openxmlformats.org/officeDocument/2006/relationships/notesMaster" Target="../notesMasters/notesMaster1.xml" /></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 /><Relationship Id="rId1" Type="http://schemas.openxmlformats.org/officeDocument/2006/relationships/notesMaster" Target="../notesMasters/notesMaster1.xml" /></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 /><Relationship Id="rId1" Type="http://schemas.openxmlformats.org/officeDocument/2006/relationships/notesMaster" Target="../notesMasters/notesMaster1.xml" /></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kr-authoring.ihtsdotools.org/" TargetMode="External" /><Relationship Id="rId2" Type="http://schemas.openxmlformats.org/officeDocument/2006/relationships/slide" Target="../slides/slide19.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 /><Relationship Id="rId1" Type="http://schemas.openxmlformats.org/officeDocument/2006/relationships/notesMaster" Target="../notesMasters/notesMaster1.xml" /></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 /><Relationship Id="rId1" Type="http://schemas.openxmlformats.org/officeDocument/2006/relationships/notesMaster" Target="../notesMasters/notesMaster1.xml" /></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 /><Relationship Id="rId1" Type="http://schemas.openxmlformats.org/officeDocument/2006/relationships/notesMaster" Target="../notesMasters/notesMaster1.xml" /></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 /><Relationship Id="rId1" Type="http://schemas.openxmlformats.org/officeDocument/2006/relationships/notesMaster" Target="../notesMasters/notesMaster1.xml" /></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 /><Relationship Id="rId1" Type="http://schemas.openxmlformats.org/officeDocument/2006/relationships/notesMaster" Target="../notesMasters/notesMaster1.xml" /></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 /><Relationship Id="rId1" Type="http://schemas.openxmlformats.org/officeDocument/2006/relationships/notesMaster" Target="../notesMasters/notesMaster1.xml" /></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 /><Relationship Id="rId1" Type="http://schemas.openxmlformats.org/officeDocument/2006/relationships/notesMaster" Target="../notesMasters/notesMaster1.xml" /></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 /><Relationship Id="rId1" Type="http://schemas.openxmlformats.org/officeDocument/2006/relationships/notesMaster" Target="../notesMasters/notesMaster1.xml" /></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 /><Relationship Id="rId1" Type="http://schemas.openxmlformats.org/officeDocument/2006/relationships/notesMaster" Target="../notesMasters/notesMaster1.xml" /></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 /><Relationship Id="rId1" Type="http://schemas.openxmlformats.org/officeDocument/2006/relationships/notesMaster" Target="../notesMasters/notesMaster1.xml" /></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 /><Relationship Id="rId1" Type="http://schemas.openxmlformats.org/officeDocument/2006/relationships/notesMaster" Target="../notesMasters/notesMaster1.xml" /></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 /><Relationship Id="rId1" Type="http://schemas.openxmlformats.org/officeDocument/2006/relationships/notesMaster" Target="../notesMasters/notesMaster1.xml" /></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 /><Relationship Id="rId1" Type="http://schemas.openxmlformats.org/officeDocument/2006/relationships/notesMaster" Target="../notesMasters/notesMaster1.xml" /></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 /><Relationship Id="rId1" Type="http://schemas.openxmlformats.org/officeDocument/2006/relationships/notesMaster" Target="../notesMasters/notesMaster1.xml" /></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baseline="0"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1</a:t>
            </a:fld>
            <a:endParaRPr lang="ko-KR" altLang="en-US"/>
          </a:p>
        </p:txBody>
      </p:sp>
    </p:spTree>
    <p:extLst>
      <p:ext uri="{BB962C8B-B14F-4D97-AF65-F5344CB8AC3E}">
        <p14:creationId xmlns:p14="http://schemas.microsoft.com/office/powerpoint/2010/main" val="4185006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zh-CN" dirty="0"/>
              <a:t>First</a:t>
            </a:r>
            <a:r>
              <a:rPr lang="en-US" altLang="zh-CN" baseline="0" dirty="0"/>
              <a:t> is</a:t>
            </a:r>
            <a:r>
              <a:rPr lang="en-US" altLang="zh-CN" dirty="0"/>
              <a:t> the basics of intracranial hypotension</a:t>
            </a:r>
            <a:endParaRPr lang="zh-CN" altLang="en-US"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10</a:t>
            </a:fld>
            <a:endParaRPr lang="ko-KR" altLang="en-US"/>
          </a:p>
        </p:txBody>
      </p:sp>
    </p:spTree>
    <p:extLst>
      <p:ext uri="{BB962C8B-B14F-4D97-AF65-F5344CB8AC3E}">
        <p14:creationId xmlns:p14="http://schemas.microsoft.com/office/powerpoint/2010/main" val="2990134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Since January 2023, the Korean Society of Anesthesiology has recognized the need for terminology standardization and established a task force team to address this.</a:t>
            </a:r>
          </a:p>
          <a:p>
            <a:endParaRPr lang="en-US" altLang="ko-KR" dirty="0"/>
          </a:p>
          <a:p>
            <a:r>
              <a:rPr lang="en-US" altLang="ko-KR" dirty="0"/>
              <a:t>Last year, we participated in a project led by the Korea Health Information Service to develop standardized medical terminology sets based on clinical field demands.</a:t>
            </a:r>
          </a:p>
          <a:p>
            <a:r>
              <a:rPr lang="en-US" altLang="ko-KR" dirty="0"/>
              <a:t>The purpose of this project was to develop a standardized terminology set for anesthesia, a field closely related to the safety of surgeries and procedures. The goal was to ensure interoperability between healthcare professionals and institutions, expand the foundation of medical terminology, and apply it to international standards.</a:t>
            </a:r>
          </a:p>
          <a:p>
            <a:r>
              <a:rPr lang="en-US" altLang="ko-KR" dirty="0"/>
              <a:t>The project aimed to develop a terminology set focused on frequently used terms in the anesthesia process, create a mapping table between this set and SNOMED CT, and further develop it as a reference set.</a:t>
            </a:r>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11</a:t>
            </a:fld>
            <a:endParaRPr lang="ko-KR" altLang="en-US"/>
          </a:p>
        </p:txBody>
      </p:sp>
    </p:spTree>
    <p:extLst>
      <p:ext uri="{BB962C8B-B14F-4D97-AF65-F5344CB8AC3E}">
        <p14:creationId xmlns:p14="http://schemas.microsoft.com/office/powerpoint/2010/main" val="3724123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12</a:t>
            </a:fld>
            <a:endParaRPr lang="ko-KR" altLang="en-US"/>
          </a:p>
        </p:txBody>
      </p:sp>
    </p:spTree>
    <p:extLst>
      <p:ext uri="{BB962C8B-B14F-4D97-AF65-F5344CB8AC3E}">
        <p14:creationId xmlns:p14="http://schemas.microsoft.com/office/powerpoint/2010/main" val="3175003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13</a:t>
            </a:fld>
            <a:endParaRPr lang="ko-KR" altLang="en-US"/>
          </a:p>
        </p:txBody>
      </p:sp>
    </p:spTree>
    <p:extLst>
      <p:ext uri="{BB962C8B-B14F-4D97-AF65-F5344CB8AC3E}">
        <p14:creationId xmlns:p14="http://schemas.microsoft.com/office/powerpoint/2010/main" val="2844575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This is the research method. An expert task force (TF) was formed to develop the standardized terminology set. Frequently used current terms were analyzed and selected, followed by expert discussions and reviews, leading to the creation of a standardized terminology database.</a:t>
            </a:r>
          </a:p>
          <a:p>
            <a:r>
              <a:rPr lang="en-US" altLang="ko-KR" dirty="0"/>
              <a:t>In the future, we plan to promote and educate on the terminology, along with continuous updates.</a:t>
            </a:r>
          </a:p>
          <a:p>
            <a:endParaRPr lang="ko-KR" altLang="en-US" dirty="0"/>
          </a:p>
        </p:txBody>
      </p:sp>
      <p:sp>
        <p:nvSpPr>
          <p:cNvPr id="4" name="슬라이드 번호 개체 틀 3"/>
          <p:cNvSpPr>
            <a:spLocks noGrp="1"/>
          </p:cNvSpPr>
          <p:nvPr>
            <p:ph type="sldNum" sz="quarter" idx="5"/>
          </p:nvPr>
        </p:nvSpPr>
        <p:spPr/>
        <p:txBody>
          <a:bodyPr/>
          <a:lstStyle/>
          <a:p>
            <a:fld id="{1DC5681A-886C-431D-8E40-C38404CB3264}" type="slidenum">
              <a:rPr lang="ko-KR" altLang="en-US" smtClean="0"/>
              <a:t>14</a:t>
            </a:fld>
            <a:endParaRPr lang="ko-KR" altLang="en-US"/>
          </a:p>
        </p:txBody>
      </p:sp>
    </p:spTree>
    <p:extLst>
      <p:ext uri="{BB962C8B-B14F-4D97-AF65-F5344CB8AC3E}">
        <p14:creationId xmlns:p14="http://schemas.microsoft.com/office/powerpoint/2010/main" val="2900386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Looking more closely at the development method for the standardized terminology set, the current anesthesia records were reviewed to analyze existing terms. Frequently used terms were selected, and the development of the standardized terminology set was carried out through refining meanings and organizing synonyms.</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15</a:t>
            </a:fld>
            <a:endParaRPr lang="ko-KR" altLang="en-US"/>
          </a:p>
        </p:txBody>
      </p:sp>
    </p:spTree>
    <p:extLst>
      <p:ext uri="{BB962C8B-B14F-4D97-AF65-F5344CB8AC3E}">
        <p14:creationId xmlns:p14="http://schemas.microsoft.com/office/powerpoint/2010/main" val="1082901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The anesthesia records of more than ten major university hospitals nationwide were reviewed to select frequently used terms currently in use.</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16</a:t>
            </a:fld>
            <a:endParaRPr lang="ko-KR" altLang="en-US"/>
          </a:p>
        </p:txBody>
      </p:sp>
    </p:spTree>
    <p:extLst>
      <p:ext uri="{BB962C8B-B14F-4D97-AF65-F5344CB8AC3E}">
        <p14:creationId xmlns:p14="http://schemas.microsoft.com/office/powerpoint/2010/main" val="2739581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The selection of anesthesia-related terms aimed to map field-specific terms directly to SNOMED CT, rather than relying on EDI or KCD codes. While there are existing SNOMED CT mapping tables linked with EDI, which include anesthesia-related fees, this approach focused on selecting a broader range of terms used in practice. Therefore, field-specific terms were directly mapped to SNOMED CT to better reflect real-world usage.</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17</a:t>
            </a:fld>
            <a:endParaRPr lang="ko-KR" altLang="en-US"/>
          </a:p>
        </p:txBody>
      </p:sp>
    </p:spTree>
    <p:extLst>
      <p:ext uri="{BB962C8B-B14F-4D97-AF65-F5344CB8AC3E}">
        <p14:creationId xmlns:p14="http://schemas.microsoft.com/office/powerpoint/2010/main" val="37579673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If the mapping is reviewed and accepted by a single anesthesiology expert, it is finalized. In cases of discrepancies, the mapping is revised and refined by mapping experts to develop the final version.</a:t>
            </a:r>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18</a:t>
            </a:fld>
            <a:endParaRPr lang="ko-KR" altLang="en-US"/>
          </a:p>
        </p:txBody>
      </p:sp>
    </p:spTree>
    <p:extLst>
      <p:ext uri="{BB962C8B-B14F-4D97-AF65-F5344CB8AC3E}">
        <p14:creationId xmlns:p14="http://schemas.microsoft.com/office/powerpoint/2010/main" val="3101884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If a concept from the standardized anesthesiology terminology set matches a pre-coordinated concept in SNOMED CT on a 1:1 basis, the Korean preferred term and synonyms are added as synonyms to the corresponding concept in the Korean </a:t>
            </a:r>
            <a:r>
              <a:rPr lang="en-US" altLang="ko-KR" dirty="0" err="1"/>
              <a:t>Extension.If</a:t>
            </a:r>
            <a:r>
              <a:rPr lang="en-US" altLang="ko-KR" dirty="0"/>
              <a:t> a concept from the terminology set matches a post-coordinated expression in SNOMED CT on a 1:1 basis, it is modeled as a new concept in the Korean Extension and </a:t>
            </a:r>
            <a:r>
              <a:rPr lang="en-US" altLang="ko-KR" dirty="0" err="1"/>
              <a:t>added.If</a:t>
            </a:r>
            <a:r>
              <a:rPr lang="en-US" altLang="ko-KR" dirty="0"/>
              <a:t> a concept from the terminology set does not match a pre-coordinated or post-coordinated expression in SNOMED CT on a 1:1 basis, the necessary concepts are first modeled as new concepts in the Korean Extension, followed by the creation of the post-coordinated </a:t>
            </a:r>
            <a:r>
              <a:rPr lang="en-US" altLang="ko-KR" dirty="0" err="1"/>
              <a:t>expression.Experts</a:t>
            </a:r>
            <a:r>
              <a:rPr lang="en-US" altLang="ko-KR" dirty="0"/>
              <a:t> with SNOMED CT authoring experience will use the Authoring Platform provided by SNOMED International (</a:t>
            </a:r>
            <a:r>
              <a:rPr lang="en-US" altLang="ko-KR" dirty="0">
                <a:hlinkClick r:id="rId3"/>
              </a:rPr>
              <a:t>https://kr-authoring.ihtsdotools.org/</a:t>
            </a:r>
            <a:r>
              <a:rPr lang="en-US" altLang="ko-KR" dirty="0"/>
              <a:t>) to add synonyms and model new concepts (see Figure 2).</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19</a:t>
            </a:fld>
            <a:endParaRPr lang="ko-KR" altLang="en-US"/>
          </a:p>
        </p:txBody>
      </p:sp>
    </p:spTree>
    <p:extLst>
      <p:ext uri="{BB962C8B-B14F-4D97-AF65-F5344CB8AC3E}">
        <p14:creationId xmlns:p14="http://schemas.microsoft.com/office/powerpoint/2010/main" val="847643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zh-CN" dirty="0"/>
              <a:t>First</a:t>
            </a:r>
            <a:r>
              <a:rPr lang="en-US" altLang="zh-CN" baseline="0" dirty="0"/>
              <a:t> is</a:t>
            </a:r>
            <a:r>
              <a:rPr lang="en-US" altLang="zh-CN" dirty="0"/>
              <a:t> the basics of intracranial hypotension</a:t>
            </a:r>
            <a:endParaRPr lang="zh-CN" altLang="en-US"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2</a:t>
            </a:fld>
            <a:endParaRPr lang="ko-KR" altLang="en-US"/>
          </a:p>
        </p:txBody>
      </p:sp>
    </p:spTree>
    <p:extLst>
      <p:ext uri="{BB962C8B-B14F-4D97-AF65-F5344CB8AC3E}">
        <p14:creationId xmlns:p14="http://schemas.microsoft.com/office/powerpoint/2010/main" val="7333524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zh-CN" dirty="0"/>
              <a:t>First</a:t>
            </a:r>
            <a:r>
              <a:rPr lang="en-US" altLang="zh-CN" baseline="0" dirty="0"/>
              <a:t> is</a:t>
            </a:r>
            <a:r>
              <a:rPr lang="en-US" altLang="zh-CN" dirty="0"/>
              <a:t> the basics of intracranial hypotension</a:t>
            </a:r>
            <a:endParaRPr lang="zh-CN" altLang="en-US"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20</a:t>
            </a:fld>
            <a:endParaRPr lang="ko-KR" altLang="en-US"/>
          </a:p>
        </p:txBody>
      </p:sp>
    </p:spTree>
    <p:extLst>
      <p:ext uri="{BB962C8B-B14F-4D97-AF65-F5344CB8AC3E}">
        <p14:creationId xmlns:p14="http://schemas.microsoft.com/office/powerpoint/2010/main" val="3036931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21</a:t>
            </a:fld>
            <a:endParaRPr lang="ko-KR" altLang="en-US"/>
          </a:p>
        </p:txBody>
      </p:sp>
    </p:spTree>
    <p:extLst>
      <p:ext uri="{BB962C8B-B14F-4D97-AF65-F5344CB8AC3E}">
        <p14:creationId xmlns:p14="http://schemas.microsoft.com/office/powerpoint/2010/main" val="35957632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The development of the standardized terminology set for anesthesia was divided into three areas: anesthetic agents, anesthesia monitoring, and anesthesia methods. The selection criteria for each area are as follows:</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Anesthetic agents: This category includes not only sedatives but also antiemetics, analgesics, cardiovascular drugs, and all other medications used during the anesthesia process.</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Anesthesia monitoring: This area focuses on the monitoring elements used during the anesthesia process.</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Anesthesia methods: In existing anesthesia records, methods were often documented by mixing airway management techniques with drug administration methods. However, as multiple techniques are often used together, the goal was to comprehensively select all applicable methods.</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22</a:t>
            </a:fld>
            <a:endParaRPr lang="ko-KR" altLang="en-US"/>
          </a:p>
        </p:txBody>
      </p:sp>
    </p:spTree>
    <p:extLst>
      <p:ext uri="{BB962C8B-B14F-4D97-AF65-F5344CB8AC3E}">
        <p14:creationId xmlns:p14="http://schemas.microsoft.com/office/powerpoint/2010/main" val="740021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23</a:t>
            </a:fld>
            <a:endParaRPr lang="ko-KR" altLang="en-US"/>
          </a:p>
        </p:txBody>
      </p:sp>
    </p:spTree>
    <p:extLst>
      <p:ext uri="{BB962C8B-B14F-4D97-AF65-F5344CB8AC3E}">
        <p14:creationId xmlns:p14="http://schemas.microsoft.com/office/powerpoint/2010/main" val="3472335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24</a:t>
            </a:fld>
            <a:endParaRPr lang="ko-KR" altLang="en-US"/>
          </a:p>
        </p:txBody>
      </p:sp>
    </p:spTree>
    <p:extLst>
      <p:ext uri="{BB962C8B-B14F-4D97-AF65-F5344CB8AC3E}">
        <p14:creationId xmlns:p14="http://schemas.microsoft.com/office/powerpoint/2010/main" val="20730672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25</a:t>
            </a:fld>
            <a:endParaRPr lang="ko-KR" altLang="en-US"/>
          </a:p>
        </p:txBody>
      </p:sp>
    </p:spTree>
    <p:extLst>
      <p:ext uri="{BB962C8B-B14F-4D97-AF65-F5344CB8AC3E}">
        <p14:creationId xmlns:p14="http://schemas.microsoft.com/office/powerpoint/2010/main" val="2045536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26</a:t>
            </a:fld>
            <a:endParaRPr lang="ko-KR" altLang="en-US"/>
          </a:p>
        </p:txBody>
      </p:sp>
    </p:spTree>
    <p:extLst>
      <p:ext uri="{BB962C8B-B14F-4D97-AF65-F5344CB8AC3E}">
        <p14:creationId xmlns:p14="http://schemas.microsoft.com/office/powerpoint/2010/main" val="1837515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27</a:t>
            </a:fld>
            <a:endParaRPr lang="ko-KR" altLang="en-US"/>
          </a:p>
        </p:txBody>
      </p:sp>
    </p:spTree>
    <p:extLst>
      <p:ext uri="{BB962C8B-B14F-4D97-AF65-F5344CB8AC3E}">
        <p14:creationId xmlns:p14="http://schemas.microsoft.com/office/powerpoint/2010/main" val="849677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28</a:t>
            </a:fld>
            <a:endParaRPr lang="ko-KR" altLang="en-US"/>
          </a:p>
        </p:txBody>
      </p:sp>
    </p:spTree>
    <p:extLst>
      <p:ext uri="{BB962C8B-B14F-4D97-AF65-F5344CB8AC3E}">
        <p14:creationId xmlns:p14="http://schemas.microsoft.com/office/powerpoint/2010/main" val="21361792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29</a:t>
            </a:fld>
            <a:endParaRPr lang="ko-KR" altLang="en-US"/>
          </a:p>
        </p:txBody>
      </p:sp>
    </p:spTree>
    <p:extLst>
      <p:ext uri="{BB962C8B-B14F-4D97-AF65-F5344CB8AC3E}">
        <p14:creationId xmlns:p14="http://schemas.microsoft.com/office/powerpoint/2010/main" val="525755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zh-CN" dirty="0"/>
              <a:t>First</a:t>
            </a:r>
            <a:r>
              <a:rPr lang="en-US" altLang="zh-CN" baseline="0" dirty="0"/>
              <a:t> is</a:t>
            </a:r>
            <a:r>
              <a:rPr lang="en-US" altLang="zh-CN" dirty="0"/>
              <a:t> the basics of intracranial hypotension</a:t>
            </a:r>
            <a:endParaRPr lang="zh-CN" altLang="en-US"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3</a:t>
            </a:fld>
            <a:endParaRPr lang="ko-KR" altLang="en-US"/>
          </a:p>
        </p:txBody>
      </p:sp>
    </p:spTree>
    <p:extLst>
      <p:ext uri="{BB962C8B-B14F-4D97-AF65-F5344CB8AC3E}">
        <p14:creationId xmlns:p14="http://schemas.microsoft.com/office/powerpoint/2010/main" val="39140802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zh-CN" dirty="0"/>
              <a:t>First</a:t>
            </a:r>
            <a:r>
              <a:rPr lang="en-US" altLang="zh-CN" baseline="0" dirty="0"/>
              <a:t> is</a:t>
            </a:r>
            <a:r>
              <a:rPr lang="en-US" altLang="zh-CN" dirty="0"/>
              <a:t> the basics of intracranial hypotension</a:t>
            </a:r>
            <a:endParaRPr lang="zh-CN" altLang="en-US"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30</a:t>
            </a:fld>
            <a:endParaRPr lang="ko-KR" altLang="en-US"/>
          </a:p>
        </p:txBody>
      </p:sp>
    </p:spTree>
    <p:extLst>
      <p:ext uri="{BB962C8B-B14F-4D97-AF65-F5344CB8AC3E}">
        <p14:creationId xmlns:p14="http://schemas.microsoft.com/office/powerpoint/2010/main" val="24624601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Through this project, we have developed a standardized terminology set focused on frequently used terms in the anesthesia process. Standardized terminology sets were created for the fundamental areas of anesthesia records, including anesthetic agents and anesthesia monitoring. We reviewed anesthesia records from more than ten major hospitals in Korea to select frequently used terms for standardization.</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This project lays the foundation for the standardization of anesthesia-related medical records, ensuring consistency, facilitating smooth communication among healthcare providers, and making record analysis easier.</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We also expect this project to contribute to the sharing and utilization of healthcare data for surgical patients. In the research field, it will enable the use of nationwide research data, improve the efficiency of anesthesia-related academic knowledge and education, and strengthen</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31</a:t>
            </a:fld>
            <a:endParaRPr lang="ko-KR" altLang="en-US"/>
          </a:p>
        </p:txBody>
      </p:sp>
    </p:spTree>
    <p:extLst>
      <p:ext uri="{BB962C8B-B14F-4D97-AF65-F5344CB8AC3E}">
        <p14:creationId xmlns:p14="http://schemas.microsoft.com/office/powerpoint/2010/main" val="31888907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32</a:t>
            </a:fld>
            <a:endParaRPr lang="ko-KR" altLang="en-US"/>
          </a:p>
        </p:txBody>
      </p:sp>
    </p:spTree>
    <p:extLst>
      <p:ext uri="{BB962C8B-B14F-4D97-AF65-F5344CB8AC3E}">
        <p14:creationId xmlns:p14="http://schemas.microsoft.com/office/powerpoint/2010/main" val="22390870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Evaluated in numerous studies over and over again</a:t>
            </a:r>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33</a:t>
            </a:fld>
            <a:endParaRPr lang="ko-KR" altLang="en-US"/>
          </a:p>
        </p:txBody>
      </p:sp>
    </p:spTree>
    <p:extLst>
      <p:ext uri="{BB962C8B-B14F-4D97-AF65-F5344CB8AC3E}">
        <p14:creationId xmlns:p14="http://schemas.microsoft.com/office/powerpoint/2010/main" val="38505316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The development of the standardized terminology set for anesthesia will continue. In addition to the anesthesia methods currently under review, we are drafting and reviewing terms for pre-anesthesia evaluation, basic anesthesia information, procedures, vital signs, and recovery records.</a:t>
            </a:r>
          </a:p>
          <a:p>
            <a:r>
              <a:rPr lang="en-US" altLang="ko-KR" dirty="0"/>
              <a:t>In the future, we plan to develop standardized terminology sets for specialized fields such as cardiac anesthesia, </a:t>
            </a:r>
            <a:r>
              <a:rPr lang="en-US" altLang="ko-KR" dirty="0" err="1"/>
              <a:t>neuroanesthesia</a:t>
            </a:r>
            <a:r>
              <a:rPr lang="en-US" altLang="ko-KR" dirty="0"/>
              <a:t>, transplant anesthesia, and pediatric anesthesia.</a:t>
            </a:r>
          </a:p>
          <a:p>
            <a:r>
              <a:rPr lang="en-US" altLang="ko-KR" dirty="0"/>
              <a:t>To ensure the effective use and management of the developed terminology sets, we plan to build a database, promote and educate users, and provide continuous updates and improvements.</a:t>
            </a:r>
          </a:p>
          <a:p>
            <a:r>
              <a:rPr lang="en-US" altLang="ko-KR" dirty="0"/>
              <a:t>Additionally, the Korean Society of Anesthesiology is working to propose new items for the expansion of the Korean Core Data Interchange. We aim to actively apply the standardized terminology set developed by our task force to these efforts.</a:t>
            </a:r>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34</a:t>
            </a:fld>
            <a:endParaRPr lang="ko-KR" altLang="en-US"/>
          </a:p>
        </p:txBody>
      </p:sp>
    </p:spTree>
    <p:extLst>
      <p:ext uri="{BB962C8B-B14F-4D97-AF65-F5344CB8AC3E}">
        <p14:creationId xmlns:p14="http://schemas.microsoft.com/office/powerpoint/2010/main" val="32750208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Thank you for your</a:t>
            </a:r>
            <a:r>
              <a:rPr lang="en-US" altLang="ko-KR" baseline="0" dirty="0"/>
              <a:t> attention.</a:t>
            </a:r>
          </a:p>
          <a:p>
            <a:endParaRPr lang="en-US" altLang="ko-KR" baseline="0" dirty="0"/>
          </a:p>
          <a:p>
            <a:endParaRPr lang="ko-KR" altLang="en-US" dirty="0"/>
          </a:p>
        </p:txBody>
      </p:sp>
      <p:sp>
        <p:nvSpPr>
          <p:cNvPr id="4" name="슬라이드 번호 개체 틀 3"/>
          <p:cNvSpPr>
            <a:spLocks noGrp="1"/>
          </p:cNvSpPr>
          <p:nvPr>
            <p:ph type="sldNum" sz="quarter" idx="10"/>
          </p:nvPr>
        </p:nvSpPr>
        <p:spPr/>
        <p:txBody>
          <a:bodyPr/>
          <a:lstStyle/>
          <a:p>
            <a:fld id="{75F219D8-0435-4357-AF97-2052E13609EC}" type="slidenum">
              <a:rPr lang="ko-KR" altLang="en-US" smtClean="0"/>
              <a:t>35</a:t>
            </a:fld>
            <a:endParaRPr lang="ko-KR" altLang="en-US"/>
          </a:p>
        </p:txBody>
      </p:sp>
    </p:spTree>
    <p:extLst>
      <p:ext uri="{BB962C8B-B14F-4D97-AF65-F5344CB8AC3E}">
        <p14:creationId xmlns:p14="http://schemas.microsoft.com/office/powerpoint/2010/main" val="3582708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The reasons for standardizing terminology in the field of anesthesiology are as follows:</a:t>
            </a:r>
            <a:br>
              <a:rPr lang="en-US" altLang="ko-KR" dirty="0"/>
            </a:br>
            <a:r>
              <a:rPr lang="en-US" altLang="ko-KR" dirty="0"/>
              <a:t>Anesthesia is required regardless of the type of surgery or procedure, covering a wide range of medical areas. In 2022 alone, the number of major surgeries in South Korea reached 2.07 million.</a:t>
            </a:r>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4</a:t>
            </a:fld>
            <a:endParaRPr lang="ko-KR" altLang="en-US"/>
          </a:p>
        </p:txBody>
      </p:sp>
    </p:spTree>
    <p:extLst>
      <p:ext uri="{BB962C8B-B14F-4D97-AF65-F5344CB8AC3E}">
        <p14:creationId xmlns:p14="http://schemas.microsoft.com/office/powerpoint/2010/main" val="2380287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5</a:t>
            </a:fld>
            <a:endParaRPr lang="ko-KR" altLang="en-US"/>
          </a:p>
        </p:txBody>
      </p:sp>
    </p:spTree>
    <p:extLst>
      <p:ext uri="{BB962C8B-B14F-4D97-AF65-F5344CB8AC3E}">
        <p14:creationId xmlns:p14="http://schemas.microsoft.com/office/powerpoint/2010/main" val="2964474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Additionally, anesthesia-related records span the entire perioperative period:</a:t>
            </a:r>
          </a:p>
          <a:p>
            <a:pPr>
              <a:buFont typeface="Arial" panose="020B0604020202020204" pitchFamily="34" charset="0"/>
              <a:buChar char="•"/>
            </a:pPr>
            <a:r>
              <a:rPr lang="en-US" altLang="ko-KR" b="1" dirty="0"/>
              <a:t>Preoperative:</a:t>
            </a:r>
            <a:r>
              <a:rPr lang="en-US" altLang="ko-KR" dirty="0"/>
              <a:t> Assessing the patient’s basic lab results and medical history to predict surgical risk</a:t>
            </a:r>
          </a:p>
          <a:p>
            <a:pPr>
              <a:buFont typeface="Arial" panose="020B0604020202020204" pitchFamily="34" charset="0"/>
              <a:buChar char="•"/>
            </a:pPr>
            <a:r>
              <a:rPr lang="en-US" altLang="ko-KR" b="1" dirty="0"/>
              <a:t>Intraoperative:</a:t>
            </a:r>
            <a:r>
              <a:rPr lang="en-US" altLang="ko-KR" dirty="0"/>
              <a:t> Documenting the anesthesia method, drugs used, airway management, complications, and vital signs</a:t>
            </a:r>
          </a:p>
          <a:p>
            <a:pPr>
              <a:buFont typeface="Arial" panose="020B0604020202020204" pitchFamily="34" charset="0"/>
              <a:buChar char="•"/>
            </a:pPr>
            <a:r>
              <a:rPr lang="en-US" altLang="ko-KR" b="1" dirty="0"/>
              <a:t>Postoperative:</a:t>
            </a:r>
            <a:r>
              <a:rPr lang="en-US" altLang="ko-KR" dirty="0"/>
              <a:t> Recording recovery-related information after anesthesia</a:t>
            </a:r>
          </a:p>
          <a:p>
            <a:r>
              <a:rPr lang="en-US" altLang="ko-KR" dirty="0"/>
              <a:t>Given the value of these records for research and data sharing, standardizing terminology is essential.</a:t>
            </a:r>
          </a:p>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6</a:t>
            </a:fld>
            <a:endParaRPr lang="ko-KR" altLang="en-US"/>
          </a:p>
        </p:txBody>
      </p:sp>
    </p:spTree>
    <p:extLst>
      <p:ext uri="{BB962C8B-B14F-4D97-AF65-F5344CB8AC3E}">
        <p14:creationId xmlns:p14="http://schemas.microsoft.com/office/powerpoint/2010/main" val="3881422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7</a:t>
            </a:fld>
            <a:endParaRPr lang="ko-KR" altLang="en-US"/>
          </a:p>
        </p:txBody>
      </p:sp>
    </p:spTree>
    <p:extLst>
      <p:ext uri="{BB962C8B-B14F-4D97-AF65-F5344CB8AC3E}">
        <p14:creationId xmlns:p14="http://schemas.microsoft.com/office/powerpoint/2010/main" val="1144747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8</a:t>
            </a:fld>
            <a:endParaRPr lang="ko-KR" altLang="en-US"/>
          </a:p>
        </p:txBody>
      </p:sp>
    </p:spTree>
    <p:extLst>
      <p:ext uri="{BB962C8B-B14F-4D97-AF65-F5344CB8AC3E}">
        <p14:creationId xmlns:p14="http://schemas.microsoft.com/office/powerpoint/2010/main" val="1334056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75F219D8-0435-4357-AF97-2052E13609EC}" type="slidenum">
              <a:rPr lang="ko-KR" altLang="en-US" smtClean="0"/>
              <a:t>9</a:t>
            </a:fld>
            <a:endParaRPr lang="ko-KR" altLang="en-US"/>
          </a:p>
        </p:txBody>
      </p:sp>
    </p:spTree>
    <p:extLst>
      <p:ext uri="{BB962C8B-B14F-4D97-AF65-F5344CB8AC3E}">
        <p14:creationId xmlns:p14="http://schemas.microsoft.com/office/powerpoint/2010/main" val="1220017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6CB049C-C855-66B2-B2D7-210DB84634B8}"/>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59AFEB14-5972-5800-5054-7A3431D4C4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986863CC-9D7D-DF46-6A33-5B80DACD8456}"/>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5" name="바닥글 개체 틀 4">
            <a:extLst>
              <a:ext uri="{FF2B5EF4-FFF2-40B4-BE49-F238E27FC236}">
                <a16:creationId xmlns:a16="http://schemas.microsoft.com/office/drawing/2014/main" id="{0F4D8481-F8F7-FC29-C37C-151FEF583911}"/>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2DA93DC-9F15-5A9B-EFE7-DE659ED42A2B}"/>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2121204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7E4AC53-83E6-B88C-2326-374843F72926}"/>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5E562A43-8864-26B5-9129-E7B30DE8576C}"/>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E4CF7F9A-E12D-C008-4D91-553457A6441C}"/>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5" name="바닥글 개체 틀 4">
            <a:extLst>
              <a:ext uri="{FF2B5EF4-FFF2-40B4-BE49-F238E27FC236}">
                <a16:creationId xmlns:a16="http://schemas.microsoft.com/office/drawing/2014/main" id="{0320F16B-D21E-9123-2986-0930D455F90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D39F672D-FC24-DCF5-9D0C-210D3F587747}"/>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413952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9DA3FFCA-2F1D-AE90-A021-07FB5FF84407}"/>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08FD4035-2DB7-1438-9D7D-EE9E5CEA93C2}"/>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676C78FF-DB39-B544-0C39-0AF15FD2E351}"/>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5" name="바닥글 개체 틀 4">
            <a:extLst>
              <a:ext uri="{FF2B5EF4-FFF2-40B4-BE49-F238E27FC236}">
                <a16:creationId xmlns:a16="http://schemas.microsoft.com/office/drawing/2014/main" id="{91797DB8-9129-D7D8-4E66-0EC22B7310E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887BFAF-3A06-625E-94A5-E6945AB09BFC}"/>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4021974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제목 슬라이드">
    <p:bg>
      <p:bgPr>
        <a:solidFill>
          <a:srgbClr val="0086EF"/>
        </a:solidFill>
        <a:effectLst/>
      </p:bgPr>
    </p:bg>
    <p:spTree>
      <p:nvGrpSpPr>
        <p:cNvPr id="1" name=""/>
        <p:cNvGrpSpPr/>
        <p:nvPr/>
      </p:nvGrpSpPr>
      <p:grpSpPr>
        <a:xfrm>
          <a:off x="0" y="0"/>
          <a:ext cx="0" cy="0"/>
          <a:chOff x="0" y="0"/>
          <a:chExt cx="0" cy="0"/>
        </a:xfrm>
      </p:grpSpPr>
      <p:pic>
        <p:nvPicPr>
          <p:cNvPr id="7" name="그림 6"/>
          <p:cNvPicPr>
            <a:picLocks noChangeAspect="1"/>
          </p:cNvPicPr>
          <p:nvPr userDrawn="1"/>
        </p:nvPicPr>
        <p:blipFill rotWithShape="1">
          <a:blip r:embed="rId2" cstate="print">
            <a:extLst>
              <a:ext uri="{28A0092B-C50C-407E-A947-70E740481C1C}">
                <a14:useLocalDpi xmlns:a14="http://schemas.microsoft.com/office/drawing/2010/main" val="0"/>
              </a:ext>
            </a:extLst>
          </a:blip>
          <a:srcRect l="36023" t="41409" r="11494" b="-2"/>
          <a:stretch/>
        </p:blipFill>
        <p:spPr>
          <a:xfrm>
            <a:off x="3886200" y="-1"/>
            <a:ext cx="8305800" cy="6858001"/>
          </a:xfrm>
          <a:prstGeom prst="rect">
            <a:avLst/>
          </a:prstGeom>
        </p:spPr>
      </p:pic>
      <p:sp>
        <p:nvSpPr>
          <p:cNvPr id="8" name="자유형 7"/>
          <p:cNvSpPr/>
          <p:nvPr userDrawn="1"/>
        </p:nvSpPr>
        <p:spPr>
          <a:xfrm>
            <a:off x="2569029" y="0"/>
            <a:ext cx="9622970" cy="6858000"/>
          </a:xfrm>
          <a:custGeom>
            <a:avLst/>
            <a:gdLst>
              <a:gd name="connsiteX0" fmla="*/ 9144000 w 9144000"/>
              <a:gd name="connsiteY0" fmla="*/ 1291169 h 6858000"/>
              <a:gd name="connsiteX1" fmla="*/ 9144000 w 9144000"/>
              <a:gd name="connsiteY1" fmla="*/ 1499575 h 6858000"/>
              <a:gd name="connsiteX2" fmla="*/ 8432528 w 9144000"/>
              <a:gd name="connsiteY2" fmla="*/ 5142706 h 6858000"/>
              <a:gd name="connsiteX3" fmla="*/ 8893220 w 9144000"/>
              <a:gd name="connsiteY3" fmla="*/ 5142706 h 6858000"/>
              <a:gd name="connsiteX4" fmla="*/ 9144000 w 9144000"/>
              <a:gd name="connsiteY4" fmla="*/ 3858573 h 6858000"/>
              <a:gd name="connsiteX5" fmla="*/ 9144000 w 9144000"/>
              <a:gd name="connsiteY5" fmla="*/ 4066981 h 6858000"/>
              <a:gd name="connsiteX6" fmla="*/ 8732869 w 9144000"/>
              <a:gd name="connsiteY6" fmla="*/ 6172200 h 6858000"/>
              <a:gd name="connsiteX7" fmla="*/ 9144000 w 9144000"/>
              <a:gd name="connsiteY7" fmla="*/ 6172200 h 6858000"/>
              <a:gd name="connsiteX8" fmla="*/ 9144000 w 9144000"/>
              <a:gd name="connsiteY8" fmla="*/ 6858000 h 6858000"/>
              <a:gd name="connsiteX9" fmla="*/ 8056846 w 9144000"/>
              <a:gd name="connsiteY9" fmla="*/ 6858000 h 6858000"/>
              <a:gd name="connsiteX10" fmla="*/ 8393370 w 9144000"/>
              <a:gd name="connsiteY10" fmla="*/ 0 h 6858000"/>
              <a:gd name="connsiteX11" fmla="*/ 8434071 w 9144000"/>
              <a:gd name="connsiteY11" fmla="*/ 0 h 6858000"/>
              <a:gd name="connsiteX12" fmla="*/ 7228694 w 9144000"/>
              <a:gd name="connsiteY12" fmla="*/ 6172200 h 6858000"/>
              <a:gd name="connsiteX13" fmla="*/ 7689386 w 9144000"/>
              <a:gd name="connsiteY13" fmla="*/ 6172200 h 6858000"/>
              <a:gd name="connsiteX14" fmla="*/ 8894763 w 9144000"/>
              <a:gd name="connsiteY14" fmla="*/ 0 h 6858000"/>
              <a:gd name="connsiteX15" fmla="*/ 8935462 w 9144000"/>
              <a:gd name="connsiteY15" fmla="*/ 0 h 6858000"/>
              <a:gd name="connsiteX16" fmla="*/ 7596154 w 9144000"/>
              <a:gd name="connsiteY16" fmla="*/ 6858000 h 6858000"/>
              <a:gd name="connsiteX17" fmla="*/ 7054062 w 9144000"/>
              <a:gd name="connsiteY17" fmla="*/ 6858000 h 6858000"/>
              <a:gd name="connsiteX18" fmla="*/ 0 w 9144000"/>
              <a:gd name="connsiteY18" fmla="*/ 0 h 6858000"/>
              <a:gd name="connsiteX19" fmla="*/ 351865 w 9144000"/>
              <a:gd name="connsiteY19" fmla="*/ 0 h 6858000"/>
              <a:gd name="connsiteX20" fmla="*/ 914400 w 9144000"/>
              <a:gd name="connsiteY20" fmla="*/ 0 h 6858000"/>
              <a:gd name="connsiteX21" fmla="*/ 4924326 w 9144000"/>
              <a:gd name="connsiteY21" fmla="*/ 0 h 6858000"/>
              <a:gd name="connsiteX22" fmla="*/ 4589964 w 9144000"/>
              <a:gd name="connsiteY22" fmla="*/ 1712118 h 6858000"/>
              <a:gd name="connsiteX23" fmla="*/ 5050656 w 9144000"/>
              <a:gd name="connsiteY23" fmla="*/ 1712118 h 6858000"/>
              <a:gd name="connsiteX24" fmla="*/ 5385018 w 9144000"/>
              <a:gd name="connsiteY24" fmla="*/ 0 h 6858000"/>
              <a:gd name="connsiteX25" fmla="*/ 5425718 w 9144000"/>
              <a:gd name="connsiteY25" fmla="*/ 0 h 6858000"/>
              <a:gd name="connsiteX26" fmla="*/ 4756374 w 9144000"/>
              <a:gd name="connsiteY26" fmla="*/ 3427412 h 6858000"/>
              <a:gd name="connsiteX27" fmla="*/ 5217066 w 9144000"/>
              <a:gd name="connsiteY27" fmla="*/ 3427412 h 6858000"/>
              <a:gd name="connsiteX28" fmla="*/ 5886410 w 9144000"/>
              <a:gd name="connsiteY28" fmla="*/ 0 h 6858000"/>
              <a:gd name="connsiteX29" fmla="*/ 5927110 w 9144000"/>
              <a:gd name="connsiteY29" fmla="*/ 0 h 6858000"/>
              <a:gd name="connsiteX30" fmla="*/ 4922784 w 9144000"/>
              <a:gd name="connsiteY30" fmla="*/ 5142706 h 6858000"/>
              <a:gd name="connsiteX31" fmla="*/ 5383476 w 9144000"/>
              <a:gd name="connsiteY31" fmla="*/ 5142706 h 6858000"/>
              <a:gd name="connsiteX32" fmla="*/ 6387802 w 9144000"/>
              <a:gd name="connsiteY32" fmla="*/ 0 h 6858000"/>
              <a:gd name="connsiteX33" fmla="*/ 6428502 w 9144000"/>
              <a:gd name="connsiteY33" fmla="*/ 0 h 6858000"/>
              <a:gd name="connsiteX34" fmla="*/ 5759158 w 9144000"/>
              <a:gd name="connsiteY34" fmla="*/ 3427412 h 6858000"/>
              <a:gd name="connsiteX35" fmla="*/ 6219850 w 9144000"/>
              <a:gd name="connsiteY35" fmla="*/ 3427412 h 6858000"/>
              <a:gd name="connsiteX36" fmla="*/ 6889194 w 9144000"/>
              <a:gd name="connsiteY36" fmla="*/ 0 h 6858000"/>
              <a:gd name="connsiteX37" fmla="*/ 6929894 w 9144000"/>
              <a:gd name="connsiteY37" fmla="*/ 0 h 6858000"/>
              <a:gd name="connsiteX38" fmla="*/ 5724517 w 9144000"/>
              <a:gd name="connsiteY38" fmla="*/ 6172200 h 6858000"/>
              <a:gd name="connsiteX39" fmla="*/ 6185209 w 9144000"/>
              <a:gd name="connsiteY39" fmla="*/ 6172200 h 6858000"/>
              <a:gd name="connsiteX40" fmla="*/ 7390586 w 9144000"/>
              <a:gd name="connsiteY40" fmla="*/ 0 h 6858000"/>
              <a:gd name="connsiteX41" fmla="*/ 7431286 w 9144000"/>
              <a:gd name="connsiteY41" fmla="*/ 0 h 6858000"/>
              <a:gd name="connsiteX42" fmla="*/ 6426960 w 9144000"/>
              <a:gd name="connsiteY42" fmla="*/ 5142706 h 6858000"/>
              <a:gd name="connsiteX43" fmla="*/ 6887652 w 9144000"/>
              <a:gd name="connsiteY43" fmla="*/ 5142706 h 6858000"/>
              <a:gd name="connsiteX44" fmla="*/ 7891978 w 9144000"/>
              <a:gd name="connsiteY44" fmla="*/ 0 h 6858000"/>
              <a:gd name="connsiteX45" fmla="*/ 7932678 w 9144000"/>
              <a:gd name="connsiteY45" fmla="*/ 0 h 6858000"/>
              <a:gd name="connsiteX46" fmla="*/ 6593370 w 9144000"/>
              <a:gd name="connsiteY46" fmla="*/ 6858000 h 6858000"/>
              <a:gd name="connsiteX47" fmla="*/ 914400 w 9144000"/>
              <a:gd name="connsiteY47" fmla="*/ 6858000 h 6858000"/>
              <a:gd name="connsiteX48" fmla="*/ 351865 w 9144000"/>
              <a:gd name="connsiteY48" fmla="*/ 6858000 h 6858000"/>
              <a:gd name="connsiteX49" fmla="*/ 0 w 9144000"/>
              <a:gd name="connsiteY4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9144000" h="6858000">
                <a:moveTo>
                  <a:pt x="9144000" y="1291169"/>
                </a:moveTo>
                <a:lnTo>
                  <a:pt x="9144000" y="1499575"/>
                </a:lnTo>
                <a:lnTo>
                  <a:pt x="8432528" y="5142706"/>
                </a:lnTo>
                <a:lnTo>
                  <a:pt x="8893220" y="5142706"/>
                </a:lnTo>
                <a:lnTo>
                  <a:pt x="9144000" y="3858573"/>
                </a:lnTo>
                <a:lnTo>
                  <a:pt x="9144000" y="4066981"/>
                </a:lnTo>
                <a:lnTo>
                  <a:pt x="8732869" y="6172200"/>
                </a:lnTo>
                <a:lnTo>
                  <a:pt x="9144000" y="6172200"/>
                </a:lnTo>
                <a:lnTo>
                  <a:pt x="9144000" y="6858000"/>
                </a:lnTo>
                <a:lnTo>
                  <a:pt x="8056846" y="6858000"/>
                </a:lnTo>
                <a:close/>
                <a:moveTo>
                  <a:pt x="8393370" y="0"/>
                </a:moveTo>
                <a:lnTo>
                  <a:pt x="8434071" y="0"/>
                </a:lnTo>
                <a:lnTo>
                  <a:pt x="7228694" y="6172200"/>
                </a:lnTo>
                <a:lnTo>
                  <a:pt x="7689386" y="6172200"/>
                </a:lnTo>
                <a:lnTo>
                  <a:pt x="8894763" y="0"/>
                </a:lnTo>
                <a:lnTo>
                  <a:pt x="8935462" y="0"/>
                </a:lnTo>
                <a:lnTo>
                  <a:pt x="7596154" y="6858000"/>
                </a:lnTo>
                <a:lnTo>
                  <a:pt x="7054062" y="6858000"/>
                </a:lnTo>
                <a:close/>
                <a:moveTo>
                  <a:pt x="0" y="0"/>
                </a:moveTo>
                <a:lnTo>
                  <a:pt x="351865" y="0"/>
                </a:lnTo>
                <a:lnTo>
                  <a:pt x="914400" y="0"/>
                </a:lnTo>
                <a:lnTo>
                  <a:pt x="4924326" y="0"/>
                </a:lnTo>
                <a:lnTo>
                  <a:pt x="4589964" y="1712118"/>
                </a:lnTo>
                <a:lnTo>
                  <a:pt x="5050656" y="1712118"/>
                </a:lnTo>
                <a:lnTo>
                  <a:pt x="5385018" y="0"/>
                </a:lnTo>
                <a:lnTo>
                  <a:pt x="5425718" y="0"/>
                </a:lnTo>
                <a:lnTo>
                  <a:pt x="4756374" y="3427412"/>
                </a:lnTo>
                <a:lnTo>
                  <a:pt x="5217066" y="3427412"/>
                </a:lnTo>
                <a:lnTo>
                  <a:pt x="5886410" y="0"/>
                </a:lnTo>
                <a:lnTo>
                  <a:pt x="5927110" y="0"/>
                </a:lnTo>
                <a:lnTo>
                  <a:pt x="4922784" y="5142706"/>
                </a:lnTo>
                <a:lnTo>
                  <a:pt x="5383476" y="5142706"/>
                </a:lnTo>
                <a:lnTo>
                  <a:pt x="6387802" y="0"/>
                </a:lnTo>
                <a:lnTo>
                  <a:pt x="6428502" y="0"/>
                </a:lnTo>
                <a:lnTo>
                  <a:pt x="5759158" y="3427412"/>
                </a:lnTo>
                <a:lnTo>
                  <a:pt x="6219850" y="3427412"/>
                </a:lnTo>
                <a:lnTo>
                  <a:pt x="6889194" y="0"/>
                </a:lnTo>
                <a:lnTo>
                  <a:pt x="6929894" y="0"/>
                </a:lnTo>
                <a:lnTo>
                  <a:pt x="5724517" y="6172200"/>
                </a:lnTo>
                <a:lnTo>
                  <a:pt x="6185209" y="6172200"/>
                </a:lnTo>
                <a:lnTo>
                  <a:pt x="7390586" y="0"/>
                </a:lnTo>
                <a:lnTo>
                  <a:pt x="7431286" y="0"/>
                </a:lnTo>
                <a:lnTo>
                  <a:pt x="6426960" y="5142706"/>
                </a:lnTo>
                <a:lnTo>
                  <a:pt x="6887652" y="5142706"/>
                </a:lnTo>
                <a:lnTo>
                  <a:pt x="7891978" y="0"/>
                </a:lnTo>
                <a:lnTo>
                  <a:pt x="7932678" y="0"/>
                </a:lnTo>
                <a:lnTo>
                  <a:pt x="6593370" y="6858000"/>
                </a:lnTo>
                <a:lnTo>
                  <a:pt x="914400" y="6858000"/>
                </a:lnTo>
                <a:lnTo>
                  <a:pt x="351865" y="6858000"/>
                </a:lnTo>
                <a:lnTo>
                  <a:pt x="0" y="6858000"/>
                </a:lnTo>
                <a:close/>
              </a:path>
            </a:pathLst>
          </a:custGeom>
          <a:solidFill>
            <a:srgbClr val="0086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2" name="그룹 11"/>
          <p:cNvGrpSpPr/>
          <p:nvPr userDrawn="1"/>
        </p:nvGrpSpPr>
        <p:grpSpPr>
          <a:xfrm>
            <a:off x="541338" y="461228"/>
            <a:ext cx="1581963" cy="225950"/>
            <a:chOff x="7111674" y="1778620"/>
            <a:chExt cx="2520498" cy="360000"/>
          </a:xfrm>
          <a:solidFill>
            <a:schemeClr val="bg1"/>
          </a:solidFill>
        </p:grpSpPr>
        <p:grpSp>
          <p:nvGrpSpPr>
            <p:cNvPr id="13" name="그룹 12"/>
            <p:cNvGrpSpPr/>
            <p:nvPr/>
          </p:nvGrpSpPr>
          <p:grpSpPr>
            <a:xfrm>
              <a:off x="7111674" y="1778620"/>
              <a:ext cx="1064223" cy="360000"/>
              <a:chOff x="1963342" y="1884447"/>
              <a:chExt cx="1064223" cy="360000"/>
            </a:xfrm>
            <a:grpFill/>
          </p:grpSpPr>
          <p:sp>
            <p:nvSpPr>
              <p:cNvPr id="35" name="Freeform 15"/>
              <p:cNvSpPr>
                <a:spLocks/>
              </p:cNvSpPr>
              <p:nvPr/>
            </p:nvSpPr>
            <p:spPr bwMode="auto">
              <a:xfrm>
                <a:off x="2271709" y="1911698"/>
                <a:ext cx="461832" cy="294024"/>
              </a:xfrm>
              <a:custGeom>
                <a:avLst/>
                <a:gdLst>
                  <a:gd name="T0" fmla="*/ 288 w 322"/>
                  <a:gd name="T1" fmla="*/ 0 h 205"/>
                  <a:gd name="T2" fmla="*/ 267 w 322"/>
                  <a:gd name="T3" fmla="*/ 0 h 205"/>
                  <a:gd name="T4" fmla="*/ 244 w 322"/>
                  <a:gd name="T5" fmla="*/ 0 h 205"/>
                  <a:gd name="T6" fmla="*/ 174 w 322"/>
                  <a:gd name="T7" fmla="*/ 132 h 205"/>
                  <a:gd name="T8" fmla="*/ 163 w 322"/>
                  <a:gd name="T9" fmla="*/ 0 h 205"/>
                  <a:gd name="T10" fmla="*/ 139 w 322"/>
                  <a:gd name="T11" fmla="*/ 0 h 205"/>
                  <a:gd name="T12" fmla="*/ 119 w 322"/>
                  <a:gd name="T13" fmla="*/ 0 h 205"/>
                  <a:gd name="T14" fmla="*/ 87 w 322"/>
                  <a:gd name="T15" fmla="*/ 0 h 205"/>
                  <a:gd name="T16" fmla="*/ 76 w 322"/>
                  <a:gd name="T17" fmla="*/ 55 h 205"/>
                  <a:gd name="T18" fmla="*/ 3 w 322"/>
                  <a:gd name="T19" fmla="*/ 55 h 205"/>
                  <a:gd name="T20" fmla="*/ 0 w 322"/>
                  <a:gd name="T21" fmla="*/ 69 h 205"/>
                  <a:gd name="T22" fmla="*/ 73 w 322"/>
                  <a:gd name="T23" fmla="*/ 69 h 205"/>
                  <a:gd name="T24" fmla="*/ 73 w 322"/>
                  <a:gd name="T25" fmla="*/ 69 h 205"/>
                  <a:gd name="T26" fmla="*/ 124 w 322"/>
                  <a:gd name="T27" fmla="*/ 69 h 205"/>
                  <a:gd name="T28" fmla="*/ 125 w 322"/>
                  <a:gd name="T29" fmla="*/ 68 h 205"/>
                  <a:gd name="T30" fmla="*/ 136 w 322"/>
                  <a:gd name="T31" fmla="*/ 205 h 205"/>
                  <a:gd name="T32" fmla="*/ 137 w 322"/>
                  <a:gd name="T33" fmla="*/ 205 h 205"/>
                  <a:gd name="T34" fmla="*/ 181 w 322"/>
                  <a:gd name="T35" fmla="*/ 205 h 205"/>
                  <a:gd name="T36" fmla="*/ 181 w 322"/>
                  <a:gd name="T37" fmla="*/ 205 h 205"/>
                  <a:gd name="T38" fmla="*/ 253 w 322"/>
                  <a:gd name="T39" fmla="*/ 67 h 205"/>
                  <a:gd name="T40" fmla="*/ 224 w 322"/>
                  <a:gd name="T41" fmla="*/ 205 h 205"/>
                  <a:gd name="T42" fmla="*/ 279 w 322"/>
                  <a:gd name="T43" fmla="*/ 205 h 205"/>
                  <a:gd name="T44" fmla="*/ 322 w 322"/>
                  <a:gd name="T45" fmla="*/ 0 h 205"/>
                  <a:gd name="T46" fmla="*/ 288 w 322"/>
                  <a:gd name="T4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2" h="205">
                    <a:moveTo>
                      <a:pt x="288" y="0"/>
                    </a:moveTo>
                    <a:lnTo>
                      <a:pt x="267" y="0"/>
                    </a:lnTo>
                    <a:lnTo>
                      <a:pt x="244" y="0"/>
                    </a:lnTo>
                    <a:lnTo>
                      <a:pt x="174" y="132"/>
                    </a:lnTo>
                    <a:lnTo>
                      <a:pt x="163" y="0"/>
                    </a:lnTo>
                    <a:lnTo>
                      <a:pt x="139" y="0"/>
                    </a:lnTo>
                    <a:lnTo>
                      <a:pt x="119" y="0"/>
                    </a:lnTo>
                    <a:lnTo>
                      <a:pt x="87" y="0"/>
                    </a:lnTo>
                    <a:lnTo>
                      <a:pt x="76" y="55"/>
                    </a:lnTo>
                    <a:lnTo>
                      <a:pt x="3" y="55"/>
                    </a:lnTo>
                    <a:lnTo>
                      <a:pt x="0" y="69"/>
                    </a:lnTo>
                    <a:lnTo>
                      <a:pt x="73" y="69"/>
                    </a:lnTo>
                    <a:lnTo>
                      <a:pt x="73" y="69"/>
                    </a:lnTo>
                    <a:lnTo>
                      <a:pt x="124" y="69"/>
                    </a:lnTo>
                    <a:lnTo>
                      <a:pt x="125" y="68"/>
                    </a:lnTo>
                    <a:lnTo>
                      <a:pt x="136" y="205"/>
                    </a:lnTo>
                    <a:lnTo>
                      <a:pt x="137" y="205"/>
                    </a:lnTo>
                    <a:lnTo>
                      <a:pt x="181" y="205"/>
                    </a:lnTo>
                    <a:lnTo>
                      <a:pt x="181" y="205"/>
                    </a:lnTo>
                    <a:lnTo>
                      <a:pt x="253" y="67"/>
                    </a:lnTo>
                    <a:lnTo>
                      <a:pt x="224" y="205"/>
                    </a:lnTo>
                    <a:lnTo>
                      <a:pt x="279" y="205"/>
                    </a:lnTo>
                    <a:lnTo>
                      <a:pt x="322" y="0"/>
                    </a:lnTo>
                    <a:lnTo>
                      <a:pt x="288" y="0"/>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6" name="Freeform 16"/>
              <p:cNvSpPr>
                <a:spLocks/>
              </p:cNvSpPr>
              <p:nvPr/>
            </p:nvSpPr>
            <p:spPr bwMode="auto">
              <a:xfrm>
                <a:off x="2710593" y="1884447"/>
                <a:ext cx="316972" cy="351394"/>
              </a:xfrm>
              <a:custGeom>
                <a:avLst/>
                <a:gdLst>
                  <a:gd name="T0" fmla="*/ 1140 w 1958"/>
                  <a:gd name="T1" fmla="*/ 503 h 2174"/>
                  <a:gd name="T2" fmla="*/ 1451 w 1958"/>
                  <a:gd name="T3" fmla="*/ 777 h 2174"/>
                  <a:gd name="T4" fmla="*/ 1905 w 1958"/>
                  <a:gd name="T5" fmla="*/ 777 h 2174"/>
                  <a:gd name="T6" fmla="*/ 1422 w 1958"/>
                  <a:gd name="T7" fmla="*/ 110 h 2174"/>
                  <a:gd name="T8" fmla="*/ 666 w 1958"/>
                  <a:gd name="T9" fmla="*/ 184 h 2174"/>
                  <a:gd name="T10" fmla="*/ 131 w 1958"/>
                  <a:gd name="T11" fmla="*/ 887 h 2174"/>
                  <a:gd name="T12" fmla="*/ 61 w 1958"/>
                  <a:gd name="T13" fmla="*/ 1545 h 2174"/>
                  <a:gd name="T14" fmla="*/ 486 w 1958"/>
                  <a:gd name="T15" fmla="*/ 2044 h 2174"/>
                  <a:gd name="T16" fmla="*/ 1275 w 1958"/>
                  <a:gd name="T17" fmla="*/ 1982 h 2174"/>
                  <a:gd name="T18" fmla="*/ 1815 w 1958"/>
                  <a:gd name="T19" fmla="*/ 1324 h 2174"/>
                  <a:gd name="T20" fmla="*/ 1336 w 1958"/>
                  <a:gd name="T21" fmla="*/ 1324 h 2174"/>
                  <a:gd name="T22" fmla="*/ 997 w 1958"/>
                  <a:gd name="T23" fmla="*/ 1643 h 2174"/>
                  <a:gd name="T24" fmla="*/ 552 w 1958"/>
                  <a:gd name="T25" fmla="*/ 1488 h 2174"/>
                  <a:gd name="T26" fmla="*/ 678 w 1958"/>
                  <a:gd name="T27" fmla="*/ 772 h 2174"/>
                  <a:gd name="T28" fmla="*/ 1140 w 1958"/>
                  <a:gd name="T29" fmla="*/ 503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8" h="2174">
                    <a:moveTo>
                      <a:pt x="1140" y="503"/>
                    </a:moveTo>
                    <a:cubicBezTo>
                      <a:pt x="1140" y="503"/>
                      <a:pt x="1443" y="458"/>
                      <a:pt x="1451" y="777"/>
                    </a:cubicBezTo>
                    <a:cubicBezTo>
                      <a:pt x="1905" y="777"/>
                      <a:pt x="1905" y="777"/>
                      <a:pt x="1905" y="777"/>
                    </a:cubicBezTo>
                    <a:cubicBezTo>
                      <a:pt x="1905" y="777"/>
                      <a:pt x="1958" y="274"/>
                      <a:pt x="1422" y="110"/>
                    </a:cubicBezTo>
                    <a:cubicBezTo>
                      <a:pt x="1422" y="110"/>
                      <a:pt x="993" y="0"/>
                      <a:pt x="666" y="184"/>
                    </a:cubicBezTo>
                    <a:cubicBezTo>
                      <a:pt x="666" y="184"/>
                      <a:pt x="270" y="396"/>
                      <a:pt x="131" y="887"/>
                    </a:cubicBezTo>
                    <a:cubicBezTo>
                      <a:pt x="131" y="887"/>
                      <a:pt x="0" y="1283"/>
                      <a:pt x="61" y="1545"/>
                    </a:cubicBezTo>
                    <a:cubicBezTo>
                      <a:pt x="61" y="1545"/>
                      <a:pt x="86" y="1892"/>
                      <a:pt x="486" y="2044"/>
                    </a:cubicBezTo>
                    <a:cubicBezTo>
                      <a:pt x="486" y="2044"/>
                      <a:pt x="915" y="2174"/>
                      <a:pt x="1275" y="1982"/>
                    </a:cubicBezTo>
                    <a:cubicBezTo>
                      <a:pt x="1275" y="1982"/>
                      <a:pt x="1668" y="1835"/>
                      <a:pt x="1815" y="1324"/>
                    </a:cubicBezTo>
                    <a:cubicBezTo>
                      <a:pt x="1336" y="1324"/>
                      <a:pt x="1336" y="1324"/>
                      <a:pt x="1336" y="1324"/>
                    </a:cubicBezTo>
                    <a:cubicBezTo>
                      <a:pt x="1336" y="1324"/>
                      <a:pt x="1259" y="1553"/>
                      <a:pt x="997" y="1643"/>
                    </a:cubicBezTo>
                    <a:cubicBezTo>
                      <a:pt x="997" y="1643"/>
                      <a:pt x="633" y="1733"/>
                      <a:pt x="552" y="1488"/>
                    </a:cubicBezTo>
                    <a:cubicBezTo>
                      <a:pt x="552" y="1488"/>
                      <a:pt x="453" y="1193"/>
                      <a:pt x="678" y="772"/>
                    </a:cubicBezTo>
                    <a:cubicBezTo>
                      <a:pt x="678" y="772"/>
                      <a:pt x="801" y="478"/>
                      <a:pt x="1140" y="503"/>
                    </a:cubicBezTo>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7" name="Freeform 17"/>
              <p:cNvSpPr>
                <a:spLocks/>
              </p:cNvSpPr>
              <p:nvPr/>
            </p:nvSpPr>
            <p:spPr bwMode="auto">
              <a:xfrm>
                <a:off x="2288920" y="1911698"/>
                <a:ext cx="107570" cy="20080"/>
              </a:xfrm>
              <a:custGeom>
                <a:avLst/>
                <a:gdLst>
                  <a:gd name="T0" fmla="*/ 75 w 75"/>
                  <a:gd name="T1" fmla="*/ 0 h 14"/>
                  <a:gd name="T2" fmla="*/ 3 w 75"/>
                  <a:gd name="T3" fmla="*/ 0 h 14"/>
                  <a:gd name="T4" fmla="*/ 0 w 75"/>
                  <a:gd name="T5" fmla="*/ 14 h 14"/>
                  <a:gd name="T6" fmla="*/ 72 w 75"/>
                  <a:gd name="T7" fmla="*/ 14 h 14"/>
                  <a:gd name="T8" fmla="*/ 75 w 75"/>
                  <a:gd name="T9" fmla="*/ 0 h 14"/>
                </a:gdLst>
                <a:ahLst/>
                <a:cxnLst>
                  <a:cxn ang="0">
                    <a:pos x="T0" y="T1"/>
                  </a:cxn>
                  <a:cxn ang="0">
                    <a:pos x="T2" y="T3"/>
                  </a:cxn>
                  <a:cxn ang="0">
                    <a:pos x="T4" y="T5"/>
                  </a:cxn>
                  <a:cxn ang="0">
                    <a:pos x="T6" y="T7"/>
                  </a:cxn>
                  <a:cxn ang="0">
                    <a:pos x="T8" y="T9"/>
                  </a:cxn>
                </a:cxnLst>
                <a:rect l="0" t="0" r="r" b="b"/>
                <a:pathLst>
                  <a:path w="75" h="14">
                    <a:moveTo>
                      <a:pt x="75" y="0"/>
                    </a:moveTo>
                    <a:lnTo>
                      <a:pt x="3" y="0"/>
                    </a:lnTo>
                    <a:lnTo>
                      <a:pt x="0" y="14"/>
                    </a:lnTo>
                    <a:lnTo>
                      <a:pt x="72" y="14"/>
                    </a:lnTo>
                    <a:lnTo>
                      <a:pt x="75" y="0"/>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8" name="Freeform 18"/>
              <p:cNvSpPr>
                <a:spLocks/>
              </p:cNvSpPr>
              <p:nvPr/>
            </p:nvSpPr>
            <p:spPr bwMode="auto">
              <a:xfrm>
                <a:off x="2280314" y="1950423"/>
                <a:ext cx="107570" cy="20080"/>
              </a:xfrm>
              <a:custGeom>
                <a:avLst/>
                <a:gdLst>
                  <a:gd name="T0" fmla="*/ 75 w 75"/>
                  <a:gd name="T1" fmla="*/ 0 h 14"/>
                  <a:gd name="T2" fmla="*/ 3 w 75"/>
                  <a:gd name="T3" fmla="*/ 0 h 14"/>
                  <a:gd name="T4" fmla="*/ 0 w 75"/>
                  <a:gd name="T5" fmla="*/ 14 h 14"/>
                  <a:gd name="T6" fmla="*/ 72 w 75"/>
                  <a:gd name="T7" fmla="*/ 14 h 14"/>
                  <a:gd name="T8" fmla="*/ 75 w 75"/>
                  <a:gd name="T9" fmla="*/ 0 h 14"/>
                </a:gdLst>
                <a:ahLst/>
                <a:cxnLst>
                  <a:cxn ang="0">
                    <a:pos x="T0" y="T1"/>
                  </a:cxn>
                  <a:cxn ang="0">
                    <a:pos x="T2" y="T3"/>
                  </a:cxn>
                  <a:cxn ang="0">
                    <a:pos x="T4" y="T5"/>
                  </a:cxn>
                  <a:cxn ang="0">
                    <a:pos x="T6" y="T7"/>
                  </a:cxn>
                  <a:cxn ang="0">
                    <a:pos x="T8" y="T9"/>
                  </a:cxn>
                </a:cxnLst>
                <a:rect l="0" t="0" r="r" b="b"/>
                <a:pathLst>
                  <a:path w="75" h="14">
                    <a:moveTo>
                      <a:pt x="75" y="0"/>
                    </a:moveTo>
                    <a:lnTo>
                      <a:pt x="3" y="0"/>
                    </a:lnTo>
                    <a:lnTo>
                      <a:pt x="0" y="14"/>
                    </a:lnTo>
                    <a:lnTo>
                      <a:pt x="72" y="14"/>
                    </a:lnTo>
                    <a:lnTo>
                      <a:pt x="75" y="0"/>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9" name="Freeform 19"/>
              <p:cNvSpPr>
                <a:spLocks/>
              </p:cNvSpPr>
              <p:nvPr/>
            </p:nvSpPr>
            <p:spPr bwMode="auto">
              <a:xfrm>
                <a:off x="1963342" y="1888749"/>
                <a:ext cx="481912" cy="355698"/>
              </a:xfrm>
              <a:custGeom>
                <a:avLst/>
                <a:gdLst>
                  <a:gd name="T0" fmla="*/ 1402 w 2981"/>
                  <a:gd name="T1" fmla="*/ 939 h 2202"/>
                  <a:gd name="T2" fmla="*/ 930 w 2981"/>
                  <a:gd name="T3" fmla="*/ 818 h 2202"/>
                  <a:gd name="T4" fmla="*/ 821 w 2981"/>
                  <a:gd name="T5" fmla="*/ 567 h 2202"/>
                  <a:gd name="T6" fmla="*/ 1279 w 2981"/>
                  <a:gd name="T7" fmla="*/ 512 h 2202"/>
                  <a:gd name="T8" fmla="*/ 1442 w 2981"/>
                  <a:gd name="T9" fmla="*/ 752 h 2202"/>
                  <a:gd name="T10" fmla="*/ 1906 w 2981"/>
                  <a:gd name="T11" fmla="*/ 752 h 2202"/>
                  <a:gd name="T12" fmla="*/ 1333 w 2981"/>
                  <a:gd name="T13" fmla="*/ 87 h 2202"/>
                  <a:gd name="T14" fmla="*/ 505 w 2981"/>
                  <a:gd name="T15" fmla="*/ 273 h 2202"/>
                  <a:gd name="T16" fmla="*/ 418 w 2981"/>
                  <a:gd name="T17" fmla="*/ 1003 h 2202"/>
                  <a:gd name="T18" fmla="*/ 1137 w 2981"/>
                  <a:gd name="T19" fmla="*/ 1308 h 2202"/>
                  <a:gd name="T20" fmla="*/ 1170 w 2981"/>
                  <a:gd name="T21" fmla="*/ 1581 h 2202"/>
                  <a:gd name="T22" fmla="*/ 625 w 2981"/>
                  <a:gd name="T23" fmla="*/ 1592 h 2202"/>
                  <a:gd name="T24" fmla="*/ 516 w 2981"/>
                  <a:gd name="T25" fmla="*/ 1363 h 2202"/>
                  <a:gd name="T26" fmla="*/ 36 w 2981"/>
                  <a:gd name="T27" fmla="*/ 1363 h 2202"/>
                  <a:gd name="T28" fmla="*/ 331 w 2981"/>
                  <a:gd name="T29" fmla="*/ 1940 h 2202"/>
                  <a:gd name="T30" fmla="*/ 1399 w 2981"/>
                  <a:gd name="T31" fmla="*/ 1930 h 2202"/>
                  <a:gd name="T32" fmla="*/ 1762 w 2981"/>
                  <a:gd name="T33" fmla="*/ 1482 h 2202"/>
                  <a:gd name="T34" fmla="*/ 2390 w 2981"/>
                  <a:gd name="T35" fmla="*/ 1482 h 2202"/>
                  <a:gd name="T36" fmla="*/ 2361 w 2981"/>
                  <a:gd name="T37" fmla="*/ 1614 h 2202"/>
                  <a:gd name="T38" fmla="*/ 2363 w 2981"/>
                  <a:gd name="T39" fmla="*/ 1604 h 2202"/>
                  <a:gd name="T40" fmla="*/ 1724 w 2981"/>
                  <a:gd name="T41" fmla="*/ 1604 h 2202"/>
                  <a:gd name="T42" fmla="*/ 1699 w 2981"/>
                  <a:gd name="T43" fmla="*/ 1725 h 2202"/>
                  <a:gd name="T44" fmla="*/ 2337 w 2981"/>
                  <a:gd name="T45" fmla="*/ 1725 h 2202"/>
                  <a:gd name="T46" fmla="*/ 2310 w 2981"/>
                  <a:gd name="T47" fmla="*/ 1847 h 2202"/>
                  <a:gd name="T48" fmla="*/ 1671 w 2981"/>
                  <a:gd name="T49" fmla="*/ 1847 h 2202"/>
                  <a:gd name="T50" fmla="*/ 1645 w 2981"/>
                  <a:gd name="T51" fmla="*/ 1968 h 2202"/>
                  <a:gd name="T52" fmla="*/ 2284 w 2981"/>
                  <a:gd name="T53" fmla="*/ 1968 h 2202"/>
                  <a:gd name="T54" fmla="*/ 2284 w 2981"/>
                  <a:gd name="T55" fmla="*/ 1968 h 2202"/>
                  <a:gd name="T56" fmla="*/ 2743 w 2981"/>
                  <a:gd name="T57" fmla="*/ 1968 h 2202"/>
                  <a:gd name="T58" fmla="*/ 2876 w 2981"/>
                  <a:gd name="T59" fmla="*/ 1361 h 2202"/>
                  <a:gd name="T60" fmla="*/ 2417 w 2981"/>
                  <a:gd name="T61" fmla="*/ 1361 h 2202"/>
                  <a:gd name="T62" fmla="*/ 2412 w 2981"/>
                  <a:gd name="T63" fmla="*/ 1382 h 2202"/>
                  <a:gd name="T64" fmla="*/ 2416 w 2981"/>
                  <a:gd name="T65" fmla="*/ 1361 h 2202"/>
                  <a:gd name="T66" fmla="*/ 1777 w 2981"/>
                  <a:gd name="T67" fmla="*/ 1361 h 2202"/>
                  <a:gd name="T68" fmla="*/ 1777 w 2981"/>
                  <a:gd name="T69" fmla="*/ 1362 h 2202"/>
                  <a:gd name="T70" fmla="*/ 1306 w 2981"/>
                  <a:gd name="T71" fmla="*/ 1362 h 2202"/>
                  <a:gd name="T72" fmla="*/ 1335 w 2981"/>
                  <a:gd name="T73" fmla="*/ 1239 h 2202"/>
                  <a:gd name="T74" fmla="*/ 2902 w 2981"/>
                  <a:gd name="T75" fmla="*/ 1239 h 2202"/>
                  <a:gd name="T76" fmla="*/ 2928 w 2981"/>
                  <a:gd name="T77" fmla="*/ 1118 h 2202"/>
                  <a:gd name="T78" fmla="*/ 1364 w 2981"/>
                  <a:gd name="T79" fmla="*/ 1118 h 2202"/>
                  <a:gd name="T80" fmla="*/ 1394 w 2981"/>
                  <a:gd name="T81" fmla="*/ 996 h 2202"/>
                  <a:gd name="T82" fmla="*/ 2956 w 2981"/>
                  <a:gd name="T83" fmla="*/ 996 h 2202"/>
                  <a:gd name="T84" fmla="*/ 2981 w 2981"/>
                  <a:gd name="T85" fmla="*/ 875 h 2202"/>
                  <a:gd name="T86" fmla="*/ 1416 w 2981"/>
                  <a:gd name="T87" fmla="*/ 875 h 2202"/>
                  <a:gd name="T88" fmla="*/ 1402 w 2981"/>
                  <a:gd name="T89" fmla="*/ 939 h 2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81" h="2202">
                    <a:moveTo>
                      <a:pt x="1402" y="939"/>
                    </a:moveTo>
                    <a:cubicBezTo>
                      <a:pt x="1363" y="932"/>
                      <a:pt x="1101" y="878"/>
                      <a:pt x="930" y="818"/>
                    </a:cubicBezTo>
                    <a:cubicBezTo>
                      <a:pt x="930" y="818"/>
                      <a:pt x="647" y="752"/>
                      <a:pt x="821" y="567"/>
                    </a:cubicBezTo>
                    <a:cubicBezTo>
                      <a:pt x="821" y="567"/>
                      <a:pt x="930" y="393"/>
                      <a:pt x="1279" y="512"/>
                    </a:cubicBezTo>
                    <a:cubicBezTo>
                      <a:pt x="1279" y="512"/>
                      <a:pt x="1442" y="600"/>
                      <a:pt x="1442" y="752"/>
                    </a:cubicBezTo>
                    <a:cubicBezTo>
                      <a:pt x="1906" y="752"/>
                      <a:pt x="1906" y="752"/>
                      <a:pt x="1906" y="752"/>
                    </a:cubicBezTo>
                    <a:cubicBezTo>
                      <a:pt x="1906" y="752"/>
                      <a:pt x="1945" y="222"/>
                      <a:pt x="1333" y="87"/>
                    </a:cubicBezTo>
                    <a:cubicBezTo>
                      <a:pt x="1333" y="87"/>
                      <a:pt x="799" y="0"/>
                      <a:pt x="505" y="273"/>
                    </a:cubicBezTo>
                    <a:cubicBezTo>
                      <a:pt x="505" y="273"/>
                      <a:pt x="91" y="589"/>
                      <a:pt x="418" y="1003"/>
                    </a:cubicBezTo>
                    <a:cubicBezTo>
                      <a:pt x="418" y="1003"/>
                      <a:pt x="483" y="1156"/>
                      <a:pt x="1137" y="1308"/>
                    </a:cubicBezTo>
                    <a:cubicBezTo>
                      <a:pt x="1137" y="1308"/>
                      <a:pt x="1399" y="1395"/>
                      <a:pt x="1170" y="1581"/>
                    </a:cubicBezTo>
                    <a:cubicBezTo>
                      <a:pt x="1170" y="1581"/>
                      <a:pt x="876" y="1733"/>
                      <a:pt x="625" y="1592"/>
                    </a:cubicBezTo>
                    <a:cubicBezTo>
                      <a:pt x="625" y="1592"/>
                      <a:pt x="494" y="1515"/>
                      <a:pt x="516" y="1363"/>
                    </a:cubicBezTo>
                    <a:cubicBezTo>
                      <a:pt x="36" y="1363"/>
                      <a:pt x="36" y="1363"/>
                      <a:pt x="36" y="1363"/>
                    </a:cubicBezTo>
                    <a:cubicBezTo>
                      <a:pt x="36" y="1363"/>
                      <a:pt x="0" y="1731"/>
                      <a:pt x="331" y="1940"/>
                    </a:cubicBezTo>
                    <a:cubicBezTo>
                      <a:pt x="331" y="1940"/>
                      <a:pt x="810" y="2202"/>
                      <a:pt x="1399" y="1930"/>
                    </a:cubicBezTo>
                    <a:cubicBezTo>
                      <a:pt x="1399" y="1930"/>
                      <a:pt x="1684" y="1779"/>
                      <a:pt x="1762" y="1482"/>
                    </a:cubicBezTo>
                    <a:cubicBezTo>
                      <a:pt x="2390" y="1482"/>
                      <a:pt x="2390" y="1482"/>
                      <a:pt x="2390" y="1482"/>
                    </a:cubicBezTo>
                    <a:cubicBezTo>
                      <a:pt x="2361" y="1614"/>
                      <a:pt x="2361" y="1614"/>
                      <a:pt x="2361" y="1614"/>
                    </a:cubicBezTo>
                    <a:cubicBezTo>
                      <a:pt x="2363" y="1604"/>
                      <a:pt x="2363" y="1604"/>
                      <a:pt x="2363" y="1604"/>
                    </a:cubicBezTo>
                    <a:cubicBezTo>
                      <a:pt x="1724" y="1604"/>
                      <a:pt x="1724" y="1604"/>
                      <a:pt x="1724" y="1604"/>
                    </a:cubicBezTo>
                    <a:cubicBezTo>
                      <a:pt x="1699" y="1725"/>
                      <a:pt x="1699" y="1725"/>
                      <a:pt x="1699" y="1725"/>
                    </a:cubicBezTo>
                    <a:cubicBezTo>
                      <a:pt x="2337" y="1725"/>
                      <a:pt x="2337" y="1725"/>
                      <a:pt x="2337" y="1725"/>
                    </a:cubicBezTo>
                    <a:cubicBezTo>
                      <a:pt x="2310" y="1847"/>
                      <a:pt x="2310" y="1847"/>
                      <a:pt x="2310" y="1847"/>
                    </a:cubicBezTo>
                    <a:cubicBezTo>
                      <a:pt x="1671" y="1847"/>
                      <a:pt x="1671" y="1847"/>
                      <a:pt x="1671" y="1847"/>
                    </a:cubicBezTo>
                    <a:cubicBezTo>
                      <a:pt x="1645" y="1968"/>
                      <a:pt x="1645" y="1968"/>
                      <a:pt x="1645" y="1968"/>
                    </a:cubicBezTo>
                    <a:cubicBezTo>
                      <a:pt x="2284" y="1968"/>
                      <a:pt x="2284" y="1968"/>
                      <a:pt x="2284" y="1968"/>
                    </a:cubicBezTo>
                    <a:cubicBezTo>
                      <a:pt x="2284" y="1968"/>
                      <a:pt x="2284" y="1968"/>
                      <a:pt x="2284" y="1968"/>
                    </a:cubicBezTo>
                    <a:cubicBezTo>
                      <a:pt x="2743" y="1968"/>
                      <a:pt x="2743" y="1968"/>
                      <a:pt x="2743" y="1968"/>
                    </a:cubicBezTo>
                    <a:cubicBezTo>
                      <a:pt x="2876" y="1361"/>
                      <a:pt x="2876" y="1361"/>
                      <a:pt x="2876" y="1361"/>
                    </a:cubicBezTo>
                    <a:cubicBezTo>
                      <a:pt x="2417" y="1361"/>
                      <a:pt x="2417" y="1361"/>
                      <a:pt x="2417" y="1361"/>
                    </a:cubicBezTo>
                    <a:cubicBezTo>
                      <a:pt x="2412" y="1382"/>
                      <a:pt x="2412" y="1382"/>
                      <a:pt x="2412" y="1382"/>
                    </a:cubicBezTo>
                    <a:cubicBezTo>
                      <a:pt x="2416" y="1361"/>
                      <a:pt x="2416" y="1361"/>
                      <a:pt x="2416" y="1361"/>
                    </a:cubicBezTo>
                    <a:cubicBezTo>
                      <a:pt x="1777" y="1361"/>
                      <a:pt x="1777" y="1361"/>
                      <a:pt x="1777" y="1361"/>
                    </a:cubicBezTo>
                    <a:cubicBezTo>
                      <a:pt x="1777" y="1362"/>
                      <a:pt x="1777" y="1362"/>
                      <a:pt x="1777" y="1362"/>
                    </a:cubicBezTo>
                    <a:cubicBezTo>
                      <a:pt x="1306" y="1362"/>
                      <a:pt x="1306" y="1362"/>
                      <a:pt x="1306" y="1362"/>
                    </a:cubicBezTo>
                    <a:cubicBezTo>
                      <a:pt x="1335" y="1239"/>
                      <a:pt x="1335" y="1239"/>
                      <a:pt x="1335" y="1239"/>
                    </a:cubicBezTo>
                    <a:cubicBezTo>
                      <a:pt x="2902" y="1239"/>
                      <a:pt x="2902" y="1239"/>
                      <a:pt x="2902" y="1239"/>
                    </a:cubicBezTo>
                    <a:cubicBezTo>
                      <a:pt x="2928" y="1118"/>
                      <a:pt x="2928" y="1118"/>
                      <a:pt x="2928" y="1118"/>
                    </a:cubicBezTo>
                    <a:cubicBezTo>
                      <a:pt x="1364" y="1118"/>
                      <a:pt x="1364" y="1118"/>
                      <a:pt x="1364" y="1118"/>
                    </a:cubicBezTo>
                    <a:cubicBezTo>
                      <a:pt x="1394" y="996"/>
                      <a:pt x="1394" y="996"/>
                      <a:pt x="1394" y="996"/>
                    </a:cubicBezTo>
                    <a:cubicBezTo>
                      <a:pt x="2956" y="996"/>
                      <a:pt x="2956" y="996"/>
                      <a:pt x="2956" y="996"/>
                    </a:cubicBezTo>
                    <a:cubicBezTo>
                      <a:pt x="2981" y="875"/>
                      <a:pt x="2981" y="875"/>
                      <a:pt x="2981" y="875"/>
                    </a:cubicBezTo>
                    <a:cubicBezTo>
                      <a:pt x="1416" y="875"/>
                      <a:pt x="1416" y="875"/>
                      <a:pt x="1416" y="875"/>
                    </a:cubicBezTo>
                    <a:lnTo>
                      <a:pt x="1402" y="93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grpSp>
        <p:grpSp>
          <p:nvGrpSpPr>
            <p:cNvPr id="14" name="그룹 13"/>
            <p:cNvGrpSpPr/>
            <p:nvPr/>
          </p:nvGrpSpPr>
          <p:grpSpPr>
            <a:xfrm>
              <a:off x="8385343" y="1793081"/>
              <a:ext cx="1246829" cy="320777"/>
              <a:chOff x="8771113" y="2817725"/>
              <a:chExt cx="955181" cy="245744"/>
            </a:xfrm>
            <a:grpFill/>
          </p:grpSpPr>
          <p:sp>
            <p:nvSpPr>
              <p:cNvPr id="15" name="Freeform 113"/>
              <p:cNvSpPr>
                <a:spLocks/>
              </p:cNvSpPr>
              <p:nvPr/>
            </p:nvSpPr>
            <p:spPr bwMode="auto">
              <a:xfrm>
                <a:off x="8771113" y="2817725"/>
                <a:ext cx="63383" cy="98965"/>
              </a:xfrm>
              <a:custGeom>
                <a:avLst/>
                <a:gdLst>
                  <a:gd name="T0" fmla="*/ 96 w 206"/>
                  <a:gd name="T1" fmla="*/ 323 h 323"/>
                  <a:gd name="T2" fmla="*/ 4 w 206"/>
                  <a:gd name="T3" fmla="*/ 221 h 323"/>
                  <a:gd name="T4" fmla="*/ 69 w 206"/>
                  <a:gd name="T5" fmla="*/ 221 h 323"/>
                  <a:gd name="T6" fmla="*/ 106 w 206"/>
                  <a:gd name="T7" fmla="*/ 276 h 323"/>
                  <a:gd name="T8" fmla="*/ 139 w 206"/>
                  <a:gd name="T9" fmla="*/ 241 h 323"/>
                  <a:gd name="T10" fmla="*/ 8 w 206"/>
                  <a:gd name="T11" fmla="*/ 88 h 323"/>
                  <a:gd name="T12" fmla="*/ 111 w 206"/>
                  <a:gd name="T13" fmla="*/ 0 h 323"/>
                  <a:gd name="T14" fmla="*/ 202 w 206"/>
                  <a:gd name="T15" fmla="*/ 94 h 323"/>
                  <a:gd name="T16" fmla="*/ 138 w 206"/>
                  <a:gd name="T17" fmla="*/ 94 h 323"/>
                  <a:gd name="T18" fmla="*/ 108 w 206"/>
                  <a:gd name="T19" fmla="*/ 47 h 323"/>
                  <a:gd name="T20" fmla="*/ 74 w 206"/>
                  <a:gd name="T21" fmla="*/ 80 h 323"/>
                  <a:gd name="T22" fmla="*/ 206 w 206"/>
                  <a:gd name="T23" fmla="*/ 233 h 323"/>
                  <a:gd name="T24" fmla="*/ 96 w 206"/>
                  <a:gd name="T2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323">
                    <a:moveTo>
                      <a:pt x="96" y="323"/>
                    </a:moveTo>
                    <a:cubicBezTo>
                      <a:pt x="16" y="323"/>
                      <a:pt x="0" y="276"/>
                      <a:pt x="4" y="221"/>
                    </a:cubicBezTo>
                    <a:cubicBezTo>
                      <a:pt x="69" y="221"/>
                      <a:pt x="69" y="221"/>
                      <a:pt x="69" y="221"/>
                    </a:cubicBezTo>
                    <a:cubicBezTo>
                      <a:pt x="69" y="251"/>
                      <a:pt x="70" y="276"/>
                      <a:pt x="106" y="276"/>
                    </a:cubicBezTo>
                    <a:cubicBezTo>
                      <a:pt x="128" y="276"/>
                      <a:pt x="139" y="262"/>
                      <a:pt x="139" y="241"/>
                    </a:cubicBezTo>
                    <a:cubicBezTo>
                      <a:pt x="139" y="185"/>
                      <a:pt x="8" y="181"/>
                      <a:pt x="8" y="88"/>
                    </a:cubicBezTo>
                    <a:cubicBezTo>
                      <a:pt x="8" y="39"/>
                      <a:pt x="31" y="0"/>
                      <a:pt x="111" y="0"/>
                    </a:cubicBezTo>
                    <a:cubicBezTo>
                      <a:pt x="174" y="0"/>
                      <a:pt x="206" y="29"/>
                      <a:pt x="202" y="94"/>
                    </a:cubicBezTo>
                    <a:cubicBezTo>
                      <a:pt x="138" y="94"/>
                      <a:pt x="138" y="94"/>
                      <a:pt x="138" y="94"/>
                    </a:cubicBezTo>
                    <a:cubicBezTo>
                      <a:pt x="138" y="71"/>
                      <a:pt x="134" y="47"/>
                      <a:pt x="108" y="47"/>
                    </a:cubicBezTo>
                    <a:cubicBezTo>
                      <a:pt x="86" y="47"/>
                      <a:pt x="74" y="59"/>
                      <a:pt x="74" y="80"/>
                    </a:cubicBezTo>
                    <a:cubicBezTo>
                      <a:pt x="74" y="140"/>
                      <a:pt x="206" y="134"/>
                      <a:pt x="206" y="233"/>
                    </a:cubicBezTo>
                    <a:cubicBezTo>
                      <a:pt x="206" y="314"/>
                      <a:pt x="146" y="323"/>
                      <a:pt x="96" y="3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6" name="Freeform 114"/>
              <p:cNvSpPr>
                <a:spLocks noEditPoints="1"/>
              </p:cNvSpPr>
              <p:nvPr/>
            </p:nvSpPr>
            <p:spPr bwMode="auto">
              <a:xfrm>
                <a:off x="8840055" y="2818836"/>
                <a:ext cx="78950" cy="96742"/>
              </a:xfrm>
              <a:custGeom>
                <a:avLst/>
                <a:gdLst>
                  <a:gd name="T0" fmla="*/ 0 w 71"/>
                  <a:gd name="T1" fmla="*/ 87 h 87"/>
                  <a:gd name="T2" fmla="*/ 24 w 71"/>
                  <a:gd name="T3" fmla="*/ 0 h 87"/>
                  <a:gd name="T4" fmla="*/ 48 w 71"/>
                  <a:gd name="T5" fmla="*/ 0 h 87"/>
                  <a:gd name="T6" fmla="*/ 71 w 71"/>
                  <a:gd name="T7" fmla="*/ 87 h 87"/>
                  <a:gd name="T8" fmla="*/ 52 w 71"/>
                  <a:gd name="T9" fmla="*/ 87 h 87"/>
                  <a:gd name="T10" fmla="*/ 48 w 71"/>
                  <a:gd name="T11" fmla="*/ 68 h 87"/>
                  <a:gd name="T12" fmla="*/ 23 w 71"/>
                  <a:gd name="T13" fmla="*/ 68 h 87"/>
                  <a:gd name="T14" fmla="*/ 18 w 71"/>
                  <a:gd name="T15" fmla="*/ 87 h 87"/>
                  <a:gd name="T16" fmla="*/ 0 w 71"/>
                  <a:gd name="T17" fmla="*/ 87 h 87"/>
                  <a:gd name="T18" fmla="*/ 35 w 71"/>
                  <a:gd name="T19" fmla="*/ 17 h 87"/>
                  <a:gd name="T20" fmla="*/ 35 w 71"/>
                  <a:gd name="T21" fmla="*/ 17 h 87"/>
                  <a:gd name="T22" fmla="*/ 27 w 71"/>
                  <a:gd name="T23" fmla="*/ 54 h 87"/>
                  <a:gd name="T24" fmla="*/ 44 w 71"/>
                  <a:gd name="T25" fmla="*/ 54 h 87"/>
                  <a:gd name="T26" fmla="*/ 35 w 71"/>
                  <a:gd name="T27" fmla="*/ 1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87">
                    <a:moveTo>
                      <a:pt x="0" y="87"/>
                    </a:moveTo>
                    <a:lnTo>
                      <a:pt x="24" y="0"/>
                    </a:lnTo>
                    <a:lnTo>
                      <a:pt x="48" y="0"/>
                    </a:lnTo>
                    <a:lnTo>
                      <a:pt x="71" y="87"/>
                    </a:lnTo>
                    <a:lnTo>
                      <a:pt x="52" y="87"/>
                    </a:lnTo>
                    <a:lnTo>
                      <a:pt x="48" y="68"/>
                    </a:lnTo>
                    <a:lnTo>
                      <a:pt x="23" y="68"/>
                    </a:lnTo>
                    <a:lnTo>
                      <a:pt x="18" y="87"/>
                    </a:lnTo>
                    <a:lnTo>
                      <a:pt x="0" y="87"/>
                    </a:lnTo>
                    <a:close/>
                    <a:moveTo>
                      <a:pt x="35" y="17"/>
                    </a:moveTo>
                    <a:lnTo>
                      <a:pt x="35" y="17"/>
                    </a:lnTo>
                    <a:lnTo>
                      <a:pt x="27" y="54"/>
                    </a:lnTo>
                    <a:lnTo>
                      <a:pt x="44" y="54"/>
                    </a:lnTo>
                    <a:lnTo>
                      <a:pt x="3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7" name="Freeform 115"/>
              <p:cNvSpPr>
                <a:spLocks/>
              </p:cNvSpPr>
              <p:nvPr/>
            </p:nvSpPr>
            <p:spPr bwMode="auto">
              <a:xfrm>
                <a:off x="8927900" y="2818836"/>
                <a:ext cx="94518" cy="96742"/>
              </a:xfrm>
              <a:custGeom>
                <a:avLst/>
                <a:gdLst>
                  <a:gd name="T0" fmla="*/ 0 w 85"/>
                  <a:gd name="T1" fmla="*/ 87 h 87"/>
                  <a:gd name="T2" fmla="*/ 0 w 85"/>
                  <a:gd name="T3" fmla="*/ 0 h 87"/>
                  <a:gd name="T4" fmla="*/ 29 w 85"/>
                  <a:gd name="T5" fmla="*/ 0 h 87"/>
                  <a:gd name="T6" fmla="*/ 42 w 85"/>
                  <a:gd name="T7" fmla="*/ 59 h 87"/>
                  <a:gd name="T8" fmla="*/ 43 w 85"/>
                  <a:gd name="T9" fmla="*/ 59 h 87"/>
                  <a:gd name="T10" fmla="*/ 57 w 85"/>
                  <a:gd name="T11" fmla="*/ 0 h 87"/>
                  <a:gd name="T12" fmla="*/ 85 w 85"/>
                  <a:gd name="T13" fmla="*/ 0 h 87"/>
                  <a:gd name="T14" fmla="*/ 85 w 85"/>
                  <a:gd name="T15" fmla="*/ 87 h 87"/>
                  <a:gd name="T16" fmla="*/ 67 w 85"/>
                  <a:gd name="T17" fmla="*/ 87 h 87"/>
                  <a:gd name="T18" fmla="*/ 67 w 85"/>
                  <a:gd name="T19" fmla="*/ 20 h 87"/>
                  <a:gd name="T20" fmla="*/ 67 w 85"/>
                  <a:gd name="T21" fmla="*/ 20 h 87"/>
                  <a:gd name="T22" fmla="*/ 51 w 85"/>
                  <a:gd name="T23" fmla="*/ 87 h 87"/>
                  <a:gd name="T24" fmla="*/ 34 w 85"/>
                  <a:gd name="T25" fmla="*/ 87 h 87"/>
                  <a:gd name="T26" fmla="*/ 18 w 85"/>
                  <a:gd name="T27" fmla="*/ 20 h 87"/>
                  <a:gd name="T28" fmla="*/ 18 w 85"/>
                  <a:gd name="T29" fmla="*/ 20 h 87"/>
                  <a:gd name="T30" fmla="*/ 18 w 85"/>
                  <a:gd name="T31" fmla="*/ 87 h 87"/>
                  <a:gd name="T32" fmla="*/ 0 w 85"/>
                  <a:gd name="T3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87">
                    <a:moveTo>
                      <a:pt x="0" y="87"/>
                    </a:moveTo>
                    <a:lnTo>
                      <a:pt x="0" y="0"/>
                    </a:lnTo>
                    <a:lnTo>
                      <a:pt x="29" y="0"/>
                    </a:lnTo>
                    <a:lnTo>
                      <a:pt x="42" y="59"/>
                    </a:lnTo>
                    <a:lnTo>
                      <a:pt x="43" y="59"/>
                    </a:lnTo>
                    <a:lnTo>
                      <a:pt x="57" y="0"/>
                    </a:lnTo>
                    <a:lnTo>
                      <a:pt x="85" y="0"/>
                    </a:lnTo>
                    <a:lnTo>
                      <a:pt x="85" y="87"/>
                    </a:lnTo>
                    <a:lnTo>
                      <a:pt x="67" y="87"/>
                    </a:lnTo>
                    <a:lnTo>
                      <a:pt x="67" y="20"/>
                    </a:lnTo>
                    <a:lnTo>
                      <a:pt x="67" y="20"/>
                    </a:lnTo>
                    <a:lnTo>
                      <a:pt x="51" y="87"/>
                    </a:lnTo>
                    <a:lnTo>
                      <a:pt x="34" y="87"/>
                    </a:lnTo>
                    <a:lnTo>
                      <a:pt x="18" y="20"/>
                    </a:lnTo>
                    <a:lnTo>
                      <a:pt x="18" y="20"/>
                    </a:lnTo>
                    <a:lnTo>
                      <a:pt x="1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8" name="Freeform 116"/>
              <p:cNvSpPr>
                <a:spLocks/>
              </p:cNvSpPr>
              <p:nvPr/>
            </p:nvSpPr>
            <p:spPr bwMode="auto">
              <a:xfrm>
                <a:off x="9034649" y="2817725"/>
                <a:ext cx="63383" cy="98965"/>
              </a:xfrm>
              <a:custGeom>
                <a:avLst/>
                <a:gdLst>
                  <a:gd name="T0" fmla="*/ 96 w 205"/>
                  <a:gd name="T1" fmla="*/ 323 h 323"/>
                  <a:gd name="T2" fmla="*/ 3 w 205"/>
                  <a:gd name="T3" fmla="*/ 221 h 323"/>
                  <a:gd name="T4" fmla="*/ 69 w 205"/>
                  <a:gd name="T5" fmla="*/ 221 h 323"/>
                  <a:gd name="T6" fmla="*/ 106 w 205"/>
                  <a:gd name="T7" fmla="*/ 276 h 323"/>
                  <a:gd name="T8" fmla="*/ 139 w 205"/>
                  <a:gd name="T9" fmla="*/ 241 h 323"/>
                  <a:gd name="T10" fmla="*/ 7 w 205"/>
                  <a:gd name="T11" fmla="*/ 88 h 323"/>
                  <a:gd name="T12" fmla="*/ 110 w 205"/>
                  <a:gd name="T13" fmla="*/ 0 h 323"/>
                  <a:gd name="T14" fmla="*/ 201 w 205"/>
                  <a:gd name="T15" fmla="*/ 94 h 323"/>
                  <a:gd name="T16" fmla="*/ 137 w 205"/>
                  <a:gd name="T17" fmla="*/ 94 h 323"/>
                  <a:gd name="T18" fmla="*/ 107 w 205"/>
                  <a:gd name="T19" fmla="*/ 47 h 323"/>
                  <a:gd name="T20" fmla="*/ 73 w 205"/>
                  <a:gd name="T21" fmla="*/ 80 h 323"/>
                  <a:gd name="T22" fmla="*/ 205 w 205"/>
                  <a:gd name="T23" fmla="*/ 233 h 323"/>
                  <a:gd name="T24" fmla="*/ 96 w 205"/>
                  <a:gd name="T2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323">
                    <a:moveTo>
                      <a:pt x="96" y="323"/>
                    </a:moveTo>
                    <a:cubicBezTo>
                      <a:pt x="15" y="323"/>
                      <a:pt x="0" y="276"/>
                      <a:pt x="3" y="221"/>
                    </a:cubicBezTo>
                    <a:cubicBezTo>
                      <a:pt x="69" y="221"/>
                      <a:pt x="69" y="221"/>
                      <a:pt x="69" y="221"/>
                    </a:cubicBezTo>
                    <a:cubicBezTo>
                      <a:pt x="69" y="251"/>
                      <a:pt x="70" y="276"/>
                      <a:pt x="106" y="276"/>
                    </a:cubicBezTo>
                    <a:cubicBezTo>
                      <a:pt x="128" y="276"/>
                      <a:pt x="139" y="262"/>
                      <a:pt x="139" y="241"/>
                    </a:cubicBezTo>
                    <a:cubicBezTo>
                      <a:pt x="139" y="185"/>
                      <a:pt x="7" y="181"/>
                      <a:pt x="7" y="88"/>
                    </a:cubicBezTo>
                    <a:cubicBezTo>
                      <a:pt x="7" y="39"/>
                      <a:pt x="30" y="0"/>
                      <a:pt x="110" y="0"/>
                    </a:cubicBezTo>
                    <a:cubicBezTo>
                      <a:pt x="174" y="0"/>
                      <a:pt x="205" y="29"/>
                      <a:pt x="201" y="94"/>
                    </a:cubicBezTo>
                    <a:cubicBezTo>
                      <a:pt x="137" y="94"/>
                      <a:pt x="137" y="94"/>
                      <a:pt x="137" y="94"/>
                    </a:cubicBezTo>
                    <a:cubicBezTo>
                      <a:pt x="137" y="71"/>
                      <a:pt x="134" y="47"/>
                      <a:pt x="107" y="47"/>
                    </a:cubicBezTo>
                    <a:cubicBezTo>
                      <a:pt x="86" y="47"/>
                      <a:pt x="73" y="59"/>
                      <a:pt x="73" y="80"/>
                    </a:cubicBezTo>
                    <a:cubicBezTo>
                      <a:pt x="73" y="140"/>
                      <a:pt x="205" y="134"/>
                      <a:pt x="205" y="233"/>
                    </a:cubicBezTo>
                    <a:cubicBezTo>
                      <a:pt x="205" y="314"/>
                      <a:pt x="146" y="323"/>
                      <a:pt x="96" y="3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9" name="Freeform 117"/>
              <p:cNvSpPr>
                <a:spLocks/>
              </p:cNvSpPr>
              <p:nvPr/>
            </p:nvSpPr>
            <p:spPr bwMode="auto">
              <a:xfrm>
                <a:off x="9111375" y="2818836"/>
                <a:ext cx="64494" cy="97853"/>
              </a:xfrm>
              <a:custGeom>
                <a:avLst/>
                <a:gdLst>
                  <a:gd name="T0" fmla="*/ 213 w 213"/>
                  <a:gd name="T1" fmla="*/ 0 h 318"/>
                  <a:gd name="T2" fmla="*/ 213 w 213"/>
                  <a:gd name="T3" fmla="*/ 222 h 318"/>
                  <a:gd name="T4" fmla="*/ 107 w 213"/>
                  <a:gd name="T5" fmla="*/ 318 h 318"/>
                  <a:gd name="T6" fmla="*/ 0 w 213"/>
                  <a:gd name="T7" fmla="*/ 222 h 318"/>
                  <a:gd name="T8" fmla="*/ 0 w 213"/>
                  <a:gd name="T9" fmla="*/ 0 h 318"/>
                  <a:gd name="T10" fmla="*/ 66 w 213"/>
                  <a:gd name="T11" fmla="*/ 0 h 318"/>
                  <a:gd name="T12" fmla="*/ 66 w 213"/>
                  <a:gd name="T13" fmla="*/ 218 h 318"/>
                  <a:gd name="T14" fmla="*/ 106 w 213"/>
                  <a:gd name="T15" fmla="*/ 271 h 318"/>
                  <a:gd name="T16" fmla="*/ 147 w 213"/>
                  <a:gd name="T17" fmla="*/ 218 h 318"/>
                  <a:gd name="T18" fmla="*/ 147 w 213"/>
                  <a:gd name="T19" fmla="*/ 0 h 318"/>
                  <a:gd name="T20" fmla="*/ 213 w 213"/>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18">
                    <a:moveTo>
                      <a:pt x="213" y="0"/>
                    </a:moveTo>
                    <a:cubicBezTo>
                      <a:pt x="213" y="222"/>
                      <a:pt x="213" y="222"/>
                      <a:pt x="213" y="222"/>
                    </a:cubicBezTo>
                    <a:cubicBezTo>
                      <a:pt x="213" y="269"/>
                      <a:pt x="187" y="318"/>
                      <a:pt x="107" y="318"/>
                    </a:cubicBezTo>
                    <a:cubicBezTo>
                      <a:pt x="35" y="318"/>
                      <a:pt x="0" y="281"/>
                      <a:pt x="0" y="222"/>
                    </a:cubicBezTo>
                    <a:cubicBezTo>
                      <a:pt x="0" y="0"/>
                      <a:pt x="0" y="0"/>
                      <a:pt x="0" y="0"/>
                    </a:cubicBezTo>
                    <a:cubicBezTo>
                      <a:pt x="66" y="0"/>
                      <a:pt x="66" y="0"/>
                      <a:pt x="66" y="0"/>
                    </a:cubicBezTo>
                    <a:cubicBezTo>
                      <a:pt x="66" y="218"/>
                      <a:pt x="66" y="218"/>
                      <a:pt x="66" y="218"/>
                    </a:cubicBezTo>
                    <a:cubicBezTo>
                      <a:pt x="66" y="256"/>
                      <a:pt x="82" y="271"/>
                      <a:pt x="106" y="271"/>
                    </a:cubicBezTo>
                    <a:cubicBezTo>
                      <a:pt x="134" y="271"/>
                      <a:pt x="147" y="252"/>
                      <a:pt x="147" y="218"/>
                    </a:cubicBezTo>
                    <a:cubicBezTo>
                      <a:pt x="147" y="0"/>
                      <a:pt x="147" y="0"/>
                      <a:pt x="147" y="0"/>
                    </a:cubicBezTo>
                    <a:lnTo>
                      <a:pt x="2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0" name="Freeform 118"/>
              <p:cNvSpPr>
                <a:spLocks/>
              </p:cNvSpPr>
              <p:nvPr/>
            </p:nvSpPr>
            <p:spPr bwMode="auto">
              <a:xfrm>
                <a:off x="9191437" y="2818836"/>
                <a:ext cx="72278" cy="96742"/>
              </a:xfrm>
              <a:custGeom>
                <a:avLst/>
                <a:gdLst>
                  <a:gd name="T0" fmla="*/ 0 w 65"/>
                  <a:gd name="T1" fmla="*/ 87 h 87"/>
                  <a:gd name="T2" fmla="*/ 0 w 65"/>
                  <a:gd name="T3" fmla="*/ 0 h 87"/>
                  <a:gd name="T4" fmla="*/ 25 w 65"/>
                  <a:gd name="T5" fmla="*/ 0 h 87"/>
                  <a:gd name="T6" fmla="*/ 48 w 65"/>
                  <a:gd name="T7" fmla="*/ 60 h 87"/>
                  <a:gd name="T8" fmla="*/ 48 w 65"/>
                  <a:gd name="T9" fmla="*/ 60 h 87"/>
                  <a:gd name="T10" fmla="*/ 48 w 65"/>
                  <a:gd name="T11" fmla="*/ 0 h 87"/>
                  <a:gd name="T12" fmla="*/ 65 w 65"/>
                  <a:gd name="T13" fmla="*/ 0 h 87"/>
                  <a:gd name="T14" fmla="*/ 65 w 65"/>
                  <a:gd name="T15" fmla="*/ 87 h 87"/>
                  <a:gd name="T16" fmla="*/ 41 w 65"/>
                  <a:gd name="T17" fmla="*/ 87 h 87"/>
                  <a:gd name="T18" fmla="*/ 17 w 65"/>
                  <a:gd name="T19" fmla="*/ 23 h 87"/>
                  <a:gd name="T20" fmla="*/ 17 w 65"/>
                  <a:gd name="T21" fmla="*/ 23 h 87"/>
                  <a:gd name="T22" fmla="*/ 17 w 65"/>
                  <a:gd name="T23" fmla="*/ 87 h 87"/>
                  <a:gd name="T24" fmla="*/ 0 w 65"/>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7">
                    <a:moveTo>
                      <a:pt x="0" y="87"/>
                    </a:moveTo>
                    <a:lnTo>
                      <a:pt x="0" y="0"/>
                    </a:lnTo>
                    <a:lnTo>
                      <a:pt x="25" y="0"/>
                    </a:lnTo>
                    <a:lnTo>
                      <a:pt x="48" y="60"/>
                    </a:lnTo>
                    <a:lnTo>
                      <a:pt x="48" y="60"/>
                    </a:lnTo>
                    <a:lnTo>
                      <a:pt x="48" y="0"/>
                    </a:lnTo>
                    <a:lnTo>
                      <a:pt x="65" y="0"/>
                    </a:lnTo>
                    <a:lnTo>
                      <a:pt x="65" y="87"/>
                    </a:lnTo>
                    <a:lnTo>
                      <a:pt x="41" y="87"/>
                    </a:lnTo>
                    <a:lnTo>
                      <a:pt x="17" y="23"/>
                    </a:lnTo>
                    <a:lnTo>
                      <a:pt x="17" y="23"/>
                    </a:lnTo>
                    <a:lnTo>
                      <a:pt x="17"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1" name="Freeform 119"/>
              <p:cNvSpPr>
                <a:spLocks/>
              </p:cNvSpPr>
              <p:nvPr/>
            </p:nvSpPr>
            <p:spPr bwMode="auto">
              <a:xfrm>
                <a:off x="9279282" y="2817725"/>
                <a:ext cx="65606" cy="98965"/>
              </a:xfrm>
              <a:custGeom>
                <a:avLst/>
                <a:gdLst>
                  <a:gd name="T0" fmla="*/ 145 w 214"/>
                  <a:gd name="T1" fmla="*/ 102 h 323"/>
                  <a:gd name="T2" fmla="*/ 106 w 214"/>
                  <a:gd name="T3" fmla="*/ 47 h 323"/>
                  <a:gd name="T4" fmla="*/ 66 w 214"/>
                  <a:gd name="T5" fmla="*/ 163 h 323"/>
                  <a:gd name="T6" fmla="*/ 112 w 214"/>
                  <a:gd name="T7" fmla="*/ 278 h 323"/>
                  <a:gd name="T8" fmla="*/ 145 w 214"/>
                  <a:gd name="T9" fmla="*/ 272 h 323"/>
                  <a:gd name="T10" fmla="*/ 145 w 214"/>
                  <a:gd name="T11" fmla="*/ 202 h 323"/>
                  <a:gd name="T12" fmla="*/ 110 w 214"/>
                  <a:gd name="T13" fmla="*/ 202 h 323"/>
                  <a:gd name="T14" fmla="*/ 110 w 214"/>
                  <a:gd name="T15" fmla="*/ 154 h 323"/>
                  <a:gd name="T16" fmla="*/ 210 w 214"/>
                  <a:gd name="T17" fmla="*/ 154 h 323"/>
                  <a:gd name="T18" fmla="*/ 210 w 214"/>
                  <a:gd name="T19" fmla="*/ 313 h 323"/>
                  <a:gd name="T20" fmla="*/ 122 w 214"/>
                  <a:gd name="T21" fmla="*/ 323 h 323"/>
                  <a:gd name="T22" fmla="*/ 0 w 214"/>
                  <a:gd name="T23" fmla="*/ 159 h 323"/>
                  <a:gd name="T24" fmla="*/ 110 w 214"/>
                  <a:gd name="T25" fmla="*/ 0 h 323"/>
                  <a:gd name="T26" fmla="*/ 210 w 214"/>
                  <a:gd name="T27" fmla="*/ 102 h 323"/>
                  <a:gd name="T28" fmla="*/ 145 w 214"/>
                  <a:gd name="T29" fmla="*/ 102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323">
                    <a:moveTo>
                      <a:pt x="145" y="102"/>
                    </a:moveTo>
                    <a:cubicBezTo>
                      <a:pt x="146" y="73"/>
                      <a:pt x="141" y="47"/>
                      <a:pt x="106" y="47"/>
                    </a:cubicBezTo>
                    <a:cubicBezTo>
                      <a:pt x="66" y="47"/>
                      <a:pt x="66" y="102"/>
                      <a:pt x="66" y="163"/>
                    </a:cubicBezTo>
                    <a:cubicBezTo>
                      <a:pt x="66" y="260"/>
                      <a:pt x="75" y="278"/>
                      <a:pt x="112" y="278"/>
                    </a:cubicBezTo>
                    <a:cubicBezTo>
                      <a:pt x="123" y="278"/>
                      <a:pt x="135" y="275"/>
                      <a:pt x="145" y="272"/>
                    </a:cubicBezTo>
                    <a:cubicBezTo>
                      <a:pt x="145" y="202"/>
                      <a:pt x="145" y="202"/>
                      <a:pt x="145" y="202"/>
                    </a:cubicBezTo>
                    <a:cubicBezTo>
                      <a:pt x="110" y="202"/>
                      <a:pt x="110" y="202"/>
                      <a:pt x="110" y="202"/>
                    </a:cubicBezTo>
                    <a:cubicBezTo>
                      <a:pt x="110" y="154"/>
                      <a:pt x="110" y="154"/>
                      <a:pt x="110" y="154"/>
                    </a:cubicBezTo>
                    <a:cubicBezTo>
                      <a:pt x="210" y="154"/>
                      <a:pt x="210" y="154"/>
                      <a:pt x="210" y="154"/>
                    </a:cubicBezTo>
                    <a:cubicBezTo>
                      <a:pt x="210" y="313"/>
                      <a:pt x="210" y="313"/>
                      <a:pt x="210" y="313"/>
                    </a:cubicBezTo>
                    <a:cubicBezTo>
                      <a:pt x="193" y="316"/>
                      <a:pt x="148" y="323"/>
                      <a:pt x="122" y="323"/>
                    </a:cubicBezTo>
                    <a:cubicBezTo>
                      <a:pt x="12" y="323"/>
                      <a:pt x="0" y="278"/>
                      <a:pt x="0" y="159"/>
                    </a:cubicBezTo>
                    <a:cubicBezTo>
                      <a:pt x="0" y="80"/>
                      <a:pt x="3" y="0"/>
                      <a:pt x="110" y="0"/>
                    </a:cubicBezTo>
                    <a:cubicBezTo>
                      <a:pt x="174" y="0"/>
                      <a:pt x="214" y="36"/>
                      <a:pt x="210" y="102"/>
                    </a:cubicBezTo>
                    <a:lnTo>
                      <a:pt x="14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2" name="Freeform 120"/>
              <p:cNvSpPr>
                <a:spLocks/>
              </p:cNvSpPr>
              <p:nvPr/>
            </p:nvSpPr>
            <p:spPr bwMode="auto">
              <a:xfrm>
                <a:off x="8773337" y="2964505"/>
                <a:ext cx="95629" cy="96742"/>
              </a:xfrm>
              <a:custGeom>
                <a:avLst/>
                <a:gdLst>
                  <a:gd name="T0" fmla="*/ 0 w 86"/>
                  <a:gd name="T1" fmla="*/ 87 h 87"/>
                  <a:gd name="T2" fmla="*/ 0 w 86"/>
                  <a:gd name="T3" fmla="*/ 0 h 87"/>
                  <a:gd name="T4" fmla="*/ 30 w 86"/>
                  <a:gd name="T5" fmla="*/ 0 h 87"/>
                  <a:gd name="T6" fmla="*/ 43 w 86"/>
                  <a:gd name="T7" fmla="*/ 59 h 87"/>
                  <a:gd name="T8" fmla="*/ 43 w 86"/>
                  <a:gd name="T9" fmla="*/ 59 h 87"/>
                  <a:gd name="T10" fmla="*/ 58 w 86"/>
                  <a:gd name="T11" fmla="*/ 0 h 87"/>
                  <a:gd name="T12" fmla="*/ 86 w 86"/>
                  <a:gd name="T13" fmla="*/ 0 h 87"/>
                  <a:gd name="T14" fmla="*/ 86 w 86"/>
                  <a:gd name="T15" fmla="*/ 87 h 87"/>
                  <a:gd name="T16" fmla="*/ 68 w 86"/>
                  <a:gd name="T17" fmla="*/ 87 h 87"/>
                  <a:gd name="T18" fmla="*/ 68 w 86"/>
                  <a:gd name="T19" fmla="*/ 20 h 87"/>
                  <a:gd name="T20" fmla="*/ 68 w 86"/>
                  <a:gd name="T21" fmla="*/ 20 h 87"/>
                  <a:gd name="T22" fmla="*/ 51 w 86"/>
                  <a:gd name="T23" fmla="*/ 87 h 87"/>
                  <a:gd name="T24" fmla="*/ 34 w 86"/>
                  <a:gd name="T25" fmla="*/ 87 h 87"/>
                  <a:gd name="T26" fmla="*/ 18 w 86"/>
                  <a:gd name="T27" fmla="*/ 20 h 87"/>
                  <a:gd name="T28" fmla="*/ 18 w 86"/>
                  <a:gd name="T29" fmla="*/ 20 h 87"/>
                  <a:gd name="T30" fmla="*/ 18 w 86"/>
                  <a:gd name="T31" fmla="*/ 87 h 87"/>
                  <a:gd name="T32" fmla="*/ 0 w 86"/>
                  <a:gd name="T3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87">
                    <a:moveTo>
                      <a:pt x="0" y="87"/>
                    </a:moveTo>
                    <a:lnTo>
                      <a:pt x="0" y="0"/>
                    </a:lnTo>
                    <a:lnTo>
                      <a:pt x="30" y="0"/>
                    </a:lnTo>
                    <a:lnTo>
                      <a:pt x="43" y="59"/>
                    </a:lnTo>
                    <a:lnTo>
                      <a:pt x="43" y="59"/>
                    </a:lnTo>
                    <a:lnTo>
                      <a:pt x="58" y="0"/>
                    </a:lnTo>
                    <a:lnTo>
                      <a:pt x="86" y="0"/>
                    </a:lnTo>
                    <a:lnTo>
                      <a:pt x="86" y="87"/>
                    </a:lnTo>
                    <a:lnTo>
                      <a:pt x="68" y="87"/>
                    </a:lnTo>
                    <a:lnTo>
                      <a:pt x="68" y="20"/>
                    </a:lnTo>
                    <a:lnTo>
                      <a:pt x="68" y="20"/>
                    </a:lnTo>
                    <a:lnTo>
                      <a:pt x="51" y="87"/>
                    </a:lnTo>
                    <a:lnTo>
                      <a:pt x="34" y="87"/>
                    </a:lnTo>
                    <a:lnTo>
                      <a:pt x="18" y="20"/>
                    </a:lnTo>
                    <a:lnTo>
                      <a:pt x="18" y="20"/>
                    </a:lnTo>
                    <a:lnTo>
                      <a:pt x="1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3" name="Freeform 121"/>
              <p:cNvSpPr>
                <a:spLocks/>
              </p:cNvSpPr>
              <p:nvPr/>
            </p:nvSpPr>
            <p:spPr bwMode="auto">
              <a:xfrm>
                <a:off x="8884534" y="2964505"/>
                <a:ext cx="53374" cy="96742"/>
              </a:xfrm>
              <a:custGeom>
                <a:avLst/>
                <a:gdLst>
                  <a:gd name="T0" fmla="*/ 0 w 48"/>
                  <a:gd name="T1" fmla="*/ 87 h 87"/>
                  <a:gd name="T2" fmla="*/ 0 w 48"/>
                  <a:gd name="T3" fmla="*/ 0 h 87"/>
                  <a:gd name="T4" fmla="*/ 47 w 48"/>
                  <a:gd name="T5" fmla="*/ 0 h 87"/>
                  <a:gd name="T6" fmla="*/ 47 w 48"/>
                  <a:gd name="T7" fmla="*/ 14 h 87"/>
                  <a:gd name="T8" fmla="*/ 18 w 48"/>
                  <a:gd name="T9" fmla="*/ 14 h 87"/>
                  <a:gd name="T10" fmla="*/ 18 w 48"/>
                  <a:gd name="T11" fmla="*/ 35 h 87"/>
                  <a:gd name="T12" fmla="*/ 45 w 48"/>
                  <a:gd name="T13" fmla="*/ 35 h 87"/>
                  <a:gd name="T14" fmla="*/ 45 w 48"/>
                  <a:gd name="T15" fmla="*/ 48 h 87"/>
                  <a:gd name="T16" fmla="*/ 18 w 48"/>
                  <a:gd name="T17" fmla="*/ 48 h 87"/>
                  <a:gd name="T18" fmla="*/ 18 w 48"/>
                  <a:gd name="T19" fmla="*/ 74 h 87"/>
                  <a:gd name="T20" fmla="*/ 48 w 48"/>
                  <a:gd name="T21" fmla="*/ 74 h 87"/>
                  <a:gd name="T22" fmla="*/ 48 w 48"/>
                  <a:gd name="T23" fmla="*/ 87 h 87"/>
                  <a:gd name="T24" fmla="*/ 0 w 4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87">
                    <a:moveTo>
                      <a:pt x="0" y="87"/>
                    </a:moveTo>
                    <a:lnTo>
                      <a:pt x="0" y="0"/>
                    </a:lnTo>
                    <a:lnTo>
                      <a:pt x="47" y="0"/>
                    </a:lnTo>
                    <a:lnTo>
                      <a:pt x="47" y="14"/>
                    </a:lnTo>
                    <a:lnTo>
                      <a:pt x="18" y="14"/>
                    </a:lnTo>
                    <a:lnTo>
                      <a:pt x="18" y="35"/>
                    </a:lnTo>
                    <a:lnTo>
                      <a:pt x="45" y="35"/>
                    </a:lnTo>
                    <a:lnTo>
                      <a:pt x="45" y="48"/>
                    </a:lnTo>
                    <a:lnTo>
                      <a:pt x="18" y="48"/>
                    </a:lnTo>
                    <a:lnTo>
                      <a:pt x="18" y="74"/>
                    </a:lnTo>
                    <a:lnTo>
                      <a:pt x="48" y="74"/>
                    </a:lnTo>
                    <a:lnTo>
                      <a:pt x="4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4" name="Freeform 122"/>
              <p:cNvSpPr>
                <a:spLocks noEditPoints="1"/>
              </p:cNvSpPr>
              <p:nvPr/>
            </p:nvSpPr>
            <p:spPr bwMode="auto">
              <a:xfrm>
                <a:off x="8950139" y="2964505"/>
                <a:ext cx="66718" cy="96742"/>
              </a:xfrm>
              <a:custGeom>
                <a:avLst/>
                <a:gdLst>
                  <a:gd name="T0" fmla="*/ 0 w 218"/>
                  <a:gd name="T1" fmla="*/ 0 h 312"/>
                  <a:gd name="T2" fmla="*/ 109 w 218"/>
                  <a:gd name="T3" fmla="*/ 0 h 312"/>
                  <a:gd name="T4" fmla="*/ 211 w 218"/>
                  <a:gd name="T5" fmla="*/ 154 h 312"/>
                  <a:gd name="T6" fmla="*/ 106 w 218"/>
                  <a:gd name="T7" fmla="*/ 312 h 312"/>
                  <a:gd name="T8" fmla="*/ 0 w 218"/>
                  <a:gd name="T9" fmla="*/ 312 h 312"/>
                  <a:gd name="T10" fmla="*/ 0 w 218"/>
                  <a:gd name="T11" fmla="*/ 0 h 312"/>
                  <a:gd name="T12" fmla="*/ 65 w 218"/>
                  <a:gd name="T13" fmla="*/ 264 h 312"/>
                  <a:gd name="T14" fmla="*/ 97 w 218"/>
                  <a:gd name="T15" fmla="*/ 264 h 312"/>
                  <a:gd name="T16" fmla="*/ 144 w 218"/>
                  <a:gd name="T17" fmla="*/ 156 h 312"/>
                  <a:gd name="T18" fmla="*/ 99 w 218"/>
                  <a:gd name="T19" fmla="*/ 48 h 312"/>
                  <a:gd name="T20" fmla="*/ 65 w 218"/>
                  <a:gd name="T21" fmla="*/ 48 h 312"/>
                  <a:gd name="T22" fmla="*/ 65 w 218"/>
                  <a:gd name="T23" fmla="*/ 26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8" h="312">
                    <a:moveTo>
                      <a:pt x="0" y="0"/>
                    </a:moveTo>
                    <a:cubicBezTo>
                      <a:pt x="109" y="0"/>
                      <a:pt x="109" y="0"/>
                      <a:pt x="109" y="0"/>
                    </a:cubicBezTo>
                    <a:cubicBezTo>
                      <a:pt x="195" y="0"/>
                      <a:pt x="211" y="57"/>
                      <a:pt x="211" y="154"/>
                    </a:cubicBezTo>
                    <a:cubicBezTo>
                      <a:pt x="211" y="202"/>
                      <a:pt x="218" y="312"/>
                      <a:pt x="106" y="312"/>
                    </a:cubicBezTo>
                    <a:cubicBezTo>
                      <a:pt x="0" y="312"/>
                      <a:pt x="0" y="312"/>
                      <a:pt x="0" y="312"/>
                    </a:cubicBezTo>
                    <a:lnTo>
                      <a:pt x="0" y="0"/>
                    </a:lnTo>
                    <a:close/>
                    <a:moveTo>
                      <a:pt x="65" y="264"/>
                    </a:moveTo>
                    <a:cubicBezTo>
                      <a:pt x="97" y="264"/>
                      <a:pt x="97" y="264"/>
                      <a:pt x="97" y="264"/>
                    </a:cubicBezTo>
                    <a:cubicBezTo>
                      <a:pt x="137" y="264"/>
                      <a:pt x="144" y="234"/>
                      <a:pt x="144" y="156"/>
                    </a:cubicBezTo>
                    <a:cubicBezTo>
                      <a:pt x="144" y="98"/>
                      <a:pt x="144" y="48"/>
                      <a:pt x="99" y="48"/>
                    </a:cubicBezTo>
                    <a:cubicBezTo>
                      <a:pt x="65" y="48"/>
                      <a:pt x="65" y="48"/>
                      <a:pt x="65" y="48"/>
                    </a:cubicBezTo>
                    <a:lnTo>
                      <a:pt x="65" y="2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5" name="Rectangle 123"/>
              <p:cNvSpPr>
                <a:spLocks noChangeArrowheads="1"/>
              </p:cNvSpPr>
              <p:nvPr/>
            </p:nvSpPr>
            <p:spPr bwMode="auto">
              <a:xfrm>
                <a:off x="9030201" y="2964505"/>
                <a:ext cx="20015" cy="967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6" name="Freeform 124"/>
              <p:cNvSpPr>
                <a:spLocks/>
              </p:cNvSpPr>
              <p:nvPr/>
            </p:nvSpPr>
            <p:spPr bwMode="auto">
              <a:xfrm>
                <a:off x="9065784" y="2963392"/>
                <a:ext cx="62270" cy="100077"/>
              </a:xfrm>
              <a:custGeom>
                <a:avLst/>
                <a:gdLst>
                  <a:gd name="T0" fmla="*/ 0 w 202"/>
                  <a:gd name="T1" fmla="*/ 162 h 324"/>
                  <a:gd name="T2" fmla="*/ 108 w 202"/>
                  <a:gd name="T3" fmla="*/ 0 h 324"/>
                  <a:gd name="T4" fmla="*/ 199 w 202"/>
                  <a:gd name="T5" fmla="*/ 104 h 324"/>
                  <a:gd name="T6" fmla="*/ 135 w 202"/>
                  <a:gd name="T7" fmla="*/ 104 h 324"/>
                  <a:gd name="T8" fmla="*/ 108 w 202"/>
                  <a:gd name="T9" fmla="*/ 47 h 324"/>
                  <a:gd name="T10" fmla="*/ 66 w 202"/>
                  <a:gd name="T11" fmla="*/ 162 h 324"/>
                  <a:gd name="T12" fmla="*/ 108 w 202"/>
                  <a:gd name="T13" fmla="*/ 277 h 324"/>
                  <a:gd name="T14" fmla="*/ 138 w 202"/>
                  <a:gd name="T15" fmla="*/ 213 h 324"/>
                  <a:gd name="T16" fmla="*/ 202 w 202"/>
                  <a:gd name="T17" fmla="*/ 213 h 324"/>
                  <a:gd name="T18" fmla="*/ 108 w 202"/>
                  <a:gd name="T19" fmla="*/ 324 h 324"/>
                  <a:gd name="T20" fmla="*/ 0 w 202"/>
                  <a:gd name="T21" fmla="*/ 16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324">
                    <a:moveTo>
                      <a:pt x="0" y="162"/>
                    </a:moveTo>
                    <a:cubicBezTo>
                      <a:pt x="0" y="79"/>
                      <a:pt x="0" y="0"/>
                      <a:pt x="108" y="0"/>
                    </a:cubicBezTo>
                    <a:cubicBezTo>
                      <a:pt x="175" y="0"/>
                      <a:pt x="202" y="37"/>
                      <a:pt x="199" y="104"/>
                    </a:cubicBezTo>
                    <a:cubicBezTo>
                      <a:pt x="135" y="104"/>
                      <a:pt x="135" y="104"/>
                      <a:pt x="135" y="104"/>
                    </a:cubicBezTo>
                    <a:cubicBezTo>
                      <a:pt x="135" y="63"/>
                      <a:pt x="127" y="47"/>
                      <a:pt x="108" y="47"/>
                    </a:cubicBezTo>
                    <a:cubicBezTo>
                      <a:pt x="71" y="47"/>
                      <a:pt x="66" y="82"/>
                      <a:pt x="66" y="162"/>
                    </a:cubicBezTo>
                    <a:cubicBezTo>
                      <a:pt x="66" y="242"/>
                      <a:pt x="71" y="277"/>
                      <a:pt x="108" y="277"/>
                    </a:cubicBezTo>
                    <a:cubicBezTo>
                      <a:pt x="138" y="277"/>
                      <a:pt x="137" y="238"/>
                      <a:pt x="138" y="213"/>
                    </a:cubicBezTo>
                    <a:cubicBezTo>
                      <a:pt x="202" y="213"/>
                      <a:pt x="202" y="213"/>
                      <a:pt x="202" y="213"/>
                    </a:cubicBezTo>
                    <a:cubicBezTo>
                      <a:pt x="202" y="297"/>
                      <a:pt x="169" y="324"/>
                      <a:pt x="108" y="324"/>
                    </a:cubicBezTo>
                    <a:cubicBezTo>
                      <a:pt x="0" y="324"/>
                      <a:pt x="0" y="244"/>
                      <a:pt x="0" y="1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7" name="Freeform 125"/>
              <p:cNvSpPr>
                <a:spLocks noEditPoints="1"/>
              </p:cNvSpPr>
              <p:nvPr/>
            </p:nvSpPr>
            <p:spPr bwMode="auto">
              <a:xfrm>
                <a:off x="9132502" y="2964505"/>
                <a:ext cx="78950" cy="96742"/>
              </a:xfrm>
              <a:custGeom>
                <a:avLst/>
                <a:gdLst>
                  <a:gd name="T0" fmla="*/ 0 w 71"/>
                  <a:gd name="T1" fmla="*/ 87 h 87"/>
                  <a:gd name="T2" fmla="*/ 24 w 71"/>
                  <a:gd name="T3" fmla="*/ 0 h 87"/>
                  <a:gd name="T4" fmla="*/ 48 w 71"/>
                  <a:gd name="T5" fmla="*/ 0 h 87"/>
                  <a:gd name="T6" fmla="*/ 71 w 71"/>
                  <a:gd name="T7" fmla="*/ 87 h 87"/>
                  <a:gd name="T8" fmla="*/ 52 w 71"/>
                  <a:gd name="T9" fmla="*/ 87 h 87"/>
                  <a:gd name="T10" fmla="*/ 47 w 71"/>
                  <a:gd name="T11" fmla="*/ 68 h 87"/>
                  <a:gd name="T12" fmla="*/ 23 w 71"/>
                  <a:gd name="T13" fmla="*/ 68 h 87"/>
                  <a:gd name="T14" fmla="*/ 18 w 71"/>
                  <a:gd name="T15" fmla="*/ 87 h 87"/>
                  <a:gd name="T16" fmla="*/ 0 w 71"/>
                  <a:gd name="T17" fmla="*/ 87 h 87"/>
                  <a:gd name="T18" fmla="*/ 35 w 71"/>
                  <a:gd name="T19" fmla="*/ 17 h 87"/>
                  <a:gd name="T20" fmla="*/ 35 w 71"/>
                  <a:gd name="T21" fmla="*/ 17 h 87"/>
                  <a:gd name="T22" fmla="*/ 26 w 71"/>
                  <a:gd name="T23" fmla="*/ 54 h 87"/>
                  <a:gd name="T24" fmla="*/ 44 w 71"/>
                  <a:gd name="T25" fmla="*/ 54 h 87"/>
                  <a:gd name="T26" fmla="*/ 35 w 71"/>
                  <a:gd name="T27" fmla="*/ 1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87">
                    <a:moveTo>
                      <a:pt x="0" y="87"/>
                    </a:moveTo>
                    <a:lnTo>
                      <a:pt x="24" y="0"/>
                    </a:lnTo>
                    <a:lnTo>
                      <a:pt x="48" y="0"/>
                    </a:lnTo>
                    <a:lnTo>
                      <a:pt x="71" y="87"/>
                    </a:lnTo>
                    <a:lnTo>
                      <a:pt x="52" y="87"/>
                    </a:lnTo>
                    <a:lnTo>
                      <a:pt x="47" y="68"/>
                    </a:lnTo>
                    <a:lnTo>
                      <a:pt x="23" y="68"/>
                    </a:lnTo>
                    <a:lnTo>
                      <a:pt x="18" y="87"/>
                    </a:lnTo>
                    <a:lnTo>
                      <a:pt x="0" y="87"/>
                    </a:lnTo>
                    <a:close/>
                    <a:moveTo>
                      <a:pt x="35" y="17"/>
                    </a:moveTo>
                    <a:lnTo>
                      <a:pt x="35" y="17"/>
                    </a:lnTo>
                    <a:lnTo>
                      <a:pt x="26" y="54"/>
                    </a:lnTo>
                    <a:lnTo>
                      <a:pt x="44" y="54"/>
                    </a:lnTo>
                    <a:lnTo>
                      <a:pt x="3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8" name="Freeform 126"/>
              <p:cNvSpPr>
                <a:spLocks/>
              </p:cNvSpPr>
              <p:nvPr/>
            </p:nvSpPr>
            <p:spPr bwMode="auto">
              <a:xfrm>
                <a:off x="9220348" y="2964505"/>
                <a:ext cx="50039" cy="96742"/>
              </a:xfrm>
              <a:custGeom>
                <a:avLst/>
                <a:gdLst>
                  <a:gd name="T0" fmla="*/ 0 w 45"/>
                  <a:gd name="T1" fmla="*/ 87 h 87"/>
                  <a:gd name="T2" fmla="*/ 0 w 45"/>
                  <a:gd name="T3" fmla="*/ 0 h 87"/>
                  <a:gd name="T4" fmla="*/ 18 w 45"/>
                  <a:gd name="T5" fmla="*/ 0 h 87"/>
                  <a:gd name="T6" fmla="*/ 18 w 45"/>
                  <a:gd name="T7" fmla="*/ 72 h 87"/>
                  <a:gd name="T8" fmla="*/ 45 w 45"/>
                  <a:gd name="T9" fmla="*/ 72 h 87"/>
                  <a:gd name="T10" fmla="*/ 45 w 45"/>
                  <a:gd name="T11" fmla="*/ 87 h 87"/>
                  <a:gd name="T12" fmla="*/ 0 w 45"/>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45" h="87">
                    <a:moveTo>
                      <a:pt x="0" y="87"/>
                    </a:moveTo>
                    <a:lnTo>
                      <a:pt x="0" y="0"/>
                    </a:lnTo>
                    <a:lnTo>
                      <a:pt x="18" y="0"/>
                    </a:lnTo>
                    <a:lnTo>
                      <a:pt x="18" y="72"/>
                    </a:lnTo>
                    <a:lnTo>
                      <a:pt x="45" y="72"/>
                    </a:lnTo>
                    <a:lnTo>
                      <a:pt x="45"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9" name="Freeform 127"/>
              <p:cNvSpPr>
                <a:spLocks/>
              </p:cNvSpPr>
              <p:nvPr/>
            </p:nvSpPr>
            <p:spPr bwMode="auto">
              <a:xfrm>
                <a:off x="9305969" y="2963392"/>
                <a:ext cx="62270" cy="100077"/>
              </a:xfrm>
              <a:custGeom>
                <a:avLst/>
                <a:gdLst>
                  <a:gd name="T0" fmla="*/ 0 w 202"/>
                  <a:gd name="T1" fmla="*/ 162 h 324"/>
                  <a:gd name="T2" fmla="*/ 108 w 202"/>
                  <a:gd name="T3" fmla="*/ 0 h 324"/>
                  <a:gd name="T4" fmla="*/ 199 w 202"/>
                  <a:gd name="T5" fmla="*/ 104 h 324"/>
                  <a:gd name="T6" fmla="*/ 135 w 202"/>
                  <a:gd name="T7" fmla="*/ 104 h 324"/>
                  <a:gd name="T8" fmla="*/ 108 w 202"/>
                  <a:gd name="T9" fmla="*/ 47 h 324"/>
                  <a:gd name="T10" fmla="*/ 66 w 202"/>
                  <a:gd name="T11" fmla="*/ 162 h 324"/>
                  <a:gd name="T12" fmla="*/ 108 w 202"/>
                  <a:gd name="T13" fmla="*/ 277 h 324"/>
                  <a:gd name="T14" fmla="*/ 138 w 202"/>
                  <a:gd name="T15" fmla="*/ 213 h 324"/>
                  <a:gd name="T16" fmla="*/ 202 w 202"/>
                  <a:gd name="T17" fmla="*/ 213 h 324"/>
                  <a:gd name="T18" fmla="*/ 108 w 202"/>
                  <a:gd name="T19" fmla="*/ 324 h 324"/>
                  <a:gd name="T20" fmla="*/ 0 w 202"/>
                  <a:gd name="T21" fmla="*/ 16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324">
                    <a:moveTo>
                      <a:pt x="0" y="162"/>
                    </a:moveTo>
                    <a:cubicBezTo>
                      <a:pt x="0" y="79"/>
                      <a:pt x="0" y="0"/>
                      <a:pt x="108" y="0"/>
                    </a:cubicBezTo>
                    <a:cubicBezTo>
                      <a:pt x="175" y="0"/>
                      <a:pt x="201" y="37"/>
                      <a:pt x="199" y="104"/>
                    </a:cubicBezTo>
                    <a:cubicBezTo>
                      <a:pt x="135" y="104"/>
                      <a:pt x="135" y="104"/>
                      <a:pt x="135" y="104"/>
                    </a:cubicBezTo>
                    <a:cubicBezTo>
                      <a:pt x="135" y="63"/>
                      <a:pt x="127" y="47"/>
                      <a:pt x="108" y="47"/>
                    </a:cubicBezTo>
                    <a:cubicBezTo>
                      <a:pt x="71" y="47"/>
                      <a:pt x="66" y="82"/>
                      <a:pt x="66" y="162"/>
                    </a:cubicBezTo>
                    <a:cubicBezTo>
                      <a:pt x="66" y="242"/>
                      <a:pt x="71" y="277"/>
                      <a:pt x="108" y="277"/>
                    </a:cubicBezTo>
                    <a:cubicBezTo>
                      <a:pt x="138" y="277"/>
                      <a:pt x="137" y="238"/>
                      <a:pt x="138" y="213"/>
                    </a:cubicBezTo>
                    <a:cubicBezTo>
                      <a:pt x="202" y="213"/>
                      <a:pt x="202" y="213"/>
                      <a:pt x="202" y="213"/>
                    </a:cubicBezTo>
                    <a:cubicBezTo>
                      <a:pt x="202" y="297"/>
                      <a:pt x="169" y="324"/>
                      <a:pt x="108" y="324"/>
                    </a:cubicBezTo>
                    <a:cubicBezTo>
                      <a:pt x="0" y="324"/>
                      <a:pt x="0" y="244"/>
                      <a:pt x="0" y="1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30" name="Freeform 128"/>
              <p:cNvSpPr>
                <a:spLocks/>
              </p:cNvSpPr>
              <p:nvPr/>
            </p:nvSpPr>
            <p:spPr bwMode="auto">
              <a:xfrm>
                <a:off x="9380472" y="2964505"/>
                <a:ext cx="53374" cy="96742"/>
              </a:xfrm>
              <a:custGeom>
                <a:avLst/>
                <a:gdLst>
                  <a:gd name="T0" fmla="*/ 0 w 48"/>
                  <a:gd name="T1" fmla="*/ 87 h 87"/>
                  <a:gd name="T2" fmla="*/ 0 w 48"/>
                  <a:gd name="T3" fmla="*/ 0 h 87"/>
                  <a:gd name="T4" fmla="*/ 47 w 48"/>
                  <a:gd name="T5" fmla="*/ 0 h 87"/>
                  <a:gd name="T6" fmla="*/ 47 w 48"/>
                  <a:gd name="T7" fmla="*/ 14 h 87"/>
                  <a:gd name="T8" fmla="*/ 18 w 48"/>
                  <a:gd name="T9" fmla="*/ 14 h 87"/>
                  <a:gd name="T10" fmla="*/ 18 w 48"/>
                  <a:gd name="T11" fmla="*/ 35 h 87"/>
                  <a:gd name="T12" fmla="*/ 45 w 48"/>
                  <a:gd name="T13" fmla="*/ 35 h 87"/>
                  <a:gd name="T14" fmla="*/ 45 w 48"/>
                  <a:gd name="T15" fmla="*/ 48 h 87"/>
                  <a:gd name="T16" fmla="*/ 18 w 48"/>
                  <a:gd name="T17" fmla="*/ 48 h 87"/>
                  <a:gd name="T18" fmla="*/ 18 w 48"/>
                  <a:gd name="T19" fmla="*/ 74 h 87"/>
                  <a:gd name="T20" fmla="*/ 48 w 48"/>
                  <a:gd name="T21" fmla="*/ 74 h 87"/>
                  <a:gd name="T22" fmla="*/ 48 w 48"/>
                  <a:gd name="T23" fmla="*/ 87 h 87"/>
                  <a:gd name="T24" fmla="*/ 0 w 4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87">
                    <a:moveTo>
                      <a:pt x="0" y="87"/>
                    </a:moveTo>
                    <a:lnTo>
                      <a:pt x="0" y="0"/>
                    </a:lnTo>
                    <a:lnTo>
                      <a:pt x="47" y="0"/>
                    </a:lnTo>
                    <a:lnTo>
                      <a:pt x="47" y="14"/>
                    </a:lnTo>
                    <a:lnTo>
                      <a:pt x="18" y="14"/>
                    </a:lnTo>
                    <a:lnTo>
                      <a:pt x="18" y="35"/>
                    </a:lnTo>
                    <a:lnTo>
                      <a:pt x="45" y="35"/>
                    </a:lnTo>
                    <a:lnTo>
                      <a:pt x="45" y="48"/>
                    </a:lnTo>
                    <a:lnTo>
                      <a:pt x="18" y="48"/>
                    </a:lnTo>
                    <a:lnTo>
                      <a:pt x="18" y="74"/>
                    </a:lnTo>
                    <a:lnTo>
                      <a:pt x="48" y="74"/>
                    </a:lnTo>
                    <a:lnTo>
                      <a:pt x="4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31" name="Freeform 129"/>
              <p:cNvSpPr>
                <a:spLocks/>
              </p:cNvSpPr>
              <p:nvPr/>
            </p:nvSpPr>
            <p:spPr bwMode="auto">
              <a:xfrm>
                <a:off x="9446077" y="2964505"/>
                <a:ext cx="72278" cy="96742"/>
              </a:xfrm>
              <a:custGeom>
                <a:avLst/>
                <a:gdLst>
                  <a:gd name="T0" fmla="*/ 0 w 65"/>
                  <a:gd name="T1" fmla="*/ 87 h 87"/>
                  <a:gd name="T2" fmla="*/ 0 w 65"/>
                  <a:gd name="T3" fmla="*/ 0 h 87"/>
                  <a:gd name="T4" fmla="*/ 25 w 65"/>
                  <a:gd name="T5" fmla="*/ 0 h 87"/>
                  <a:gd name="T6" fmla="*/ 48 w 65"/>
                  <a:gd name="T7" fmla="*/ 60 h 87"/>
                  <a:gd name="T8" fmla="*/ 48 w 65"/>
                  <a:gd name="T9" fmla="*/ 60 h 87"/>
                  <a:gd name="T10" fmla="*/ 48 w 65"/>
                  <a:gd name="T11" fmla="*/ 0 h 87"/>
                  <a:gd name="T12" fmla="*/ 65 w 65"/>
                  <a:gd name="T13" fmla="*/ 0 h 87"/>
                  <a:gd name="T14" fmla="*/ 65 w 65"/>
                  <a:gd name="T15" fmla="*/ 87 h 87"/>
                  <a:gd name="T16" fmla="*/ 41 w 65"/>
                  <a:gd name="T17" fmla="*/ 87 h 87"/>
                  <a:gd name="T18" fmla="*/ 17 w 65"/>
                  <a:gd name="T19" fmla="*/ 24 h 87"/>
                  <a:gd name="T20" fmla="*/ 17 w 65"/>
                  <a:gd name="T21" fmla="*/ 24 h 87"/>
                  <a:gd name="T22" fmla="*/ 17 w 65"/>
                  <a:gd name="T23" fmla="*/ 87 h 87"/>
                  <a:gd name="T24" fmla="*/ 0 w 65"/>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7">
                    <a:moveTo>
                      <a:pt x="0" y="87"/>
                    </a:moveTo>
                    <a:lnTo>
                      <a:pt x="0" y="0"/>
                    </a:lnTo>
                    <a:lnTo>
                      <a:pt x="25" y="0"/>
                    </a:lnTo>
                    <a:lnTo>
                      <a:pt x="48" y="60"/>
                    </a:lnTo>
                    <a:lnTo>
                      <a:pt x="48" y="60"/>
                    </a:lnTo>
                    <a:lnTo>
                      <a:pt x="48" y="0"/>
                    </a:lnTo>
                    <a:lnTo>
                      <a:pt x="65" y="0"/>
                    </a:lnTo>
                    <a:lnTo>
                      <a:pt x="65" y="87"/>
                    </a:lnTo>
                    <a:lnTo>
                      <a:pt x="41" y="87"/>
                    </a:lnTo>
                    <a:lnTo>
                      <a:pt x="17" y="24"/>
                    </a:lnTo>
                    <a:lnTo>
                      <a:pt x="17" y="24"/>
                    </a:lnTo>
                    <a:lnTo>
                      <a:pt x="17"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32" name="Freeform 130"/>
              <p:cNvSpPr>
                <a:spLocks/>
              </p:cNvSpPr>
              <p:nvPr/>
            </p:nvSpPr>
            <p:spPr bwMode="auto">
              <a:xfrm>
                <a:off x="9526139" y="2964505"/>
                <a:ext cx="65606" cy="96742"/>
              </a:xfrm>
              <a:custGeom>
                <a:avLst/>
                <a:gdLst>
                  <a:gd name="T0" fmla="*/ 59 w 59"/>
                  <a:gd name="T1" fmla="*/ 0 h 87"/>
                  <a:gd name="T2" fmla="*/ 59 w 59"/>
                  <a:gd name="T3" fmla="*/ 15 h 87"/>
                  <a:gd name="T4" fmla="*/ 39 w 59"/>
                  <a:gd name="T5" fmla="*/ 15 h 87"/>
                  <a:gd name="T6" fmla="*/ 39 w 59"/>
                  <a:gd name="T7" fmla="*/ 87 h 87"/>
                  <a:gd name="T8" fmla="*/ 21 w 59"/>
                  <a:gd name="T9" fmla="*/ 87 h 87"/>
                  <a:gd name="T10" fmla="*/ 21 w 59"/>
                  <a:gd name="T11" fmla="*/ 15 h 87"/>
                  <a:gd name="T12" fmla="*/ 0 w 59"/>
                  <a:gd name="T13" fmla="*/ 15 h 87"/>
                  <a:gd name="T14" fmla="*/ 0 w 59"/>
                  <a:gd name="T15" fmla="*/ 0 h 87"/>
                  <a:gd name="T16" fmla="*/ 59 w 59"/>
                  <a:gd name="T17"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87">
                    <a:moveTo>
                      <a:pt x="59" y="0"/>
                    </a:moveTo>
                    <a:lnTo>
                      <a:pt x="59" y="15"/>
                    </a:lnTo>
                    <a:lnTo>
                      <a:pt x="39" y="15"/>
                    </a:lnTo>
                    <a:lnTo>
                      <a:pt x="39" y="87"/>
                    </a:lnTo>
                    <a:lnTo>
                      <a:pt x="21" y="87"/>
                    </a:lnTo>
                    <a:lnTo>
                      <a:pt x="21" y="15"/>
                    </a:lnTo>
                    <a:lnTo>
                      <a:pt x="0" y="15"/>
                    </a:lnTo>
                    <a:lnTo>
                      <a:pt x="0"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33" name="Freeform 131"/>
              <p:cNvSpPr>
                <a:spLocks/>
              </p:cNvSpPr>
              <p:nvPr/>
            </p:nvSpPr>
            <p:spPr bwMode="auto">
              <a:xfrm>
                <a:off x="9599529" y="2964505"/>
                <a:ext cx="53374" cy="96742"/>
              </a:xfrm>
              <a:custGeom>
                <a:avLst/>
                <a:gdLst>
                  <a:gd name="T0" fmla="*/ 0 w 48"/>
                  <a:gd name="T1" fmla="*/ 87 h 87"/>
                  <a:gd name="T2" fmla="*/ 0 w 48"/>
                  <a:gd name="T3" fmla="*/ 0 h 87"/>
                  <a:gd name="T4" fmla="*/ 48 w 48"/>
                  <a:gd name="T5" fmla="*/ 0 h 87"/>
                  <a:gd name="T6" fmla="*/ 48 w 48"/>
                  <a:gd name="T7" fmla="*/ 14 h 87"/>
                  <a:gd name="T8" fmla="*/ 18 w 48"/>
                  <a:gd name="T9" fmla="*/ 14 h 87"/>
                  <a:gd name="T10" fmla="*/ 18 w 48"/>
                  <a:gd name="T11" fmla="*/ 35 h 87"/>
                  <a:gd name="T12" fmla="*/ 45 w 48"/>
                  <a:gd name="T13" fmla="*/ 35 h 87"/>
                  <a:gd name="T14" fmla="*/ 45 w 48"/>
                  <a:gd name="T15" fmla="*/ 48 h 87"/>
                  <a:gd name="T16" fmla="*/ 18 w 48"/>
                  <a:gd name="T17" fmla="*/ 48 h 87"/>
                  <a:gd name="T18" fmla="*/ 18 w 48"/>
                  <a:gd name="T19" fmla="*/ 74 h 87"/>
                  <a:gd name="T20" fmla="*/ 48 w 48"/>
                  <a:gd name="T21" fmla="*/ 74 h 87"/>
                  <a:gd name="T22" fmla="*/ 48 w 48"/>
                  <a:gd name="T23" fmla="*/ 87 h 87"/>
                  <a:gd name="T24" fmla="*/ 0 w 4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87">
                    <a:moveTo>
                      <a:pt x="0" y="87"/>
                    </a:moveTo>
                    <a:lnTo>
                      <a:pt x="0" y="0"/>
                    </a:lnTo>
                    <a:lnTo>
                      <a:pt x="48" y="0"/>
                    </a:lnTo>
                    <a:lnTo>
                      <a:pt x="48" y="14"/>
                    </a:lnTo>
                    <a:lnTo>
                      <a:pt x="18" y="14"/>
                    </a:lnTo>
                    <a:lnTo>
                      <a:pt x="18" y="35"/>
                    </a:lnTo>
                    <a:lnTo>
                      <a:pt x="45" y="35"/>
                    </a:lnTo>
                    <a:lnTo>
                      <a:pt x="45" y="48"/>
                    </a:lnTo>
                    <a:lnTo>
                      <a:pt x="18" y="48"/>
                    </a:lnTo>
                    <a:lnTo>
                      <a:pt x="18" y="74"/>
                    </a:lnTo>
                    <a:lnTo>
                      <a:pt x="48" y="74"/>
                    </a:lnTo>
                    <a:lnTo>
                      <a:pt x="4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34" name="Freeform 132"/>
              <p:cNvSpPr>
                <a:spLocks noEditPoints="1"/>
              </p:cNvSpPr>
              <p:nvPr/>
            </p:nvSpPr>
            <p:spPr bwMode="auto">
              <a:xfrm>
                <a:off x="9665135" y="2964505"/>
                <a:ext cx="61159" cy="96742"/>
              </a:xfrm>
              <a:custGeom>
                <a:avLst/>
                <a:gdLst>
                  <a:gd name="T0" fmla="*/ 65 w 200"/>
                  <a:gd name="T1" fmla="*/ 312 h 312"/>
                  <a:gd name="T2" fmla="*/ 0 w 200"/>
                  <a:gd name="T3" fmla="*/ 312 h 312"/>
                  <a:gd name="T4" fmla="*/ 0 w 200"/>
                  <a:gd name="T5" fmla="*/ 0 h 312"/>
                  <a:gd name="T6" fmla="*/ 121 w 200"/>
                  <a:gd name="T7" fmla="*/ 0 h 312"/>
                  <a:gd name="T8" fmla="*/ 194 w 200"/>
                  <a:gd name="T9" fmla="*/ 81 h 312"/>
                  <a:gd name="T10" fmla="*/ 136 w 200"/>
                  <a:gd name="T11" fmla="*/ 158 h 312"/>
                  <a:gd name="T12" fmla="*/ 136 w 200"/>
                  <a:gd name="T13" fmla="*/ 159 h 312"/>
                  <a:gd name="T14" fmla="*/ 193 w 200"/>
                  <a:gd name="T15" fmla="*/ 220 h 312"/>
                  <a:gd name="T16" fmla="*/ 200 w 200"/>
                  <a:gd name="T17" fmla="*/ 312 h 312"/>
                  <a:gd name="T18" fmla="*/ 136 w 200"/>
                  <a:gd name="T19" fmla="*/ 312 h 312"/>
                  <a:gd name="T20" fmla="*/ 129 w 200"/>
                  <a:gd name="T21" fmla="*/ 252 h 312"/>
                  <a:gd name="T22" fmla="*/ 82 w 200"/>
                  <a:gd name="T23" fmla="*/ 183 h 312"/>
                  <a:gd name="T24" fmla="*/ 65 w 200"/>
                  <a:gd name="T25" fmla="*/ 183 h 312"/>
                  <a:gd name="T26" fmla="*/ 65 w 200"/>
                  <a:gd name="T27" fmla="*/ 312 h 312"/>
                  <a:gd name="T28" fmla="*/ 65 w 200"/>
                  <a:gd name="T29" fmla="*/ 135 h 312"/>
                  <a:gd name="T30" fmla="*/ 94 w 200"/>
                  <a:gd name="T31" fmla="*/ 135 h 312"/>
                  <a:gd name="T32" fmla="*/ 128 w 200"/>
                  <a:gd name="T33" fmla="*/ 89 h 312"/>
                  <a:gd name="T34" fmla="*/ 94 w 200"/>
                  <a:gd name="T35" fmla="*/ 48 h 312"/>
                  <a:gd name="T36" fmla="*/ 65 w 200"/>
                  <a:gd name="T37" fmla="*/ 48 h 312"/>
                  <a:gd name="T38" fmla="*/ 65 w 200"/>
                  <a:gd name="T3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2">
                    <a:moveTo>
                      <a:pt x="65" y="312"/>
                    </a:moveTo>
                    <a:cubicBezTo>
                      <a:pt x="0" y="312"/>
                      <a:pt x="0" y="312"/>
                      <a:pt x="0" y="312"/>
                    </a:cubicBezTo>
                    <a:cubicBezTo>
                      <a:pt x="0" y="0"/>
                      <a:pt x="0" y="0"/>
                      <a:pt x="0" y="0"/>
                    </a:cubicBezTo>
                    <a:cubicBezTo>
                      <a:pt x="121" y="0"/>
                      <a:pt x="121" y="0"/>
                      <a:pt x="121" y="0"/>
                    </a:cubicBezTo>
                    <a:cubicBezTo>
                      <a:pt x="165" y="0"/>
                      <a:pt x="194" y="28"/>
                      <a:pt x="194" y="81"/>
                    </a:cubicBezTo>
                    <a:cubicBezTo>
                      <a:pt x="194" y="121"/>
                      <a:pt x="178" y="151"/>
                      <a:pt x="136" y="158"/>
                    </a:cubicBezTo>
                    <a:cubicBezTo>
                      <a:pt x="136" y="159"/>
                      <a:pt x="136" y="159"/>
                      <a:pt x="136" y="159"/>
                    </a:cubicBezTo>
                    <a:cubicBezTo>
                      <a:pt x="150" y="161"/>
                      <a:pt x="193" y="164"/>
                      <a:pt x="193" y="220"/>
                    </a:cubicBezTo>
                    <a:cubicBezTo>
                      <a:pt x="193" y="240"/>
                      <a:pt x="194" y="299"/>
                      <a:pt x="200" y="312"/>
                    </a:cubicBezTo>
                    <a:cubicBezTo>
                      <a:pt x="136" y="312"/>
                      <a:pt x="136" y="312"/>
                      <a:pt x="136" y="312"/>
                    </a:cubicBezTo>
                    <a:cubicBezTo>
                      <a:pt x="127" y="293"/>
                      <a:pt x="129" y="272"/>
                      <a:pt x="129" y="252"/>
                    </a:cubicBezTo>
                    <a:cubicBezTo>
                      <a:pt x="129" y="214"/>
                      <a:pt x="132" y="183"/>
                      <a:pt x="82" y="183"/>
                    </a:cubicBezTo>
                    <a:cubicBezTo>
                      <a:pt x="65" y="183"/>
                      <a:pt x="65" y="183"/>
                      <a:pt x="65" y="183"/>
                    </a:cubicBezTo>
                    <a:lnTo>
                      <a:pt x="65" y="312"/>
                    </a:lnTo>
                    <a:close/>
                    <a:moveTo>
                      <a:pt x="65" y="135"/>
                    </a:moveTo>
                    <a:cubicBezTo>
                      <a:pt x="94" y="135"/>
                      <a:pt x="94" y="135"/>
                      <a:pt x="94" y="135"/>
                    </a:cubicBezTo>
                    <a:cubicBezTo>
                      <a:pt x="120" y="135"/>
                      <a:pt x="128" y="109"/>
                      <a:pt x="128" y="89"/>
                    </a:cubicBezTo>
                    <a:cubicBezTo>
                      <a:pt x="128" y="59"/>
                      <a:pt x="115" y="48"/>
                      <a:pt x="94" y="48"/>
                    </a:cubicBezTo>
                    <a:cubicBezTo>
                      <a:pt x="65" y="48"/>
                      <a:pt x="65" y="48"/>
                      <a:pt x="65" y="48"/>
                    </a:cubicBezTo>
                    <a:lnTo>
                      <a:pt x="65"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
        <p:nvSpPr>
          <p:cNvPr id="41" name="제목 개체 틀 1"/>
          <p:cNvSpPr>
            <a:spLocks noGrp="1"/>
          </p:cNvSpPr>
          <p:nvPr>
            <p:ph type="title" hasCustomPrompt="1"/>
          </p:nvPr>
        </p:nvSpPr>
        <p:spPr>
          <a:xfrm>
            <a:off x="515938" y="1855223"/>
            <a:ext cx="6857320" cy="2557120"/>
          </a:xfrm>
          <a:prstGeom prst="rect">
            <a:avLst/>
          </a:prstGeom>
        </p:spPr>
        <p:txBody>
          <a:bodyPr vert="horz" lIns="91440" tIns="45720" rIns="91440" bIns="45720" rtlCol="0" anchor="ctr">
            <a:noAutofit/>
          </a:bodyPr>
          <a:lstStyle>
            <a:lvl1pPr marL="0" algn="l" defTabSz="914400" rtl="0" eaLnBrk="1" latinLnBrk="1" hangingPunct="1">
              <a:lnSpc>
                <a:spcPct val="90000"/>
              </a:lnSpc>
              <a:spcBef>
                <a:spcPct val="0"/>
              </a:spcBef>
              <a:buNone/>
              <a:defRPr lang="ko-KR" altLang="en-US" sz="9000" b="1" i="1" kern="1200" dirty="0">
                <a:solidFill>
                  <a:schemeClr val="bg1"/>
                </a:solidFill>
                <a:latin typeface="Times New Roman" panose="02020603050405020304" pitchFamily="18" charset="0"/>
                <a:ea typeface="+mj-ea"/>
                <a:cs typeface="Times New Roman" panose="02020603050405020304" pitchFamily="18" charset="0"/>
              </a:defRPr>
            </a:lvl1pPr>
          </a:lstStyle>
          <a:p>
            <a:r>
              <a:rPr lang="en-US" altLang="ko-KR" sz="9000" b="1" i="1" dirty="0">
                <a:solidFill>
                  <a:schemeClr val="bg1"/>
                </a:solidFill>
                <a:latin typeface="Times New Roman" panose="02020603050405020304" pitchFamily="18" charset="0"/>
                <a:cs typeface="Times New Roman" panose="02020603050405020304" pitchFamily="18" charset="0"/>
              </a:rPr>
              <a:t>Presentation</a:t>
            </a:r>
            <a:br>
              <a:rPr lang="en-US" altLang="ko-KR" sz="9000" b="1" i="1" dirty="0">
                <a:solidFill>
                  <a:schemeClr val="bg1"/>
                </a:solidFill>
                <a:latin typeface="Times New Roman" panose="02020603050405020304" pitchFamily="18" charset="0"/>
                <a:cs typeface="Times New Roman" panose="02020603050405020304" pitchFamily="18" charset="0"/>
              </a:rPr>
            </a:br>
            <a:r>
              <a:rPr lang="en-US" altLang="ko-KR" sz="9000" b="1" i="1" dirty="0">
                <a:solidFill>
                  <a:schemeClr val="bg1"/>
                </a:solidFill>
                <a:latin typeface="Times New Roman" panose="02020603050405020304" pitchFamily="18" charset="0"/>
                <a:cs typeface="Times New Roman" panose="02020603050405020304" pitchFamily="18" charset="0"/>
              </a:rPr>
              <a:t>main title</a:t>
            </a:r>
            <a:endParaRPr lang="ko-KR" altLang="en-US" sz="90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5479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750"/>
                                        <p:tgtEl>
                                          <p:spTgt spid="41"/>
                                        </p:tgtEl>
                                      </p:cBhvr>
                                    </p:animEffect>
                                  </p:childTnLst>
                                </p:cTn>
                              </p:par>
                              <p:par>
                                <p:cTn id="8" presetID="35" presetClass="path" presetSubtype="0" accel="50000" decel="50000" fill="hold" grpId="1" nodeType="withEffect">
                                  <p:stCondLst>
                                    <p:cond delay="750"/>
                                  </p:stCondLst>
                                  <p:childTnLst>
                                    <p:animMotion origin="layout" path="M 0.0901 3.7037E-6 L 2.08333E-6 3.7037E-6 " pathEditMode="relative" rAng="0" ptsTypes="AA">
                                      <p:cBhvr>
                                        <p:cTn id="9" dur="750" fill="hold"/>
                                        <p:tgtEl>
                                          <p:spTgt spid="41"/>
                                        </p:tgtEl>
                                        <p:attrNameLst>
                                          <p:attrName>ppt_x</p:attrName>
                                          <p:attrName>ppt_y</p:attrName>
                                        </p:attrNameLst>
                                      </p:cBhvr>
                                      <p:rCtr x="-45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1" grpId="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콘텐츠 2개">
    <p:spTree>
      <p:nvGrpSpPr>
        <p:cNvPr id="1" name=""/>
        <p:cNvGrpSpPr/>
        <p:nvPr/>
      </p:nvGrpSpPr>
      <p:grpSpPr>
        <a:xfrm>
          <a:off x="0" y="0"/>
          <a:ext cx="0" cy="0"/>
          <a:chOff x="0" y="0"/>
          <a:chExt cx="0" cy="0"/>
        </a:xfrm>
      </p:grpSpPr>
      <p:grpSp>
        <p:nvGrpSpPr>
          <p:cNvPr id="8" name="그룹 7"/>
          <p:cNvGrpSpPr>
            <a:grpSpLocks noChangeAspect="1"/>
          </p:cNvGrpSpPr>
          <p:nvPr userDrawn="1"/>
        </p:nvGrpSpPr>
        <p:grpSpPr>
          <a:xfrm>
            <a:off x="9923675" y="193706"/>
            <a:ext cx="1551085" cy="98394"/>
            <a:chOff x="679451" y="5568950"/>
            <a:chExt cx="2752724" cy="174625"/>
          </a:xfrm>
          <a:solidFill>
            <a:srgbClr val="0023A4"/>
          </a:solidFill>
        </p:grpSpPr>
        <p:sp>
          <p:nvSpPr>
            <p:cNvPr id="9" name="Freeform 137"/>
            <p:cNvSpPr>
              <a:spLocks/>
            </p:cNvSpPr>
            <p:nvPr/>
          </p:nvSpPr>
          <p:spPr bwMode="auto">
            <a:xfrm>
              <a:off x="679451" y="5568950"/>
              <a:ext cx="111125" cy="174625"/>
            </a:xfrm>
            <a:custGeom>
              <a:avLst/>
              <a:gdLst>
                <a:gd name="T0" fmla="*/ 81 w 174"/>
                <a:gd name="T1" fmla="*/ 272 h 272"/>
                <a:gd name="T2" fmla="*/ 3 w 174"/>
                <a:gd name="T3" fmla="*/ 186 h 272"/>
                <a:gd name="T4" fmla="*/ 58 w 174"/>
                <a:gd name="T5" fmla="*/ 186 h 272"/>
                <a:gd name="T6" fmla="*/ 90 w 174"/>
                <a:gd name="T7" fmla="*/ 232 h 272"/>
                <a:gd name="T8" fmla="*/ 117 w 174"/>
                <a:gd name="T9" fmla="*/ 202 h 272"/>
                <a:gd name="T10" fmla="*/ 7 w 174"/>
                <a:gd name="T11" fmla="*/ 74 h 272"/>
                <a:gd name="T12" fmla="*/ 93 w 174"/>
                <a:gd name="T13" fmla="*/ 0 h 272"/>
                <a:gd name="T14" fmla="*/ 170 w 174"/>
                <a:gd name="T15" fmla="*/ 79 h 272"/>
                <a:gd name="T16" fmla="*/ 116 w 174"/>
                <a:gd name="T17" fmla="*/ 79 h 272"/>
                <a:gd name="T18" fmla="*/ 91 w 174"/>
                <a:gd name="T19" fmla="*/ 39 h 272"/>
                <a:gd name="T20" fmla="*/ 62 w 174"/>
                <a:gd name="T21" fmla="*/ 67 h 272"/>
                <a:gd name="T22" fmla="*/ 173 w 174"/>
                <a:gd name="T23" fmla="*/ 196 h 272"/>
                <a:gd name="T24" fmla="*/ 81 w 174"/>
                <a:gd name="T25"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72">
                  <a:moveTo>
                    <a:pt x="81" y="272"/>
                  </a:moveTo>
                  <a:cubicBezTo>
                    <a:pt x="13" y="272"/>
                    <a:pt x="0" y="232"/>
                    <a:pt x="3" y="186"/>
                  </a:cubicBezTo>
                  <a:cubicBezTo>
                    <a:pt x="58" y="186"/>
                    <a:pt x="58" y="186"/>
                    <a:pt x="58" y="186"/>
                  </a:cubicBezTo>
                  <a:cubicBezTo>
                    <a:pt x="58" y="211"/>
                    <a:pt x="60" y="232"/>
                    <a:pt x="90" y="232"/>
                  </a:cubicBezTo>
                  <a:cubicBezTo>
                    <a:pt x="108" y="232"/>
                    <a:pt x="117" y="220"/>
                    <a:pt x="117" y="202"/>
                  </a:cubicBezTo>
                  <a:cubicBezTo>
                    <a:pt x="117" y="155"/>
                    <a:pt x="7" y="152"/>
                    <a:pt x="7" y="74"/>
                  </a:cubicBezTo>
                  <a:cubicBezTo>
                    <a:pt x="7" y="33"/>
                    <a:pt x="26" y="0"/>
                    <a:pt x="93" y="0"/>
                  </a:cubicBezTo>
                  <a:cubicBezTo>
                    <a:pt x="147" y="0"/>
                    <a:pt x="174" y="24"/>
                    <a:pt x="170" y="79"/>
                  </a:cubicBezTo>
                  <a:cubicBezTo>
                    <a:pt x="116" y="79"/>
                    <a:pt x="116" y="79"/>
                    <a:pt x="116" y="79"/>
                  </a:cubicBezTo>
                  <a:cubicBezTo>
                    <a:pt x="116" y="59"/>
                    <a:pt x="113" y="39"/>
                    <a:pt x="91" y="39"/>
                  </a:cubicBezTo>
                  <a:cubicBezTo>
                    <a:pt x="73" y="39"/>
                    <a:pt x="62" y="49"/>
                    <a:pt x="62" y="67"/>
                  </a:cubicBezTo>
                  <a:cubicBezTo>
                    <a:pt x="62" y="117"/>
                    <a:pt x="173" y="113"/>
                    <a:pt x="173" y="196"/>
                  </a:cubicBezTo>
                  <a:cubicBezTo>
                    <a:pt x="173" y="264"/>
                    <a:pt x="123" y="272"/>
                    <a:pt x="81" y="2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0" name="Freeform 138"/>
            <p:cNvSpPr>
              <a:spLocks noEditPoints="1"/>
            </p:cNvSpPr>
            <p:nvPr/>
          </p:nvSpPr>
          <p:spPr bwMode="auto">
            <a:xfrm>
              <a:off x="801688" y="5572125"/>
              <a:ext cx="138112" cy="168275"/>
            </a:xfrm>
            <a:custGeom>
              <a:avLst/>
              <a:gdLst>
                <a:gd name="T0" fmla="*/ 0 w 87"/>
                <a:gd name="T1" fmla="*/ 106 h 106"/>
                <a:gd name="T2" fmla="*/ 29 w 87"/>
                <a:gd name="T3" fmla="*/ 0 h 106"/>
                <a:gd name="T4" fmla="*/ 58 w 87"/>
                <a:gd name="T5" fmla="*/ 0 h 106"/>
                <a:gd name="T6" fmla="*/ 87 w 87"/>
                <a:gd name="T7" fmla="*/ 106 h 106"/>
                <a:gd name="T8" fmla="*/ 64 w 87"/>
                <a:gd name="T9" fmla="*/ 106 h 106"/>
                <a:gd name="T10" fmla="*/ 58 w 87"/>
                <a:gd name="T11" fmla="*/ 83 h 106"/>
                <a:gd name="T12" fmla="*/ 28 w 87"/>
                <a:gd name="T13" fmla="*/ 83 h 106"/>
                <a:gd name="T14" fmla="*/ 22 w 87"/>
                <a:gd name="T15" fmla="*/ 106 h 106"/>
                <a:gd name="T16" fmla="*/ 0 w 87"/>
                <a:gd name="T17" fmla="*/ 106 h 106"/>
                <a:gd name="T18" fmla="*/ 43 w 87"/>
                <a:gd name="T19" fmla="*/ 20 h 106"/>
                <a:gd name="T20" fmla="*/ 42 w 87"/>
                <a:gd name="T21" fmla="*/ 20 h 106"/>
                <a:gd name="T22" fmla="*/ 32 w 87"/>
                <a:gd name="T23" fmla="*/ 66 h 106"/>
                <a:gd name="T24" fmla="*/ 53 w 87"/>
                <a:gd name="T25" fmla="*/ 66 h 106"/>
                <a:gd name="T26" fmla="*/ 43 w 87"/>
                <a:gd name="T27" fmla="*/ 2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 h="106">
                  <a:moveTo>
                    <a:pt x="0" y="106"/>
                  </a:moveTo>
                  <a:lnTo>
                    <a:pt x="29" y="0"/>
                  </a:lnTo>
                  <a:lnTo>
                    <a:pt x="58" y="0"/>
                  </a:lnTo>
                  <a:lnTo>
                    <a:pt x="87" y="106"/>
                  </a:lnTo>
                  <a:lnTo>
                    <a:pt x="64" y="106"/>
                  </a:lnTo>
                  <a:lnTo>
                    <a:pt x="58" y="83"/>
                  </a:lnTo>
                  <a:lnTo>
                    <a:pt x="28" y="83"/>
                  </a:lnTo>
                  <a:lnTo>
                    <a:pt x="22" y="106"/>
                  </a:lnTo>
                  <a:lnTo>
                    <a:pt x="0" y="106"/>
                  </a:lnTo>
                  <a:close/>
                  <a:moveTo>
                    <a:pt x="43" y="20"/>
                  </a:moveTo>
                  <a:lnTo>
                    <a:pt x="42" y="20"/>
                  </a:lnTo>
                  <a:lnTo>
                    <a:pt x="32" y="66"/>
                  </a:lnTo>
                  <a:lnTo>
                    <a:pt x="53" y="66"/>
                  </a:lnTo>
                  <a:lnTo>
                    <a:pt x="4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1" name="Freeform 139"/>
            <p:cNvSpPr>
              <a:spLocks/>
            </p:cNvSpPr>
            <p:nvPr/>
          </p:nvSpPr>
          <p:spPr bwMode="auto">
            <a:xfrm>
              <a:off x="955675" y="5572125"/>
              <a:ext cx="165100" cy="168275"/>
            </a:xfrm>
            <a:custGeom>
              <a:avLst/>
              <a:gdLst>
                <a:gd name="T0" fmla="*/ 0 w 104"/>
                <a:gd name="T1" fmla="*/ 106 h 106"/>
                <a:gd name="T2" fmla="*/ 0 w 104"/>
                <a:gd name="T3" fmla="*/ 0 h 106"/>
                <a:gd name="T4" fmla="*/ 35 w 104"/>
                <a:gd name="T5" fmla="*/ 0 h 106"/>
                <a:gd name="T6" fmla="*/ 52 w 104"/>
                <a:gd name="T7" fmla="*/ 72 h 106"/>
                <a:gd name="T8" fmla="*/ 52 w 104"/>
                <a:gd name="T9" fmla="*/ 72 h 106"/>
                <a:gd name="T10" fmla="*/ 69 w 104"/>
                <a:gd name="T11" fmla="*/ 0 h 106"/>
                <a:gd name="T12" fmla="*/ 104 w 104"/>
                <a:gd name="T13" fmla="*/ 0 h 106"/>
                <a:gd name="T14" fmla="*/ 104 w 104"/>
                <a:gd name="T15" fmla="*/ 106 h 106"/>
                <a:gd name="T16" fmla="*/ 82 w 104"/>
                <a:gd name="T17" fmla="*/ 106 h 106"/>
                <a:gd name="T18" fmla="*/ 82 w 104"/>
                <a:gd name="T19" fmla="*/ 24 h 106"/>
                <a:gd name="T20" fmla="*/ 82 w 104"/>
                <a:gd name="T21" fmla="*/ 24 h 106"/>
                <a:gd name="T22" fmla="*/ 62 w 104"/>
                <a:gd name="T23" fmla="*/ 106 h 106"/>
                <a:gd name="T24" fmla="*/ 41 w 104"/>
                <a:gd name="T25" fmla="*/ 106 h 106"/>
                <a:gd name="T26" fmla="*/ 21 w 104"/>
                <a:gd name="T27" fmla="*/ 24 h 106"/>
                <a:gd name="T28" fmla="*/ 21 w 104"/>
                <a:gd name="T29" fmla="*/ 24 h 106"/>
                <a:gd name="T30" fmla="*/ 21 w 104"/>
                <a:gd name="T31" fmla="*/ 106 h 106"/>
                <a:gd name="T32" fmla="*/ 0 w 104"/>
                <a:gd name="T33"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6">
                  <a:moveTo>
                    <a:pt x="0" y="106"/>
                  </a:moveTo>
                  <a:lnTo>
                    <a:pt x="0" y="0"/>
                  </a:lnTo>
                  <a:lnTo>
                    <a:pt x="35" y="0"/>
                  </a:lnTo>
                  <a:lnTo>
                    <a:pt x="52" y="72"/>
                  </a:lnTo>
                  <a:lnTo>
                    <a:pt x="52" y="72"/>
                  </a:lnTo>
                  <a:lnTo>
                    <a:pt x="69" y="0"/>
                  </a:lnTo>
                  <a:lnTo>
                    <a:pt x="104" y="0"/>
                  </a:lnTo>
                  <a:lnTo>
                    <a:pt x="104" y="106"/>
                  </a:lnTo>
                  <a:lnTo>
                    <a:pt x="82" y="106"/>
                  </a:lnTo>
                  <a:lnTo>
                    <a:pt x="82" y="24"/>
                  </a:lnTo>
                  <a:lnTo>
                    <a:pt x="82" y="24"/>
                  </a:lnTo>
                  <a:lnTo>
                    <a:pt x="62" y="106"/>
                  </a:lnTo>
                  <a:lnTo>
                    <a:pt x="41" y="106"/>
                  </a:lnTo>
                  <a:lnTo>
                    <a:pt x="21" y="24"/>
                  </a:lnTo>
                  <a:lnTo>
                    <a:pt x="21" y="24"/>
                  </a:lnTo>
                  <a:lnTo>
                    <a:pt x="21"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2" name="Freeform 140"/>
            <p:cNvSpPr>
              <a:spLocks/>
            </p:cNvSpPr>
            <p:nvPr/>
          </p:nvSpPr>
          <p:spPr bwMode="auto">
            <a:xfrm>
              <a:off x="1141413" y="5568950"/>
              <a:ext cx="111125" cy="174625"/>
            </a:xfrm>
            <a:custGeom>
              <a:avLst/>
              <a:gdLst>
                <a:gd name="T0" fmla="*/ 81 w 173"/>
                <a:gd name="T1" fmla="*/ 272 h 272"/>
                <a:gd name="T2" fmla="*/ 3 w 173"/>
                <a:gd name="T3" fmla="*/ 186 h 272"/>
                <a:gd name="T4" fmla="*/ 58 w 173"/>
                <a:gd name="T5" fmla="*/ 186 h 272"/>
                <a:gd name="T6" fmla="*/ 90 w 173"/>
                <a:gd name="T7" fmla="*/ 232 h 272"/>
                <a:gd name="T8" fmla="*/ 117 w 173"/>
                <a:gd name="T9" fmla="*/ 202 h 272"/>
                <a:gd name="T10" fmla="*/ 6 w 173"/>
                <a:gd name="T11" fmla="*/ 74 h 272"/>
                <a:gd name="T12" fmla="*/ 93 w 173"/>
                <a:gd name="T13" fmla="*/ 0 h 272"/>
                <a:gd name="T14" fmla="*/ 170 w 173"/>
                <a:gd name="T15" fmla="*/ 79 h 272"/>
                <a:gd name="T16" fmla="*/ 116 w 173"/>
                <a:gd name="T17" fmla="*/ 79 h 272"/>
                <a:gd name="T18" fmla="*/ 91 w 173"/>
                <a:gd name="T19" fmla="*/ 39 h 272"/>
                <a:gd name="T20" fmla="*/ 62 w 173"/>
                <a:gd name="T21" fmla="*/ 67 h 272"/>
                <a:gd name="T22" fmla="*/ 173 w 173"/>
                <a:gd name="T23" fmla="*/ 196 h 272"/>
                <a:gd name="T24" fmla="*/ 81 w 173"/>
                <a:gd name="T25"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72">
                  <a:moveTo>
                    <a:pt x="81" y="272"/>
                  </a:moveTo>
                  <a:cubicBezTo>
                    <a:pt x="13" y="272"/>
                    <a:pt x="0" y="232"/>
                    <a:pt x="3" y="186"/>
                  </a:cubicBezTo>
                  <a:cubicBezTo>
                    <a:pt x="58" y="186"/>
                    <a:pt x="58" y="186"/>
                    <a:pt x="58" y="186"/>
                  </a:cubicBezTo>
                  <a:cubicBezTo>
                    <a:pt x="58" y="211"/>
                    <a:pt x="59" y="232"/>
                    <a:pt x="90" y="232"/>
                  </a:cubicBezTo>
                  <a:cubicBezTo>
                    <a:pt x="108" y="232"/>
                    <a:pt x="117" y="220"/>
                    <a:pt x="117" y="202"/>
                  </a:cubicBezTo>
                  <a:cubicBezTo>
                    <a:pt x="117" y="155"/>
                    <a:pt x="6" y="152"/>
                    <a:pt x="6" y="74"/>
                  </a:cubicBezTo>
                  <a:cubicBezTo>
                    <a:pt x="6" y="33"/>
                    <a:pt x="26" y="0"/>
                    <a:pt x="93" y="0"/>
                  </a:cubicBezTo>
                  <a:cubicBezTo>
                    <a:pt x="147" y="0"/>
                    <a:pt x="173" y="24"/>
                    <a:pt x="170" y="79"/>
                  </a:cubicBezTo>
                  <a:cubicBezTo>
                    <a:pt x="116" y="79"/>
                    <a:pt x="116" y="79"/>
                    <a:pt x="116" y="79"/>
                  </a:cubicBezTo>
                  <a:cubicBezTo>
                    <a:pt x="116" y="59"/>
                    <a:pt x="113" y="39"/>
                    <a:pt x="91" y="39"/>
                  </a:cubicBezTo>
                  <a:cubicBezTo>
                    <a:pt x="73" y="39"/>
                    <a:pt x="62" y="49"/>
                    <a:pt x="62" y="67"/>
                  </a:cubicBezTo>
                  <a:cubicBezTo>
                    <a:pt x="62" y="117"/>
                    <a:pt x="173" y="113"/>
                    <a:pt x="173" y="196"/>
                  </a:cubicBezTo>
                  <a:cubicBezTo>
                    <a:pt x="173" y="264"/>
                    <a:pt x="123" y="272"/>
                    <a:pt x="81" y="2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3" name="Freeform 141"/>
            <p:cNvSpPr>
              <a:spLocks/>
            </p:cNvSpPr>
            <p:nvPr/>
          </p:nvSpPr>
          <p:spPr bwMode="auto">
            <a:xfrm>
              <a:off x="1276350" y="5572125"/>
              <a:ext cx="114300" cy="171450"/>
            </a:xfrm>
            <a:custGeom>
              <a:avLst/>
              <a:gdLst>
                <a:gd name="T0" fmla="*/ 179 w 179"/>
                <a:gd name="T1" fmla="*/ 0 h 268"/>
                <a:gd name="T2" fmla="*/ 179 w 179"/>
                <a:gd name="T3" fmla="*/ 187 h 268"/>
                <a:gd name="T4" fmla="*/ 89 w 179"/>
                <a:gd name="T5" fmla="*/ 268 h 268"/>
                <a:gd name="T6" fmla="*/ 0 w 179"/>
                <a:gd name="T7" fmla="*/ 187 h 268"/>
                <a:gd name="T8" fmla="*/ 0 w 179"/>
                <a:gd name="T9" fmla="*/ 0 h 268"/>
                <a:gd name="T10" fmla="*/ 55 w 179"/>
                <a:gd name="T11" fmla="*/ 0 h 268"/>
                <a:gd name="T12" fmla="*/ 55 w 179"/>
                <a:gd name="T13" fmla="*/ 183 h 268"/>
                <a:gd name="T14" fmla="*/ 89 w 179"/>
                <a:gd name="T15" fmla="*/ 228 h 268"/>
                <a:gd name="T16" fmla="*/ 124 w 179"/>
                <a:gd name="T17" fmla="*/ 183 h 268"/>
                <a:gd name="T18" fmla="*/ 124 w 179"/>
                <a:gd name="T19" fmla="*/ 0 h 268"/>
                <a:gd name="T20" fmla="*/ 179 w 179"/>
                <a:gd name="T21"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268">
                  <a:moveTo>
                    <a:pt x="179" y="0"/>
                  </a:moveTo>
                  <a:cubicBezTo>
                    <a:pt x="179" y="187"/>
                    <a:pt x="179" y="187"/>
                    <a:pt x="179" y="187"/>
                  </a:cubicBezTo>
                  <a:cubicBezTo>
                    <a:pt x="179" y="226"/>
                    <a:pt x="156" y="268"/>
                    <a:pt x="89" y="268"/>
                  </a:cubicBezTo>
                  <a:cubicBezTo>
                    <a:pt x="29" y="268"/>
                    <a:pt x="0" y="236"/>
                    <a:pt x="0" y="187"/>
                  </a:cubicBezTo>
                  <a:cubicBezTo>
                    <a:pt x="0" y="0"/>
                    <a:pt x="0" y="0"/>
                    <a:pt x="0" y="0"/>
                  </a:cubicBezTo>
                  <a:cubicBezTo>
                    <a:pt x="55" y="0"/>
                    <a:pt x="55" y="0"/>
                    <a:pt x="55" y="0"/>
                  </a:cubicBezTo>
                  <a:cubicBezTo>
                    <a:pt x="55" y="183"/>
                    <a:pt x="55" y="183"/>
                    <a:pt x="55" y="183"/>
                  </a:cubicBezTo>
                  <a:cubicBezTo>
                    <a:pt x="55" y="216"/>
                    <a:pt x="68" y="228"/>
                    <a:pt x="89" y="228"/>
                  </a:cubicBezTo>
                  <a:cubicBezTo>
                    <a:pt x="113" y="228"/>
                    <a:pt x="124" y="212"/>
                    <a:pt x="124" y="183"/>
                  </a:cubicBezTo>
                  <a:cubicBezTo>
                    <a:pt x="124" y="0"/>
                    <a:pt x="124" y="0"/>
                    <a:pt x="124" y="0"/>
                  </a:cubicBezTo>
                  <a:lnTo>
                    <a:pt x="1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4" name="Freeform 142"/>
            <p:cNvSpPr>
              <a:spLocks/>
            </p:cNvSpPr>
            <p:nvPr/>
          </p:nvSpPr>
          <p:spPr bwMode="auto">
            <a:xfrm>
              <a:off x="1417638" y="5572125"/>
              <a:ext cx="125412" cy="168275"/>
            </a:xfrm>
            <a:custGeom>
              <a:avLst/>
              <a:gdLst>
                <a:gd name="T0" fmla="*/ 0 w 79"/>
                <a:gd name="T1" fmla="*/ 106 h 106"/>
                <a:gd name="T2" fmla="*/ 0 w 79"/>
                <a:gd name="T3" fmla="*/ 0 h 106"/>
                <a:gd name="T4" fmla="*/ 30 w 79"/>
                <a:gd name="T5" fmla="*/ 0 h 106"/>
                <a:gd name="T6" fmla="*/ 58 w 79"/>
                <a:gd name="T7" fmla="*/ 73 h 106"/>
                <a:gd name="T8" fmla="*/ 58 w 79"/>
                <a:gd name="T9" fmla="*/ 73 h 106"/>
                <a:gd name="T10" fmla="*/ 58 w 79"/>
                <a:gd name="T11" fmla="*/ 0 h 106"/>
                <a:gd name="T12" fmla="*/ 79 w 79"/>
                <a:gd name="T13" fmla="*/ 0 h 106"/>
                <a:gd name="T14" fmla="*/ 79 w 79"/>
                <a:gd name="T15" fmla="*/ 106 h 106"/>
                <a:gd name="T16" fmla="*/ 50 w 79"/>
                <a:gd name="T17" fmla="*/ 106 h 106"/>
                <a:gd name="T18" fmla="*/ 21 w 79"/>
                <a:gd name="T19" fmla="*/ 28 h 106"/>
                <a:gd name="T20" fmla="*/ 21 w 79"/>
                <a:gd name="T21" fmla="*/ 28 h 106"/>
                <a:gd name="T22" fmla="*/ 21 w 79"/>
                <a:gd name="T23" fmla="*/ 106 h 106"/>
                <a:gd name="T24" fmla="*/ 0 w 79"/>
                <a:gd name="T2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6">
                  <a:moveTo>
                    <a:pt x="0" y="106"/>
                  </a:moveTo>
                  <a:lnTo>
                    <a:pt x="0" y="0"/>
                  </a:lnTo>
                  <a:lnTo>
                    <a:pt x="30" y="0"/>
                  </a:lnTo>
                  <a:lnTo>
                    <a:pt x="58" y="73"/>
                  </a:lnTo>
                  <a:lnTo>
                    <a:pt x="58" y="73"/>
                  </a:lnTo>
                  <a:lnTo>
                    <a:pt x="58" y="0"/>
                  </a:lnTo>
                  <a:lnTo>
                    <a:pt x="79" y="0"/>
                  </a:lnTo>
                  <a:lnTo>
                    <a:pt x="79" y="106"/>
                  </a:lnTo>
                  <a:lnTo>
                    <a:pt x="50" y="106"/>
                  </a:lnTo>
                  <a:lnTo>
                    <a:pt x="21" y="28"/>
                  </a:lnTo>
                  <a:lnTo>
                    <a:pt x="21" y="28"/>
                  </a:lnTo>
                  <a:lnTo>
                    <a:pt x="21"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5" name="Freeform 143"/>
            <p:cNvSpPr>
              <a:spLocks/>
            </p:cNvSpPr>
            <p:nvPr/>
          </p:nvSpPr>
          <p:spPr bwMode="auto">
            <a:xfrm>
              <a:off x="1570038" y="5568950"/>
              <a:ext cx="115887" cy="174625"/>
            </a:xfrm>
            <a:custGeom>
              <a:avLst/>
              <a:gdLst>
                <a:gd name="T0" fmla="*/ 123 w 181"/>
                <a:gd name="T1" fmla="*/ 85 h 272"/>
                <a:gd name="T2" fmla="*/ 90 w 181"/>
                <a:gd name="T3" fmla="*/ 39 h 272"/>
                <a:gd name="T4" fmla="*/ 56 w 181"/>
                <a:gd name="T5" fmla="*/ 136 h 272"/>
                <a:gd name="T6" fmla="*/ 96 w 181"/>
                <a:gd name="T7" fmla="*/ 233 h 272"/>
                <a:gd name="T8" fmla="*/ 123 w 181"/>
                <a:gd name="T9" fmla="*/ 228 h 272"/>
                <a:gd name="T10" fmla="*/ 123 w 181"/>
                <a:gd name="T11" fmla="*/ 170 h 272"/>
                <a:gd name="T12" fmla="*/ 93 w 181"/>
                <a:gd name="T13" fmla="*/ 170 h 272"/>
                <a:gd name="T14" fmla="*/ 93 w 181"/>
                <a:gd name="T15" fmla="*/ 129 h 272"/>
                <a:gd name="T16" fmla="*/ 178 w 181"/>
                <a:gd name="T17" fmla="*/ 129 h 272"/>
                <a:gd name="T18" fmla="*/ 178 w 181"/>
                <a:gd name="T19" fmla="*/ 263 h 272"/>
                <a:gd name="T20" fmla="*/ 104 w 181"/>
                <a:gd name="T21" fmla="*/ 272 h 272"/>
                <a:gd name="T22" fmla="*/ 0 w 181"/>
                <a:gd name="T23" fmla="*/ 133 h 272"/>
                <a:gd name="T24" fmla="*/ 94 w 181"/>
                <a:gd name="T25" fmla="*/ 0 h 272"/>
                <a:gd name="T26" fmla="*/ 178 w 181"/>
                <a:gd name="T27" fmla="*/ 85 h 272"/>
                <a:gd name="T28" fmla="*/ 123 w 181"/>
                <a:gd name="T29" fmla="*/ 85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272">
                  <a:moveTo>
                    <a:pt x="123" y="85"/>
                  </a:moveTo>
                  <a:cubicBezTo>
                    <a:pt x="124" y="61"/>
                    <a:pt x="120" y="39"/>
                    <a:pt x="90" y="39"/>
                  </a:cubicBezTo>
                  <a:cubicBezTo>
                    <a:pt x="56" y="39"/>
                    <a:pt x="56" y="85"/>
                    <a:pt x="56" y="136"/>
                  </a:cubicBezTo>
                  <a:cubicBezTo>
                    <a:pt x="56" y="219"/>
                    <a:pt x="64" y="233"/>
                    <a:pt x="96" y="233"/>
                  </a:cubicBezTo>
                  <a:cubicBezTo>
                    <a:pt x="105" y="233"/>
                    <a:pt x="115" y="231"/>
                    <a:pt x="123" y="228"/>
                  </a:cubicBezTo>
                  <a:cubicBezTo>
                    <a:pt x="123" y="170"/>
                    <a:pt x="123" y="170"/>
                    <a:pt x="123" y="170"/>
                  </a:cubicBezTo>
                  <a:cubicBezTo>
                    <a:pt x="93" y="170"/>
                    <a:pt x="93" y="170"/>
                    <a:pt x="93" y="170"/>
                  </a:cubicBezTo>
                  <a:cubicBezTo>
                    <a:pt x="93" y="129"/>
                    <a:pt x="93" y="129"/>
                    <a:pt x="93" y="129"/>
                  </a:cubicBezTo>
                  <a:cubicBezTo>
                    <a:pt x="178" y="129"/>
                    <a:pt x="178" y="129"/>
                    <a:pt x="178" y="129"/>
                  </a:cubicBezTo>
                  <a:cubicBezTo>
                    <a:pt x="178" y="263"/>
                    <a:pt x="178" y="263"/>
                    <a:pt x="178" y="263"/>
                  </a:cubicBezTo>
                  <a:cubicBezTo>
                    <a:pt x="163" y="266"/>
                    <a:pt x="125" y="272"/>
                    <a:pt x="104" y="272"/>
                  </a:cubicBezTo>
                  <a:cubicBezTo>
                    <a:pt x="11" y="272"/>
                    <a:pt x="0" y="233"/>
                    <a:pt x="0" y="133"/>
                  </a:cubicBezTo>
                  <a:cubicBezTo>
                    <a:pt x="0" y="67"/>
                    <a:pt x="4" y="0"/>
                    <a:pt x="94" y="0"/>
                  </a:cubicBezTo>
                  <a:cubicBezTo>
                    <a:pt x="148" y="0"/>
                    <a:pt x="181" y="30"/>
                    <a:pt x="178" y="85"/>
                  </a:cubicBezTo>
                  <a:lnTo>
                    <a:pt x="123"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6" name="Freeform 144"/>
            <p:cNvSpPr>
              <a:spLocks/>
            </p:cNvSpPr>
            <p:nvPr/>
          </p:nvSpPr>
          <p:spPr bwMode="auto">
            <a:xfrm>
              <a:off x="1762125" y="5572125"/>
              <a:ext cx="166687" cy="168275"/>
            </a:xfrm>
            <a:custGeom>
              <a:avLst/>
              <a:gdLst>
                <a:gd name="T0" fmla="*/ 0 w 105"/>
                <a:gd name="T1" fmla="*/ 106 h 106"/>
                <a:gd name="T2" fmla="*/ 0 w 105"/>
                <a:gd name="T3" fmla="*/ 0 h 106"/>
                <a:gd name="T4" fmla="*/ 36 w 105"/>
                <a:gd name="T5" fmla="*/ 0 h 106"/>
                <a:gd name="T6" fmla="*/ 53 w 105"/>
                <a:gd name="T7" fmla="*/ 72 h 106"/>
                <a:gd name="T8" fmla="*/ 53 w 105"/>
                <a:gd name="T9" fmla="*/ 72 h 106"/>
                <a:gd name="T10" fmla="*/ 70 w 105"/>
                <a:gd name="T11" fmla="*/ 0 h 106"/>
                <a:gd name="T12" fmla="*/ 105 w 105"/>
                <a:gd name="T13" fmla="*/ 0 h 106"/>
                <a:gd name="T14" fmla="*/ 105 w 105"/>
                <a:gd name="T15" fmla="*/ 106 h 106"/>
                <a:gd name="T16" fmla="*/ 83 w 105"/>
                <a:gd name="T17" fmla="*/ 106 h 106"/>
                <a:gd name="T18" fmla="*/ 83 w 105"/>
                <a:gd name="T19" fmla="*/ 24 h 106"/>
                <a:gd name="T20" fmla="*/ 83 w 105"/>
                <a:gd name="T21" fmla="*/ 24 h 106"/>
                <a:gd name="T22" fmla="*/ 63 w 105"/>
                <a:gd name="T23" fmla="*/ 106 h 106"/>
                <a:gd name="T24" fmla="*/ 41 w 105"/>
                <a:gd name="T25" fmla="*/ 106 h 106"/>
                <a:gd name="T26" fmla="*/ 22 w 105"/>
                <a:gd name="T27" fmla="*/ 24 h 106"/>
                <a:gd name="T28" fmla="*/ 22 w 105"/>
                <a:gd name="T29" fmla="*/ 24 h 106"/>
                <a:gd name="T30" fmla="*/ 22 w 105"/>
                <a:gd name="T31" fmla="*/ 106 h 106"/>
                <a:gd name="T32" fmla="*/ 0 w 105"/>
                <a:gd name="T33"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0" y="106"/>
                  </a:moveTo>
                  <a:lnTo>
                    <a:pt x="0" y="0"/>
                  </a:lnTo>
                  <a:lnTo>
                    <a:pt x="36" y="0"/>
                  </a:lnTo>
                  <a:lnTo>
                    <a:pt x="53" y="72"/>
                  </a:lnTo>
                  <a:lnTo>
                    <a:pt x="53" y="72"/>
                  </a:lnTo>
                  <a:lnTo>
                    <a:pt x="70" y="0"/>
                  </a:lnTo>
                  <a:lnTo>
                    <a:pt x="105" y="0"/>
                  </a:lnTo>
                  <a:lnTo>
                    <a:pt x="105" y="106"/>
                  </a:lnTo>
                  <a:lnTo>
                    <a:pt x="83" y="106"/>
                  </a:lnTo>
                  <a:lnTo>
                    <a:pt x="83" y="24"/>
                  </a:lnTo>
                  <a:lnTo>
                    <a:pt x="83" y="24"/>
                  </a:lnTo>
                  <a:lnTo>
                    <a:pt x="63" y="106"/>
                  </a:lnTo>
                  <a:lnTo>
                    <a:pt x="41" y="106"/>
                  </a:lnTo>
                  <a:lnTo>
                    <a:pt x="22" y="24"/>
                  </a:lnTo>
                  <a:lnTo>
                    <a:pt x="22" y="24"/>
                  </a:lnTo>
                  <a:lnTo>
                    <a:pt x="22"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7" name="Freeform 145"/>
            <p:cNvSpPr>
              <a:spLocks/>
            </p:cNvSpPr>
            <p:nvPr/>
          </p:nvSpPr>
          <p:spPr bwMode="auto">
            <a:xfrm>
              <a:off x="1955800" y="5572125"/>
              <a:ext cx="93662" cy="168275"/>
            </a:xfrm>
            <a:custGeom>
              <a:avLst/>
              <a:gdLst>
                <a:gd name="T0" fmla="*/ 0 w 59"/>
                <a:gd name="T1" fmla="*/ 106 h 106"/>
                <a:gd name="T2" fmla="*/ 0 w 59"/>
                <a:gd name="T3" fmla="*/ 0 h 106"/>
                <a:gd name="T4" fmla="*/ 58 w 59"/>
                <a:gd name="T5" fmla="*/ 0 h 106"/>
                <a:gd name="T6" fmla="*/ 58 w 59"/>
                <a:gd name="T7" fmla="*/ 16 h 106"/>
                <a:gd name="T8" fmla="*/ 22 w 59"/>
                <a:gd name="T9" fmla="*/ 16 h 106"/>
                <a:gd name="T10" fmla="*/ 22 w 59"/>
                <a:gd name="T11" fmla="*/ 42 h 106"/>
                <a:gd name="T12" fmla="*/ 55 w 59"/>
                <a:gd name="T13" fmla="*/ 42 h 106"/>
                <a:gd name="T14" fmla="*/ 55 w 59"/>
                <a:gd name="T15" fmla="*/ 59 h 106"/>
                <a:gd name="T16" fmla="*/ 22 w 59"/>
                <a:gd name="T17" fmla="*/ 59 h 106"/>
                <a:gd name="T18" fmla="*/ 22 w 59"/>
                <a:gd name="T19" fmla="*/ 90 h 106"/>
                <a:gd name="T20" fmla="*/ 59 w 59"/>
                <a:gd name="T21" fmla="*/ 90 h 106"/>
                <a:gd name="T22" fmla="*/ 59 w 59"/>
                <a:gd name="T23" fmla="*/ 106 h 106"/>
                <a:gd name="T24" fmla="*/ 0 w 59"/>
                <a:gd name="T2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06">
                  <a:moveTo>
                    <a:pt x="0" y="106"/>
                  </a:moveTo>
                  <a:lnTo>
                    <a:pt x="0" y="0"/>
                  </a:lnTo>
                  <a:lnTo>
                    <a:pt x="58" y="0"/>
                  </a:lnTo>
                  <a:lnTo>
                    <a:pt x="58" y="16"/>
                  </a:lnTo>
                  <a:lnTo>
                    <a:pt x="22" y="16"/>
                  </a:lnTo>
                  <a:lnTo>
                    <a:pt x="22" y="42"/>
                  </a:lnTo>
                  <a:lnTo>
                    <a:pt x="55" y="42"/>
                  </a:lnTo>
                  <a:lnTo>
                    <a:pt x="55" y="59"/>
                  </a:lnTo>
                  <a:lnTo>
                    <a:pt x="22" y="59"/>
                  </a:lnTo>
                  <a:lnTo>
                    <a:pt x="22" y="90"/>
                  </a:lnTo>
                  <a:lnTo>
                    <a:pt x="59" y="90"/>
                  </a:lnTo>
                  <a:lnTo>
                    <a:pt x="59"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8" name="Freeform 146"/>
            <p:cNvSpPr>
              <a:spLocks noEditPoints="1"/>
            </p:cNvSpPr>
            <p:nvPr/>
          </p:nvSpPr>
          <p:spPr bwMode="auto">
            <a:xfrm>
              <a:off x="2071688" y="5572125"/>
              <a:ext cx="117475" cy="168275"/>
            </a:xfrm>
            <a:custGeom>
              <a:avLst/>
              <a:gdLst>
                <a:gd name="T0" fmla="*/ 0 w 183"/>
                <a:gd name="T1" fmla="*/ 0 h 263"/>
                <a:gd name="T2" fmla="*/ 91 w 183"/>
                <a:gd name="T3" fmla="*/ 0 h 263"/>
                <a:gd name="T4" fmla="*/ 177 w 183"/>
                <a:gd name="T5" fmla="*/ 130 h 263"/>
                <a:gd name="T6" fmla="*/ 89 w 183"/>
                <a:gd name="T7" fmla="*/ 263 h 263"/>
                <a:gd name="T8" fmla="*/ 0 w 183"/>
                <a:gd name="T9" fmla="*/ 263 h 263"/>
                <a:gd name="T10" fmla="*/ 0 w 183"/>
                <a:gd name="T11" fmla="*/ 0 h 263"/>
                <a:gd name="T12" fmla="*/ 55 w 183"/>
                <a:gd name="T13" fmla="*/ 223 h 263"/>
                <a:gd name="T14" fmla="*/ 81 w 183"/>
                <a:gd name="T15" fmla="*/ 223 h 263"/>
                <a:gd name="T16" fmla="*/ 121 w 183"/>
                <a:gd name="T17" fmla="*/ 132 h 263"/>
                <a:gd name="T18" fmla="*/ 83 w 183"/>
                <a:gd name="T19" fmla="*/ 40 h 263"/>
                <a:gd name="T20" fmla="*/ 55 w 183"/>
                <a:gd name="T21" fmla="*/ 40 h 263"/>
                <a:gd name="T22" fmla="*/ 55 w 183"/>
                <a:gd name="T23" fmla="*/ 22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263">
                  <a:moveTo>
                    <a:pt x="0" y="0"/>
                  </a:moveTo>
                  <a:cubicBezTo>
                    <a:pt x="91" y="0"/>
                    <a:pt x="91" y="0"/>
                    <a:pt x="91" y="0"/>
                  </a:cubicBezTo>
                  <a:cubicBezTo>
                    <a:pt x="164" y="0"/>
                    <a:pt x="177" y="48"/>
                    <a:pt x="177" y="130"/>
                  </a:cubicBezTo>
                  <a:cubicBezTo>
                    <a:pt x="177" y="171"/>
                    <a:pt x="183" y="263"/>
                    <a:pt x="89" y="263"/>
                  </a:cubicBezTo>
                  <a:cubicBezTo>
                    <a:pt x="0" y="263"/>
                    <a:pt x="0" y="263"/>
                    <a:pt x="0" y="263"/>
                  </a:cubicBezTo>
                  <a:lnTo>
                    <a:pt x="0" y="0"/>
                  </a:lnTo>
                  <a:close/>
                  <a:moveTo>
                    <a:pt x="55" y="223"/>
                  </a:moveTo>
                  <a:cubicBezTo>
                    <a:pt x="81" y="223"/>
                    <a:pt x="81" y="223"/>
                    <a:pt x="81" y="223"/>
                  </a:cubicBezTo>
                  <a:cubicBezTo>
                    <a:pt x="115" y="223"/>
                    <a:pt x="121" y="198"/>
                    <a:pt x="121" y="132"/>
                  </a:cubicBezTo>
                  <a:cubicBezTo>
                    <a:pt x="121" y="83"/>
                    <a:pt x="121" y="40"/>
                    <a:pt x="83" y="40"/>
                  </a:cubicBezTo>
                  <a:cubicBezTo>
                    <a:pt x="55" y="40"/>
                    <a:pt x="55" y="40"/>
                    <a:pt x="55" y="40"/>
                  </a:cubicBezTo>
                  <a:lnTo>
                    <a:pt x="55"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19" name="Rectangle 147"/>
            <p:cNvSpPr>
              <a:spLocks noChangeArrowheads="1"/>
            </p:cNvSpPr>
            <p:nvPr/>
          </p:nvSpPr>
          <p:spPr bwMode="auto">
            <a:xfrm>
              <a:off x="2211388" y="5572125"/>
              <a:ext cx="3492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0" name="Freeform 148"/>
            <p:cNvSpPr>
              <a:spLocks/>
            </p:cNvSpPr>
            <p:nvPr/>
          </p:nvSpPr>
          <p:spPr bwMode="auto">
            <a:xfrm>
              <a:off x="2273300" y="5568950"/>
              <a:ext cx="109537" cy="174625"/>
            </a:xfrm>
            <a:custGeom>
              <a:avLst/>
              <a:gdLst>
                <a:gd name="T0" fmla="*/ 0 w 171"/>
                <a:gd name="T1" fmla="*/ 136 h 272"/>
                <a:gd name="T2" fmla="*/ 91 w 171"/>
                <a:gd name="T3" fmla="*/ 0 h 272"/>
                <a:gd name="T4" fmla="*/ 168 w 171"/>
                <a:gd name="T5" fmla="*/ 87 h 272"/>
                <a:gd name="T6" fmla="*/ 114 w 171"/>
                <a:gd name="T7" fmla="*/ 87 h 272"/>
                <a:gd name="T8" fmla="*/ 91 w 171"/>
                <a:gd name="T9" fmla="*/ 39 h 272"/>
                <a:gd name="T10" fmla="*/ 56 w 171"/>
                <a:gd name="T11" fmla="*/ 136 h 272"/>
                <a:gd name="T12" fmla="*/ 91 w 171"/>
                <a:gd name="T13" fmla="*/ 232 h 272"/>
                <a:gd name="T14" fmla="*/ 116 w 171"/>
                <a:gd name="T15" fmla="*/ 179 h 272"/>
                <a:gd name="T16" fmla="*/ 171 w 171"/>
                <a:gd name="T17" fmla="*/ 179 h 272"/>
                <a:gd name="T18" fmla="*/ 91 w 171"/>
                <a:gd name="T19" fmla="*/ 272 h 272"/>
                <a:gd name="T20" fmla="*/ 0 w 171"/>
                <a:gd name="T2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272">
                  <a:moveTo>
                    <a:pt x="0" y="136"/>
                  </a:moveTo>
                  <a:cubicBezTo>
                    <a:pt x="0" y="66"/>
                    <a:pt x="0" y="0"/>
                    <a:pt x="91" y="0"/>
                  </a:cubicBezTo>
                  <a:cubicBezTo>
                    <a:pt x="147" y="0"/>
                    <a:pt x="170" y="31"/>
                    <a:pt x="168" y="87"/>
                  </a:cubicBezTo>
                  <a:cubicBezTo>
                    <a:pt x="114" y="87"/>
                    <a:pt x="114" y="87"/>
                    <a:pt x="114" y="87"/>
                  </a:cubicBezTo>
                  <a:cubicBezTo>
                    <a:pt x="114" y="52"/>
                    <a:pt x="108" y="39"/>
                    <a:pt x="91" y="39"/>
                  </a:cubicBezTo>
                  <a:cubicBezTo>
                    <a:pt x="60" y="39"/>
                    <a:pt x="56" y="68"/>
                    <a:pt x="56" y="136"/>
                  </a:cubicBezTo>
                  <a:cubicBezTo>
                    <a:pt x="56" y="203"/>
                    <a:pt x="60" y="232"/>
                    <a:pt x="91" y="232"/>
                  </a:cubicBezTo>
                  <a:cubicBezTo>
                    <a:pt x="117" y="232"/>
                    <a:pt x="116" y="200"/>
                    <a:pt x="116" y="179"/>
                  </a:cubicBezTo>
                  <a:cubicBezTo>
                    <a:pt x="171" y="179"/>
                    <a:pt x="171" y="179"/>
                    <a:pt x="171" y="179"/>
                  </a:cubicBezTo>
                  <a:cubicBezTo>
                    <a:pt x="171" y="249"/>
                    <a:pt x="143" y="272"/>
                    <a:pt x="91" y="272"/>
                  </a:cubicBezTo>
                  <a:cubicBezTo>
                    <a:pt x="0" y="272"/>
                    <a:pt x="0" y="205"/>
                    <a:pt x="0"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1" name="Freeform 149"/>
            <p:cNvSpPr>
              <a:spLocks noEditPoints="1"/>
            </p:cNvSpPr>
            <p:nvPr/>
          </p:nvSpPr>
          <p:spPr bwMode="auto">
            <a:xfrm>
              <a:off x="2390775" y="5572125"/>
              <a:ext cx="139700" cy="168275"/>
            </a:xfrm>
            <a:custGeom>
              <a:avLst/>
              <a:gdLst>
                <a:gd name="T0" fmla="*/ 0 w 88"/>
                <a:gd name="T1" fmla="*/ 106 h 106"/>
                <a:gd name="T2" fmla="*/ 30 w 88"/>
                <a:gd name="T3" fmla="*/ 0 h 106"/>
                <a:gd name="T4" fmla="*/ 59 w 88"/>
                <a:gd name="T5" fmla="*/ 0 h 106"/>
                <a:gd name="T6" fmla="*/ 88 w 88"/>
                <a:gd name="T7" fmla="*/ 106 h 106"/>
                <a:gd name="T8" fmla="*/ 64 w 88"/>
                <a:gd name="T9" fmla="*/ 106 h 106"/>
                <a:gd name="T10" fmla="*/ 58 w 88"/>
                <a:gd name="T11" fmla="*/ 83 h 106"/>
                <a:gd name="T12" fmla="*/ 28 w 88"/>
                <a:gd name="T13" fmla="*/ 83 h 106"/>
                <a:gd name="T14" fmla="*/ 22 w 88"/>
                <a:gd name="T15" fmla="*/ 106 h 106"/>
                <a:gd name="T16" fmla="*/ 0 w 88"/>
                <a:gd name="T17" fmla="*/ 106 h 106"/>
                <a:gd name="T18" fmla="*/ 43 w 88"/>
                <a:gd name="T19" fmla="*/ 20 h 106"/>
                <a:gd name="T20" fmla="*/ 43 w 88"/>
                <a:gd name="T21" fmla="*/ 20 h 106"/>
                <a:gd name="T22" fmla="*/ 33 w 88"/>
                <a:gd name="T23" fmla="*/ 66 h 106"/>
                <a:gd name="T24" fmla="*/ 54 w 88"/>
                <a:gd name="T25" fmla="*/ 66 h 106"/>
                <a:gd name="T26" fmla="*/ 43 w 88"/>
                <a:gd name="T27" fmla="*/ 2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06">
                  <a:moveTo>
                    <a:pt x="0" y="106"/>
                  </a:moveTo>
                  <a:lnTo>
                    <a:pt x="30" y="0"/>
                  </a:lnTo>
                  <a:lnTo>
                    <a:pt x="59" y="0"/>
                  </a:lnTo>
                  <a:lnTo>
                    <a:pt x="88" y="106"/>
                  </a:lnTo>
                  <a:lnTo>
                    <a:pt x="64" y="106"/>
                  </a:lnTo>
                  <a:lnTo>
                    <a:pt x="58" y="83"/>
                  </a:lnTo>
                  <a:lnTo>
                    <a:pt x="28" y="83"/>
                  </a:lnTo>
                  <a:lnTo>
                    <a:pt x="22" y="106"/>
                  </a:lnTo>
                  <a:lnTo>
                    <a:pt x="0" y="106"/>
                  </a:lnTo>
                  <a:close/>
                  <a:moveTo>
                    <a:pt x="43" y="20"/>
                  </a:moveTo>
                  <a:lnTo>
                    <a:pt x="43" y="20"/>
                  </a:lnTo>
                  <a:lnTo>
                    <a:pt x="33" y="66"/>
                  </a:lnTo>
                  <a:lnTo>
                    <a:pt x="54" y="66"/>
                  </a:lnTo>
                  <a:lnTo>
                    <a:pt x="4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2" name="Freeform 150"/>
            <p:cNvSpPr>
              <a:spLocks/>
            </p:cNvSpPr>
            <p:nvPr/>
          </p:nvSpPr>
          <p:spPr bwMode="auto">
            <a:xfrm>
              <a:off x="2544763" y="5572125"/>
              <a:ext cx="88900" cy="168275"/>
            </a:xfrm>
            <a:custGeom>
              <a:avLst/>
              <a:gdLst>
                <a:gd name="T0" fmla="*/ 0 w 56"/>
                <a:gd name="T1" fmla="*/ 106 h 106"/>
                <a:gd name="T2" fmla="*/ 0 w 56"/>
                <a:gd name="T3" fmla="*/ 0 h 106"/>
                <a:gd name="T4" fmla="*/ 22 w 56"/>
                <a:gd name="T5" fmla="*/ 0 h 106"/>
                <a:gd name="T6" fmla="*/ 22 w 56"/>
                <a:gd name="T7" fmla="*/ 89 h 106"/>
                <a:gd name="T8" fmla="*/ 56 w 56"/>
                <a:gd name="T9" fmla="*/ 89 h 106"/>
                <a:gd name="T10" fmla="*/ 56 w 56"/>
                <a:gd name="T11" fmla="*/ 106 h 106"/>
                <a:gd name="T12" fmla="*/ 0 w 56"/>
                <a:gd name="T13" fmla="*/ 106 h 106"/>
              </a:gdLst>
              <a:ahLst/>
              <a:cxnLst>
                <a:cxn ang="0">
                  <a:pos x="T0" y="T1"/>
                </a:cxn>
                <a:cxn ang="0">
                  <a:pos x="T2" y="T3"/>
                </a:cxn>
                <a:cxn ang="0">
                  <a:pos x="T4" y="T5"/>
                </a:cxn>
                <a:cxn ang="0">
                  <a:pos x="T6" y="T7"/>
                </a:cxn>
                <a:cxn ang="0">
                  <a:pos x="T8" y="T9"/>
                </a:cxn>
                <a:cxn ang="0">
                  <a:pos x="T10" y="T11"/>
                </a:cxn>
                <a:cxn ang="0">
                  <a:pos x="T12" y="T13"/>
                </a:cxn>
              </a:cxnLst>
              <a:rect l="0" t="0" r="r" b="b"/>
              <a:pathLst>
                <a:path w="56" h="106">
                  <a:moveTo>
                    <a:pt x="0" y="106"/>
                  </a:moveTo>
                  <a:lnTo>
                    <a:pt x="0" y="0"/>
                  </a:lnTo>
                  <a:lnTo>
                    <a:pt x="22" y="0"/>
                  </a:lnTo>
                  <a:lnTo>
                    <a:pt x="22" y="89"/>
                  </a:lnTo>
                  <a:lnTo>
                    <a:pt x="56" y="89"/>
                  </a:lnTo>
                  <a:lnTo>
                    <a:pt x="56"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3" name="Freeform 151"/>
            <p:cNvSpPr>
              <a:spLocks/>
            </p:cNvSpPr>
            <p:nvPr/>
          </p:nvSpPr>
          <p:spPr bwMode="auto">
            <a:xfrm>
              <a:off x="2697163" y="5568950"/>
              <a:ext cx="107950" cy="174625"/>
            </a:xfrm>
            <a:custGeom>
              <a:avLst/>
              <a:gdLst>
                <a:gd name="T0" fmla="*/ 0 w 170"/>
                <a:gd name="T1" fmla="*/ 136 h 272"/>
                <a:gd name="T2" fmla="*/ 90 w 170"/>
                <a:gd name="T3" fmla="*/ 0 h 272"/>
                <a:gd name="T4" fmla="*/ 167 w 170"/>
                <a:gd name="T5" fmla="*/ 87 h 272"/>
                <a:gd name="T6" fmla="*/ 113 w 170"/>
                <a:gd name="T7" fmla="*/ 87 h 272"/>
                <a:gd name="T8" fmla="*/ 90 w 170"/>
                <a:gd name="T9" fmla="*/ 39 h 272"/>
                <a:gd name="T10" fmla="*/ 55 w 170"/>
                <a:gd name="T11" fmla="*/ 136 h 272"/>
                <a:gd name="T12" fmla="*/ 90 w 170"/>
                <a:gd name="T13" fmla="*/ 232 h 272"/>
                <a:gd name="T14" fmla="*/ 115 w 170"/>
                <a:gd name="T15" fmla="*/ 179 h 272"/>
                <a:gd name="T16" fmla="*/ 170 w 170"/>
                <a:gd name="T17" fmla="*/ 179 h 272"/>
                <a:gd name="T18" fmla="*/ 90 w 170"/>
                <a:gd name="T19" fmla="*/ 272 h 272"/>
                <a:gd name="T20" fmla="*/ 0 w 170"/>
                <a:gd name="T2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72">
                  <a:moveTo>
                    <a:pt x="0" y="136"/>
                  </a:moveTo>
                  <a:cubicBezTo>
                    <a:pt x="0" y="66"/>
                    <a:pt x="0" y="0"/>
                    <a:pt x="90" y="0"/>
                  </a:cubicBezTo>
                  <a:cubicBezTo>
                    <a:pt x="146" y="0"/>
                    <a:pt x="169" y="31"/>
                    <a:pt x="167" y="87"/>
                  </a:cubicBezTo>
                  <a:cubicBezTo>
                    <a:pt x="113" y="87"/>
                    <a:pt x="113" y="87"/>
                    <a:pt x="113" y="87"/>
                  </a:cubicBezTo>
                  <a:cubicBezTo>
                    <a:pt x="113" y="52"/>
                    <a:pt x="107" y="39"/>
                    <a:pt x="90" y="39"/>
                  </a:cubicBezTo>
                  <a:cubicBezTo>
                    <a:pt x="59" y="39"/>
                    <a:pt x="55" y="68"/>
                    <a:pt x="55" y="136"/>
                  </a:cubicBezTo>
                  <a:cubicBezTo>
                    <a:pt x="55" y="203"/>
                    <a:pt x="59" y="232"/>
                    <a:pt x="90" y="232"/>
                  </a:cubicBezTo>
                  <a:cubicBezTo>
                    <a:pt x="116" y="232"/>
                    <a:pt x="115" y="200"/>
                    <a:pt x="115" y="179"/>
                  </a:cubicBezTo>
                  <a:cubicBezTo>
                    <a:pt x="170" y="179"/>
                    <a:pt x="170" y="179"/>
                    <a:pt x="170" y="179"/>
                  </a:cubicBezTo>
                  <a:cubicBezTo>
                    <a:pt x="170" y="249"/>
                    <a:pt x="142" y="272"/>
                    <a:pt x="90" y="272"/>
                  </a:cubicBezTo>
                  <a:cubicBezTo>
                    <a:pt x="0" y="272"/>
                    <a:pt x="0" y="205"/>
                    <a:pt x="0"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4" name="Freeform 152"/>
            <p:cNvSpPr>
              <a:spLocks/>
            </p:cNvSpPr>
            <p:nvPr/>
          </p:nvSpPr>
          <p:spPr bwMode="auto">
            <a:xfrm>
              <a:off x="2825750" y="5572125"/>
              <a:ext cx="93662" cy="168275"/>
            </a:xfrm>
            <a:custGeom>
              <a:avLst/>
              <a:gdLst>
                <a:gd name="T0" fmla="*/ 0 w 59"/>
                <a:gd name="T1" fmla="*/ 106 h 106"/>
                <a:gd name="T2" fmla="*/ 0 w 59"/>
                <a:gd name="T3" fmla="*/ 0 h 106"/>
                <a:gd name="T4" fmla="*/ 58 w 59"/>
                <a:gd name="T5" fmla="*/ 0 h 106"/>
                <a:gd name="T6" fmla="*/ 58 w 59"/>
                <a:gd name="T7" fmla="*/ 16 h 106"/>
                <a:gd name="T8" fmla="*/ 22 w 59"/>
                <a:gd name="T9" fmla="*/ 16 h 106"/>
                <a:gd name="T10" fmla="*/ 22 w 59"/>
                <a:gd name="T11" fmla="*/ 42 h 106"/>
                <a:gd name="T12" fmla="*/ 55 w 59"/>
                <a:gd name="T13" fmla="*/ 42 h 106"/>
                <a:gd name="T14" fmla="*/ 55 w 59"/>
                <a:gd name="T15" fmla="*/ 59 h 106"/>
                <a:gd name="T16" fmla="*/ 22 w 59"/>
                <a:gd name="T17" fmla="*/ 59 h 106"/>
                <a:gd name="T18" fmla="*/ 22 w 59"/>
                <a:gd name="T19" fmla="*/ 90 h 106"/>
                <a:gd name="T20" fmla="*/ 59 w 59"/>
                <a:gd name="T21" fmla="*/ 90 h 106"/>
                <a:gd name="T22" fmla="*/ 59 w 59"/>
                <a:gd name="T23" fmla="*/ 106 h 106"/>
                <a:gd name="T24" fmla="*/ 0 w 59"/>
                <a:gd name="T2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06">
                  <a:moveTo>
                    <a:pt x="0" y="106"/>
                  </a:moveTo>
                  <a:lnTo>
                    <a:pt x="0" y="0"/>
                  </a:lnTo>
                  <a:lnTo>
                    <a:pt x="58" y="0"/>
                  </a:lnTo>
                  <a:lnTo>
                    <a:pt x="58" y="16"/>
                  </a:lnTo>
                  <a:lnTo>
                    <a:pt x="22" y="16"/>
                  </a:lnTo>
                  <a:lnTo>
                    <a:pt x="22" y="42"/>
                  </a:lnTo>
                  <a:lnTo>
                    <a:pt x="55" y="42"/>
                  </a:lnTo>
                  <a:lnTo>
                    <a:pt x="55" y="59"/>
                  </a:lnTo>
                  <a:lnTo>
                    <a:pt x="22" y="59"/>
                  </a:lnTo>
                  <a:lnTo>
                    <a:pt x="22" y="90"/>
                  </a:lnTo>
                  <a:lnTo>
                    <a:pt x="59" y="90"/>
                  </a:lnTo>
                  <a:lnTo>
                    <a:pt x="59"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5" name="Freeform 153"/>
            <p:cNvSpPr>
              <a:spLocks/>
            </p:cNvSpPr>
            <p:nvPr/>
          </p:nvSpPr>
          <p:spPr bwMode="auto">
            <a:xfrm>
              <a:off x="2941638" y="5572125"/>
              <a:ext cx="125412" cy="168275"/>
            </a:xfrm>
            <a:custGeom>
              <a:avLst/>
              <a:gdLst>
                <a:gd name="T0" fmla="*/ 0 w 79"/>
                <a:gd name="T1" fmla="*/ 106 h 106"/>
                <a:gd name="T2" fmla="*/ 0 w 79"/>
                <a:gd name="T3" fmla="*/ 0 h 106"/>
                <a:gd name="T4" fmla="*/ 30 w 79"/>
                <a:gd name="T5" fmla="*/ 0 h 106"/>
                <a:gd name="T6" fmla="*/ 58 w 79"/>
                <a:gd name="T7" fmla="*/ 73 h 106"/>
                <a:gd name="T8" fmla="*/ 58 w 79"/>
                <a:gd name="T9" fmla="*/ 73 h 106"/>
                <a:gd name="T10" fmla="*/ 58 w 79"/>
                <a:gd name="T11" fmla="*/ 0 h 106"/>
                <a:gd name="T12" fmla="*/ 79 w 79"/>
                <a:gd name="T13" fmla="*/ 0 h 106"/>
                <a:gd name="T14" fmla="*/ 79 w 79"/>
                <a:gd name="T15" fmla="*/ 106 h 106"/>
                <a:gd name="T16" fmla="*/ 50 w 79"/>
                <a:gd name="T17" fmla="*/ 106 h 106"/>
                <a:gd name="T18" fmla="*/ 21 w 79"/>
                <a:gd name="T19" fmla="*/ 28 h 106"/>
                <a:gd name="T20" fmla="*/ 21 w 79"/>
                <a:gd name="T21" fmla="*/ 28 h 106"/>
                <a:gd name="T22" fmla="*/ 21 w 79"/>
                <a:gd name="T23" fmla="*/ 106 h 106"/>
                <a:gd name="T24" fmla="*/ 0 w 79"/>
                <a:gd name="T2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6">
                  <a:moveTo>
                    <a:pt x="0" y="106"/>
                  </a:moveTo>
                  <a:lnTo>
                    <a:pt x="0" y="0"/>
                  </a:lnTo>
                  <a:lnTo>
                    <a:pt x="30" y="0"/>
                  </a:lnTo>
                  <a:lnTo>
                    <a:pt x="58" y="73"/>
                  </a:lnTo>
                  <a:lnTo>
                    <a:pt x="58" y="73"/>
                  </a:lnTo>
                  <a:lnTo>
                    <a:pt x="58" y="0"/>
                  </a:lnTo>
                  <a:lnTo>
                    <a:pt x="79" y="0"/>
                  </a:lnTo>
                  <a:lnTo>
                    <a:pt x="79" y="106"/>
                  </a:lnTo>
                  <a:lnTo>
                    <a:pt x="50" y="106"/>
                  </a:lnTo>
                  <a:lnTo>
                    <a:pt x="21" y="28"/>
                  </a:lnTo>
                  <a:lnTo>
                    <a:pt x="21" y="28"/>
                  </a:lnTo>
                  <a:lnTo>
                    <a:pt x="21"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6" name="Freeform 154"/>
            <p:cNvSpPr>
              <a:spLocks/>
            </p:cNvSpPr>
            <p:nvPr/>
          </p:nvSpPr>
          <p:spPr bwMode="auto">
            <a:xfrm>
              <a:off x="3082925" y="5572125"/>
              <a:ext cx="112712" cy="168275"/>
            </a:xfrm>
            <a:custGeom>
              <a:avLst/>
              <a:gdLst>
                <a:gd name="T0" fmla="*/ 71 w 71"/>
                <a:gd name="T1" fmla="*/ 0 h 106"/>
                <a:gd name="T2" fmla="*/ 71 w 71"/>
                <a:gd name="T3" fmla="*/ 18 h 106"/>
                <a:gd name="T4" fmla="*/ 46 w 71"/>
                <a:gd name="T5" fmla="*/ 18 h 106"/>
                <a:gd name="T6" fmla="*/ 46 w 71"/>
                <a:gd name="T7" fmla="*/ 106 h 106"/>
                <a:gd name="T8" fmla="*/ 24 w 71"/>
                <a:gd name="T9" fmla="*/ 106 h 106"/>
                <a:gd name="T10" fmla="*/ 24 w 71"/>
                <a:gd name="T11" fmla="*/ 18 h 106"/>
                <a:gd name="T12" fmla="*/ 0 w 71"/>
                <a:gd name="T13" fmla="*/ 18 h 106"/>
                <a:gd name="T14" fmla="*/ 0 w 71"/>
                <a:gd name="T15" fmla="*/ 0 h 106"/>
                <a:gd name="T16" fmla="*/ 71 w 71"/>
                <a:gd name="T1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06">
                  <a:moveTo>
                    <a:pt x="71" y="0"/>
                  </a:moveTo>
                  <a:lnTo>
                    <a:pt x="71" y="18"/>
                  </a:lnTo>
                  <a:lnTo>
                    <a:pt x="46" y="18"/>
                  </a:lnTo>
                  <a:lnTo>
                    <a:pt x="46" y="106"/>
                  </a:lnTo>
                  <a:lnTo>
                    <a:pt x="24" y="106"/>
                  </a:lnTo>
                  <a:lnTo>
                    <a:pt x="24" y="18"/>
                  </a:lnTo>
                  <a:lnTo>
                    <a:pt x="0" y="18"/>
                  </a:lnTo>
                  <a:lnTo>
                    <a:pt x="0"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7" name="Freeform 155"/>
            <p:cNvSpPr>
              <a:spLocks/>
            </p:cNvSpPr>
            <p:nvPr/>
          </p:nvSpPr>
          <p:spPr bwMode="auto">
            <a:xfrm>
              <a:off x="3209925" y="5572125"/>
              <a:ext cx="93662" cy="168275"/>
            </a:xfrm>
            <a:custGeom>
              <a:avLst/>
              <a:gdLst>
                <a:gd name="T0" fmla="*/ 0 w 59"/>
                <a:gd name="T1" fmla="*/ 106 h 106"/>
                <a:gd name="T2" fmla="*/ 0 w 59"/>
                <a:gd name="T3" fmla="*/ 0 h 106"/>
                <a:gd name="T4" fmla="*/ 58 w 59"/>
                <a:gd name="T5" fmla="*/ 0 h 106"/>
                <a:gd name="T6" fmla="*/ 58 w 59"/>
                <a:gd name="T7" fmla="*/ 16 h 106"/>
                <a:gd name="T8" fmla="*/ 22 w 59"/>
                <a:gd name="T9" fmla="*/ 16 h 106"/>
                <a:gd name="T10" fmla="*/ 22 w 59"/>
                <a:gd name="T11" fmla="*/ 42 h 106"/>
                <a:gd name="T12" fmla="*/ 55 w 59"/>
                <a:gd name="T13" fmla="*/ 42 h 106"/>
                <a:gd name="T14" fmla="*/ 55 w 59"/>
                <a:gd name="T15" fmla="*/ 59 h 106"/>
                <a:gd name="T16" fmla="*/ 22 w 59"/>
                <a:gd name="T17" fmla="*/ 59 h 106"/>
                <a:gd name="T18" fmla="*/ 22 w 59"/>
                <a:gd name="T19" fmla="*/ 90 h 106"/>
                <a:gd name="T20" fmla="*/ 59 w 59"/>
                <a:gd name="T21" fmla="*/ 90 h 106"/>
                <a:gd name="T22" fmla="*/ 59 w 59"/>
                <a:gd name="T23" fmla="*/ 106 h 106"/>
                <a:gd name="T24" fmla="*/ 0 w 59"/>
                <a:gd name="T2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06">
                  <a:moveTo>
                    <a:pt x="0" y="106"/>
                  </a:moveTo>
                  <a:lnTo>
                    <a:pt x="0" y="0"/>
                  </a:lnTo>
                  <a:lnTo>
                    <a:pt x="58" y="0"/>
                  </a:lnTo>
                  <a:lnTo>
                    <a:pt x="58" y="16"/>
                  </a:lnTo>
                  <a:lnTo>
                    <a:pt x="22" y="16"/>
                  </a:lnTo>
                  <a:lnTo>
                    <a:pt x="22" y="42"/>
                  </a:lnTo>
                  <a:lnTo>
                    <a:pt x="55" y="42"/>
                  </a:lnTo>
                  <a:lnTo>
                    <a:pt x="55" y="59"/>
                  </a:lnTo>
                  <a:lnTo>
                    <a:pt x="22" y="59"/>
                  </a:lnTo>
                  <a:lnTo>
                    <a:pt x="22" y="90"/>
                  </a:lnTo>
                  <a:lnTo>
                    <a:pt x="59" y="90"/>
                  </a:lnTo>
                  <a:lnTo>
                    <a:pt x="59"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sp>
          <p:nvSpPr>
            <p:cNvPr id="28" name="Freeform 156"/>
            <p:cNvSpPr>
              <a:spLocks noEditPoints="1"/>
            </p:cNvSpPr>
            <p:nvPr/>
          </p:nvSpPr>
          <p:spPr bwMode="auto">
            <a:xfrm>
              <a:off x="3325813" y="5572125"/>
              <a:ext cx="106362" cy="168275"/>
            </a:xfrm>
            <a:custGeom>
              <a:avLst/>
              <a:gdLst>
                <a:gd name="T0" fmla="*/ 55 w 168"/>
                <a:gd name="T1" fmla="*/ 263 h 263"/>
                <a:gd name="T2" fmla="*/ 0 w 168"/>
                <a:gd name="T3" fmla="*/ 263 h 263"/>
                <a:gd name="T4" fmla="*/ 0 w 168"/>
                <a:gd name="T5" fmla="*/ 0 h 263"/>
                <a:gd name="T6" fmla="*/ 101 w 168"/>
                <a:gd name="T7" fmla="*/ 0 h 263"/>
                <a:gd name="T8" fmla="*/ 163 w 168"/>
                <a:gd name="T9" fmla="*/ 69 h 263"/>
                <a:gd name="T10" fmla="*/ 114 w 168"/>
                <a:gd name="T11" fmla="*/ 134 h 263"/>
                <a:gd name="T12" fmla="*/ 114 w 168"/>
                <a:gd name="T13" fmla="*/ 134 h 263"/>
                <a:gd name="T14" fmla="*/ 162 w 168"/>
                <a:gd name="T15" fmla="*/ 186 h 263"/>
                <a:gd name="T16" fmla="*/ 168 w 168"/>
                <a:gd name="T17" fmla="*/ 263 h 263"/>
                <a:gd name="T18" fmla="*/ 114 w 168"/>
                <a:gd name="T19" fmla="*/ 263 h 263"/>
                <a:gd name="T20" fmla="*/ 108 w 168"/>
                <a:gd name="T21" fmla="*/ 212 h 263"/>
                <a:gd name="T22" fmla="*/ 69 w 168"/>
                <a:gd name="T23" fmla="*/ 154 h 263"/>
                <a:gd name="T24" fmla="*/ 55 w 168"/>
                <a:gd name="T25" fmla="*/ 154 h 263"/>
                <a:gd name="T26" fmla="*/ 55 w 168"/>
                <a:gd name="T27" fmla="*/ 263 h 263"/>
                <a:gd name="T28" fmla="*/ 55 w 168"/>
                <a:gd name="T29" fmla="*/ 114 h 263"/>
                <a:gd name="T30" fmla="*/ 79 w 168"/>
                <a:gd name="T31" fmla="*/ 114 h 263"/>
                <a:gd name="T32" fmla="*/ 107 w 168"/>
                <a:gd name="T33" fmla="*/ 75 h 263"/>
                <a:gd name="T34" fmla="*/ 79 w 168"/>
                <a:gd name="T35" fmla="*/ 40 h 263"/>
                <a:gd name="T36" fmla="*/ 55 w 168"/>
                <a:gd name="T37" fmla="*/ 40 h 263"/>
                <a:gd name="T38" fmla="*/ 55 w 168"/>
                <a:gd name="T39" fmla="*/ 11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8" h="263">
                  <a:moveTo>
                    <a:pt x="55" y="263"/>
                  </a:moveTo>
                  <a:cubicBezTo>
                    <a:pt x="0" y="263"/>
                    <a:pt x="0" y="263"/>
                    <a:pt x="0" y="263"/>
                  </a:cubicBezTo>
                  <a:cubicBezTo>
                    <a:pt x="0" y="0"/>
                    <a:pt x="0" y="0"/>
                    <a:pt x="0" y="0"/>
                  </a:cubicBezTo>
                  <a:cubicBezTo>
                    <a:pt x="101" y="0"/>
                    <a:pt x="101" y="0"/>
                    <a:pt x="101" y="0"/>
                  </a:cubicBezTo>
                  <a:cubicBezTo>
                    <a:pt x="139" y="0"/>
                    <a:pt x="163" y="24"/>
                    <a:pt x="163" y="69"/>
                  </a:cubicBezTo>
                  <a:cubicBezTo>
                    <a:pt x="163" y="103"/>
                    <a:pt x="150" y="128"/>
                    <a:pt x="114" y="134"/>
                  </a:cubicBezTo>
                  <a:cubicBezTo>
                    <a:pt x="114" y="134"/>
                    <a:pt x="114" y="134"/>
                    <a:pt x="114" y="134"/>
                  </a:cubicBezTo>
                  <a:cubicBezTo>
                    <a:pt x="126" y="136"/>
                    <a:pt x="162" y="139"/>
                    <a:pt x="162" y="186"/>
                  </a:cubicBezTo>
                  <a:cubicBezTo>
                    <a:pt x="162" y="203"/>
                    <a:pt x="163" y="252"/>
                    <a:pt x="168" y="263"/>
                  </a:cubicBezTo>
                  <a:cubicBezTo>
                    <a:pt x="114" y="263"/>
                    <a:pt x="114" y="263"/>
                    <a:pt x="114" y="263"/>
                  </a:cubicBezTo>
                  <a:cubicBezTo>
                    <a:pt x="107" y="247"/>
                    <a:pt x="108" y="230"/>
                    <a:pt x="108" y="212"/>
                  </a:cubicBezTo>
                  <a:cubicBezTo>
                    <a:pt x="108" y="181"/>
                    <a:pt x="111" y="154"/>
                    <a:pt x="69" y="154"/>
                  </a:cubicBezTo>
                  <a:cubicBezTo>
                    <a:pt x="55" y="154"/>
                    <a:pt x="55" y="154"/>
                    <a:pt x="55" y="154"/>
                  </a:cubicBezTo>
                  <a:lnTo>
                    <a:pt x="55" y="263"/>
                  </a:lnTo>
                  <a:close/>
                  <a:moveTo>
                    <a:pt x="55" y="114"/>
                  </a:moveTo>
                  <a:cubicBezTo>
                    <a:pt x="79" y="114"/>
                    <a:pt x="79" y="114"/>
                    <a:pt x="79" y="114"/>
                  </a:cubicBezTo>
                  <a:cubicBezTo>
                    <a:pt x="101" y="114"/>
                    <a:pt x="107" y="92"/>
                    <a:pt x="107" y="75"/>
                  </a:cubicBezTo>
                  <a:cubicBezTo>
                    <a:pt x="107" y="50"/>
                    <a:pt x="97" y="40"/>
                    <a:pt x="79" y="40"/>
                  </a:cubicBezTo>
                  <a:cubicBezTo>
                    <a:pt x="55" y="40"/>
                    <a:pt x="55" y="40"/>
                    <a:pt x="55" y="40"/>
                  </a:cubicBezTo>
                  <a:lnTo>
                    <a:pt x="55"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rgbClr val="0023A4"/>
                </a:solidFill>
              </a:endParaRPr>
            </a:p>
          </p:txBody>
        </p:sp>
      </p:grpSp>
      <p:sp>
        <p:nvSpPr>
          <p:cNvPr id="29" name="슬라이드 번호 개체 틀 5"/>
          <p:cNvSpPr>
            <a:spLocks noGrp="1"/>
          </p:cNvSpPr>
          <p:nvPr>
            <p:ph type="sldNum" sz="quarter" idx="4294967295"/>
          </p:nvPr>
        </p:nvSpPr>
        <p:spPr>
          <a:xfrm>
            <a:off x="11591386" y="149497"/>
            <a:ext cx="321214" cy="184666"/>
          </a:xfrm>
          <a:prstGeom prst="rect">
            <a:avLst/>
          </a:prstGeom>
          <a:noFill/>
        </p:spPr>
        <p:txBody>
          <a:bodyPr vert="horz" wrap="square" lIns="72000" tIns="0" rIns="0" bIns="0" rtlCol="0" anchor="t">
            <a:spAutoFit/>
          </a:bodyPr>
          <a:lstStyle>
            <a:lvl1pPr algn="l">
              <a:defRPr lang="ko-KR" altLang="en-US" sz="1200" b="1" i="1" spc="0" smtClean="0">
                <a:ln>
                  <a:solidFill>
                    <a:schemeClr val="accent1">
                      <a:alpha val="0"/>
                    </a:schemeClr>
                  </a:solidFill>
                </a:ln>
                <a:solidFill>
                  <a:schemeClr val="bg1"/>
                </a:solidFill>
                <a:latin typeface="+mn-lt"/>
                <a:ea typeface="삼성긴고딕 Regular" panose="020B0600000101010101" pitchFamily="50" charset="-127"/>
                <a:cs typeface="Arial" panose="020B0604020202020204" pitchFamily="34" charset="0"/>
              </a:defRPr>
            </a:lvl1p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a:t>
            </a:fld>
            <a:endParaRPr lang="en-US" altLang="ko-KR" dirty="0">
              <a:ln>
                <a:solidFill>
                  <a:srgbClr val="08BFC5">
                    <a:alpha val="0"/>
                  </a:srgbClr>
                </a:solidFill>
              </a:ln>
              <a:solidFill>
                <a:srgbClr val="0023A4"/>
              </a:solidFill>
            </a:endParaRPr>
          </a:p>
        </p:txBody>
      </p:sp>
      <p:pic>
        <p:nvPicPr>
          <p:cNvPr id="30" name="그림 29"/>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t="54379"/>
          <a:stretch/>
        </p:blipFill>
        <p:spPr>
          <a:xfrm>
            <a:off x="0" y="2686424"/>
            <a:ext cx="12192000" cy="4171576"/>
          </a:xfrm>
          <a:prstGeom prst="rect">
            <a:avLst/>
          </a:prstGeom>
        </p:spPr>
      </p:pic>
      <p:sp>
        <p:nvSpPr>
          <p:cNvPr id="31" name="자유형 30"/>
          <p:cNvSpPr/>
          <p:nvPr userDrawn="1"/>
        </p:nvSpPr>
        <p:spPr>
          <a:xfrm>
            <a:off x="9524" y="206648"/>
            <a:ext cx="838838" cy="1450702"/>
          </a:xfrm>
          <a:custGeom>
            <a:avLst/>
            <a:gdLst>
              <a:gd name="connsiteX0" fmla="*/ 101369 w 228758"/>
              <a:gd name="connsiteY0" fmla="*/ 0 h 975360"/>
              <a:gd name="connsiteX1" fmla="*/ 228758 w 228758"/>
              <a:gd name="connsiteY1" fmla="*/ 0 h 975360"/>
              <a:gd name="connsiteX2" fmla="*/ 126193 w 228758"/>
              <a:gd name="connsiteY2" fmla="*/ 975360 h 975360"/>
              <a:gd name="connsiteX3" fmla="*/ 0 w 228758"/>
              <a:gd name="connsiteY3" fmla="*/ 975360 h 975360"/>
              <a:gd name="connsiteX4" fmla="*/ 0 w 228758"/>
              <a:gd name="connsiteY4" fmla="*/ 963984 h 975360"/>
              <a:gd name="connsiteX5" fmla="*/ 101369 w 228758"/>
              <a:gd name="connsiteY5" fmla="*/ 0 h 975360"/>
              <a:gd name="connsiteX0" fmla="*/ 101369 w 202893"/>
              <a:gd name="connsiteY0" fmla="*/ 1512 h 976872"/>
              <a:gd name="connsiteX1" fmla="*/ 202893 w 202893"/>
              <a:gd name="connsiteY1" fmla="*/ 0 h 976872"/>
              <a:gd name="connsiteX2" fmla="*/ 126193 w 202893"/>
              <a:gd name="connsiteY2" fmla="*/ 976872 h 976872"/>
              <a:gd name="connsiteX3" fmla="*/ 0 w 202893"/>
              <a:gd name="connsiteY3" fmla="*/ 976872 h 976872"/>
              <a:gd name="connsiteX4" fmla="*/ 0 w 202893"/>
              <a:gd name="connsiteY4" fmla="*/ 965496 h 976872"/>
              <a:gd name="connsiteX5" fmla="*/ 101369 w 202893"/>
              <a:gd name="connsiteY5" fmla="*/ 1512 h 976872"/>
              <a:gd name="connsiteX0" fmla="*/ 101369 w 202893"/>
              <a:gd name="connsiteY0" fmla="*/ 1512 h 976872"/>
              <a:gd name="connsiteX1" fmla="*/ 202893 w 202893"/>
              <a:gd name="connsiteY1" fmla="*/ 0 h 976872"/>
              <a:gd name="connsiteX2" fmla="*/ 102914 w 202893"/>
              <a:gd name="connsiteY2" fmla="*/ 976872 h 976872"/>
              <a:gd name="connsiteX3" fmla="*/ 0 w 202893"/>
              <a:gd name="connsiteY3" fmla="*/ 976872 h 976872"/>
              <a:gd name="connsiteX4" fmla="*/ 0 w 202893"/>
              <a:gd name="connsiteY4" fmla="*/ 965496 h 976872"/>
              <a:gd name="connsiteX5" fmla="*/ 101369 w 202893"/>
              <a:gd name="connsiteY5" fmla="*/ 1512 h 976872"/>
              <a:gd name="connsiteX0" fmla="*/ 101369 w 202893"/>
              <a:gd name="connsiteY0" fmla="*/ 0 h 975360"/>
              <a:gd name="connsiteX1" fmla="*/ 202893 w 202893"/>
              <a:gd name="connsiteY1" fmla="*/ 1512 h 975360"/>
              <a:gd name="connsiteX2" fmla="*/ 102914 w 202893"/>
              <a:gd name="connsiteY2" fmla="*/ 975360 h 975360"/>
              <a:gd name="connsiteX3" fmla="*/ 0 w 202893"/>
              <a:gd name="connsiteY3" fmla="*/ 975360 h 975360"/>
              <a:gd name="connsiteX4" fmla="*/ 0 w 202893"/>
              <a:gd name="connsiteY4" fmla="*/ 963984 h 975360"/>
              <a:gd name="connsiteX5" fmla="*/ 101369 w 202893"/>
              <a:gd name="connsiteY5" fmla="*/ 0 h 975360"/>
              <a:gd name="connsiteX0" fmla="*/ 101369 w 202893"/>
              <a:gd name="connsiteY0" fmla="*/ 0 h 975360"/>
              <a:gd name="connsiteX1" fmla="*/ 202893 w 202893"/>
              <a:gd name="connsiteY1" fmla="*/ 1512 h 975360"/>
              <a:gd name="connsiteX2" fmla="*/ 102914 w 202893"/>
              <a:gd name="connsiteY2" fmla="*/ 975360 h 975360"/>
              <a:gd name="connsiteX3" fmla="*/ 0 w 202893"/>
              <a:gd name="connsiteY3" fmla="*/ 975360 h 975360"/>
              <a:gd name="connsiteX4" fmla="*/ 0 w 202893"/>
              <a:gd name="connsiteY4" fmla="*/ 963984 h 975360"/>
              <a:gd name="connsiteX5" fmla="*/ 101369 w 202893"/>
              <a:gd name="connsiteY5" fmla="*/ 0 h 975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893" h="975360">
                <a:moveTo>
                  <a:pt x="101369" y="0"/>
                </a:moveTo>
                <a:lnTo>
                  <a:pt x="202893" y="1512"/>
                </a:lnTo>
                <a:lnTo>
                  <a:pt x="102914" y="975360"/>
                </a:lnTo>
                <a:lnTo>
                  <a:pt x="0" y="975360"/>
                </a:lnTo>
                <a:lnTo>
                  <a:pt x="0" y="963984"/>
                </a:lnTo>
                <a:lnTo>
                  <a:pt x="101369" y="0"/>
                </a:lnTo>
                <a:close/>
              </a:path>
            </a:pathLst>
          </a:custGeom>
          <a:gradFill>
            <a:gsLst>
              <a:gs pos="32000">
                <a:srgbClr val="B6DCFC">
                  <a:alpha val="68000"/>
                </a:srgbClr>
              </a:gs>
              <a:gs pos="85000">
                <a:schemeClr val="bg1"/>
              </a:gs>
              <a:gs pos="0">
                <a:srgbClr val="67B7F8">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이등변 삼각형 31"/>
          <p:cNvSpPr/>
          <p:nvPr userDrawn="1"/>
        </p:nvSpPr>
        <p:spPr>
          <a:xfrm rot="10800000">
            <a:off x="-1" y="0"/>
            <a:ext cx="342311" cy="1146982"/>
          </a:xfrm>
          <a:prstGeom prst="triangle">
            <a:avLst>
              <a:gd name="adj" fmla="val 100000"/>
            </a:avLst>
          </a:prstGeom>
          <a:gradFill>
            <a:gsLst>
              <a:gs pos="100000">
                <a:srgbClr val="0086EF"/>
              </a:gs>
              <a:gs pos="0">
                <a:srgbClr val="67B7F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제목 1"/>
          <p:cNvSpPr>
            <a:spLocks noGrp="1"/>
          </p:cNvSpPr>
          <p:nvPr>
            <p:ph type="title" hasCustomPrompt="1"/>
          </p:nvPr>
        </p:nvSpPr>
        <p:spPr>
          <a:xfrm>
            <a:off x="539997" y="333375"/>
            <a:ext cx="11136065" cy="852683"/>
          </a:xfrm>
          <a:prstGeom prst="rect">
            <a:avLst/>
          </a:prstGeom>
        </p:spPr>
        <p:txBody>
          <a:bodyPr lIns="0"/>
          <a:lstStyle>
            <a:lvl1pPr marL="0" algn="l" defTabSz="914400" rtl="0" eaLnBrk="1" latinLnBrk="1" hangingPunct="1">
              <a:lnSpc>
                <a:spcPct val="90000"/>
              </a:lnSpc>
              <a:spcBef>
                <a:spcPct val="0"/>
              </a:spcBef>
              <a:buNone/>
              <a:defRPr lang="ko-KR" altLang="en-US" sz="6000" b="1" i="1" kern="1200" baseline="0" dirty="0">
                <a:solidFill>
                  <a:srgbClr val="0023A4"/>
                </a:solidFill>
                <a:latin typeface="Times New Roman" panose="02020603050405020304" pitchFamily="18" charset="0"/>
                <a:ea typeface="+mj-ea"/>
                <a:cs typeface="Times New Roman" panose="02020603050405020304" pitchFamily="18" charset="0"/>
              </a:defRPr>
            </a:lvl1pPr>
          </a:lstStyle>
          <a:p>
            <a:r>
              <a:rPr lang="en-US" altLang="ko-KR" sz="6000" i="1" dirty="0">
                <a:solidFill>
                  <a:srgbClr val="0023A4"/>
                </a:solidFill>
                <a:latin typeface="Times New Roman" panose="02020603050405020304" pitchFamily="18" charset="0"/>
                <a:ea typeface="+mj-ea"/>
                <a:cs typeface="Times New Roman" panose="02020603050405020304" pitchFamily="18" charset="0"/>
              </a:rPr>
              <a:t>Presentation main title</a:t>
            </a:r>
          </a:p>
        </p:txBody>
      </p:sp>
      <p:sp>
        <p:nvSpPr>
          <p:cNvPr id="36" name="내용 개체 틀 2"/>
          <p:cNvSpPr>
            <a:spLocks noGrp="1"/>
          </p:cNvSpPr>
          <p:nvPr>
            <p:ph idx="1" hasCustomPrompt="1"/>
          </p:nvPr>
        </p:nvSpPr>
        <p:spPr>
          <a:xfrm>
            <a:off x="515939" y="1557338"/>
            <a:ext cx="11160124" cy="4967287"/>
          </a:xfrm>
          <a:prstGeom prst="rect">
            <a:avLst/>
          </a:prstGeom>
        </p:spPr>
        <p:txBody>
          <a:bodyPr lIns="180000" tIns="180000"/>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en-US" altLang="ko-KR" dirty="0"/>
              <a:t>Presentation sub title</a:t>
            </a:r>
            <a:endParaRPr lang="ko-KR" altLang="en-US" dirty="0"/>
          </a:p>
        </p:txBody>
      </p:sp>
    </p:spTree>
    <p:extLst>
      <p:ext uri="{BB962C8B-B14F-4D97-AF65-F5344CB8AC3E}">
        <p14:creationId xmlns:p14="http://schemas.microsoft.com/office/powerpoint/2010/main" val="3173130469"/>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구역 머리글">
    <p:spTree>
      <p:nvGrpSpPr>
        <p:cNvPr id="1" name=""/>
        <p:cNvGrpSpPr/>
        <p:nvPr/>
      </p:nvGrpSpPr>
      <p:grpSpPr>
        <a:xfrm>
          <a:off x="0" y="0"/>
          <a:ext cx="0" cy="0"/>
          <a:chOff x="0" y="0"/>
          <a:chExt cx="0" cy="0"/>
        </a:xfrm>
      </p:grpSpPr>
      <p:grpSp>
        <p:nvGrpSpPr>
          <p:cNvPr id="7" name="그룹 6"/>
          <p:cNvGrpSpPr/>
          <p:nvPr userDrawn="1"/>
        </p:nvGrpSpPr>
        <p:grpSpPr>
          <a:xfrm>
            <a:off x="10067112" y="461228"/>
            <a:ext cx="1581963" cy="225950"/>
            <a:chOff x="7111674" y="1778620"/>
            <a:chExt cx="2520498" cy="360000"/>
          </a:xfrm>
          <a:solidFill>
            <a:srgbClr val="0023A4"/>
          </a:solidFill>
        </p:grpSpPr>
        <p:grpSp>
          <p:nvGrpSpPr>
            <p:cNvPr id="8" name="그룹 7"/>
            <p:cNvGrpSpPr/>
            <p:nvPr/>
          </p:nvGrpSpPr>
          <p:grpSpPr>
            <a:xfrm>
              <a:off x="7111674" y="1778620"/>
              <a:ext cx="1064223" cy="360000"/>
              <a:chOff x="1963342" y="1884447"/>
              <a:chExt cx="1064223" cy="360000"/>
            </a:xfrm>
            <a:grpFill/>
          </p:grpSpPr>
          <p:sp>
            <p:nvSpPr>
              <p:cNvPr id="30" name="Freeform 15"/>
              <p:cNvSpPr>
                <a:spLocks/>
              </p:cNvSpPr>
              <p:nvPr/>
            </p:nvSpPr>
            <p:spPr bwMode="auto">
              <a:xfrm>
                <a:off x="2271709" y="1911698"/>
                <a:ext cx="461832" cy="294024"/>
              </a:xfrm>
              <a:custGeom>
                <a:avLst/>
                <a:gdLst>
                  <a:gd name="T0" fmla="*/ 288 w 322"/>
                  <a:gd name="T1" fmla="*/ 0 h 205"/>
                  <a:gd name="T2" fmla="*/ 267 w 322"/>
                  <a:gd name="T3" fmla="*/ 0 h 205"/>
                  <a:gd name="T4" fmla="*/ 244 w 322"/>
                  <a:gd name="T5" fmla="*/ 0 h 205"/>
                  <a:gd name="T6" fmla="*/ 174 w 322"/>
                  <a:gd name="T7" fmla="*/ 132 h 205"/>
                  <a:gd name="T8" fmla="*/ 163 w 322"/>
                  <a:gd name="T9" fmla="*/ 0 h 205"/>
                  <a:gd name="T10" fmla="*/ 139 w 322"/>
                  <a:gd name="T11" fmla="*/ 0 h 205"/>
                  <a:gd name="T12" fmla="*/ 119 w 322"/>
                  <a:gd name="T13" fmla="*/ 0 h 205"/>
                  <a:gd name="T14" fmla="*/ 87 w 322"/>
                  <a:gd name="T15" fmla="*/ 0 h 205"/>
                  <a:gd name="T16" fmla="*/ 76 w 322"/>
                  <a:gd name="T17" fmla="*/ 55 h 205"/>
                  <a:gd name="T18" fmla="*/ 3 w 322"/>
                  <a:gd name="T19" fmla="*/ 55 h 205"/>
                  <a:gd name="T20" fmla="*/ 0 w 322"/>
                  <a:gd name="T21" fmla="*/ 69 h 205"/>
                  <a:gd name="T22" fmla="*/ 73 w 322"/>
                  <a:gd name="T23" fmla="*/ 69 h 205"/>
                  <a:gd name="T24" fmla="*/ 73 w 322"/>
                  <a:gd name="T25" fmla="*/ 69 h 205"/>
                  <a:gd name="T26" fmla="*/ 124 w 322"/>
                  <a:gd name="T27" fmla="*/ 69 h 205"/>
                  <a:gd name="T28" fmla="*/ 125 w 322"/>
                  <a:gd name="T29" fmla="*/ 68 h 205"/>
                  <a:gd name="T30" fmla="*/ 136 w 322"/>
                  <a:gd name="T31" fmla="*/ 205 h 205"/>
                  <a:gd name="T32" fmla="*/ 137 w 322"/>
                  <a:gd name="T33" fmla="*/ 205 h 205"/>
                  <a:gd name="T34" fmla="*/ 181 w 322"/>
                  <a:gd name="T35" fmla="*/ 205 h 205"/>
                  <a:gd name="T36" fmla="*/ 181 w 322"/>
                  <a:gd name="T37" fmla="*/ 205 h 205"/>
                  <a:gd name="T38" fmla="*/ 253 w 322"/>
                  <a:gd name="T39" fmla="*/ 67 h 205"/>
                  <a:gd name="T40" fmla="*/ 224 w 322"/>
                  <a:gd name="T41" fmla="*/ 205 h 205"/>
                  <a:gd name="T42" fmla="*/ 279 w 322"/>
                  <a:gd name="T43" fmla="*/ 205 h 205"/>
                  <a:gd name="T44" fmla="*/ 322 w 322"/>
                  <a:gd name="T45" fmla="*/ 0 h 205"/>
                  <a:gd name="T46" fmla="*/ 288 w 322"/>
                  <a:gd name="T4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2" h="205">
                    <a:moveTo>
                      <a:pt x="288" y="0"/>
                    </a:moveTo>
                    <a:lnTo>
                      <a:pt x="267" y="0"/>
                    </a:lnTo>
                    <a:lnTo>
                      <a:pt x="244" y="0"/>
                    </a:lnTo>
                    <a:lnTo>
                      <a:pt x="174" y="132"/>
                    </a:lnTo>
                    <a:lnTo>
                      <a:pt x="163" y="0"/>
                    </a:lnTo>
                    <a:lnTo>
                      <a:pt x="139" y="0"/>
                    </a:lnTo>
                    <a:lnTo>
                      <a:pt x="119" y="0"/>
                    </a:lnTo>
                    <a:lnTo>
                      <a:pt x="87" y="0"/>
                    </a:lnTo>
                    <a:lnTo>
                      <a:pt x="76" y="55"/>
                    </a:lnTo>
                    <a:lnTo>
                      <a:pt x="3" y="55"/>
                    </a:lnTo>
                    <a:lnTo>
                      <a:pt x="0" y="69"/>
                    </a:lnTo>
                    <a:lnTo>
                      <a:pt x="73" y="69"/>
                    </a:lnTo>
                    <a:lnTo>
                      <a:pt x="73" y="69"/>
                    </a:lnTo>
                    <a:lnTo>
                      <a:pt x="124" y="69"/>
                    </a:lnTo>
                    <a:lnTo>
                      <a:pt x="125" y="68"/>
                    </a:lnTo>
                    <a:lnTo>
                      <a:pt x="136" y="205"/>
                    </a:lnTo>
                    <a:lnTo>
                      <a:pt x="137" y="205"/>
                    </a:lnTo>
                    <a:lnTo>
                      <a:pt x="181" y="205"/>
                    </a:lnTo>
                    <a:lnTo>
                      <a:pt x="181" y="205"/>
                    </a:lnTo>
                    <a:lnTo>
                      <a:pt x="253" y="67"/>
                    </a:lnTo>
                    <a:lnTo>
                      <a:pt x="224" y="205"/>
                    </a:lnTo>
                    <a:lnTo>
                      <a:pt x="279" y="205"/>
                    </a:lnTo>
                    <a:lnTo>
                      <a:pt x="322" y="0"/>
                    </a:lnTo>
                    <a:lnTo>
                      <a:pt x="288" y="0"/>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1" name="Freeform 16"/>
              <p:cNvSpPr>
                <a:spLocks/>
              </p:cNvSpPr>
              <p:nvPr/>
            </p:nvSpPr>
            <p:spPr bwMode="auto">
              <a:xfrm>
                <a:off x="2710593" y="1884447"/>
                <a:ext cx="316972" cy="351394"/>
              </a:xfrm>
              <a:custGeom>
                <a:avLst/>
                <a:gdLst>
                  <a:gd name="T0" fmla="*/ 1140 w 1958"/>
                  <a:gd name="T1" fmla="*/ 503 h 2174"/>
                  <a:gd name="T2" fmla="*/ 1451 w 1958"/>
                  <a:gd name="T3" fmla="*/ 777 h 2174"/>
                  <a:gd name="T4" fmla="*/ 1905 w 1958"/>
                  <a:gd name="T5" fmla="*/ 777 h 2174"/>
                  <a:gd name="T6" fmla="*/ 1422 w 1958"/>
                  <a:gd name="T7" fmla="*/ 110 h 2174"/>
                  <a:gd name="T8" fmla="*/ 666 w 1958"/>
                  <a:gd name="T9" fmla="*/ 184 h 2174"/>
                  <a:gd name="T10" fmla="*/ 131 w 1958"/>
                  <a:gd name="T11" fmla="*/ 887 h 2174"/>
                  <a:gd name="T12" fmla="*/ 61 w 1958"/>
                  <a:gd name="T13" fmla="*/ 1545 h 2174"/>
                  <a:gd name="T14" fmla="*/ 486 w 1958"/>
                  <a:gd name="T15" fmla="*/ 2044 h 2174"/>
                  <a:gd name="T16" fmla="*/ 1275 w 1958"/>
                  <a:gd name="T17" fmla="*/ 1982 h 2174"/>
                  <a:gd name="T18" fmla="*/ 1815 w 1958"/>
                  <a:gd name="T19" fmla="*/ 1324 h 2174"/>
                  <a:gd name="T20" fmla="*/ 1336 w 1958"/>
                  <a:gd name="T21" fmla="*/ 1324 h 2174"/>
                  <a:gd name="T22" fmla="*/ 997 w 1958"/>
                  <a:gd name="T23" fmla="*/ 1643 h 2174"/>
                  <a:gd name="T24" fmla="*/ 552 w 1958"/>
                  <a:gd name="T25" fmla="*/ 1488 h 2174"/>
                  <a:gd name="T26" fmla="*/ 678 w 1958"/>
                  <a:gd name="T27" fmla="*/ 772 h 2174"/>
                  <a:gd name="T28" fmla="*/ 1140 w 1958"/>
                  <a:gd name="T29" fmla="*/ 503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8" h="2174">
                    <a:moveTo>
                      <a:pt x="1140" y="503"/>
                    </a:moveTo>
                    <a:cubicBezTo>
                      <a:pt x="1140" y="503"/>
                      <a:pt x="1443" y="458"/>
                      <a:pt x="1451" y="777"/>
                    </a:cubicBezTo>
                    <a:cubicBezTo>
                      <a:pt x="1905" y="777"/>
                      <a:pt x="1905" y="777"/>
                      <a:pt x="1905" y="777"/>
                    </a:cubicBezTo>
                    <a:cubicBezTo>
                      <a:pt x="1905" y="777"/>
                      <a:pt x="1958" y="274"/>
                      <a:pt x="1422" y="110"/>
                    </a:cubicBezTo>
                    <a:cubicBezTo>
                      <a:pt x="1422" y="110"/>
                      <a:pt x="993" y="0"/>
                      <a:pt x="666" y="184"/>
                    </a:cubicBezTo>
                    <a:cubicBezTo>
                      <a:pt x="666" y="184"/>
                      <a:pt x="270" y="396"/>
                      <a:pt x="131" y="887"/>
                    </a:cubicBezTo>
                    <a:cubicBezTo>
                      <a:pt x="131" y="887"/>
                      <a:pt x="0" y="1283"/>
                      <a:pt x="61" y="1545"/>
                    </a:cubicBezTo>
                    <a:cubicBezTo>
                      <a:pt x="61" y="1545"/>
                      <a:pt x="86" y="1892"/>
                      <a:pt x="486" y="2044"/>
                    </a:cubicBezTo>
                    <a:cubicBezTo>
                      <a:pt x="486" y="2044"/>
                      <a:pt x="915" y="2174"/>
                      <a:pt x="1275" y="1982"/>
                    </a:cubicBezTo>
                    <a:cubicBezTo>
                      <a:pt x="1275" y="1982"/>
                      <a:pt x="1668" y="1835"/>
                      <a:pt x="1815" y="1324"/>
                    </a:cubicBezTo>
                    <a:cubicBezTo>
                      <a:pt x="1336" y="1324"/>
                      <a:pt x="1336" y="1324"/>
                      <a:pt x="1336" y="1324"/>
                    </a:cubicBezTo>
                    <a:cubicBezTo>
                      <a:pt x="1336" y="1324"/>
                      <a:pt x="1259" y="1553"/>
                      <a:pt x="997" y="1643"/>
                    </a:cubicBezTo>
                    <a:cubicBezTo>
                      <a:pt x="997" y="1643"/>
                      <a:pt x="633" y="1733"/>
                      <a:pt x="552" y="1488"/>
                    </a:cubicBezTo>
                    <a:cubicBezTo>
                      <a:pt x="552" y="1488"/>
                      <a:pt x="453" y="1193"/>
                      <a:pt x="678" y="772"/>
                    </a:cubicBezTo>
                    <a:cubicBezTo>
                      <a:pt x="678" y="772"/>
                      <a:pt x="801" y="478"/>
                      <a:pt x="1140" y="503"/>
                    </a:cubicBezTo>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2" name="Freeform 17"/>
              <p:cNvSpPr>
                <a:spLocks/>
              </p:cNvSpPr>
              <p:nvPr/>
            </p:nvSpPr>
            <p:spPr bwMode="auto">
              <a:xfrm>
                <a:off x="2288920" y="1911698"/>
                <a:ext cx="107570" cy="20080"/>
              </a:xfrm>
              <a:custGeom>
                <a:avLst/>
                <a:gdLst>
                  <a:gd name="T0" fmla="*/ 75 w 75"/>
                  <a:gd name="T1" fmla="*/ 0 h 14"/>
                  <a:gd name="T2" fmla="*/ 3 w 75"/>
                  <a:gd name="T3" fmla="*/ 0 h 14"/>
                  <a:gd name="T4" fmla="*/ 0 w 75"/>
                  <a:gd name="T5" fmla="*/ 14 h 14"/>
                  <a:gd name="T6" fmla="*/ 72 w 75"/>
                  <a:gd name="T7" fmla="*/ 14 h 14"/>
                  <a:gd name="T8" fmla="*/ 75 w 75"/>
                  <a:gd name="T9" fmla="*/ 0 h 14"/>
                </a:gdLst>
                <a:ahLst/>
                <a:cxnLst>
                  <a:cxn ang="0">
                    <a:pos x="T0" y="T1"/>
                  </a:cxn>
                  <a:cxn ang="0">
                    <a:pos x="T2" y="T3"/>
                  </a:cxn>
                  <a:cxn ang="0">
                    <a:pos x="T4" y="T5"/>
                  </a:cxn>
                  <a:cxn ang="0">
                    <a:pos x="T6" y="T7"/>
                  </a:cxn>
                  <a:cxn ang="0">
                    <a:pos x="T8" y="T9"/>
                  </a:cxn>
                </a:cxnLst>
                <a:rect l="0" t="0" r="r" b="b"/>
                <a:pathLst>
                  <a:path w="75" h="14">
                    <a:moveTo>
                      <a:pt x="75" y="0"/>
                    </a:moveTo>
                    <a:lnTo>
                      <a:pt x="3" y="0"/>
                    </a:lnTo>
                    <a:lnTo>
                      <a:pt x="0" y="14"/>
                    </a:lnTo>
                    <a:lnTo>
                      <a:pt x="72" y="14"/>
                    </a:lnTo>
                    <a:lnTo>
                      <a:pt x="75" y="0"/>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3" name="Freeform 18"/>
              <p:cNvSpPr>
                <a:spLocks/>
              </p:cNvSpPr>
              <p:nvPr/>
            </p:nvSpPr>
            <p:spPr bwMode="auto">
              <a:xfrm>
                <a:off x="2280314" y="1950423"/>
                <a:ext cx="107570" cy="20080"/>
              </a:xfrm>
              <a:custGeom>
                <a:avLst/>
                <a:gdLst>
                  <a:gd name="T0" fmla="*/ 75 w 75"/>
                  <a:gd name="T1" fmla="*/ 0 h 14"/>
                  <a:gd name="T2" fmla="*/ 3 w 75"/>
                  <a:gd name="T3" fmla="*/ 0 h 14"/>
                  <a:gd name="T4" fmla="*/ 0 w 75"/>
                  <a:gd name="T5" fmla="*/ 14 h 14"/>
                  <a:gd name="T6" fmla="*/ 72 w 75"/>
                  <a:gd name="T7" fmla="*/ 14 h 14"/>
                  <a:gd name="T8" fmla="*/ 75 w 75"/>
                  <a:gd name="T9" fmla="*/ 0 h 14"/>
                </a:gdLst>
                <a:ahLst/>
                <a:cxnLst>
                  <a:cxn ang="0">
                    <a:pos x="T0" y="T1"/>
                  </a:cxn>
                  <a:cxn ang="0">
                    <a:pos x="T2" y="T3"/>
                  </a:cxn>
                  <a:cxn ang="0">
                    <a:pos x="T4" y="T5"/>
                  </a:cxn>
                  <a:cxn ang="0">
                    <a:pos x="T6" y="T7"/>
                  </a:cxn>
                  <a:cxn ang="0">
                    <a:pos x="T8" y="T9"/>
                  </a:cxn>
                </a:cxnLst>
                <a:rect l="0" t="0" r="r" b="b"/>
                <a:pathLst>
                  <a:path w="75" h="14">
                    <a:moveTo>
                      <a:pt x="75" y="0"/>
                    </a:moveTo>
                    <a:lnTo>
                      <a:pt x="3" y="0"/>
                    </a:lnTo>
                    <a:lnTo>
                      <a:pt x="0" y="14"/>
                    </a:lnTo>
                    <a:lnTo>
                      <a:pt x="72" y="14"/>
                    </a:lnTo>
                    <a:lnTo>
                      <a:pt x="75" y="0"/>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sp>
            <p:nvSpPr>
              <p:cNvPr id="34" name="Freeform 19"/>
              <p:cNvSpPr>
                <a:spLocks/>
              </p:cNvSpPr>
              <p:nvPr/>
            </p:nvSpPr>
            <p:spPr bwMode="auto">
              <a:xfrm>
                <a:off x="1963342" y="1888749"/>
                <a:ext cx="481912" cy="355698"/>
              </a:xfrm>
              <a:custGeom>
                <a:avLst/>
                <a:gdLst>
                  <a:gd name="T0" fmla="*/ 1402 w 2981"/>
                  <a:gd name="T1" fmla="*/ 939 h 2202"/>
                  <a:gd name="T2" fmla="*/ 930 w 2981"/>
                  <a:gd name="T3" fmla="*/ 818 h 2202"/>
                  <a:gd name="T4" fmla="*/ 821 w 2981"/>
                  <a:gd name="T5" fmla="*/ 567 h 2202"/>
                  <a:gd name="T6" fmla="*/ 1279 w 2981"/>
                  <a:gd name="T7" fmla="*/ 512 h 2202"/>
                  <a:gd name="T8" fmla="*/ 1442 w 2981"/>
                  <a:gd name="T9" fmla="*/ 752 h 2202"/>
                  <a:gd name="T10" fmla="*/ 1906 w 2981"/>
                  <a:gd name="T11" fmla="*/ 752 h 2202"/>
                  <a:gd name="T12" fmla="*/ 1333 w 2981"/>
                  <a:gd name="T13" fmla="*/ 87 h 2202"/>
                  <a:gd name="T14" fmla="*/ 505 w 2981"/>
                  <a:gd name="T15" fmla="*/ 273 h 2202"/>
                  <a:gd name="T16" fmla="*/ 418 w 2981"/>
                  <a:gd name="T17" fmla="*/ 1003 h 2202"/>
                  <a:gd name="T18" fmla="*/ 1137 w 2981"/>
                  <a:gd name="T19" fmla="*/ 1308 h 2202"/>
                  <a:gd name="T20" fmla="*/ 1170 w 2981"/>
                  <a:gd name="T21" fmla="*/ 1581 h 2202"/>
                  <a:gd name="T22" fmla="*/ 625 w 2981"/>
                  <a:gd name="T23" fmla="*/ 1592 h 2202"/>
                  <a:gd name="T24" fmla="*/ 516 w 2981"/>
                  <a:gd name="T25" fmla="*/ 1363 h 2202"/>
                  <a:gd name="T26" fmla="*/ 36 w 2981"/>
                  <a:gd name="T27" fmla="*/ 1363 h 2202"/>
                  <a:gd name="T28" fmla="*/ 331 w 2981"/>
                  <a:gd name="T29" fmla="*/ 1940 h 2202"/>
                  <a:gd name="T30" fmla="*/ 1399 w 2981"/>
                  <a:gd name="T31" fmla="*/ 1930 h 2202"/>
                  <a:gd name="T32" fmla="*/ 1762 w 2981"/>
                  <a:gd name="T33" fmla="*/ 1482 h 2202"/>
                  <a:gd name="T34" fmla="*/ 2390 w 2981"/>
                  <a:gd name="T35" fmla="*/ 1482 h 2202"/>
                  <a:gd name="T36" fmla="*/ 2361 w 2981"/>
                  <a:gd name="T37" fmla="*/ 1614 h 2202"/>
                  <a:gd name="T38" fmla="*/ 2363 w 2981"/>
                  <a:gd name="T39" fmla="*/ 1604 h 2202"/>
                  <a:gd name="T40" fmla="*/ 1724 w 2981"/>
                  <a:gd name="T41" fmla="*/ 1604 h 2202"/>
                  <a:gd name="T42" fmla="*/ 1699 w 2981"/>
                  <a:gd name="T43" fmla="*/ 1725 h 2202"/>
                  <a:gd name="T44" fmla="*/ 2337 w 2981"/>
                  <a:gd name="T45" fmla="*/ 1725 h 2202"/>
                  <a:gd name="T46" fmla="*/ 2310 w 2981"/>
                  <a:gd name="T47" fmla="*/ 1847 h 2202"/>
                  <a:gd name="T48" fmla="*/ 1671 w 2981"/>
                  <a:gd name="T49" fmla="*/ 1847 h 2202"/>
                  <a:gd name="T50" fmla="*/ 1645 w 2981"/>
                  <a:gd name="T51" fmla="*/ 1968 h 2202"/>
                  <a:gd name="T52" fmla="*/ 2284 w 2981"/>
                  <a:gd name="T53" fmla="*/ 1968 h 2202"/>
                  <a:gd name="T54" fmla="*/ 2284 w 2981"/>
                  <a:gd name="T55" fmla="*/ 1968 h 2202"/>
                  <a:gd name="T56" fmla="*/ 2743 w 2981"/>
                  <a:gd name="T57" fmla="*/ 1968 h 2202"/>
                  <a:gd name="T58" fmla="*/ 2876 w 2981"/>
                  <a:gd name="T59" fmla="*/ 1361 h 2202"/>
                  <a:gd name="T60" fmla="*/ 2417 w 2981"/>
                  <a:gd name="T61" fmla="*/ 1361 h 2202"/>
                  <a:gd name="T62" fmla="*/ 2412 w 2981"/>
                  <a:gd name="T63" fmla="*/ 1382 h 2202"/>
                  <a:gd name="T64" fmla="*/ 2416 w 2981"/>
                  <a:gd name="T65" fmla="*/ 1361 h 2202"/>
                  <a:gd name="T66" fmla="*/ 1777 w 2981"/>
                  <a:gd name="T67" fmla="*/ 1361 h 2202"/>
                  <a:gd name="T68" fmla="*/ 1777 w 2981"/>
                  <a:gd name="T69" fmla="*/ 1362 h 2202"/>
                  <a:gd name="T70" fmla="*/ 1306 w 2981"/>
                  <a:gd name="T71" fmla="*/ 1362 h 2202"/>
                  <a:gd name="T72" fmla="*/ 1335 w 2981"/>
                  <a:gd name="T73" fmla="*/ 1239 h 2202"/>
                  <a:gd name="T74" fmla="*/ 2902 w 2981"/>
                  <a:gd name="T75" fmla="*/ 1239 h 2202"/>
                  <a:gd name="T76" fmla="*/ 2928 w 2981"/>
                  <a:gd name="T77" fmla="*/ 1118 h 2202"/>
                  <a:gd name="T78" fmla="*/ 1364 w 2981"/>
                  <a:gd name="T79" fmla="*/ 1118 h 2202"/>
                  <a:gd name="T80" fmla="*/ 1394 w 2981"/>
                  <a:gd name="T81" fmla="*/ 996 h 2202"/>
                  <a:gd name="T82" fmla="*/ 2956 w 2981"/>
                  <a:gd name="T83" fmla="*/ 996 h 2202"/>
                  <a:gd name="T84" fmla="*/ 2981 w 2981"/>
                  <a:gd name="T85" fmla="*/ 875 h 2202"/>
                  <a:gd name="T86" fmla="*/ 1416 w 2981"/>
                  <a:gd name="T87" fmla="*/ 875 h 2202"/>
                  <a:gd name="T88" fmla="*/ 1402 w 2981"/>
                  <a:gd name="T89" fmla="*/ 939 h 2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81" h="2202">
                    <a:moveTo>
                      <a:pt x="1402" y="939"/>
                    </a:moveTo>
                    <a:cubicBezTo>
                      <a:pt x="1363" y="932"/>
                      <a:pt x="1101" y="878"/>
                      <a:pt x="930" y="818"/>
                    </a:cubicBezTo>
                    <a:cubicBezTo>
                      <a:pt x="930" y="818"/>
                      <a:pt x="647" y="752"/>
                      <a:pt x="821" y="567"/>
                    </a:cubicBezTo>
                    <a:cubicBezTo>
                      <a:pt x="821" y="567"/>
                      <a:pt x="930" y="393"/>
                      <a:pt x="1279" y="512"/>
                    </a:cubicBezTo>
                    <a:cubicBezTo>
                      <a:pt x="1279" y="512"/>
                      <a:pt x="1442" y="600"/>
                      <a:pt x="1442" y="752"/>
                    </a:cubicBezTo>
                    <a:cubicBezTo>
                      <a:pt x="1906" y="752"/>
                      <a:pt x="1906" y="752"/>
                      <a:pt x="1906" y="752"/>
                    </a:cubicBezTo>
                    <a:cubicBezTo>
                      <a:pt x="1906" y="752"/>
                      <a:pt x="1945" y="222"/>
                      <a:pt x="1333" y="87"/>
                    </a:cubicBezTo>
                    <a:cubicBezTo>
                      <a:pt x="1333" y="87"/>
                      <a:pt x="799" y="0"/>
                      <a:pt x="505" y="273"/>
                    </a:cubicBezTo>
                    <a:cubicBezTo>
                      <a:pt x="505" y="273"/>
                      <a:pt x="91" y="589"/>
                      <a:pt x="418" y="1003"/>
                    </a:cubicBezTo>
                    <a:cubicBezTo>
                      <a:pt x="418" y="1003"/>
                      <a:pt x="483" y="1156"/>
                      <a:pt x="1137" y="1308"/>
                    </a:cubicBezTo>
                    <a:cubicBezTo>
                      <a:pt x="1137" y="1308"/>
                      <a:pt x="1399" y="1395"/>
                      <a:pt x="1170" y="1581"/>
                    </a:cubicBezTo>
                    <a:cubicBezTo>
                      <a:pt x="1170" y="1581"/>
                      <a:pt x="876" y="1733"/>
                      <a:pt x="625" y="1592"/>
                    </a:cubicBezTo>
                    <a:cubicBezTo>
                      <a:pt x="625" y="1592"/>
                      <a:pt x="494" y="1515"/>
                      <a:pt x="516" y="1363"/>
                    </a:cubicBezTo>
                    <a:cubicBezTo>
                      <a:pt x="36" y="1363"/>
                      <a:pt x="36" y="1363"/>
                      <a:pt x="36" y="1363"/>
                    </a:cubicBezTo>
                    <a:cubicBezTo>
                      <a:pt x="36" y="1363"/>
                      <a:pt x="0" y="1731"/>
                      <a:pt x="331" y="1940"/>
                    </a:cubicBezTo>
                    <a:cubicBezTo>
                      <a:pt x="331" y="1940"/>
                      <a:pt x="810" y="2202"/>
                      <a:pt x="1399" y="1930"/>
                    </a:cubicBezTo>
                    <a:cubicBezTo>
                      <a:pt x="1399" y="1930"/>
                      <a:pt x="1684" y="1779"/>
                      <a:pt x="1762" y="1482"/>
                    </a:cubicBezTo>
                    <a:cubicBezTo>
                      <a:pt x="2390" y="1482"/>
                      <a:pt x="2390" y="1482"/>
                      <a:pt x="2390" y="1482"/>
                    </a:cubicBezTo>
                    <a:cubicBezTo>
                      <a:pt x="2361" y="1614"/>
                      <a:pt x="2361" y="1614"/>
                      <a:pt x="2361" y="1614"/>
                    </a:cubicBezTo>
                    <a:cubicBezTo>
                      <a:pt x="2363" y="1604"/>
                      <a:pt x="2363" y="1604"/>
                      <a:pt x="2363" y="1604"/>
                    </a:cubicBezTo>
                    <a:cubicBezTo>
                      <a:pt x="1724" y="1604"/>
                      <a:pt x="1724" y="1604"/>
                      <a:pt x="1724" y="1604"/>
                    </a:cubicBezTo>
                    <a:cubicBezTo>
                      <a:pt x="1699" y="1725"/>
                      <a:pt x="1699" y="1725"/>
                      <a:pt x="1699" y="1725"/>
                    </a:cubicBezTo>
                    <a:cubicBezTo>
                      <a:pt x="2337" y="1725"/>
                      <a:pt x="2337" y="1725"/>
                      <a:pt x="2337" y="1725"/>
                    </a:cubicBezTo>
                    <a:cubicBezTo>
                      <a:pt x="2310" y="1847"/>
                      <a:pt x="2310" y="1847"/>
                      <a:pt x="2310" y="1847"/>
                    </a:cubicBezTo>
                    <a:cubicBezTo>
                      <a:pt x="1671" y="1847"/>
                      <a:pt x="1671" y="1847"/>
                      <a:pt x="1671" y="1847"/>
                    </a:cubicBezTo>
                    <a:cubicBezTo>
                      <a:pt x="1645" y="1968"/>
                      <a:pt x="1645" y="1968"/>
                      <a:pt x="1645" y="1968"/>
                    </a:cubicBezTo>
                    <a:cubicBezTo>
                      <a:pt x="2284" y="1968"/>
                      <a:pt x="2284" y="1968"/>
                      <a:pt x="2284" y="1968"/>
                    </a:cubicBezTo>
                    <a:cubicBezTo>
                      <a:pt x="2284" y="1968"/>
                      <a:pt x="2284" y="1968"/>
                      <a:pt x="2284" y="1968"/>
                    </a:cubicBezTo>
                    <a:cubicBezTo>
                      <a:pt x="2743" y="1968"/>
                      <a:pt x="2743" y="1968"/>
                      <a:pt x="2743" y="1968"/>
                    </a:cubicBezTo>
                    <a:cubicBezTo>
                      <a:pt x="2876" y="1361"/>
                      <a:pt x="2876" y="1361"/>
                      <a:pt x="2876" y="1361"/>
                    </a:cubicBezTo>
                    <a:cubicBezTo>
                      <a:pt x="2417" y="1361"/>
                      <a:pt x="2417" y="1361"/>
                      <a:pt x="2417" y="1361"/>
                    </a:cubicBezTo>
                    <a:cubicBezTo>
                      <a:pt x="2412" y="1382"/>
                      <a:pt x="2412" y="1382"/>
                      <a:pt x="2412" y="1382"/>
                    </a:cubicBezTo>
                    <a:cubicBezTo>
                      <a:pt x="2416" y="1361"/>
                      <a:pt x="2416" y="1361"/>
                      <a:pt x="2416" y="1361"/>
                    </a:cubicBezTo>
                    <a:cubicBezTo>
                      <a:pt x="1777" y="1361"/>
                      <a:pt x="1777" y="1361"/>
                      <a:pt x="1777" y="1361"/>
                    </a:cubicBezTo>
                    <a:cubicBezTo>
                      <a:pt x="1777" y="1362"/>
                      <a:pt x="1777" y="1362"/>
                      <a:pt x="1777" y="1362"/>
                    </a:cubicBezTo>
                    <a:cubicBezTo>
                      <a:pt x="1306" y="1362"/>
                      <a:pt x="1306" y="1362"/>
                      <a:pt x="1306" y="1362"/>
                    </a:cubicBezTo>
                    <a:cubicBezTo>
                      <a:pt x="1335" y="1239"/>
                      <a:pt x="1335" y="1239"/>
                      <a:pt x="1335" y="1239"/>
                    </a:cubicBezTo>
                    <a:cubicBezTo>
                      <a:pt x="2902" y="1239"/>
                      <a:pt x="2902" y="1239"/>
                      <a:pt x="2902" y="1239"/>
                    </a:cubicBezTo>
                    <a:cubicBezTo>
                      <a:pt x="2928" y="1118"/>
                      <a:pt x="2928" y="1118"/>
                      <a:pt x="2928" y="1118"/>
                    </a:cubicBezTo>
                    <a:cubicBezTo>
                      <a:pt x="1364" y="1118"/>
                      <a:pt x="1364" y="1118"/>
                      <a:pt x="1364" y="1118"/>
                    </a:cubicBezTo>
                    <a:cubicBezTo>
                      <a:pt x="1394" y="996"/>
                      <a:pt x="1394" y="996"/>
                      <a:pt x="1394" y="996"/>
                    </a:cubicBezTo>
                    <a:cubicBezTo>
                      <a:pt x="2956" y="996"/>
                      <a:pt x="2956" y="996"/>
                      <a:pt x="2956" y="996"/>
                    </a:cubicBezTo>
                    <a:cubicBezTo>
                      <a:pt x="2981" y="875"/>
                      <a:pt x="2981" y="875"/>
                      <a:pt x="2981" y="875"/>
                    </a:cubicBezTo>
                    <a:cubicBezTo>
                      <a:pt x="1416" y="875"/>
                      <a:pt x="1416" y="875"/>
                      <a:pt x="1416" y="875"/>
                    </a:cubicBezTo>
                    <a:lnTo>
                      <a:pt x="1402" y="93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a:p>
            </p:txBody>
          </p:sp>
        </p:grpSp>
        <p:grpSp>
          <p:nvGrpSpPr>
            <p:cNvPr id="9" name="그룹 8"/>
            <p:cNvGrpSpPr/>
            <p:nvPr/>
          </p:nvGrpSpPr>
          <p:grpSpPr>
            <a:xfrm>
              <a:off x="8385343" y="1793081"/>
              <a:ext cx="1246829" cy="320777"/>
              <a:chOff x="8771113" y="2817725"/>
              <a:chExt cx="955181" cy="245744"/>
            </a:xfrm>
            <a:grpFill/>
          </p:grpSpPr>
          <p:sp>
            <p:nvSpPr>
              <p:cNvPr id="10" name="Freeform 113"/>
              <p:cNvSpPr>
                <a:spLocks/>
              </p:cNvSpPr>
              <p:nvPr/>
            </p:nvSpPr>
            <p:spPr bwMode="auto">
              <a:xfrm>
                <a:off x="8771113" y="2817725"/>
                <a:ext cx="63383" cy="98965"/>
              </a:xfrm>
              <a:custGeom>
                <a:avLst/>
                <a:gdLst>
                  <a:gd name="T0" fmla="*/ 96 w 206"/>
                  <a:gd name="T1" fmla="*/ 323 h 323"/>
                  <a:gd name="T2" fmla="*/ 4 w 206"/>
                  <a:gd name="T3" fmla="*/ 221 h 323"/>
                  <a:gd name="T4" fmla="*/ 69 w 206"/>
                  <a:gd name="T5" fmla="*/ 221 h 323"/>
                  <a:gd name="T6" fmla="*/ 106 w 206"/>
                  <a:gd name="T7" fmla="*/ 276 h 323"/>
                  <a:gd name="T8" fmla="*/ 139 w 206"/>
                  <a:gd name="T9" fmla="*/ 241 h 323"/>
                  <a:gd name="T10" fmla="*/ 8 w 206"/>
                  <a:gd name="T11" fmla="*/ 88 h 323"/>
                  <a:gd name="T12" fmla="*/ 111 w 206"/>
                  <a:gd name="T13" fmla="*/ 0 h 323"/>
                  <a:gd name="T14" fmla="*/ 202 w 206"/>
                  <a:gd name="T15" fmla="*/ 94 h 323"/>
                  <a:gd name="T16" fmla="*/ 138 w 206"/>
                  <a:gd name="T17" fmla="*/ 94 h 323"/>
                  <a:gd name="T18" fmla="*/ 108 w 206"/>
                  <a:gd name="T19" fmla="*/ 47 h 323"/>
                  <a:gd name="T20" fmla="*/ 74 w 206"/>
                  <a:gd name="T21" fmla="*/ 80 h 323"/>
                  <a:gd name="T22" fmla="*/ 206 w 206"/>
                  <a:gd name="T23" fmla="*/ 233 h 323"/>
                  <a:gd name="T24" fmla="*/ 96 w 206"/>
                  <a:gd name="T2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323">
                    <a:moveTo>
                      <a:pt x="96" y="323"/>
                    </a:moveTo>
                    <a:cubicBezTo>
                      <a:pt x="16" y="323"/>
                      <a:pt x="0" y="276"/>
                      <a:pt x="4" y="221"/>
                    </a:cubicBezTo>
                    <a:cubicBezTo>
                      <a:pt x="69" y="221"/>
                      <a:pt x="69" y="221"/>
                      <a:pt x="69" y="221"/>
                    </a:cubicBezTo>
                    <a:cubicBezTo>
                      <a:pt x="69" y="251"/>
                      <a:pt x="70" y="276"/>
                      <a:pt x="106" y="276"/>
                    </a:cubicBezTo>
                    <a:cubicBezTo>
                      <a:pt x="128" y="276"/>
                      <a:pt x="139" y="262"/>
                      <a:pt x="139" y="241"/>
                    </a:cubicBezTo>
                    <a:cubicBezTo>
                      <a:pt x="139" y="185"/>
                      <a:pt x="8" y="181"/>
                      <a:pt x="8" y="88"/>
                    </a:cubicBezTo>
                    <a:cubicBezTo>
                      <a:pt x="8" y="39"/>
                      <a:pt x="31" y="0"/>
                      <a:pt x="111" y="0"/>
                    </a:cubicBezTo>
                    <a:cubicBezTo>
                      <a:pt x="174" y="0"/>
                      <a:pt x="206" y="29"/>
                      <a:pt x="202" y="94"/>
                    </a:cubicBezTo>
                    <a:cubicBezTo>
                      <a:pt x="138" y="94"/>
                      <a:pt x="138" y="94"/>
                      <a:pt x="138" y="94"/>
                    </a:cubicBezTo>
                    <a:cubicBezTo>
                      <a:pt x="138" y="71"/>
                      <a:pt x="134" y="47"/>
                      <a:pt x="108" y="47"/>
                    </a:cubicBezTo>
                    <a:cubicBezTo>
                      <a:pt x="86" y="47"/>
                      <a:pt x="74" y="59"/>
                      <a:pt x="74" y="80"/>
                    </a:cubicBezTo>
                    <a:cubicBezTo>
                      <a:pt x="74" y="140"/>
                      <a:pt x="206" y="134"/>
                      <a:pt x="206" y="233"/>
                    </a:cubicBezTo>
                    <a:cubicBezTo>
                      <a:pt x="206" y="314"/>
                      <a:pt x="146" y="323"/>
                      <a:pt x="96" y="3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1" name="Freeform 114"/>
              <p:cNvSpPr>
                <a:spLocks noEditPoints="1"/>
              </p:cNvSpPr>
              <p:nvPr/>
            </p:nvSpPr>
            <p:spPr bwMode="auto">
              <a:xfrm>
                <a:off x="8840055" y="2818836"/>
                <a:ext cx="78950" cy="96742"/>
              </a:xfrm>
              <a:custGeom>
                <a:avLst/>
                <a:gdLst>
                  <a:gd name="T0" fmla="*/ 0 w 71"/>
                  <a:gd name="T1" fmla="*/ 87 h 87"/>
                  <a:gd name="T2" fmla="*/ 24 w 71"/>
                  <a:gd name="T3" fmla="*/ 0 h 87"/>
                  <a:gd name="T4" fmla="*/ 48 w 71"/>
                  <a:gd name="T5" fmla="*/ 0 h 87"/>
                  <a:gd name="T6" fmla="*/ 71 w 71"/>
                  <a:gd name="T7" fmla="*/ 87 h 87"/>
                  <a:gd name="T8" fmla="*/ 52 w 71"/>
                  <a:gd name="T9" fmla="*/ 87 h 87"/>
                  <a:gd name="T10" fmla="*/ 48 w 71"/>
                  <a:gd name="T11" fmla="*/ 68 h 87"/>
                  <a:gd name="T12" fmla="*/ 23 w 71"/>
                  <a:gd name="T13" fmla="*/ 68 h 87"/>
                  <a:gd name="T14" fmla="*/ 18 w 71"/>
                  <a:gd name="T15" fmla="*/ 87 h 87"/>
                  <a:gd name="T16" fmla="*/ 0 w 71"/>
                  <a:gd name="T17" fmla="*/ 87 h 87"/>
                  <a:gd name="T18" fmla="*/ 35 w 71"/>
                  <a:gd name="T19" fmla="*/ 17 h 87"/>
                  <a:gd name="T20" fmla="*/ 35 w 71"/>
                  <a:gd name="T21" fmla="*/ 17 h 87"/>
                  <a:gd name="T22" fmla="*/ 27 w 71"/>
                  <a:gd name="T23" fmla="*/ 54 h 87"/>
                  <a:gd name="T24" fmla="*/ 44 w 71"/>
                  <a:gd name="T25" fmla="*/ 54 h 87"/>
                  <a:gd name="T26" fmla="*/ 35 w 71"/>
                  <a:gd name="T27" fmla="*/ 1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87">
                    <a:moveTo>
                      <a:pt x="0" y="87"/>
                    </a:moveTo>
                    <a:lnTo>
                      <a:pt x="24" y="0"/>
                    </a:lnTo>
                    <a:lnTo>
                      <a:pt x="48" y="0"/>
                    </a:lnTo>
                    <a:lnTo>
                      <a:pt x="71" y="87"/>
                    </a:lnTo>
                    <a:lnTo>
                      <a:pt x="52" y="87"/>
                    </a:lnTo>
                    <a:lnTo>
                      <a:pt x="48" y="68"/>
                    </a:lnTo>
                    <a:lnTo>
                      <a:pt x="23" y="68"/>
                    </a:lnTo>
                    <a:lnTo>
                      <a:pt x="18" y="87"/>
                    </a:lnTo>
                    <a:lnTo>
                      <a:pt x="0" y="87"/>
                    </a:lnTo>
                    <a:close/>
                    <a:moveTo>
                      <a:pt x="35" y="17"/>
                    </a:moveTo>
                    <a:lnTo>
                      <a:pt x="35" y="17"/>
                    </a:lnTo>
                    <a:lnTo>
                      <a:pt x="27" y="54"/>
                    </a:lnTo>
                    <a:lnTo>
                      <a:pt x="44" y="54"/>
                    </a:lnTo>
                    <a:lnTo>
                      <a:pt x="3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2" name="Freeform 115"/>
              <p:cNvSpPr>
                <a:spLocks/>
              </p:cNvSpPr>
              <p:nvPr/>
            </p:nvSpPr>
            <p:spPr bwMode="auto">
              <a:xfrm>
                <a:off x="8927900" y="2818836"/>
                <a:ext cx="94518" cy="96742"/>
              </a:xfrm>
              <a:custGeom>
                <a:avLst/>
                <a:gdLst>
                  <a:gd name="T0" fmla="*/ 0 w 85"/>
                  <a:gd name="T1" fmla="*/ 87 h 87"/>
                  <a:gd name="T2" fmla="*/ 0 w 85"/>
                  <a:gd name="T3" fmla="*/ 0 h 87"/>
                  <a:gd name="T4" fmla="*/ 29 w 85"/>
                  <a:gd name="T5" fmla="*/ 0 h 87"/>
                  <a:gd name="T6" fmla="*/ 42 w 85"/>
                  <a:gd name="T7" fmla="*/ 59 h 87"/>
                  <a:gd name="T8" fmla="*/ 43 w 85"/>
                  <a:gd name="T9" fmla="*/ 59 h 87"/>
                  <a:gd name="T10" fmla="*/ 57 w 85"/>
                  <a:gd name="T11" fmla="*/ 0 h 87"/>
                  <a:gd name="T12" fmla="*/ 85 w 85"/>
                  <a:gd name="T13" fmla="*/ 0 h 87"/>
                  <a:gd name="T14" fmla="*/ 85 w 85"/>
                  <a:gd name="T15" fmla="*/ 87 h 87"/>
                  <a:gd name="T16" fmla="*/ 67 w 85"/>
                  <a:gd name="T17" fmla="*/ 87 h 87"/>
                  <a:gd name="T18" fmla="*/ 67 w 85"/>
                  <a:gd name="T19" fmla="*/ 20 h 87"/>
                  <a:gd name="T20" fmla="*/ 67 w 85"/>
                  <a:gd name="T21" fmla="*/ 20 h 87"/>
                  <a:gd name="T22" fmla="*/ 51 w 85"/>
                  <a:gd name="T23" fmla="*/ 87 h 87"/>
                  <a:gd name="T24" fmla="*/ 34 w 85"/>
                  <a:gd name="T25" fmla="*/ 87 h 87"/>
                  <a:gd name="T26" fmla="*/ 18 w 85"/>
                  <a:gd name="T27" fmla="*/ 20 h 87"/>
                  <a:gd name="T28" fmla="*/ 18 w 85"/>
                  <a:gd name="T29" fmla="*/ 20 h 87"/>
                  <a:gd name="T30" fmla="*/ 18 w 85"/>
                  <a:gd name="T31" fmla="*/ 87 h 87"/>
                  <a:gd name="T32" fmla="*/ 0 w 85"/>
                  <a:gd name="T3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87">
                    <a:moveTo>
                      <a:pt x="0" y="87"/>
                    </a:moveTo>
                    <a:lnTo>
                      <a:pt x="0" y="0"/>
                    </a:lnTo>
                    <a:lnTo>
                      <a:pt x="29" y="0"/>
                    </a:lnTo>
                    <a:lnTo>
                      <a:pt x="42" y="59"/>
                    </a:lnTo>
                    <a:lnTo>
                      <a:pt x="43" y="59"/>
                    </a:lnTo>
                    <a:lnTo>
                      <a:pt x="57" y="0"/>
                    </a:lnTo>
                    <a:lnTo>
                      <a:pt x="85" y="0"/>
                    </a:lnTo>
                    <a:lnTo>
                      <a:pt x="85" y="87"/>
                    </a:lnTo>
                    <a:lnTo>
                      <a:pt x="67" y="87"/>
                    </a:lnTo>
                    <a:lnTo>
                      <a:pt x="67" y="20"/>
                    </a:lnTo>
                    <a:lnTo>
                      <a:pt x="67" y="20"/>
                    </a:lnTo>
                    <a:lnTo>
                      <a:pt x="51" y="87"/>
                    </a:lnTo>
                    <a:lnTo>
                      <a:pt x="34" y="87"/>
                    </a:lnTo>
                    <a:lnTo>
                      <a:pt x="18" y="20"/>
                    </a:lnTo>
                    <a:lnTo>
                      <a:pt x="18" y="20"/>
                    </a:lnTo>
                    <a:lnTo>
                      <a:pt x="1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3" name="Freeform 116"/>
              <p:cNvSpPr>
                <a:spLocks/>
              </p:cNvSpPr>
              <p:nvPr/>
            </p:nvSpPr>
            <p:spPr bwMode="auto">
              <a:xfrm>
                <a:off x="9034649" y="2817725"/>
                <a:ext cx="63383" cy="98965"/>
              </a:xfrm>
              <a:custGeom>
                <a:avLst/>
                <a:gdLst>
                  <a:gd name="T0" fmla="*/ 96 w 205"/>
                  <a:gd name="T1" fmla="*/ 323 h 323"/>
                  <a:gd name="T2" fmla="*/ 3 w 205"/>
                  <a:gd name="T3" fmla="*/ 221 h 323"/>
                  <a:gd name="T4" fmla="*/ 69 w 205"/>
                  <a:gd name="T5" fmla="*/ 221 h 323"/>
                  <a:gd name="T6" fmla="*/ 106 w 205"/>
                  <a:gd name="T7" fmla="*/ 276 h 323"/>
                  <a:gd name="T8" fmla="*/ 139 w 205"/>
                  <a:gd name="T9" fmla="*/ 241 h 323"/>
                  <a:gd name="T10" fmla="*/ 7 w 205"/>
                  <a:gd name="T11" fmla="*/ 88 h 323"/>
                  <a:gd name="T12" fmla="*/ 110 w 205"/>
                  <a:gd name="T13" fmla="*/ 0 h 323"/>
                  <a:gd name="T14" fmla="*/ 201 w 205"/>
                  <a:gd name="T15" fmla="*/ 94 h 323"/>
                  <a:gd name="T16" fmla="*/ 137 w 205"/>
                  <a:gd name="T17" fmla="*/ 94 h 323"/>
                  <a:gd name="T18" fmla="*/ 107 w 205"/>
                  <a:gd name="T19" fmla="*/ 47 h 323"/>
                  <a:gd name="T20" fmla="*/ 73 w 205"/>
                  <a:gd name="T21" fmla="*/ 80 h 323"/>
                  <a:gd name="T22" fmla="*/ 205 w 205"/>
                  <a:gd name="T23" fmla="*/ 233 h 323"/>
                  <a:gd name="T24" fmla="*/ 96 w 205"/>
                  <a:gd name="T2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323">
                    <a:moveTo>
                      <a:pt x="96" y="323"/>
                    </a:moveTo>
                    <a:cubicBezTo>
                      <a:pt x="15" y="323"/>
                      <a:pt x="0" y="276"/>
                      <a:pt x="3" y="221"/>
                    </a:cubicBezTo>
                    <a:cubicBezTo>
                      <a:pt x="69" y="221"/>
                      <a:pt x="69" y="221"/>
                      <a:pt x="69" y="221"/>
                    </a:cubicBezTo>
                    <a:cubicBezTo>
                      <a:pt x="69" y="251"/>
                      <a:pt x="70" y="276"/>
                      <a:pt x="106" y="276"/>
                    </a:cubicBezTo>
                    <a:cubicBezTo>
                      <a:pt x="128" y="276"/>
                      <a:pt x="139" y="262"/>
                      <a:pt x="139" y="241"/>
                    </a:cubicBezTo>
                    <a:cubicBezTo>
                      <a:pt x="139" y="185"/>
                      <a:pt x="7" y="181"/>
                      <a:pt x="7" y="88"/>
                    </a:cubicBezTo>
                    <a:cubicBezTo>
                      <a:pt x="7" y="39"/>
                      <a:pt x="30" y="0"/>
                      <a:pt x="110" y="0"/>
                    </a:cubicBezTo>
                    <a:cubicBezTo>
                      <a:pt x="174" y="0"/>
                      <a:pt x="205" y="29"/>
                      <a:pt x="201" y="94"/>
                    </a:cubicBezTo>
                    <a:cubicBezTo>
                      <a:pt x="137" y="94"/>
                      <a:pt x="137" y="94"/>
                      <a:pt x="137" y="94"/>
                    </a:cubicBezTo>
                    <a:cubicBezTo>
                      <a:pt x="137" y="71"/>
                      <a:pt x="134" y="47"/>
                      <a:pt x="107" y="47"/>
                    </a:cubicBezTo>
                    <a:cubicBezTo>
                      <a:pt x="86" y="47"/>
                      <a:pt x="73" y="59"/>
                      <a:pt x="73" y="80"/>
                    </a:cubicBezTo>
                    <a:cubicBezTo>
                      <a:pt x="73" y="140"/>
                      <a:pt x="205" y="134"/>
                      <a:pt x="205" y="233"/>
                    </a:cubicBezTo>
                    <a:cubicBezTo>
                      <a:pt x="205" y="314"/>
                      <a:pt x="146" y="323"/>
                      <a:pt x="96" y="3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4" name="Freeform 117"/>
              <p:cNvSpPr>
                <a:spLocks/>
              </p:cNvSpPr>
              <p:nvPr/>
            </p:nvSpPr>
            <p:spPr bwMode="auto">
              <a:xfrm>
                <a:off x="9111375" y="2818836"/>
                <a:ext cx="64494" cy="97853"/>
              </a:xfrm>
              <a:custGeom>
                <a:avLst/>
                <a:gdLst>
                  <a:gd name="T0" fmla="*/ 213 w 213"/>
                  <a:gd name="T1" fmla="*/ 0 h 318"/>
                  <a:gd name="T2" fmla="*/ 213 w 213"/>
                  <a:gd name="T3" fmla="*/ 222 h 318"/>
                  <a:gd name="T4" fmla="*/ 107 w 213"/>
                  <a:gd name="T5" fmla="*/ 318 h 318"/>
                  <a:gd name="T6" fmla="*/ 0 w 213"/>
                  <a:gd name="T7" fmla="*/ 222 h 318"/>
                  <a:gd name="T8" fmla="*/ 0 w 213"/>
                  <a:gd name="T9" fmla="*/ 0 h 318"/>
                  <a:gd name="T10" fmla="*/ 66 w 213"/>
                  <a:gd name="T11" fmla="*/ 0 h 318"/>
                  <a:gd name="T12" fmla="*/ 66 w 213"/>
                  <a:gd name="T13" fmla="*/ 218 h 318"/>
                  <a:gd name="T14" fmla="*/ 106 w 213"/>
                  <a:gd name="T15" fmla="*/ 271 h 318"/>
                  <a:gd name="T16" fmla="*/ 147 w 213"/>
                  <a:gd name="T17" fmla="*/ 218 h 318"/>
                  <a:gd name="T18" fmla="*/ 147 w 213"/>
                  <a:gd name="T19" fmla="*/ 0 h 318"/>
                  <a:gd name="T20" fmla="*/ 213 w 213"/>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18">
                    <a:moveTo>
                      <a:pt x="213" y="0"/>
                    </a:moveTo>
                    <a:cubicBezTo>
                      <a:pt x="213" y="222"/>
                      <a:pt x="213" y="222"/>
                      <a:pt x="213" y="222"/>
                    </a:cubicBezTo>
                    <a:cubicBezTo>
                      <a:pt x="213" y="269"/>
                      <a:pt x="187" y="318"/>
                      <a:pt x="107" y="318"/>
                    </a:cubicBezTo>
                    <a:cubicBezTo>
                      <a:pt x="35" y="318"/>
                      <a:pt x="0" y="281"/>
                      <a:pt x="0" y="222"/>
                    </a:cubicBezTo>
                    <a:cubicBezTo>
                      <a:pt x="0" y="0"/>
                      <a:pt x="0" y="0"/>
                      <a:pt x="0" y="0"/>
                    </a:cubicBezTo>
                    <a:cubicBezTo>
                      <a:pt x="66" y="0"/>
                      <a:pt x="66" y="0"/>
                      <a:pt x="66" y="0"/>
                    </a:cubicBezTo>
                    <a:cubicBezTo>
                      <a:pt x="66" y="218"/>
                      <a:pt x="66" y="218"/>
                      <a:pt x="66" y="218"/>
                    </a:cubicBezTo>
                    <a:cubicBezTo>
                      <a:pt x="66" y="256"/>
                      <a:pt x="82" y="271"/>
                      <a:pt x="106" y="271"/>
                    </a:cubicBezTo>
                    <a:cubicBezTo>
                      <a:pt x="134" y="271"/>
                      <a:pt x="147" y="252"/>
                      <a:pt x="147" y="218"/>
                    </a:cubicBezTo>
                    <a:cubicBezTo>
                      <a:pt x="147" y="0"/>
                      <a:pt x="147" y="0"/>
                      <a:pt x="147" y="0"/>
                    </a:cubicBezTo>
                    <a:lnTo>
                      <a:pt x="2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5" name="Freeform 118"/>
              <p:cNvSpPr>
                <a:spLocks/>
              </p:cNvSpPr>
              <p:nvPr/>
            </p:nvSpPr>
            <p:spPr bwMode="auto">
              <a:xfrm>
                <a:off x="9191437" y="2818836"/>
                <a:ext cx="72278" cy="96742"/>
              </a:xfrm>
              <a:custGeom>
                <a:avLst/>
                <a:gdLst>
                  <a:gd name="T0" fmla="*/ 0 w 65"/>
                  <a:gd name="T1" fmla="*/ 87 h 87"/>
                  <a:gd name="T2" fmla="*/ 0 w 65"/>
                  <a:gd name="T3" fmla="*/ 0 h 87"/>
                  <a:gd name="T4" fmla="*/ 25 w 65"/>
                  <a:gd name="T5" fmla="*/ 0 h 87"/>
                  <a:gd name="T6" fmla="*/ 48 w 65"/>
                  <a:gd name="T7" fmla="*/ 60 h 87"/>
                  <a:gd name="T8" fmla="*/ 48 w 65"/>
                  <a:gd name="T9" fmla="*/ 60 h 87"/>
                  <a:gd name="T10" fmla="*/ 48 w 65"/>
                  <a:gd name="T11" fmla="*/ 0 h 87"/>
                  <a:gd name="T12" fmla="*/ 65 w 65"/>
                  <a:gd name="T13" fmla="*/ 0 h 87"/>
                  <a:gd name="T14" fmla="*/ 65 w 65"/>
                  <a:gd name="T15" fmla="*/ 87 h 87"/>
                  <a:gd name="T16" fmla="*/ 41 w 65"/>
                  <a:gd name="T17" fmla="*/ 87 h 87"/>
                  <a:gd name="T18" fmla="*/ 17 w 65"/>
                  <a:gd name="T19" fmla="*/ 23 h 87"/>
                  <a:gd name="T20" fmla="*/ 17 w 65"/>
                  <a:gd name="T21" fmla="*/ 23 h 87"/>
                  <a:gd name="T22" fmla="*/ 17 w 65"/>
                  <a:gd name="T23" fmla="*/ 87 h 87"/>
                  <a:gd name="T24" fmla="*/ 0 w 65"/>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7">
                    <a:moveTo>
                      <a:pt x="0" y="87"/>
                    </a:moveTo>
                    <a:lnTo>
                      <a:pt x="0" y="0"/>
                    </a:lnTo>
                    <a:lnTo>
                      <a:pt x="25" y="0"/>
                    </a:lnTo>
                    <a:lnTo>
                      <a:pt x="48" y="60"/>
                    </a:lnTo>
                    <a:lnTo>
                      <a:pt x="48" y="60"/>
                    </a:lnTo>
                    <a:lnTo>
                      <a:pt x="48" y="0"/>
                    </a:lnTo>
                    <a:lnTo>
                      <a:pt x="65" y="0"/>
                    </a:lnTo>
                    <a:lnTo>
                      <a:pt x="65" y="87"/>
                    </a:lnTo>
                    <a:lnTo>
                      <a:pt x="41" y="87"/>
                    </a:lnTo>
                    <a:lnTo>
                      <a:pt x="17" y="23"/>
                    </a:lnTo>
                    <a:lnTo>
                      <a:pt x="17" y="23"/>
                    </a:lnTo>
                    <a:lnTo>
                      <a:pt x="17"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6" name="Freeform 119"/>
              <p:cNvSpPr>
                <a:spLocks/>
              </p:cNvSpPr>
              <p:nvPr/>
            </p:nvSpPr>
            <p:spPr bwMode="auto">
              <a:xfrm>
                <a:off x="9279282" y="2817725"/>
                <a:ext cx="65606" cy="98965"/>
              </a:xfrm>
              <a:custGeom>
                <a:avLst/>
                <a:gdLst>
                  <a:gd name="T0" fmla="*/ 145 w 214"/>
                  <a:gd name="T1" fmla="*/ 102 h 323"/>
                  <a:gd name="T2" fmla="*/ 106 w 214"/>
                  <a:gd name="T3" fmla="*/ 47 h 323"/>
                  <a:gd name="T4" fmla="*/ 66 w 214"/>
                  <a:gd name="T5" fmla="*/ 163 h 323"/>
                  <a:gd name="T6" fmla="*/ 112 w 214"/>
                  <a:gd name="T7" fmla="*/ 278 h 323"/>
                  <a:gd name="T8" fmla="*/ 145 w 214"/>
                  <a:gd name="T9" fmla="*/ 272 h 323"/>
                  <a:gd name="T10" fmla="*/ 145 w 214"/>
                  <a:gd name="T11" fmla="*/ 202 h 323"/>
                  <a:gd name="T12" fmla="*/ 110 w 214"/>
                  <a:gd name="T13" fmla="*/ 202 h 323"/>
                  <a:gd name="T14" fmla="*/ 110 w 214"/>
                  <a:gd name="T15" fmla="*/ 154 h 323"/>
                  <a:gd name="T16" fmla="*/ 210 w 214"/>
                  <a:gd name="T17" fmla="*/ 154 h 323"/>
                  <a:gd name="T18" fmla="*/ 210 w 214"/>
                  <a:gd name="T19" fmla="*/ 313 h 323"/>
                  <a:gd name="T20" fmla="*/ 122 w 214"/>
                  <a:gd name="T21" fmla="*/ 323 h 323"/>
                  <a:gd name="T22" fmla="*/ 0 w 214"/>
                  <a:gd name="T23" fmla="*/ 159 h 323"/>
                  <a:gd name="T24" fmla="*/ 110 w 214"/>
                  <a:gd name="T25" fmla="*/ 0 h 323"/>
                  <a:gd name="T26" fmla="*/ 210 w 214"/>
                  <a:gd name="T27" fmla="*/ 102 h 323"/>
                  <a:gd name="T28" fmla="*/ 145 w 214"/>
                  <a:gd name="T29" fmla="*/ 102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4" h="323">
                    <a:moveTo>
                      <a:pt x="145" y="102"/>
                    </a:moveTo>
                    <a:cubicBezTo>
                      <a:pt x="146" y="73"/>
                      <a:pt x="141" y="47"/>
                      <a:pt x="106" y="47"/>
                    </a:cubicBezTo>
                    <a:cubicBezTo>
                      <a:pt x="66" y="47"/>
                      <a:pt x="66" y="102"/>
                      <a:pt x="66" y="163"/>
                    </a:cubicBezTo>
                    <a:cubicBezTo>
                      <a:pt x="66" y="260"/>
                      <a:pt x="75" y="278"/>
                      <a:pt x="112" y="278"/>
                    </a:cubicBezTo>
                    <a:cubicBezTo>
                      <a:pt x="123" y="278"/>
                      <a:pt x="135" y="275"/>
                      <a:pt x="145" y="272"/>
                    </a:cubicBezTo>
                    <a:cubicBezTo>
                      <a:pt x="145" y="202"/>
                      <a:pt x="145" y="202"/>
                      <a:pt x="145" y="202"/>
                    </a:cubicBezTo>
                    <a:cubicBezTo>
                      <a:pt x="110" y="202"/>
                      <a:pt x="110" y="202"/>
                      <a:pt x="110" y="202"/>
                    </a:cubicBezTo>
                    <a:cubicBezTo>
                      <a:pt x="110" y="154"/>
                      <a:pt x="110" y="154"/>
                      <a:pt x="110" y="154"/>
                    </a:cubicBezTo>
                    <a:cubicBezTo>
                      <a:pt x="210" y="154"/>
                      <a:pt x="210" y="154"/>
                      <a:pt x="210" y="154"/>
                    </a:cubicBezTo>
                    <a:cubicBezTo>
                      <a:pt x="210" y="313"/>
                      <a:pt x="210" y="313"/>
                      <a:pt x="210" y="313"/>
                    </a:cubicBezTo>
                    <a:cubicBezTo>
                      <a:pt x="193" y="316"/>
                      <a:pt x="148" y="323"/>
                      <a:pt x="122" y="323"/>
                    </a:cubicBezTo>
                    <a:cubicBezTo>
                      <a:pt x="12" y="323"/>
                      <a:pt x="0" y="278"/>
                      <a:pt x="0" y="159"/>
                    </a:cubicBezTo>
                    <a:cubicBezTo>
                      <a:pt x="0" y="80"/>
                      <a:pt x="3" y="0"/>
                      <a:pt x="110" y="0"/>
                    </a:cubicBezTo>
                    <a:cubicBezTo>
                      <a:pt x="174" y="0"/>
                      <a:pt x="214" y="36"/>
                      <a:pt x="210" y="102"/>
                    </a:cubicBezTo>
                    <a:lnTo>
                      <a:pt x="14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7" name="Freeform 120"/>
              <p:cNvSpPr>
                <a:spLocks/>
              </p:cNvSpPr>
              <p:nvPr/>
            </p:nvSpPr>
            <p:spPr bwMode="auto">
              <a:xfrm>
                <a:off x="8773337" y="2964505"/>
                <a:ext cx="95629" cy="96742"/>
              </a:xfrm>
              <a:custGeom>
                <a:avLst/>
                <a:gdLst>
                  <a:gd name="T0" fmla="*/ 0 w 86"/>
                  <a:gd name="T1" fmla="*/ 87 h 87"/>
                  <a:gd name="T2" fmla="*/ 0 w 86"/>
                  <a:gd name="T3" fmla="*/ 0 h 87"/>
                  <a:gd name="T4" fmla="*/ 30 w 86"/>
                  <a:gd name="T5" fmla="*/ 0 h 87"/>
                  <a:gd name="T6" fmla="*/ 43 w 86"/>
                  <a:gd name="T7" fmla="*/ 59 h 87"/>
                  <a:gd name="T8" fmla="*/ 43 w 86"/>
                  <a:gd name="T9" fmla="*/ 59 h 87"/>
                  <a:gd name="T10" fmla="*/ 58 w 86"/>
                  <a:gd name="T11" fmla="*/ 0 h 87"/>
                  <a:gd name="T12" fmla="*/ 86 w 86"/>
                  <a:gd name="T13" fmla="*/ 0 h 87"/>
                  <a:gd name="T14" fmla="*/ 86 w 86"/>
                  <a:gd name="T15" fmla="*/ 87 h 87"/>
                  <a:gd name="T16" fmla="*/ 68 w 86"/>
                  <a:gd name="T17" fmla="*/ 87 h 87"/>
                  <a:gd name="T18" fmla="*/ 68 w 86"/>
                  <a:gd name="T19" fmla="*/ 20 h 87"/>
                  <a:gd name="T20" fmla="*/ 68 w 86"/>
                  <a:gd name="T21" fmla="*/ 20 h 87"/>
                  <a:gd name="T22" fmla="*/ 51 w 86"/>
                  <a:gd name="T23" fmla="*/ 87 h 87"/>
                  <a:gd name="T24" fmla="*/ 34 w 86"/>
                  <a:gd name="T25" fmla="*/ 87 h 87"/>
                  <a:gd name="T26" fmla="*/ 18 w 86"/>
                  <a:gd name="T27" fmla="*/ 20 h 87"/>
                  <a:gd name="T28" fmla="*/ 18 w 86"/>
                  <a:gd name="T29" fmla="*/ 20 h 87"/>
                  <a:gd name="T30" fmla="*/ 18 w 86"/>
                  <a:gd name="T31" fmla="*/ 87 h 87"/>
                  <a:gd name="T32" fmla="*/ 0 w 86"/>
                  <a:gd name="T3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87">
                    <a:moveTo>
                      <a:pt x="0" y="87"/>
                    </a:moveTo>
                    <a:lnTo>
                      <a:pt x="0" y="0"/>
                    </a:lnTo>
                    <a:lnTo>
                      <a:pt x="30" y="0"/>
                    </a:lnTo>
                    <a:lnTo>
                      <a:pt x="43" y="59"/>
                    </a:lnTo>
                    <a:lnTo>
                      <a:pt x="43" y="59"/>
                    </a:lnTo>
                    <a:lnTo>
                      <a:pt x="58" y="0"/>
                    </a:lnTo>
                    <a:lnTo>
                      <a:pt x="86" y="0"/>
                    </a:lnTo>
                    <a:lnTo>
                      <a:pt x="86" y="87"/>
                    </a:lnTo>
                    <a:lnTo>
                      <a:pt x="68" y="87"/>
                    </a:lnTo>
                    <a:lnTo>
                      <a:pt x="68" y="20"/>
                    </a:lnTo>
                    <a:lnTo>
                      <a:pt x="68" y="20"/>
                    </a:lnTo>
                    <a:lnTo>
                      <a:pt x="51" y="87"/>
                    </a:lnTo>
                    <a:lnTo>
                      <a:pt x="34" y="87"/>
                    </a:lnTo>
                    <a:lnTo>
                      <a:pt x="18" y="20"/>
                    </a:lnTo>
                    <a:lnTo>
                      <a:pt x="18" y="20"/>
                    </a:lnTo>
                    <a:lnTo>
                      <a:pt x="1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8" name="Freeform 121"/>
              <p:cNvSpPr>
                <a:spLocks/>
              </p:cNvSpPr>
              <p:nvPr/>
            </p:nvSpPr>
            <p:spPr bwMode="auto">
              <a:xfrm>
                <a:off x="8884534" y="2964505"/>
                <a:ext cx="53374" cy="96742"/>
              </a:xfrm>
              <a:custGeom>
                <a:avLst/>
                <a:gdLst>
                  <a:gd name="T0" fmla="*/ 0 w 48"/>
                  <a:gd name="T1" fmla="*/ 87 h 87"/>
                  <a:gd name="T2" fmla="*/ 0 w 48"/>
                  <a:gd name="T3" fmla="*/ 0 h 87"/>
                  <a:gd name="T4" fmla="*/ 47 w 48"/>
                  <a:gd name="T5" fmla="*/ 0 h 87"/>
                  <a:gd name="T6" fmla="*/ 47 w 48"/>
                  <a:gd name="T7" fmla="*/ 14 h 87"/>
                  <a:gd name="T8" fmla="*/ 18 w 48"/>
                  <a:gd name="T9" fmla="*/ 14 h 87"/>
                  <a:gd name="T10" fmla="*/ 18 w 48"/>
                  <a:gd name="T11" fmla="*/ 35 h 87"/>
                  <a:gd name="T12" fmla="*/ 45 w 48"/>
                  <a:gd name="T13" fmla="*/ 35 h 87"/>
                  <a:gd name="T14" fmla="*/ 45 w 48"/>
                  <a:gd name="T15" fmla="*/ 48 h 87"/>
                  <a:gd name="T16" fmla="*/ 18 w 48"/>
                  <a:gd name="T17" fmla="*/ 48 h 87"/>
                  <a:gd name="T18" fmla="*/ 18 w 48"/>
                  <a:gd name="T19" fmla="*/ 74 h 87"/>
                  <a:gd name="T20" fmla="*/ 48 w 48"/>
                  <a:gd name="T21" fmla="*/ 74 h 87"/>
                  <a:gd name="T22" fmla="*/ 48 w 48"/>
                  <a:gd name="T23" fmla="*/ 87 h 87"/>
                  <a:gd name="T24" fmla="*/ 0 w 4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87">
                    <a:moveTo>
                      <a:pt x="0" y="87"/>
                    </a:moveTo>
                    <a:lnTo>
                      <a:pt x="0" y="0"/>
                    </a:lnTo>
                    <a:lnTo>
                      <a:pt x="47" y="0"/>
                    </a:lnTo>
                    <a:lnTo>
                      <a:pt x="47" y="14"/>
                    </a:lnTo>
                    <a:lnTo>
                      <a:pt x="18" y="14"/>
                    </a:lnTo>
                    <a:lnTo>
                      <a:pt x="18" y="35"/>
                    </a:lnTo>
                    <a:lnTo>
                      <a:pt x="45" y="35"/>
                    </a:lnTo>
                    <a:lnTo>
                      <a:pt x="45" y="48"/>
                    </a:lnTo>
                    <a:lnTo>
                      <a:pt x="18" y="48"/>
                    </a:lnTo>
                    <a:lnTo>
                      <a:pt x="18" y="74"/>
                    </a:lnTo>
                    <a:lnTo>
                      <a:pt x="48" y="74"/>
                    </a:lnTo>
                    <a:lnTo>
                      <a:pt x="4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9" name="Freeform 122"/>
              <p:cNvSpPr>
                <a:spLocks noEditPoints="1"/>
              </p:cNvSpPr>
              <p:nvPr/>
            </p:nvSpPr>
            <p:spPr bwMode="auto">
              <a:xfrm>
                <a:off x="8950139" y="2964505"/>
                <a:ext cx="66718" cy="96742"/>
              </a:xfrm>
              <a:custGeom>
                <a:avLst/>
                <a:gdLst>
                  <a:gd name="T0" fmla="*/ 0 w 218"/>
                  <a:gd name="T1" fmla="*/ 0 h 312"/>
                  <a:gd name="T2" fmla="*/ 109 w 218"/>
                  <a:gd name="T3" fmla="*/ 0 h 312"/>
                  <a:gd name="T4" fmla="*/ 211 w 218"/>
                  <a:gd name="T5" fmla="*/ 154 h 312"/>
                  <a:gd name="T6" fmla="*/ 106 w 218"/>
                  <a:gd name="T7" fmla="*/ 312 h 312"/>
                  <a:gd name="T8" fmla="*/ 0 w 218"/>
                  <a:gd name="T9" fmla="*/ 312 h 312"/>
                  <a:gd name="T10" fmla="*/ 0 w 218"/>
                  <a:gd name="T11" fmla="*/ 0 h 312"/>
                  <a:gd name="T12" fmla="*/ 65 w 218"/>
                  <a:gd name="T13" fmla="*/ 264 h 312"/>
                  <a:gd name="T14" fmla="*/ 97 w 218"/>
                  <a:gd name="T15" fmla="*/ 264 h 312"/>
                  <a:gd name="T16" fmla="*/ 144 w 218"/>
                  <a:gd name="T17" fmla="*/ 156 h 312"/>
                  <a:gd name="T18" fmla="*/ 99 w 218"/>
                  <a:gd name="T19" fmla="*/ 48 h 312"/>
                  <a:gd name="T20" fmla="*/ 65 w 218"/>
                  <a:gd name="T21" fmla="*/ 48 h 312"/>
                  <a:gd name="T22" fmla="*/ 65 w 218"/>
                  <a:gd name="T23" fmla="*/ 26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8" h="312">
                    <a:moveTo>
                      <a:pt x="0" y="0"/>
                    </a:moveTo>
                    <a:cubicBezTo>
                      <a:pt x="109" y="0"/>
                      <a:pt x="109" y="0"/>
                      <a:pt x="109" y="0"/>
                    </a:cubicBezTo>
                    <a:cubicBezTo>
                      <a:pt x="195" y="0"/>
                      <a:pt x="211" y="57"/>
                      <a:pt x="211" y="154"/>
                    </a:cubicBezTo>
                    <a:cubicBezTo>
                      <a:pt x="211" y="202"/>
                      <a:pt x="218" y="312"/>
                      <a:pt x="106" y="312"/>
                    </a:cubicBezTo>
                    <a:cubicBezTo>
                      <a:pt x="0" y="312"/>
                      <a:pt x="0" y="312"/>
                      <a:pt x="0" y="312"/>
                    </a:cubicBezTo>
                    <a:lnTo>
                      <a:pt x="0" y="0"/>
                    </a:lnTo>
                    <a:close/>
                    <a:moveTo>
                      <a:pt x="65" y="264"/>
                    </a:moveTo>
                    <a:cubicBezTo>
                      <a:pt x="97" y="264"/>
                      <a:pt x="97" y="264"/>
                      <a:pt x="97" y="264"/>
                    </a:cubicBezTo>
                    <a:cubicBezTo>
                      <a:pt x="137" y="264"/>
                      <a:pt x="144" y="234"/>
                      <a:pt x="144" y="156"/>
                    </a:cubicBezTo>
                    <a:cubicBezTo>
                      <a:pt x="144" y="98"/>
                      <a:pt x="144" y="48"/>
                      <a:pt x="99" y="48"/>
                    </a:cubicBezTo>
                    <a:cubicBezTo>
                      <a:pt x="65" y="48"/>
                      <a:pt x="65" y="48"/>
                      <a:pt x="65" y="48"/>
                    </a:cubicBezTo>
                    <a:lnTo>
                      <a:pt x="65" y="2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0" name="Rectangle 123"/>
              <p:cNvSpPr>
                <a:spLocks noChangeArrowheads="1"/>
              </p:cNvSpPr>
              <p:nvPr/>
            </p:nvSpPr>
            <p:spPr bwMode="auto">
              <a:xfrm>
                <a:off x="9030201" y="2964505"/>
                <a:ext cx="20015" cy="967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1" name="Freeform 124"/>
              <p:cNvSpPr>
                <a:spLocks/>
              </p:cNvSpPr>
              <p:nvPr/>
            </p:nvSpPr>
            <p:spPr bwMode="auto">
              <a:xfrm>
                <a:off x="9065784" y="2963392"/>
                <a:ext cx="62270" cy="100077"/>
              </a:xfrm>
              <a:custGeom>
                <a:avLst/>
                <a:gdLst>
                  <a:gd name="T0" fmla="*/ 0 w 202"/>
                  <a:gd name="T1" fmla="*/ 162 h 324"/>
                  <a:gd name="T2" fmla="*/ 108 w 202"/>
                  <a:gd name="T3" fmla="*/ 0 h 324"/>
                  <a:gd name="T4" fmla="*/ 199 w 202"/>
                  <a:gd name="T5" fmla="*/ 104 h 324"/>
                  <a:gd name="T6" fmla="*/ 135 w 202"/>
                  <a:gd name="T7" fmla="*/ 104 h 324"/>
                  <a:gd name="T8" fmla="*/ 108 w 202"/>
                  <a:gd name="T9" fmla="*/ 47 h 324"/>
                  <a:gd name="T10" fmla="*/ 66 w 202"/>
                  <a:gd name="T11" fmla="*/ 162 h 324"/>
                  <a:gd name="T12" fmla="*/ 108 w 202"/>
                  <a:gd name="T13" fmla="*/ 277 h 324"/>
                  <a:gd name="T14" fmla="*/ 138 w 202"/>
                  <a:gd name="T15" fmla="*/ 213 h 324"/>
                  <a:gd name="T16" fmla="*/ 202 w 202"/>
                  <a:gd name="T17" fmla="*/ 213 h 324"/>
                  <a:gd name="T18" fmla="*/ 108 w 202"/>
                  <a:gd name="T19" fmla="*/ 324 h 324"/>
                  <a:gd name="T20" fmla="*/ 0 w 202"/>
                  <a:gd name="T21" fmla="*/ 16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324">
                    <a:moveTo>
                      <a:pt x="0" y="162"/>
                    </a:moveTo>
                    <a:cubicBezTo>
                      <a:pt x="0" y="79"/>
                      <a:pt x="0" y="0"/>
                      <a:pt x="108" y="0"/>
                    </a:cubicBezTo>
                    <a:cubicBezTo>
                      <a:pt x="175" y="0"/>
                      <a:pt x="202" y="37"/>
                      <a:pt x="199" y="104"/>
                    </a:cubicBezTo>
                    <a:cubicBezTo>
                      <a:pt x="135" y="104"/>
                      <a:pt x="135" y="104"/>
                      <a:pt x="135" y="104"/>
                    </a:cubicBezTo>
                    <a:cubicBezTo>
                      <a:pt x="135" y="63"/>
                      <a:pt x="127" y="47"/>
                      <a:pt x="108" y="47"/>
                    </a:cubicBezTo>
                    <a:cubicBezTo>
                      <a:pt x="71" y="47"/>
                      <a:pt x="66" y="82"/>
                      <a:pt x="66" y="162"/>
                    </a:cubicBezTo>
                    <a:cubicBezTo>
                      <a:pt x="66" y="242"/>
                      <a:pt x="71" y="277"/>
                      <a:pt x="108" y="277"/>
                    </a:cubicBezTo>
                    <a:cubicBezTo>
                      <a:pt x="138" y="277"/>
                      <a:pt x="137" y="238"/>
                      <a:pt x="138" y="213"/>
                    </a:cubicBezTo>
                    <a:cubicBezTo>
                      <a:pt x="202" y="213"/>
                      <a:pt x="202" y="213"/>
                      <a:pt x="202" y="213"/>
                    </a:cubicBezTo>
                    <a:cubicBezTo>
                      <a:pt x="202" y="297"/>
                      <a:pt x="169" y="324"/>
                      <a:pt x="108" y="324"/>
                    </a:cubicBezTo>
                    <a:cubicBezTo>
                      <a:pt x="0" y="324"/>
                      <a:pt x="0" y="244"/>
                      <a:pt x="0" y="1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2" name="Freeform 125"/>
              <p:cNvSpPr>
                <a:spLocks noEditPoints="1"/>
              </p:cNvSpPr>
              <p:nvPr/>
            </p:nvSpPr>
            <p:spPr bwMode="auto">
              <a:xfrm>
                <a:off x="9132502" y="2964505"/>
                <a:ext cx="78950" cy="96742"/>
              </a:xfrm>
              <a:custGeom>
                <a:avLst/>
                <a:gdLst>
                  <a:gd name="T0" fmla="*/ 0 w 71"/>
                  <a:gd name="T1" fmla="*/ 87 h 87"/>
                  <a:gd name="T2" fmla="*/ 24 w 71"/>
                  <a:gd name="T3" fmla="*/ 0 h 87"/>
                  <a:gd name="T4" fmla="*/ 48 w 71"/>
                  <a:gd name="T5" fmla="*/ 0 h 87"/>
                  <a:gd name="T6" fmla="*/ 71 w 71"/>
                  <a:gd name="T7" fmla="*/ 87 h 87"/>
                  <a:gd name="T8" fmla="*/ 52 w 71"/>
                  <a:gd name="T9" fmla="*/ 87 h 87"/>
                  <a:gd name="T10" fmla="*/ 47 w 71"/>
                  <a:gd name="T11" fmla="*/ 68 h 87"/>
                  <a:gd name="T12" fmla="*/ 23 w 71"/>
                  <a:gd name="T13" fmla="*/ 68 h 87"/>
                  <a:gd name="T14" fmla="*/ 18 w 71"/>
                  <a:gd name="T15" fmla="*/ 87 h 87"/>
                  <a:gd name="T16" fmla="*/ 0 w 71"/>
                  <a:gd name="T17" fmla="*/ 87 h 87"/>
                  <a:gd name="T18" fmla="*/ 35 w 71"/>
                  <a:gd name="T19" fmla="*/ 17 h 87"/>
                  <a:gd name="T20" fmla="*/ 35 w 71"/>
                  <a:gd name="T21" fmla="*/ 17 h 87"/>
                  <a:gd name="T22" fmla="*/ 26 w 71"/>
                  <a:gd name="T23" fmla="*/ 54 h 87"/>
                  <a:gd name="T24" fmla="*/ 44 w 71"/>
                  <a:gd name="T25" fmla="*/ 54 h 87"/>
                  <a:gd name="T26" fmla="*/ 35 w 71"/>
                  <a:gd name="T27" fmla="*/ 1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87">
                    <a:moveTo>
                      <a:pt x="0" y="87"/>
                    </a:moveTo>
                    <a:lnTo>
                      <a:pt x="24" y="0"/>
                    </a:lnTo>
                    <a:lnTo>
                      <a:pt x="48" y="0"/>
                    </a:lnTo>
                    <a:lnTo>
                      <a:pt x="71" y="87"/>
                    </a:lnTo>
                    <a:lnTo>
                      <a:pt x="52" y="87"/>
                    </a:lnTo>
                    <a:lnTo>
                      <a:pt x="47" y="68"/>
                    </a:lnTo>
                    <a:lnTo>
                      <a:pt x="23" y="68"/>
                    </a:lnTo>
                    <a:lnTo>
                      <a:pt x="18" y="87"/>
                    </a:lnTo>
                    <a:lnTo>
                      <a:pt x="0" y="87"/>
                    </a:lnTo>
                    <a:close/>
                    <a:moveTo>
                      <a:pt x="35" y="17"/>
                    </a:moveTo>
                    <a:lnTo>
                      <a:pt x="35" y="17"/>
                    </a:lnTo>
                    <a:lnTo>
                      <a:pt x="26" y="54"/>
                    </a:lnTo>
                    <a:lnTo>
                      <a:pt x="44" y="54"/>
                    </a:lnTo>
                    <a:lnTo>
                      <a:pt x="3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3" name="Freeform 126"/>
              <p:cNvSpPr>
                <a:spLocks/>
              </p:cNvSpPr>
              <p:nvPr/>
            </p:nvSpPr>
            <p:spPr bwMode="auto">
              <a:xfrm>
                <a:off x="9220348" y="2964505"/>
                <a:ext cx="50039" cy="96742"/>
              </a:xfrm>
              <a:custGeom>
                <a:avLst/>
                <a:gdLst>
                  <a:gd name="T0" fmla="*/ 0 w 45"/>
                  <a:gd name="T1" fmla="*/ 87 h 87"/>
                  <a:gd name="T2" fmla="*/ 0 w 45"/>
                  <a:gd name="T3" fmla="*/ 0 h 87"/>
                  <a:gd name="T4" fmla="*/ 18 w 45"/>
                  <a:gd name="T5" fmla="*/ 0 h 87"/>
                  <a:gd name="T6" fmla="*/ 18 w 45"/>
                  <a:gd name="T7" fmla="*/ 72 h 87"/>
                  <a:gd name="T8" fmla="*/ 45 w 45"/>
                  <a:gd name="T9" fmla="*/ 72 h 87"/>
                  <a:gd name="T10" fmla="*/ 45 w 45"/>
                  <a:gd name="T11" fmla="*/ 87 h 87"/>
                  <a:gd name="T12" fmla="*/ 0 w 45"/>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45" h="87">
                    <a:moveTo>
                      <a:pt x="0" y="87"/>
                    </a:moveTo>
                    <a:lnTo>
                      <a:pt x="0" y="0"/>
                    </a:lnTo>
                    <a:lnTo>
                      <a:pt x="18" y="0"/>
                    </a:lnTo>
                    <a:lnTo>
                      <a:pt x="18" y="72"/>
                    </a:lnTo>
                    <a:lnTo>
                      <a:pt x="45" y="72"/>
                    </a:lnTo>
                    <a:lnTo>
                      <a:pt x="45"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4" name="Freeform 127"/>
              <p:cNvSpPr>
                <a:spLocks/>
              </p:cNvSpPr>
              <p:nvPr/>
            </p:nvSpPr>
            <p:spPr bwMode="auto">
              <a:xfrm>
                <a:off x="9305969" y="2963392"/>
                <a:ext cx="62270" cy="100077"/>
              </a:xfrm>
              <a:custGeom>
                <a:avLst/>
                <a:gdLst>
                  <a:gd name="T0" fmla="*/ 0 w 202"/>
                  <a:gd name="T1" fmla="*/ 162 h 324"/>
                  <a:gd name="T2" fmla="*/ 108 w 202"/>
                  <a:gd name="T3" fmla="*/ 0 h 324"/>
                  <a:gd name="T4" fmla="*/ 199 w 202"/>
                  <a:gd name="T5" fmla="*/ 104 h 324"/>
                  <a:gd name="T6" fmla="*/ 135 w 202"/>
                  <a:gd name="T7" fmla="*/ 104 h 324"/>
                  <a:gd name="T8" fmla="*/ 108 w 202"/>
                  <a:gd name="T9" fmla="*/ 47 h 324"/>
                  <a:gd name="T10" fmla="*/ 66 w 202"/>
                  <a:gd name="T11" fmla="*/ 162 h 324"/>
                  <a:gd name="T12" fmla="*/ 108 w 202"/>
                  <a:gd name="T13" fmla="*/ 277 h 324"/>
                  <a:gd name="T14" fmla="*/ 138 w 202"/>
                  <a:gd name="T15" fmla="*/ 213 h 324"/>
                  <a:gd name="T16" fmla="*/ 202 w 202"/>
                  <a:gd name="T17" fmla="*/ 213 h 324"/>
                  <a:gd name="T18" fmla="*/ 108 w 202"/>
                  <a:gd name="T19" fmla="*/ 324 h 324"/>
                  <a:gd name="T20" fmla="*/ 0 w 202"/>
                  <a:gd name="T21" fmla="*/ 16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324">
                    <a:moveTo>
                      <a:pt x="0" y="162"/>
                    </a:moveTo>
                    <a:cubicBezTo>
                      <a:pt x="0" y="79"/>
                      <a:pt x="0" y="0"/>
                      <a:pt x="108" y="0"/>
                    </a:cubicBezTo>
                    <a:cubicBezTo>
                      <a:pt x="175" y="0"/>
                      <a:pt x="201" y="37"/>
                      <a:pt x="199" y="104"/>
                    </a:cubicBezTo>
                    <a:cubicBezTo>
                      <a:pt x="135" y="104"/>
                      <a:pt x="135" y="104"/>
                      <a:pt x="135" y="104"/>
                    </a:cubicBezTo>
                    <a:cubicBezTo>
                      <a:pt x="135" y="63"/>
                      <a:pt x="127" y="47"/>
                      <a:pt x="108" y="47"/>
                    </a:cubicBezTo>
                    <a:cubicBezTo>
                      <a:pt x="71" y="47"/>
                      <a:pt x="66" y="82"/>
                      <a:pt x="66" y="162"/>
                    </a:cubicBezTo>
                    <a:cubicBezTo>
                      <a:pt x="66" y="242"/>
                      <a:pt x="71" y="277"/>
                      <a:pt x="108" y="277"/>
                    </a:cubicBezTo>
                    <a:cubicBezTo>
                      <a:pt x="138" y="277"/>
                      <a:pt x="137" y="238"/>
                      <a:pt x="138" y="213"/>
                    </a:cubicBezTo>
                    <a:cubicBezTo>
                      <a:pt x="202" y="213"/>
                      <a:pt x="202" y="213"/>
                      <a:pt x="202" y="213"/>
                    </a:cubicBezTo>
                    <a:cubicBezTo>
                      <a:pt x="202" y="297"/>
                      <a:pt x="169" y="324"/>
                      <a:pt x="108" y="324"/>
                    </a:cubicBezTo>
                    <a:cubicBezTo>
                      <a:pt x="0" y="324"/>
                      <a:pt x="0" y="244"/>
                      <a:pt x="0" y="1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5" name="Freeform 128"/>
              <p:cNvSpPr>
                <a:spLocks/>
              </p:cNvSpPr>
              <p:nvPr/>
            </p:nvSpPr>
            <p:spPr bwMode="auto">
              <a:xfrm>
                <a:off x="9380472" y="2964505"/>
                <a:ext cx="53374" cy="96742"/>
              </a:xfrm>
              <a:custGeom>
                <a:avLst/>
                <a:gdLst>
                  <a:gd name="T0" fmla="*/ 0 w 48"/>
                  <a:gd name="T1" fmla="*/ 87 h 87"/>
                  <a:gd name="T2" fmla="*/ 0 w 48"/>
                  <a:gd name="T3" fmla="*/ 0 h 87"/>
                  <a:gd name="T4" fmla="*/ 47 w 48"/>
                  <a:gd name="T5" fmla="*/ 0 h 87"/>
                  <a:gd name="T6" fmla="*/ 47 w 48"/>
                  <a:gd name="T7" fmla="*/ 14 h 87"/>
                  <a:gd name="T8" fmla="*/ 18 w 48"/>
                  <a:gd name="T9" fmla="*/ 14 h 87"/>
                  <a:gd name="T10" fmla="*/ 18 w 48"/>
                  <a:gd name="T11" fmla="*/ 35 h 87"/>
                  <a:gd name="T12" fmla="*/ 45 w 48"/>
                  <a:gd name="T13" fmla="*/ 35 h 87"/>
                  <a:gd name="T14" fmla="*/ 45 w 48"/>
                  <a:gd name="T15" fmla="*/ 48 h 87"/>
                  <a:gd name="T16" fmla="*/ 18 w 48"/>
                  <a:gd name="T17" fmla="*/ 48 h 87"/>
                  <a:gd name="T18" fmla="*/ 18 w 48"/>
                  <a:gd name="T19" fmla="*/ 74 h 87"/>
                  <a:gd name="T20" fmla="*/ 48 w 48"/>
                  <a:gd name="T21" fmla="*/ 74 h 87"/>
                  <a:gd name="T22" fmla="*/ 48 w 48"/>
                  <a:gd name="T23" fmla="*/ 87 h 87"/>
                  <a:gd name="T24" fmla="*/ 0 w 4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87">
                    <a:moveTo>
                      <a:pt x="0" y="87"/>
                    </a:moveTo>
                    <a:lnTo>
                      <a:pt x="0" y="0"/>
                    </a:lnTo>
                    <a:lnTo>
                      <a:pt x="47" y="0"/>
                    </a:lnTo>
                    <a:lnTo>
                      <a:pt x="47" y="14"/>
                    </a:lnTo>
                    <a:lnTo>
                      <a:pt x="18" y="14"/>
                    </a:lnTo>
                    <a:lnTo>
                      <a:pt x="18" y="35"/>
                    </a:lnTo>
                    <a:lnTo>
                      <a:pt x="45" y="35"/>
                    </a:lnTo>
                    <a:lnTo>
                      <a:pt x="45" y="48"/>
                    </a:lnTo>
                    <a:lnTo>
                      <a:pt x="18" y="48"/>
                    </a:lnTo>
                    <a:lnTo>
                      <a:pt x="18" y="74"/>
                    </a:lnTo>
                    <a:lnTo>
                      <a:pt x="48" y="74"/>
                    </a:lnTo>
                    <a:lnTo>
                      <a:pt x="4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6" name="Freeform 129"/>
              <p:cNvSpPr>
                <a:spLocks/>
              </p:cNvSpPr>
              <p:nvPr/>
            </p:nvSpPr>
            <p:spPr bwMode="auto">
              <a:xfrm>
                <a:off x="9446077" y="2964505"/>
                <a:ext cx="72278" cy="96742"/>
              </a:xfrm>
              <a:custGeom>
                <a:avLst/>
                <a:gdLst>
                  <a:gd name="T0" fmla="*/ 0 w 65"/>
                  <a:gd name="T1" fmla="*/ 87 h 87"/>
                  <a:gd name="T2" fmla="*/ 0 w 65"/>
                  <a:gd name="T3" fmla="*/ 0 h 87"/>
                  <a:gd name="T4" fmla="*/ 25 w 65"/>
                  <a:gd name="T5" fmla="*/ 0 h 87"/>
                  <a:gd name="T6" fmla="*/ 48 w 65"/>
                  <a:gd name="T7" fmla="*/ 60 h 87"/>
                  <a:gd name="T8" fmla="*/ 48 w 65"/>
                  <a:gd name="T9" fmla="*/ 60 h 87"/>
                  <a:gd name="T10" fmla="*/ 48 w 65"/>
                  <a:gd name="T11" fmla="*/ 0 h 87"/>
                  <a:gd name="T12" fmla="*/ 65 w 65"/>
                  <a:gd name="T13" fmla="*/ 0 h 87"/>
                  <a:gd name="T14" fmla="*/ 65 w 65"/>
                  <a:gd name="T15" fmla="*/ 87 h 87"/>
                  <a:gd name="T16" fmla="*/ 41 w 65"/>
                  <a:gd name="T17" fmla="*/ 87 h 87"/>
                  <a:gd name="T18" fmla="*/ 17 w 65"/>
                  <a:gd name="T19" fmla="*/ 24 h 87"/>
                  <a:gd name="T20" fmla="*/ 17 w 65"/>
                  <a:gd name="T21" fmla="*/ 24 h 87"/>
                  <a:gd name="T22" fmla="*/ 17 w 65"/>
                  <a:gd name="T23" fmla="*/ 87 h 87"/>
                  <a:gd name="T24" fmla="*/ 0 w 65"/>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7">
                    <a:moveTo>
                      <a:pt x="0" y="87"/>
                    </a:moveTo>
                    <a:lnTo>
                      <a:pt x="0" y="0"/>
                    </a:lnTo>
                    <a:lnTo>
                      <a:pt x="25" y="0"/>
                    </a:lnTo>
                    <a:lnTo>
                      <a:pt x="48" y="60"/>
                    </a:lnTo>
                    <a:lnTo>
                      <a:pt x="48" y="60"/>
                    </a:lnTo>
                    <a:lnTo>
                      <a:pt x="48" y="0"/>
                    </a:lnTo>
                    <a:lnTo>
                      <a:pt x="65" y="0"/>
                    </a:lnTo>
                    <a:lnTo>
                      <a:pt x="65" y="87"/>
                    </a:lnTo>
                    <a:lnTo>
                      <a:pt x="41" y="87"/>
                    </a:lnTo>
                    <a:lnTo>
                      <a:pt x="17" y="24"/>
                    </a:lnTo>
                    <a:lnTo>
                      <a:pt x="17" y="24"/>
                    </a:lnTo>
                    <a:lnTo>
                      <a:pt x="17"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7" name="Freeform 130"/>
              <p:cNvSpPr>
                <a:spLocks/>
              </p:cNvSpPr>
              <p:nvPr/>
            </p:nvSpPr>
            <p:spPr bwMode="auto">
              <a:xfrm>
                <a:off x="9526139" y="2964505"/>
                <a:ext cx="65606" cy="96742"/>
              </a:xfrm>
              <a:custGeom>
                <a:avLst/>
                <a:gdLst>
                  <a:gd name="T0" fmla="*/ 59 w 59"/>
                  <a:gd name="T1" fmla="*/ 0 h 87"/>
                  <a:gd name="T2" fmla="*/ 59 w 59"/>
                  <a:gd name="T3" fmla="*/ 15 h 87"/>
                  <a:gd name="T4" fmla="*/ 39 w 59"/>
                  <a:gd name="T5" fmla="*/ 15 h 87"/>
                  <a:gd name="T6" fmla="*/ 39 w 59"/>
                  <a:gd name="T7" fmla="*/ 87 h 87"/>
                  <a:gd name="T8" fmla="*/ 21 w 59"/>
                  <a:gd name="T9" fmla="*/ 87 h 87"/>
                  <a:gd name="T10" fmla="*/ 21 w 59"/>
                  <a:gd name="T11" fmla="*/ 15 h 87"/>
                  <a:gd name="T12" fmla="*/ 0 w 59"/>
                  <a:gd name="T13" fmla="*/ 15 h 87"/>
                  <a:gd name="T14" fmla="*/ 0 w 59"/>
                  <a:gd name="T15" fmla="*/ 0 h 87"/>
                  <a:gd name="T16" fmla="*/ 59 w 59"/>
                  <a:gd name="T17"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87">
                    <a:moveTo>
                      <a:pt x="59" y="0"/>
                    </a:moveTo>
                    <a:lnTo>
                      <a:pt x="59" y="15"/>
                    </a:lnTo>
                    <a:lnTo>
                      <a:pt x="39" y="15"/>
                    </a:lnTo>
                    <a:lnTo>
                      <a:pt x="39" y="87"/>
                    </a:lnTo>
                    <a:lnTo>
                      <a:pt x="21" y="87"/>
                    </a:lnTo>
                    <a:lnTo>
                      <a:pt x="21" y="15"/>
                    </a:lnTo>
                    <a:lnTo>
                      <a:pt x="0" y="15"/>
                    </a:lnTo>
                    <a:lnTo>
                      <a:pt x="0"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8" name="Freeform 131"/>
              <p:cNvSpPr>
                <a:spLocks/>
              </p:cNvSpPr>
              <p:nvPr/>
            </p:nvSpPr>
            <p:spPr bwMode="auto">
              <a:xfrm>
                <a:off x="9599529" y="2964505"/>
                <a:ext cx="53374" cy="96742"/>
              </a:xfrm>
              <a:custGeom>
                <a:avLst/>
                <a:gdLst>
                  <a:gd name="T0" fmla="*/ 0 w 48"/>
                  <a:gd name="T1" fmla="*/ 87 h 87"/>
                  <a:gd name="T2" fmla="*/ 0 w 48"/>
                  <a:gd name="T3" fmla="*/ 0 h 87"/>
                  <a:gd name="T4" fmla="*/ 48 w 48"/>
                  <a:gd name="T5" fmla="*/ 0 h 87"/>
                  <a:gd name="T6" fmla="*/ 48 w 48"/>
                  <a:gd name="T7" fmla="*/ 14 h 87"/>
                  <a:gd name="T8" fmla="*/ 18 w 48"/>
                  <a:gd name="T9" fmla="*/ 14 h 87"/>
                  <a:gd name="T10" fmla="*/ 18 w 48"/>
                  <a:gd name="T11" fmla="*/ 35 h 87"/>
                  <a:gd name="T12" fmla="*/ 45 w 48"/>
                  <a:gd name="T13" fmla="*/ 35 h 87"/>
                  <a:gd name="T14" fmla="*/ 45 w 48"/>
                  <a:gd name="T15" fmla="*/ 48 h 87"/>
                  <a:gd name="T16" fmla="*/ 18 w 48"/>
                  <a:gd name="T17" fmla="*/ 48 h 87"/>
                  <a:gd name="T18" fmla="*/ 18 w 48"/>
                  <a:gd name="T19" fmla="*/ 74 h 87"/>
                  <a:gd name="T20" fmla="*/ 48 w 48"/>
                  <a:gd name="T21" fmla="*/ 74 h 87"/>
                  <a:gd name="T22" fmla="*/ 48 w 48"/>
                  <a:gd name="T23" fmla="*/ 87 h 87"/>
                  <a:gd name="T24" fmla="*/ 0 w 4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87">
                    <a:moveTo>
                      <a:pt x="0" y="87"/>
                    </a:moveTo>
                    <a:lnTo>
                      <a:pt x="0" y="0"/>
                    </a:lnTo>
                    <a:lnTo>
                      <a:pt x="48" y="0"/>
                    </a:lnTo>
                    <a:lnTo>
                      <a:pt x="48" y="14"/>
                    </a:lnTo>
                    <a:lnTo>
                      <a:pt x="18" y="14"/>
                    </a:lnTo>
                    <a:lnTo>
                      <a:pt x="18" y="35"/>
                    </a:lnTo>
                    <a:lnTo>
                      <a:pt x="45" y="35"/>
                    </a:lnTo>
                    <a:lnTo>
                      <a:pt x="45" y="48"/>
                    </a:lnTo>
                    <a:lnTo>
                      <a:pt x="18" y="48"/>
                    </a:lnTo>
                    <a:lnTo>
                      <a:pt x="18" y="74"/>
                    </a:lnTo>
                    <a:lnTo>
                      <a:pt x="48" y="74"/>
                    </a:lnTo>
                    <a:lnTo>
                      <a:pt x="48" y="87"/>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9" name="Freeform 132"/>
              <p:cNvSpPr>
                <a:spLocks noEditPoints="1"/>
              </p:cNvSpPr>
              <p:nvPr/>
            </p:nvSpPr>
            <p:spPr bwMode="auto">
              <a:xfrm>
                <a:off x="9665135" y="2964505"/>
                <a:ext cx="61159" cy="96742"/>
              </a:xfrm>
              <a:custGeom>
                <a:avLst/>
                <a:gdLst>
                  <a:gd name="T0" fmla="*/ 65 w 200"/>
                  <a:gd name="T1" fmla="*/ 312 h 312"/>
                  <a:gd name="T2" fmla="*/ 0 w 200"/>
                  <a:gd name="T3" fmla="*/ 312 h 312"/>
                  <a:gd name="T4" fmla="*/ 0 w 200"/>
                  <a:gd name="T5" fmla="*/ 0 h 312"/>
                  <a:gd name="T6" fmla="*/ 121 w 200"/>
                  <a:gd name="T7" fmla="*/ 0 h 312"/>
                  <a:gd name="T8" fmla="*/ 194 w 200"/>
                  <a:gd name="T9" fmla="*/ 81 h 312"/>
                  <a:gd name="T10" fmla="*/ 136 w 200"/>
                  <a:gd name="T11" fmla="*/ 158 h 312"/>
                  <a:gd name="T12" fmla="*/ 136 w 200"/>
                  <a:gd name="T13" fmla="*/ 159 h 312"/>
                  <a:gd name="T14" fmla="*/ 193 w 200"/>
                  <a:gd name="T15" fmla="*/ 220 h 312"/>
                  <a:gd name="T16" fmla="*/ 200 w 200"/>
                  <a:gd name="T17" fmla="*/ 312 h 312"/>
                  <a:gd name="T18" fmla="*/ 136 w 200"/>
                  <a:gd name="T19" fmla="*/ 312 h 312"/>
                  <a:gd name="T20" fmla="*/ 129 w 200"/>
                  <a:gd name="T21" fmla="*/ 252 h 312"/>
                  <a:gd name="T22" fmla="*/ 82 w 200"/>
                  <a:gd name="T23" fmla="*/ 183 h 312"/>
                  <a:gd name="T24" fmla="*/ 65 w 200"/>
                  <a:gd name="T25" fmla="*/ 183 h 312"/>
                  <a:gd name="T26" fmla="*/ 65 w 200"/>
                  <a:gd name="T27" fmla="*/ 312 h 312"/>
                  <a:gd name="T28" fmla="*/ 65 w 200"/>
                  <a:gd name="T29" fmla="*/ 135 h 312"/>
                  <a:gd name="T30" fmla="*/ 94 w 200"/>
                  <a:gd name="T31" fmla="*/ 135 h 312"/>
                  <a:gd name="T32" fmla="*/ 128 w 200"/>
                  <a:gd name="T33" fmla="*/ 89 h 312"/>
                  <a:gd name="T34" fmla="*/ 94 w 200"/>
                  <a:gd name="T35" fmla="*/ 48 h 312"/>
                  <a:gd name="T36" fmla="*/ 65 w 200"/>
                  <a:gd name="T37" fmla="*/ 48 h 312"/>
                  <a:gd name="T38" fmla="*/ 65 w 200"/>
                  <a:gd name="T3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2">
                    <a:moveTo>
                      <a:pt x="65" y="312"/>
                    </a:moveTo>
                    <a:cubicBezTo>
                      <a:pt x="0" y="312"/>
                      <a:pt x="0" y="312"/>
                      <a:pt x="0" y="312"/>
                    </a:cubicBezTo>
                    <a:cubicBezTo>
                      <a:pt x="0" y="0"/>
                      <a:pt x="0" y="0"/>
                      <a:pt x="0" y="0"/>
                    </a:cubicBezTo>
                    <a:cubicBezTo>
                      <a:pt x="121" y="0"/>
                      <a:pt x="121" y="0"/>
                      <a:pt x="121" y="0"/>
                    </a:cubicBezTo>
                    <a:cubicBezTo>
                      <a:pt x="165" y="0"/>
                      <a:pt x="194" y="28"/>
                      <a:pt x="194" y="81"/>
                    </a:cubicBezTo>
                    <a:cubicBezTo>
                      <a:pt x="194" y="121"/>
                      <a:pt x="178" y="151"/>
                      <a:pt x="136" y="158"/>
                    </a:cubicBezTo>
                    <a:cubicBezTo>
                      <a:pt x="136" y="159"/>
                      <a:pt x="136" y="159"/>
                      <a:pt x="136" y="159"/>
                    </a:cubicBezTo>
                    <a:cubicBezTo>
                      <a:pt x="150" y="161"/>
                      <a:pt x="193" y="164"/>
                      <a:pt x="193" y="220"/>
                    </a:cubicBezTo>
                    <a:cubicBezTo>
                      <a:pt x="193" y="240"/>
                      <a:pt x="194" y="299"/>
                      <a:pt x="200" y="312"/>
                    </a:cubicBezTo>
                    <a:cubicBezTo>
                      <a:pt x="136" y="312"/>
                      <a:pt x="136" y="312"/>
                      <a:pt x="136" y="312"/>
                    </a:cubicBezTo>
                    <a:cubicBezTo>
                      <a:pt x="127" y="293"/>
                      <a:pt x="129" y="272"/>
                      <a:pt x="129" y="252"/>
                    </a:cubicBezTo>
                    <a:cubicBezTo>
                      <a:pt x="129" y="214"/>
                      <a:pt x="132" y="183"/>
                      <a:pt x="82" y="183"/>
                    </a:cubicBezTo>
                    <a:cubicBezTo>
                      <a:pt x="65" y="183"/>
                      <a:pt x="65" y="183"/>
                      <a:pt x="65" y="183"/>
                    </a:cubicBezTo>
                    <a:lnTo>
                      <a:pt x="65" y="312"/>
                    </a:lnTo>
                    <a:close/>
                    <a:moveTo>
                      <a:pt x="65" y="135"/>
                    </a:moveTo>
                    <a:cubicBezTo>
                      <a:pt x="94" y="135"/>
                      <a:pt x="94" y="135"/>
                      <a:pt x="94" y="135"/>
                    </a:cubicBezTo>
                    <a:cubicBezTo>
                      <a:pt x="120" y="135"/>
                      <a:pt x="128" y="109"/>
                      <a:pt x="128" y="89"/>
                    </a:cubicBezTo>
                    <a:cubicBezTo>
                      <a:pt x="128" y="59"/>
                      <a:pt x="115" y="48"/>
                      <a:pt x="94" y="48"/>
                    </a:cubicBezTo>
                    <a:cubicBezTo>
                      <a:pt x="65" y="48"/>
                      <a:pt x="65" y="48"/>
                      <a:pt x="65" y="48"/>
                    </a:cubicBezTo>
                    <a:lnTo>
                      <a:pt x="65"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pic>
        <p:nvPicPr>
          <p:cNvPr id="35" name="그림 34"/>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Lst>
          </a:blip>
          <a:srcRect l="49498" t="3731" r="2" b="498"/>
          <a:stretch/>
        </p:blipFill>
        <p:spPr>
          <a:xfrm>
            <a:off x="0" y="0"/>
            <a:ext cx="4799530" cy="6858000"/>
          </a:xfrm>
          <a:prstGeom prst="rect">
            <a:avLst/>
          </a:prstGeom>
        </p:spPr>
      </p:pic>
      <p:sp>
        <p:nvSpPr>
          <p:cNvPr id="36" name="직사각형 35"/>
          <p:cNvSpPr/>
          <p:nvPr userDrawn="1"/>
        </p:nvSpPr>
        <p:spPr>
          <a:xfrm>
            <a:off x="0" y="0"/>
            <a:ext cx="5067300" cy="6858000"/>
          </a:xfrm>
          <a:prstGeom prst="rect">
            <a:avLst/>
          </a:prstGeom>
          <a:gradFill>
            <a:gsLst>
              <a:gs pos="90100">
                <a:srgbClr val="FFFFFF">
                  <a:alpha val="95000"/>
                </a:srgbClr>
              </a:gs>
              <a:gs pos="0">
                <a:schemeClr val="bg1">
                  <a:alpha val="3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845539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7A31316-6D1A-64A7-0A53-3AEABD47F6A3}"/>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0576C5E3-7CC0-4927-01DD-C3470636F832}"/>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5A02E464-8EC5-C2EC-9474-E0ABE1A623CF}"/>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5" name="바닥글 개체 틀 4">
            <a:extLst>
              <a:ext uri="{FF2B5EF4-FFF2-40B4-BE49-F238E27FC236}">
                <a16:creationId xmlns:a16="http://schemas.microsoft.com/office/drawing/2014/main" id="{E3339F85-0E50-D746-3442-668A12304DB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6534D67-99C3-E426-521B-01B76CBD8C74}"/>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339520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41B29CC-1BB7-ECE2-5F3B-F648C0F8CFE2}"/>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0D8D23CB-6332-D7B3-CBDD-A3E09F2AB64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5F97F98F-89F5-171C-1A78-B6D89ABE6E67}"/>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5" name="바닥글 개체 틀 4">
            <a:extLst>
              <a:ext uri="{FF2B5EF4-FFF2-40B4-BE49-F238E27FC236}">
                <a16:creationId xmlns:a16="http://schemas.microsoft.com/office/drawing/2014/main" id="{A78065DD-58C2-EEE6-1C8A-D5D5B2335E31}"/>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392404-3B94-CDD0-BCE6-DFECFFF2C89F}"/>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3558090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5D68E31-DB6D-BD93-5287-CCF1CF37A127}"/>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283848CF-609D-3849-A929-79768ECC26D3}"/>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341F53D1-7A5D-97E0-CE8B-23F2B5462D11}"/>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534721EC-91EA-2F58-BD78-7ACFF60D5249}"/>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6" name="바닥글 개체 틀 5">
            <a:extLst>
              <a:ext uri="{FF2B5EF4-FFF2-40B4-BE49-F238E27FC236}">
                <a16:creationId xmlns:a16="http://schemas.microsoft.com/office/drawing/2014/main" id="{F182A1B1-1D46-74F8-2C20-E58F97E7EE2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73A4D431-D29A-C7C7-DB1F-F0BBD72E7286}"/>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2973694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A61AF13-A46B-6211-572B-FB6AFA335728}"/>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51ABF8E1-6A99-8970-6687-AB926AF9AA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9ABBD463-7EBB-1390-8276-9C44D4E88E25}"/>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FCE753F4-81FB-C2C5-9056-5A91F5D9BC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895CD5FD-2224-012B-AC7A-FA2180C35668}"/>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E6926D2F-0936-EDD8-F823-4C3564B030D8}"/>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8" name="바닥글 개체 틀 7">
            <a:extLst>
              <a:ext uri="{FF2B5EF4-FFF2-40B4-BE49-F238E27FC236}">
                <a16:creationId xmlns:a16="http://schemas.microsoft.com/office/drawing/2014/main" id="{1EF2B122-5892-40E2-F4ED-E14EA875955E}"/>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9B565BE8-5339-D2AD-5A2C-3E432FD385B2}"/>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4188721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1D94C9-CB98-2FCA-8370-EEDE27390240}"/>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7468CB2-9809-4669-45D3-EAF6460339F9}"/>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4" name="바닥글 개체 틀 3">
            <a:extLst>
              <a:ext uri="{FF2B5EF4-FFF2-40B4-BE49-F238E27FC236}">
                <a16:creationId xmlns:a16="http://schemas.microsoft.com/office/drawing/2014/main" id="{987D60F2-3084-DFC6-0BEB-CAA31BB541C4}"/>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CF21D23E-437D-80D4-3709-9C024CFD23EE}"/>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1843364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ABFD2DEE-2AB8-1E94-5720-F60C81050A2F}"/>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3" name="바닥글 개체 틀 2">
            <a:extLst>
              <a:ext uri="{FF2B5EF4-FFF2-40B4-BE49-F238E27FC236}">
                <a16:creationId xmlns:a16="http://schemas.microsoft.com/office/drawing/2014/main" id="{708F01D9-FF10-7B67-DC49-4FB6056EE6D2}"/>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048DB7D9-4AD8-7CC7-F632-E8DEA2EFF8AD}"/>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3945819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B956AE5-3D41-F08F-5651-FCD59A4BF574}"/>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8428E49A-6574-E2B1-555F-AB380836CC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0A186611-7FA9-80F9-A518-3B8FF63D42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1A7848E8-3A1D-621D-11D3-3A0C2FCC5C9D}"/>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6" name="바닥글 개체 틀 5">
            <a:extLst>
              <a:ext uri="{FF2B5EF4-FFF2-40B4-BE49-F238E27FC236}">
                <a16:creationId xmlns:a16="http://schemas.microsoft.com/office/drawing/2014/main" id="{BC0CE5C5-DBD7-2454-294B-11238BD7C6CA}"/>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54664904-0074-8DC6-09D6-885F9193BD61}"/>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417647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9E433CB-20C8-6639-C769-F2358AADB34F}"/>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39DFE09D-744A-3A4B-12CD-29C451278E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A4FAE3DA-A4BB-D1FE-3B1C-D086AEDEDD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982C803F-913F-C674-D8D4-B94C2FAE1B5A}"/>
              </a:ext>
            </a:extLst>
          </p:cNvPr>
          <p:cNvSpPr>
            <a:spLocks noGrp="1"/>
          </p:cNvSpPr>
          <p:nvPr>
            <p:ph type="dt" sz="half" idx="10"/>
          </p:nvPr>
        </p:nvSpPr>
        <p:spPr/>
        <p:txBody>
          <a:bodyPr/>
          <a:lstStyle/>
          <a:p>
            <a:fld id="{3DA24DB0-6456-49E7-96F8-D3AB59D8C5C3}" type="datetimeFigureOut">
              <a:rPr lang="ko-KR" altLang="en-US" smtClean="0"/>
              <a:t>2024-10-21</a:t>
            </a:fld>
            <a:endParaRPr lang="ko-KR" altLang="en-US"/>
          </a:p>
        </p:txBody>
      </p:sp>
      <p:sp>
        <p:nvSpPr>
          <p:cNvPr id="6" name="바닥글 개체 틀 5">
            <a:extLst>
              <a:ext uri="{FF2B5EF4-FFF2-40B4-BE49-F238E27FC236}">
                <a16:creationId xmlns:a16="http://schemas.microsoft.com/office/drawing/2014/main" id="{037360A6-7C98-F98E-5A71-9887417684DF}"/>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2C1E89C2-9C13-4C9C-8179-2ED3B0D5AC76}"/>
              </a:ext>
            </a:extLst>
          </p:cNvPr>
          <p:cNvSpPr>
            <a:spLocks noGrp="1"/>
          </p:cNvSpPr>
          <p:nvPr>
            <p:ph type="sldNum" sz="quarter" idx="12"/>
          </p:nvPr>
        </p:nvSpPr>
        <p:spPr/>
        <p:txBody>
          <a:body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2985387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theme" Target="../theme/theme1.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5C1F00C3-CE21-C451-F244-2A588CF461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514218F9-E051-A672-B6CB-2A97E6C785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0CCC7BD7-E0B1-44B6-4F0B-D46E899C92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A24DB0-6456-49E7-96F8-D3AB59D8C5C3}" type="datetimeFigureOut">
              <a:rPr lang="ko-KR" altLang="en-US" smtClean="0"/>
              <a:t>2024-10-21</a:t>
            </a:fld>
            <a:endParaRPr lang="ko-KR" altLang="en-US"/>
          </a:p>
        </p:txBody>
      </p:sp>
      <p:sp>
        <p:nvSpPr>
          <p:cNvPr id="5" name="바닥글 개체 틀 4">
            <a:extLst>
              <a:ext uri="{FF2B5EF4-FFF2-40B4-BE49-F238E27FC236}">
                <a16:creationId xmlns:a16="http://schemas.microsoft.com/office/drawing/2014/main" id="{52943379-7F0F-A820-4FB4-649AF3F73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EA10B666-81E4-8BC0-3F28-C860DB17D0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3248208-2A0B-4B90-A6B6-4621D7C5C512}" type="slidenum">
              <a:rPr lang="ko-KR" altLang="en-US" smtClean="0"/>
              <a:t>‹#›</a:t>
            </a:fld>
            <a:endParaRPr lang="ko-KR" altLang="en-US"/>
          </a:p>
        </p:txBody>
      </p:sp>
    </p:spTree>
    <p:extLst>
      <p:ext uri="{BB962C8B-B14F-4D97-AF65-F5344CB8AC3E}">
        <p14:creationId xmlns:p14="http://schemas.microsoft.com/office/powerpoint/2010/main" val="131194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12.xml" /></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 /><Relationship Id="rId1" Type="http://schemas.openxmlformats.org/officeDocument/2006/relationships/slideLayout" Target="../slideLayouts/slideLayout14.xml" /></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 /><Relationship Id="rId1" Type="http://schemas.openxmlformats.org/officeDocument/2006/relationships/slideLayout" Target="../slideLayouts/slideLayout13.xml" /></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 /><Relationship Id="rId1" Type="http://schemas.openxmlformats.org/officeDocument/2006/relationships/slideLayout" Target="../slideLayouts/slideLayout13.xml" /></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 /><Relationship Id="rId1" Type="http://schemas.openxmlformats.org/officeDocument/2006/relationships/slideLayout" Target="../slideLayouts/slideLayout13.xml" /></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 /><Relationship Id="rId1" Type="http://schemas.openxmlformats.org/officeDocument/2006/relationships/slideLayout" Target="../slideLayouts/slideLayout13.xml" /></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 /><Relationship Id="rId1" Type="http://schemas.openxmlformats.org/officeDocument/2006/relationships/slideLayout" Target="../slideLayouts/slideLayout13.xml" /></Relationships>
</file>

<file path=ppt/slides/_rels/slide16.xml.rels><?xml version="1.0" encoding="UTF-8" standalone="yes"?>
<Relationships xmlns="http://schemas.openxmlformats.org/package/2006/relationships"><Relationship Id="rId3" Type="http://schemas.openxmlformats.org/officeDocument/2006/relationships/image" Target="../media/image5.jpeg" /><Relationship Id="rId2" Type="http://schemas.openxmlformats.org/officeDocument/2006/relationships/notesSlide" Target="../notesSlides/notesSlide16.xml" /><Relationship Id="rId1" Type="http://schemas.openxmlformats.org/officeDocument/2006/relationships/slideLayout" Target="../slideLayouts/slideLayout13.xml" /><Relationship Id="rId6" Type="http://schemas.openxmlformats.org/officeDocument/2006/relationships/image" Target="../media/image8.jpeg" /><Relationship Id="rId5" Type="http://schemas.openxmlformats.org/officeDocument/2006/relationships/image" Target="../media/image7.jpeg" /><Relationship Id="rId4" Type="http://schemas.openxmlformats.org/officeDocument/2006/relationships/image" Target="../media/image6.png" /></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 /><Relationship Id="rId7" Type="http://schemas.microsoft.com/office/2007/relationships/diagramDrawing" Target="../diagrams/drawing1.xml" /><Relationship Id="rId2" Type="http://schemas.openxmlformats.org/officeDocument/2006/relationships/notesSlide" Target="../notesSlides/notesSlide17.xml" /><Relationship Id="rId1" Type="http://schemas.openxmlformats.org/officeDocument/2006/relationships/slideLayout" Target="../slideLayouts/slideLayout13.xml" /><Relationship Id="rId6" Type="http://schemas.openxmlformats.org/officeDocument/2006/relationships/diagramColors" Target="../diagrams/colors1.xml" /><Relationship Id="rId5" Type="http://schemas.openxmlformats.org/officeDocument/2006/relationships/diagramQuickStyle" Target="../diagrams/quickStyle1.xml" /><Relationship Id="rId4" Type="http://schemas.openxmlformats.org/officeDocument/2006/relationships/diagramLayout" Target="../diagrams/layout1.xml" /></Relationships>
</file>

<file path=ppt/slides/_rels/slide18.xml.rels><?xml version="1.0" encoding="UTF-8" standalone="yes"?>
<Relationships xmlns="http://schemas.openxmlformats.org/package/2006/relationships"><Relationship Id="rId3" Type="http://schemas.openxmlformats.org/officeDocument/2006/relationships/image" Target="../media/image9.png" /><Relationship Id="rId2" Type="http://schemas.openxmlformats.org/officeDocument/2006/relationships/notesSlide" Target="../notesSlides/notesSlide18.xml" /><Relationship Id="rId1" Type="http://schemas.openxmlformats.org/officeDocument/2006/relationships/slideLayout" Target="../slideLayouts/slideLayout13.xml" /></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 /><Relationship Id="rId1" Type="http://schemas.openxmlformats.org/officeDocument/2006/relationships/slideLayout" Target="../slideLayouts/slideLayout13.xml" /></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14.xml" /></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 /><Relationship Id="rId1" Type="http://schemas.openxmlformats.org/officeDocument/2006/relationships/slideLayout" Target="../slideLayouts/slideLayout14.xml" /></Relationships>
</file>

<file path=ppt/slides/_rels/slide21.xml.rels><?xml version="1.0" encoding="UTF-8" standalone="yes"?>
<Relationships xmlns="http://schemas.openxmlformats.org/package/2006/relationships"><Relationship Id="rId3" Type="http://schemas.openxmlformats.org/officeDocument/2006/relationships/image" Target="../media/image10.png" /><Relationship Id="rId2" Type="http://schemas.openxmlformats.org/officeDocument/2006/relationships/notesSlide" Target="../notesSlides/notesSlide21.xml" /><Relationship Id="rId1" Type="http://schemas.openxmlformats.org/officeDocument/2006/relationships/slideLayout" Target="../slideLayouts/slideLayout13.xml" /></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 /><Relationship Id="rId1" Type="http://schemas.openxmlformats.org/officeDocument/2006/relationships/slideLayout" Target="../slideLayouts/slideLayout13.xml" /></Relationships>
</file>

<file path=ppt/slides/_rels/slide23.xml.rels><?xml version="1.0" encoding="UTF-8" standalone="yes"?>
<Relationships xmlns="http://schemas.openxmlformats.org/package/2006/relationships"><Relationship Id="rId3" Type="http://schemas.openxmlformats.org/officeDocument/2006/relationships/image" Target="../media/image11.png" /><Relationship Id="rId2" Type="http://schemas.openxmlformats.org/officeDocument/2006/relationships/notesSlide" Target="../notesSlides/notesSlide23.xml" /><Relationship Id="rId1" Type="http://schemas.openxmlformats.org/officeDocument/2006/relationships/slideLayout" Target="../slideLayouts/slideLayout13.xml" /></Relationships>
</file>

<file path=ppt/slides/_rels/slide24.xml.rels><?xml version="1.0" encoding="UTF-8" standalone="yes"?>
<Relationships xmlns="http://schemas.openxmlformats.org/package/2006/relationships"><Relationship Id="rId3" Type="http://schemas.openxmlformats.org/officeDocument/2006/relationships/image" Target="../media/image12.png" /><Relationship Id="rId2" Type="http://schemas.openxmlformats.org/officeDocument/2006/relationships/notesSlide" Target="../notesSlides/notesSlide24.xml" /><Relationship Id="rId1" Type="http://schemas.openxmlformats.org/officeDocument/2006/relationships/slideLayout" Target="../slideLayouts/slideLayout13.xml" /></Relationships>
</file>

<file path=ppt/slides/_rels/slide25.xml.rels><?xml version="1.0" encoding="UTF-8" standalone="yes"?>
<Relationships xmlns="http://schemas.openxmlformats.org/package/2006/relationships"><Relationship Id="rId3" Type="http://schemas.openxmlformats.org/officeDocument/2006/relationships/image" Target="../media/image13.png" /><Relationship Id="rId2" Type="http://schemas.openxmlformats.org/officeDocument/2006/relationships/notesSlide" Target="../notesSlides/notesSlide25.xml" /><Relationship Id="rId1" Type="http://schemas.openxmlformats.org/officeDocument/2006/relationships/slideLayout" Target="../slideLayouts/slideLayout13.xml" /></Relationships>
</file>

<file path=ppt/slides/_rels/slide26.xml.rels><?xml version="1.0" encoding="UTF-8" standalone="yes"?>
<Relationships xmlns="http://schemas.openxmlformats.org/package/2006/relationships"><Relationship Id="rId3" Type="http://schemas.openxmlformats.org/officeDocument/2006/relationships/image" Target="../media/image14.png" /><Relationship Id="rId2" Type="http://schemas.openxmlformats.org/officeDocument/2006/relationships/notesSlide" Target="../notesSlides/notesSlide26.xml" /><Relationship Id="rId1" Type="http://schemas.openxmlformats.org/officeDocument/2006/relationships/slideLayout" Target="../slideLayouts/slideLayout13.xml" /></Relationships>
</file>

<file path=ppt/slides/_rels/slide27.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notesSlide" Target="../notesSlides/notesSlide27.xml" /><Relationship Id="rId1" Type="http://schemas.openxmlformats.org/officeDocument/2006/relationships/slideLayout" Target="../slideLayouts/slideLayout13.xml" /></Relationships>
</file>

<file path=ppt/slides/_rels/slide28.xml.rels><?xml version="1.0" encoding="UTF-8" standalone="yes"?>
<Relationships xmlns="http://schemas.openxmlformats.org/package/2006/relationships"><Relationship Id="rId3" Type="http://schemas.openxmlformats.org/officeDocument/2006/relationships/image" Target="../media/image16.png" /><Relationship Id="rId2" Type="http://schemas.openxmlformats.org/officeDocument/2006/relationships/notesSlide" Target="../notesSlides/notesSlide28.xml" /><Relationship Id="rId1" Type="http://schemas.openxmlformats.org/officeDocument/2006/relationships/slideLayout" Target="../slideLayouts/slideLayout13.xml" /></Relationships>
</file>

<file path=ppt/slides/_rels/slide29.xml.rels><?xml version="1.0" encoding="UTF-8" standalone="yes"?>
<Relationships xmlns="http://schemas.openxmlformats.org/package/2006/relationships"><Relationship Id="rId3" Type="http://schemas.openxmlformats.org/officeDocument/2006/relationships/image" Target="../media/image17.png" /><Relationship Id="rId2" Type="http://schemas.openxmlformats.org/officeDocument/2006/relationships/notesSlide" Target="../notesSlides/notesSlide29.xml" /><Relationship Id="rId1" Type="http://schemas.openxmlformats.org/officeDocument/2006/relationships/slideLayout" Target="../slideLayouts/slideLayout13.xml" /></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14.xml" /></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 /><Relationship Id="rId1" Type="http://schemas.openxmlformats.org/officeDocument/2006/relationships/slideLayout" Target="../slideLayouts/slideLayout14.xml" /></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 /><Relationship Id="rId1" Type="http://schemas.openxmlformats.org/officeDocument/2006/relationships/slideLayout" Target="../slideLayouts/slideLayout13.xml" /></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 /><Relationship Id="rId1" Type="http://schemas.openxmlformats.org/officeDocument/2006/relationships/slideLayout" Target="../slideLayouts/slideLayout13.xml" /></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 /><Relationship Id="rId1" Type="http://schemas.openxmlformats.org/officeDocument/2006/relationships/slideLayout" Target="../slideLayouts/slideLayout13.xml" /></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 /><Relationship Id="rId1" Type="http://schemas.openxmlformats.org/officeDocument/2006/relationships/slideLayout" Target="../slideLayouts/slideLayout13.xml" /></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 /><Relationship Id="rId1" Type="http://schemas.openxmlformats.org/officeDocument/2006/relationships/slideLayout" Target="../slideLayouts/slideLayout12.xml" /></Relationships>
</file>

<file path=ppt/slides/_rels/slide4.xml.rels><?xml version="1.0" encoding="UTF-8" standalone="yes"?>
<Relationships xmlns="http://schemas.openxmlformats.org/package/2006/relationships"><Relationship Id="rId3" Type="http://schemas.openxmlformats.org/officeDocument/2006/relationships/image" Target="../media/image4.png" /><Relationship Id="rId2" Type="http://schemas.openxmlformats.org/officeDocument/2006/relationships/notesSlide" Target="../notesSlides/notesSlide4.xml" /><Relationship Id="rId1" Type="http://schemas.openxmlformats.org/officeDocument/2006/relationships/slideLayout" Target="../slideLayouts/slideLayout13.xml" /></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 /><Relationship Id="rId1" Type="http://schemas.openxmlformats.org/officeDocument/2006/relationships/slideLayout" Target="../slideLayouts/slideLayout13.xml" /></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 /><Relationship Id="rId1" Type="http://schemas.openxmlformats.org/officeDocument/2006/relationships/slideLayout" Target="../slideLayouts/slideLayout13.xml" /></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 /><Relationship Id="rId1" Type="http://schemas.openxmlformats.org/officeDocument/2006/relationships/slideLayout" Target="../slideLayouts/slideLayout13.xml" /></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 /><Relationship Id="rId1" Type="http://schemas.openxmlformats.org/officeDocument/2006/relationships/slideLayout" Target="../slideLayouts/slideLayout13.xml" /></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 /><Relationship Id="rId1" Type="http://schemas.openxmlformats.org/officeDocument/2006/relationships/slideLayout" Target="../slideLayouts/slideLayout13.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703128" y="1350724"/>
            <a:ext cx="6957001" cy="2557120"/>
          </a:xfrm>
        </p:spPr>
        <p:txBody>
          <a:bodyPr/>
          <a:lstStyle/>
          <a:p>
            <a:r>
              <a:rPr lang="en-US" altLang="ko-KR" sz="5200" b="1" dirty="0">
                <a:effectLst/>
                <a:latin typeface="Times New Roman" panose="02020603050405020304" pitchFamily="18" charset="0"/>
                <a:ea typeface="맑은 고딕" panose="020B0503020000020004" pitchFamily="50" charset="-127"/>
              </a:rPr>
              <a:t>Development of Standardized Anesthesia Terminology in South Korea</a:t>
            </a:r>
            <a:endParaRPr lang="ko-KR" altLang="en-US" sz="5200" dirty="0"/>
          </a:p>
        </p:txBody>
      </p:sp>
      <p:sp>
        <p:nvSpPr>
          <p:cNvPr id="5" name="직사각형 4"/>
          <p:cNvSpPr/>
          <p:nvPr/>
        </p:nvSpPr>
        <p:spPr>
          <a:xfrm>
            <a:off x="3405352" y="4868648"/>
            <a:ext cx="3967906" cy="638628"/>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lnSpc>
                <a:spcPct val="120000"/>
              </a:lnSpc>
              <a:spcBef>
                <a:spcPts val="0"/>
              </a:spcBef>
              <a:spcAft>
                <a:spcPts val="600"/>
              </a:spcAft>
            </a:pPr>
            <a:r>
              <a:rPr lang="en-US" altLang="ko-KR" sz="2400" b="1" spc="-30" dirty="0" err="1">
                <a:ln>
                  <a:solidFill>
                    <a:schemeClr val="accent1">
                      <a:shade val="50000"/>
                      <a:alpha val="0"/>
                    </a:schemeClr>
                  </a:solidFill>
                </a:ln>
                <a:solidFill>
                  <a:schemeClr val="bg1"/>
                </a:solidFill>
                <a:latin typeface="+mn-ea"/>
                <a:cs typeface="Arial" panose="020B0604020202020204" pitchFamily="34" charset="0"/>
              </a:rPr>
              <a:t>Jungchan</a:t>
            </a:r>
            <a:r>
              <a:rPr lang="en-US" altLang="ko-KR" sz="2400" b="1" spc="-30" dirty="0">
                <a:ln>
                  <a:solidFill>
                    <a:schemeClr val="accent1">
                      <a:shade val="50000"/>
                      <a:alpha val="0"/>
                    </a:schemeClr>
                  </a:solidFill>
                </a:ln>
                <a:solidFill>
                  <a:schemeClr val="bg1"/>
                </a:solidFill>
                <a:latin typeface="+mn-ea"/>
                <a:cs typeface="Arial" panose="020B0604020202020204" pitchFamily="34" charset="0"/>
              </a:rPr>
              <a:t> Park, MD, PhD</a:t>
            </a:r>
          </a:p>
        </p:txBody>
      </p:sp>
      <p:sp>
        <p:nvSpPr>
          <p:cNvPr id="6" name="직사각형 5"/>
          <p:cNvSpPr/>
          <p:nvPr/>
        </p:nvSpPr>
        <p:spPr>
          <a:xfrm>
            <a:off x="-642806" y="5578249"/>
            <a:ext cx="8405025" cy="615553"/>
          </a:xfrm>
          <a:prstGeom prst="rect">
            <a:avLst/>
          </a:prstGeom>
        </p:spPr>
        <p:txBody>
          <a:bodyPr wrap="square" lIns="72000">
            <a:spAutoFit/>
          </a:bodyPr>
          <a:lstStyle/>
          <a:p>
            <a:pPr algn="r"/>
            <a:r>
              <a:rPr lang="en-US" altLang="ko-KR" sz="1700" dirty="0">
                <a:ln>
                  <a:solidFill>
                    <a:schemeClr val="accent1">
                      <a:alpha val="0"/>
                    </a:schemeClr>
                  </a:solidFill>
                </a:ln>
                <a:solidFill>
                  <a:schemeClr val="bg1"/>
                </a:solidFill>
                <a:latin typeface="+mn-ea"/>
                <a:cs typeface="Arial" panose="020B0604020202020204" pitchFamily="34" charset="0"/>
              </a:rPr>
              <a:t>Department of Anesthesiology and Pain Medicine, Samsung Medical Center </a:t>
            </a:r>
            <a:r>
              <a:rPr lang="en-US" altLang="ko-KR" sz="1700" dirty="0" err="1">
                <a:ln>
                  <a:solidFill>
                    <a:schemeClr val="accent1">
                      <a:alpha val="0"/>
                    </a:schemeClr>
                  </a:solidFill>
                </a:ln>
                <a:solidFill>
                  <a:schemeClr val="bg1"/>
                </a:solidFill>
                <a:latin typeface="+mn-ea"/>
                <a:cs typeface="Arial" panose="020B0604020202020204" pitchFamily="34" charset="0"/>
              </a:rPr>
              <a:t>Sungkyunkwan</a:t>
            </a:r>
            <a:r>
              <a:rPr lang="en-US" altLang="ko-KR" sz="1700" dirty="0">
                <a:ln>
                  <a:solidFill>
                    <a:schemeClr val="accent1">
                      <a:alpha val="0"/>
                    </a:schemeClr>
                  </a:solidFill>
                </a:ln>
                <a:solidFill>
                  <a:schemeClr val="bg1"/>
                </a:solidFill>
                <a:latin typeface="+mn-ea"/>
                <a:cs typeface="Arial" panose="020B0604020202020204" pitchFamily="34" charset="0"/>
              </a:rPr>
              <a:t> University School of Medicine</a:t>
            </a:r>
          </a:p>
        </p:txBody>
      </p:sp>
    </p:spTree>
    <p:extLst>
      <p:ext uri="{BB962C8B-B14F-4D97-AF65-F5344CB8AC3E}">
        <p14:creationId xmlns:p14="http://schemas.microsoft.com/office/powerpoint/2010/main" val="31112215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자유형 1"/>
          <p:cNvSpPr/>
          <p:nvPr/>
        </p:nvSpPr>
        <p:spPr>
          <a:xfrm rot="10800000" flipH="1" flipV="1">
            <a:off x="3566752" y="2491783"/>
            <a:ext cx="1423122" cy="1233647"/>
          </a:xfrm>
          <a:custGeom>
            <a:avLst/>
            <a:gdLst>
              <a:gd name="connsiteX0" fmla="*/ 780414 w 955588"/>
              <a:gd name="connsiteY0" fmla="*/ 815340 h 815340"/>
              <a:gd name="connsiteX1" fmla="*/ 0 w 955588"/>
              <a:gd name="connsiteY1" fmla="*/ 815340 h 815340"/>
              <a:gd name="connsiteX2" fmla="*/ 175174 w 955588"/>
              <a:gd name="connsiteY2" fmla="*/ 0 h 815340"/>
              <a:gd name="connsiteX3" fmla="*/ 955588 w 955588"/>
              <a:gd name="connsiteY3" fmla="*/ 0 h 815340"/>
              <a:gd name="connsiteX4" fmla="*/ 780414 w 955588"/>
              <a:gd name="connsiteY4" fmla="*/ 815340 h 815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588" h="815340">
                <a:moveTo>
                  <a:pt x="780414" y="815340"/>
                </a:moveTo>
                <a:lnTo>
                  <a:pt x="0" y="815340"/>
                </a:lnTo>
                <a:lnTo>
                  <a:pt x="175174" y="0"/>
                </a:lnTo>
                <a:lnTo>
                  <a:pt x="955588" y="0"/>
                </a:lnTo>
                <a:lnTo>
                  <a:pt x="780414" y="815340"/>
                </a:lnTo>
                <a:close/>
              </a:path>
            </a:pathLst>
          </a:custGeom>
          <a:solidFill>
            <a:srgbClr val="008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6000" b="1" i="1" dirty="0">
                <a:solidFill>
                  <a:schemeClr val="bg1"/>
                </a:solidFill>
                <a:latin typeface="Times New Roman" panose="02020603050405020304" pitchFamily="18" charset="0"/>
                <a:cs typeface="Times New Roman" panose="02020603050405020304" pitchFamily="18" charset="0"/>
              </a:rPr>
              <a:t>2</a:t>
            </a:r>
            <a:endParaRPr lang="ko-KR" altLang="en-US" sz="6000" dirty="0"/>
          </a:p>
        </p:txBody>
      </p:sp>
      <p:sp>
        <p:nvSpPr>
          <p:cNvPr id="3" name="제목 1"/>
          <p:cNvSpPr txBox="1">
            <a:spLocks/>
          </p:cNvSpPr>
          <p:nvPr/>
        </p:nvSpPr>
        <p:spPr>
          <a:xfrm>
            <a:off x="5377758" y="2491783"/>
            <a:ext cx="6611042" cy="1233648"/>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7200" b="1" dirty="0">
                <a:solidFill>
                  <a:schemeClr val="accent3">
                    <a:lumMod val="50000"/>
                  </a:schemeClr>
                </a:solidFill>
                <a:latin typeface="Times New Roman" panose="02020603050405020304" pitchFamily="18" charset="0"/>
                <a:cs typeface="Times New Roman" panose="02020603050405020304" pitchFamily="18" charset="0"/>
              </a:rPr>
              <a:t>KSA Task Force</a:t>
            </a:r>
          </a:p>
        </p:txBody>
      </p:sp>
    </p:spTree>
    <p:extLst>
      <p:ext uri="{BB962C8B-B14F-4D97-AF65-F5344CB8AC3E}">
        <p14:creationId xmlns:p14="http://schemas.microsoft.com/office/powerpoint/2010/main" val="78685436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35" presetClass="path" presetSubtype="0" accel="50000" decel="50000" fill="hold" grpId="1" nodeType="withEffect">
                                  <p:stCondLst>
                                    <p:cond delay="750"/>
                                  </p:stCondLst>
                                  <p:childTnLst>
                                    <p:animMotion origin="layout" path="M -0.1181 -7.40741E-7 L -1.45833E-6 -7.40741E-7 " pathEditMode="relative" rAng="0" ptsTypes="AA">
                                      <p:cBhvr>
                                        <p:cTn id="9" dur="750" fill="hold"/>
                                        <p:tgtEl>
                                          <p:spTgt spid="2"/>
                                        </p:tgtEl>
                                        <p:attrNameLst>
                                          <p:attrName>ppt_x</p:attrName>
                                          <p:attrName>ppt_y</p:attrName>
                                        </p:attrNameLst>
                                      </p:cBhvr>
                                      <p:rCtr x="5898" y="0"/>
                                    </p:animMotion>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11</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a:xfrm>
            <a:off x="539997" y="333375"/>
            <a:ext cx="11194803" cy="1933575"/>
          </a:xfrm>
        </p:spPr>
        <p:txBody>
          <a:bodyPr>
            <a:normAutofit/>
          </a:bodyPr>
          <a:lstStyle/>
          <a:p>
            <a:r>
              <a:rPr lang="en-US" altLang="ko-KR" dirty="0"/>
              <a:t>Development of a standardized set of anesthesia-related terms</a:t>
            </a:r>
            <a:endParaRPr lang="ko-KR" altLang="en-US" dirty="0"/>
          </a:p>
        </p:txBody>
      </p:sp>
      <p:sp>
        <p:nvSpPr>
          <p:cNvPr id="4" name="TextBox 3">
            <a:extLst>
              <a:ext uri="{FF2B5EF4-FFF2-40B4-BE49-F238E27FC236}">
                <a16:creationId xmlns:a16="http://schemas.microsoft.com/office/drawing/2014/main" id="{1DF68599-DE9F-55A8-0729-B41F498EEF30}"/>
              </a:ext>
            </a:extLst>
          </p:cNvPr>
          <p:cNvSpPr txBox="1"/>
          <p:nvPr/>
        </p:nvSpPr>
        <p:spPr>
          <a:xfrm>
            <a:off x="539997" y="3729822"/>
            <a:ext cx="10633694" cy="2991653"/>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Objective</a:t>
            </a:r>
          </a:p>
          <a:p>
            <a:pPr marL="1200150" lvl="2" indent="-285750">
              <a:lnSpc>
                <a:spcPct val="150000"/>
              </a:lnSpc>
              <a:buFont typeface="Arial" panose="020B0604020202020204" pitchFamily="34" charset="0"/>
              <a:buChar char="•"/>
            </a:pPr>
            <a:r>
              <a:rPr lang="en-US" altLang="ko-KR" sz="2000" b="1" dirty="0">
                <a:solidFill>
                  <a:srgbClr val="002060"/>
                </a:solidFill>
                <a:latin typeface="Times New Roman" panose="02020603050405020304" pitchFamily="18" charset="0"/>
                <a:cs typeface="Times New Roman" panose="02020603050405020304" pitchFamily="18" charset="0"/>
              </a:rPr>
              <a:t>To develop a standardized medical terminology set for anesthesiology, which is closely related to the safety of surgeries and procedures, in order to ensure interoperability between medical professionals and healthcare institutions </a:t>
            </a:r>
          </a:p>
          <a:p>
            <a:pPr marL="1200150" lvl="2" indent="-285750">
              <a:lnSpc>
                <a:spcPct val="150000"/>
              </a:lnSpc>
              <a:buFont typeface="Arial" panose="020B0604020202020204" pitchFamily="34" charset="0"/>
              <a:buChar char="•"/>
            </a:pPr>
            <a:r>
              <a:rPr lang="en-US" altLang="ko-KR" sz="2000" b="1" dirty="0">
                <a:solidFill>
                  <a:srgbClr val="002060"/>
                </a:solidFill>
                <a:latin typeface="Times New Roman" panose="02020603050405020304" pitchFamily="18" charset="0"/>
                <a:cs typeface="Times New Roman" panose="02020603050405020304" pitchFamily="18" charset="0"/>
              </a:rPr>
              <a:t>Additionally, to expand the foundation of medical terminology and apply it to international standards in clinical practice</a:t>
            </a:r>
          </a:p>
        </p:txBody>
      </p:sp>
      <p:sp>
        <p:nvSpPr>
          <p:cNvPr id="6" name="TextBox 5">
            <a:extLst>
              <a:ext uri="{FF2B5EF4-FFF2-40B4-BE49-F238E27FC236}">
                <a16:creationId xmlns:a16="http://schemas.microsoft.com/office/drawing/2014/main" id="{E98F0B07-5192-96D9-A781-2DB4A62F9D30}"/>
              </a:ext>
            </a:extLst>
          </p:cNvPr>
          <p:cNvSpPr txBox="1"/>
          <p:nvPr/>
        </p:nvSpPr>
        <p:spPr>
          <a:xfrm>
            <a:off x="539997" y="2266950"/>
            <a:ext cx="10633694" cy="1307537"/>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Approximately 15 members actively involved across over 10 university hospitals</a:t>
            </a:r>
          </a:p>
        </p:txBody>
      </p:sp>
    </p:spTree>
    <p:extLst>
      <p:ext uri="{BB962C8B-B14F-4D97-AF65-F5344CB8AC3E}">
        <p14:creationId xmlns:p14="http://schemas.microsoft.com/office/powerpoint/2010/main" val="502698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12</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a:xfrm>
            <a:off x="539997" y="333375"/>
            <a:ext cx="11194803" cy="1933575"/>
          </a:xfrm>
        </p:spPr>
        <p:txBody>
          <a:bodyPr>
            <a:normAutofit/>
          </a:bodyPr>
          <a:lstStyle/>
          <a:p>
            <a:r>
              <a:rPr lang="en-US" altLang="ko-KR" dirty="0"/>
              <a:t>Development of a standardized set of anesthesia-related terms</a:t>
            </a:r>
            <a:endParaRPr lang="ko-KR" altLang="en-US" dirty="0"/>
          </a:p>
        </p:txBody>
      </p:sp>
      <p:sp>
        <p:nvSpPr>
          <p:cNvPr id="4" name="TextBox 3">
            <a:extLst>
              <a:ext uri="{FF2B5EF4-FFF2-40B4-BE49-F238E27FC236}">
                <a16:creationId xmlns:a16="http://schemas.microsoft.com/office/drawing/2014/main" id="{1DF68599-DE9F-55A8-0729-B41F498EEF30}"/>
              </a:ext>
            </a:extLst>
          </p:cNvPr>
          <p:cNvSpPr txBox="1"/>
          <p:nvPr/>
        </p:nvSpPr>
        <p:spPr>
          <a:xfrm>
            <a:off x="539997" y="2633559"/>
            <a:ext cx="10633694" cy="3914983"/>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Goals</a:t>
            </a:r>
          </a:p>
          <a:p>
            <a:pPr marL="1200150" lvl="2" indent="-285750">
              <a:lnSpc>
                <a:spcPct val="150000"/>
              </a:lnSpc>
              <a:buFont typeface="Arial" panose="020B0604020202020204" pitchFamily="34" charset="0"/>
              <a:buChar char="•"/>
            </a:pPr>
            <a:r>
              <a:rPr lang="en-US" altLang="ko-KR" sz="2000" b="1" dirty="0">
                <a:solidFill>
                  <a:srgbClr val="002060"/>
                </a:solidFill>
                <a:latin typeface="Times New Roman" panose="02020603050405020304" pitchFamily="18" charset="0"/>
                <a:cs typeface="Times New Roman" panose="02020603050405020304" pitchFamily="18" charset="0"/>
              </a:rPr>
              <a:t>Develop a standardized terminology set focused on frequently used terms in the anesthesia process.</a:t>
            </a:r>
          </a:p>
          <a:p>
            <a:pPr marL="1200150" lvl="2" indent="-285750">
              <a:lnSpc>
                <a:spcPct val="150000"/>
              </a:lnSpc>
              <a:buFont typeface="Arial" panose="020B0604020202020204" pitchFamily="34" charset="0"/>
              <a:buChar char="•"/>
            </a:pPr>
            <a:r>
              <a:rPr lang="en-US" altLang="ko-KR" sz="2000" b="1" dirty="0">
                <a:solidFill>
                  <a:srgbClr val="002060"/>
                </a:solidFill>
                <a:latin typeface="Times New Roman" panose="02020603050405020304" pitchFamily="18" charset="0"/>
                <a:cs typeface="Times New Roman" panose="02020603050405020304" pitchFamily="18" charset="0"/>
              </a:rPr>
              <a:t>Ensure interoperability during data exchange.</a:t>
            </a:r>
          </a:p>
          <a:p>
            <a:pPr marL="1200150" lvl="2" indent="-285750">
              <a:lnSpc>
                <a:spcPct val="150000"/>
              </a:lnSpc>
              <a:buFont typeface="Arial" panose="020B0604020202020204" pitchFamily="34" charset="0"/>
              <a:buChar char="•"/>
            </a:pPr>
            <a:r>
              <a:rPr lang="en-US" altLang="ko-KR" sz="2000" b="1" dirty="0">
                <a:solidFill>
                  <a:srgbClr val="002060"/>
                </a:solidFill>
                <a:latin typeface="Times New Roman" panose="02020603050405020304" pitchFamily="18" charset="0"/>
                <a:cs typeface="Times New Roman" panose="02020603050405020304" pitchFamily="18" charset="0"/>
              </a:rPr>
              <a:t>Facilitate communication regarding anesthesia practices with other medical institutions.</a:t>
            </a:r>
          </a:p>
          <a:p>
            <a:pPr marL="1200150" lvl="2" indent="-285750">
              <a:lnSpc>
                <a:spcPct val="150000"/>
              </a:lnSpc>
              <a:buFont typeface="Arial" panose="020B0604020202020204" pitchFamily="34" charset="0"/>
              <a:buChar char="•"/>
            </a:pPr>
            <a:r>
              <a:rPr lang="en-US" altLang="ko-KR" sz="2000" b="1" dirty="0">
                <a:solidFill>
                  <a:srgbClr val="002060"/>
                </a:solidFill>
                <a:latin typeface="Times New Roman" panose="02020603050405020304" pitchFamily="18" charset="0"/>
                <a:cs typeface="Times New Roman" panose="02020603050405020304" pitchFamily="18" charset="0"/>
              </a:rPr>
              <a:t>Encourage increased communication between anesthesiologists and surgeons through terminology standardization.</a:t>
            </a:r>
          </a:p>
        </p:txBody>
      </p:sp>
    </p:spTree>
    <p:extLst>
      <p:ext uri="{BB962C8B-B14F-4D97-AF65-F5344CB8AC3E}">
        <p14:creationId xmlns:p14="http://schemas.microsoft.com/office/powerpoint/2010/main" val="114304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13</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a:xfrm>
            <a:off x="539997" y="333375"/>
            <a:ext cx="11194803" cy="1933575"/>
          </a:xfrm>
        </p:spPr>
        <p:txBody>
          <a:bodyPr>
            <a:normAutofit/>
          </a:bodyPr>
          <a:lstStyle/>
          <a:p>
            <a:r>
              <a:rPr lang="en-US" altLang="ko-KR" dirty="0"/>
              <a:t>Development of a standardized set of anesthesia-related terms</a:t>
            </a:r>
            <a:endParaRPr lang="ko-KR" altLang="en-US" dirty="0"/>
          </a:p>
        </p:txBody>
      </p:sp>
      <p:sp>
        <p:nvSpPr>
          <p:cNvPr id="4" name="TextBox 3">
            <a:extLst>
              <a:ext uri="{FF2B5EF4-FFF2-40B4-BE49-F238E27FC236}">
                <a16:creationId xmlns:a16="http://schemas.microsoft.com/office/drawing/2014/main" id="{1DF68599-DE9F-55A8-0729-B41F498EEF30}"/>
              </a:ext>
            </a:extLst>
          </p:cNvPr>
          <p:cNvSpPr txBox="1"/>
          <p:nvPr/>
        </p:nvSpPr>
        <p:spPr>
          <a:xfrm>
            <a:off x="539997" y="3126710"/>
            <a:ext cx="10633694" cy="2369880"/>
          </a:xfrm>
          <a:prstGeom prst="rect">
            <a:avLst/>
          </a:prstGeom>
          <a:noFill/>
        </p:spPr>
        <p:txBody>
          <a:bodyPr wrap="square" rtlCol="0">
            <a:spAutoFit/>
          </a:bodyPr>
          <a:lstStyle/>
          <a:p>
            <a:pPr marL="742950" lvl="1" indent="-285750">
              <a:buFont typeface="Arial" panose="020B0604020202020204" pitchFamily="34" charset="0"/>
              <a:buChar char="•"/>
            </a:pPr>
            <a:r>
              <a:rPr lang="en-US" altLang="ko-KR" sz="3600" b="1" dirty="0">
                <a:solidFill>
                  <a:srgbClr val="002060"/>
                </a:solidFill>
                <a:latin typeface="Times New Roman" panose="02020603050405020304" pitchFamily="18" charset="0"/>
                <a:cs typeface="Times New Roman" panose="02020603050405020304" pitchFamily="18" charset="0"/>
              </a:rPr>
              <a:t>Development of Mapping Table between the Standardized Terminology Set and SNOMED-CT</a:t>
            </a:r>
          </a:p>
          <a:p>
            <a:pPr marL="742950" lvl="1" indent="-285750">
              <a:buFont typeface="Arial" panose="020B0604020202020204" pitchFamily="34" charset="0"/>
              <a:buChar char="•"/>
            </a:pPr>
            <a:endParaRPr lang="en-US" altLang="ko-KR" sz="2000" b="1" dirty="0">
              <a:solidFill>
                <a:srgbClr val="002060"/>
              </a:solidFill>
              <a:latin typeface="Times New Roman" panose="02020603050405020304" pitchFamily="18" charset="0"/>
              <a:cs typeface="Times New Roman" panose="02020603050405020304" pitchFamily="18" charset="0"/>
            </a:endParaRPr>
          </a:p>
          <a:p>
            <a:pPr lvl="3"/>
            <a:r>
              <a:rPr lang="en-US" altLang="ko-KR" sz="2800" b="1" dirty="0">
                <a:solidFill>
                  <a:srgbClr val="002060"/>
                </a:solidFill>
                <a:latin typeface="Times New Roman" panose="02020603050405020304" pitchFamily="18" charset="0"/>
                <a:cs typeface="Times New Roman" panose="02020603050405020304" pitchFamily="18" charset="0"/>
              </a:rPr>
              <a:t>Concepts included in the standardized terminology set as a SNOMED-CT reference set.</a:t>
            </a:r>
          </a:p>
        </p:txBody>
      </p:sp>
    </p:spTree>
    <p:extLst>
      <p:ext uri="{BB962C8B-B14F-4D97-AF65-F5344CB8AC3E}">
        <p14:creationId xmlns:p14="http://schemas.microsoft.com/office/powerpoint/2010/main" val="4184898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a:extLst>
              <a:ext uri="{FF2B5EF4-FFF2-40B4-BE49-F238E27FC236}">
                <a16:creationId xmlns:a16="http://schemas.microsoft.com/office/drawing/2014/main" id="{F91A9302-F244-842B-D4A3-76E4E0C5A1FB}"/>
              </a:ext>
            </a:extLst>
          </p:cNvPr>
          <p:cNvGrpSpPr/>
          <p:nvPr/>
        </p:nvGrpSpPr>
        <p:grpSpPr>
          <a:xfrm>
            <a:off x="1860550" y="95250"/>
            <a:ext cx="7391400" cy="6648450"/>
            <a:chOff x="3198623" y="970853"/>
            <a:chExt cx="5408027" cy="5261977"/>
          </a:xfrm>
        </p:grpSpPr>
        <p:sp>
          <p:nvSpPr>
            <p:cNvPr id="5" name="Freeform: Shape 5">
              <a:extLst>
                <a:ext uri="{FF2B5EF4-FFF2-40B4-BE49-F238E27FC236}">
                  <a16:creationId xmlns:a16="http://schemas.microsoft.com/office/drawing/2014/main" id="{09237E07-1D7A-CBD4-1EF7-7632F342B434}"/>
                </a:ext>
              </a:extLst>
            </p:cNvPr>
            <p:cNvSpPr/>
            <p:nvPr/>
          </p:nvSpPr>
          <p:spPr>
            <a:xfrm>
              <a:off x="6419454" y="970853"/>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Formation of Expert TF</a:t>
              </a:r>
              <a:endParaRPr lang="en-US" sz="1400" b="1" kern="1200" dirty="0"/>
            </a:p>
          </p:txBody>
        </p:sp>
        <p:sp>
          <p:nvSpPr>
            <p:cNvPr id="6" name="Arrow: Circular 6">
              <a:extLst>
                <a:ext uri="{FF2B5EF4-FFF2-40B4-BE49-F238E27FC236}">
                  <a16:creationId xmlns:a16="http://schemas.microsoft.com/office/drawing/2014/main" id="{AFC9E21C-DD82-BF5B-C188-7D19355D035B}"/>
                </a:ext>
              </a:extLst>
            </p:cNvPr>
            <p:cNvSpPr/>
            <p:nvPr/>
          </p:nvSpPr>
          <p:spPr>
            <a:xfrm>
              <a:off x="3429333" y="1055513"/>
              <a:ext cx="5092658" cy="5092658"/>
            </a:xfrm>
            <a:prstGeom prst="circularArrow">
              <a:avLst>
                <a:gd name="adj1" fmla="val 3498"/>
                <a:gd name="adj2" fmla="val 216901"/>
                <a:gd name="adj3" fmla="val 19269607"/>
                <a:gd name="adj4" fmla="val 18313491"/>
                <a:gd name="adj5" fmla="val 4081"/>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US" b="1"/>
            </a:p>
          </p:txBody>
        </p:sp>
        <p:sp>
          <p:nvSpPr>
            <p:cNvPr id="7" name="Freeform: Shape 7">
              <a:extLst>
                <a:ext uri="{FF2B5EF4-FFF2-40B4-BE49-F238E27FC236}">
                  <a16:creationId xmlns:a16="http://schemas.microsoft.com/office/drawing/2014/main" id="{468B5BE2-AAE7-EBED-99B6-568E94B759E0}"/>
                </a:ext>
              </a:extLst>
            </p:cNvPr>
            <p:cNvSpPr/>
            <p:nvPr/>
          </p:nvSpPr>
          <p:spPr>
            <a:xfrm>
              <a:off x="7693070" y="2244469"/>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Analysis and selection of current terminology</a:t>
              </a:r>
            </a:p>
          </p:txBody>
        </p:sp>
        <p:sp>
          <p:nvSpPr>
            <p:cNvPr id="8" name="Arrow: Circular 8">
              <a:extLst>
                <a:ext uri="{FF2B5EF4-FFF2-40B4-BE49-F238E27FC236}">
                  <a16:creationId xmlns:a16="http://schemas.microsoft.com/office/drawing/2014/main" id="{AB4BB409-9824-4584-2173-B954F62A3C07}"/>
                </a:ext>
              </a:extLst>
            </p:cNvPr>
            <p:cNvSpPr/>
            <p:nvPr/>
          </p:nvSpPr>
          <p:spPr>
            <a:xfrm>
              <a:off x="3429333" y="1055513"/>
              <a:ext cx="5092658" cy="5092658"/>
            </a:xfrm>
            <a:prstGeom prst="circularArrow">
              <a:avLst>
                <a:gd name="adj1" fmla="val 3498"/>
                <a:gd name="adj2" fmla="val 216901"/>
                <a:gd name="adj3" fmla="val 435294"/>
                <a:gd name="adj4" fmla="val 20947804"/>
                <a:gd name="adj5" fmla="val 4081"/>
              </a:avLst>
            </a:prstGeom>
          </p:spPr>
          <p:style>
            <a:lnRef idx="2">
              <a:schemeClr val="lt1">
                <a:hueOff val="0"/>
                <a:satOff val="0"/>
                <a:lumOff val="0"/>
                <a:alphaOff val="0"/>
              </a:schemeClr>
            </a:lnRef>
            <a:fillRef idx="1">
              <a:schemeClr val="accent5">
                <a:hueOff val="-1050478"/>
                <a:satOff val="-1461"/>
                <a:lumOff val="-560"/>
                <a:alphaOff val="0"/>
              </a:schemeClr>
            </a:fillRef>
            <a:effectRef idx="0">
              <a:schemeClr val="accent5">
                <a:hueOff val="-1050478"/>
                <a:satOff val="-1461"/>
                <a:lumOff val="-560"/>
                <a:alphaOff val="0"/>
              </a:schemeClr>
            </a:effectRef>
            <a:fontRef idx="minor">
              <a:schemeClr val="lt1"/>
            </a:fontRef>
          </p:style>
          <p:txBody>
            <a:bodyPr/>
            <a:lstStyle/>
            <a:p>
              <a:endParaRPr lang="en-US" b="1"/>
            </a:p>
          </p:txBody>
        </p:sp>
        <p:sp>
          <p:nvSpPr>
            <p:cNvPr id="9" name="Freeform: Shape 9">
              <a:extLst>
                <a:ext uri="{FF2B5EF4-FFF2-40B4-BE49-F238E27FC236}">
                  <a16:creationId xmlns:a16="http://schemas.microsoft.com/office/drawing/2014/main" id="{96E3F185-E9E6-3FC3-92DE-4D9D85E9B756}"/>
                </a:ext>
              </a:extLst>
            </p:cNvPr>
            <p:cNvSpPr/>
            <p:nvPr/>
          </p:nvSpPr>
          <p:spPr>
            <a:xfrm>
              <a:off x="7693070" y="4045634"/>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Definition of terms and ensuring consistency</a:t>
              </a:r>
              <a:endParaRPr lang="en-US" sz="1400" b="1" kern="1200" dirty="0"/>
            </a:p>
          </p:txBody>
        </p:sp>
        <p:sp>
          <p:nvSpPr>
            <p:cNvPr id="10" name="Arrow: Circular 10">
              <a:extLst>
                <a:ext uri="{FF2B5EF4-FFF2-40B4-BE49-F238E27FC236}">
                  <a16:creationId xmlns:a16="http://schemas.microsoft.com/office/drawing/2014/main" id="{03147D1F-BFCC-74F6-E963-2CA42798E6FB}"/>
                </a:ext>
              </a:extLst>
            </p:cNvPr>
            <p:cNvSpPr/>
            <p:nvPr/>
          </p:nvSpPr>
          <p:spPr>
            <a:xfrm>
              <a:off x="3429333" y="1055513"/>
              <a:ext cx="5092658" cy="5092658"/>
            </a:xfrm>
            <a:prstGeom prst="circularArrow">
              <a:avLst>
                <a:gd name="adj1" fmla="val 3498"/>
                <a:gd name="adj2" fmla="val 216901"/>
                <a:gd name="adj3" fmla="val 3069607"/>
                <a:gd name="adj4" fmla="val 2113491"/>
                <a:gd name="adj5" fmla="val 4081"/>
              </a:avLst>
            </a:prstGeom>
          </p:spPr>
          <p:style>
            <a:lnRef idx="2">
              <a:schemeClr val="lt1">
                <a:hueOff val="0"/>
                <a:satOff val="0"/>
                <a:lumOff val="0"/>
                <a:alphaOff val="0"/>
              </a:schemeClr>
            </a:lnRef>
            <a:fillRef idx="1">
              <a:schemeClr val="accent5">
                <a:hueOff val="-2100956"/>
                <a:satOff val="-2922"/>
                <a:lumOff val="-1121"/>
                <a:alphaOff val="0"/>
              </a:schemeClr>
            </a:fillRef>
            <a:effectRef idx="0">
              <a:schemeClr val="accent5">
                <a:hueOff val="-2100956"/>
                <a:satOff val="-2922"/>
                <a:lumOff val="-1121"/>
                <a:alphaOff val="0"/>
              </a:schemeClr>
            </a:effectRef>
            <a:fontRef idx="minor">
              <a:schemeClr val="lt1"/>
            </a:fontRef>
          </p:style>
          <p:txBody>
            <a:bodyPr/>
            <a:lstStyle/>
            <a:p>
              <a:endParaRPr lang="en-US" b="1"/>
            </a:p>
          </p:txBody>
        </p:sp>
        <p:sp>
          <p:nvSpPr>
            <p:cNvPr id="11" name="Freeform: Shape 11">
              <a:extLst>
                <a:ext uri="{FF2B5EF4-FFF2-40B4-BE49-F238E27FC236}">
                  <a16:creationId xmlns:a16="http://schemas.microsoft.com/office/drawing/2014/main" id="{A47D23B1-FD68-52B8-41DB-BECF79C07F0E}"/>
                </a:ext>
              </a:extLst>
            </p:cNvPr>
            <p:cNvSpPr/>
            <p:nvPr/>
          </p:nvSpPr>
          <p:spPr>
            <a:xfrm>
              <a:off x="6419454" y="5319250"/>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Expert discussions and reviews</a:t>
              </a:r>
            </a:p>
          </p:txBody>
        </p:sp>
        <p:sp>
          <p:nvSpPr>
            <p:cNvPr id="12" name="Arrow: Circular 12">
              <a:extLst>
                <a:ext uri="{FF2B5EF4-FFF2-40B4-BE49-F238E27FC236}">
                  <a16:creationId xmlns:a16="http://schemas.microsoft.com/office/drawing/2014/main" id="{DC33994D-F573-5B78-854C-978DD838A783}"/>
                </a:ext>
              </a:extLst>
            </p:cNvPr>
            <p:cNvSpPr/>
            <p:nvPr/>
          </p:nvSpPr>
          <p:spPr>
            <a:xfrm>
              <a:off x="3429333" y="1055513"/>
              <a:ext cx="5092658" cy="5092658"/>
            </a:xfrm>
            <a:prstGeom prst="circularArrow">
              <a:avLst>
                <a:gd name="adj1" fmla="val 3498"/>
                <a:gd name="adj2" fmla="val 216901"/>
                <a:gd name="adj3" fmla="val 5835294"/>
                <a:gd name="adj4" fmla="val 4747804"/>
                <a:gd name="adj5" fmla="val 4081"/>
              </a:avLst>
            </a:prstGeom>
          </p:spPr>
          <p:style>
            <a:lnRef idx="2">
              <a:schemeClr val="lt1">
                <a:hueOff val="0"/>
                <a:satOff val="0"/>
                <a:lumOff val="0"/>
                <a:alphaOff val="0"/>
              </a:schemeClr>
            </a:lnRef>
            <a:fillRef idx="1">
              <a:schemeClr val="accent5">
                <a:hueOff val="-3151433"/>
                <a:satOff val="-4383"/>
                <a:lumOff val="-1681"/>
                <a:alphaOff val="0"/>
              </a:schemeClr>
            </a:fillRef>
            <a:effectRef idx="0">
              <a:schemeClr val="accent5">
                <a:hueOff val="-3151433"/>
                <a:satOff val="-4383"/>
                <a:lumOff val="-1681"/>
                <a:alphaOff val="0"/>
              </a:schemeClr>
            </a:effectRef>
            <a:fontRef idx="minor">
              <a:schemeClr val="lt1"/>
            </a:fontRef>
          </p:style>
          <p:txBody>
            <a:bodyPr/>
            <a:lstStyle/>
            <a:p>
              <a:endParaRPr lang="en-US" b="1"/>
            </a:p>
          </p:txBody>
        </p:sp>
        <p:sp>
          <p:nvSpPr>
            <p:cNvPr id="13" name="Freeform: Shape 13">
              <a:extLst>
                <a:ext uri="{FF2B5EF4-FFF2-40B4-BE49-F238E27FC236}">
                  <a16:creationId xmlns:a16="http://schemas.microsoft.com/office/drawing/2014/main" id="{DCE2B0DE-4D88-2B29-9DB2-48818FAAD1F2}"/>
                </a:ext>
              </a:extLst>
            </p:cNvPr>
            <p:cNvSpPr/>
            <p:nvPr/>
          </p:nvSpPr>
          <p:spPr>
            <a:xfrm>
              <a:off x="4445000" y="5319250"/>
              <a:ext cx="1086869"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Development of a standardized terminology database</a:t>
              </a:r>
            </a:p>
          </p:txBody>
        </p:sp>
        <p:sp>
          <p:nvSpPr>
            <p:cNvPr id="14" name="Arrow: Circular 14">
              <a:extLst>
                <a:ext uri="{FF2B5EF4-FFF2-40B4-BE49-F238E27FC236}">
                  <a16:creationId xmlns:a16="http://schemas.microsoft.com/office/drawing/2014/main" id="{FC8BF5FF-E57D-1E17-AA81-3FAD518E8D96}"/>
                </a:ext>
              </a:extLst>
            </p:cNvPr>
            <p:cNvSpPr/>
            <p:nvPr/>
          </p:nvSpPr>
          <p:spPr>
            <a:xfrm>
              <a:off x="3198623" y="970853"/>
              <a:ext cx="5092658" cy="5092658"/>
            </a:xfrm>
            <a:prstGeom prst="circularArrow">
              <a:avLst>
                <a:gd name="adj1" fmla="val 3498"/>
                <a:gd name="adj2" fmla="val 216901"/>
                <a:gd name="adj3" fmla="val 8469607"/>
                <a:gd name="adj4" fmla="val 7513491"/>
                <a:gd name="adj5" fmla="val 4081"/>
              </a:avLst>
            </a:prstGeom>
          </p:spPr>
          <p:style>
            <a:lnRef idx="2">
              <a:schemeClr val="lt1">
                <a:hueOff val="0"/>
                <a:satOff val="0"/>
                <a:lumOff val="0"/>
                <a:alphaOff val="0"/>
              </a:schemeClr>
            </a:lnRef>
            <a:fillRef idx="1">
              <a:schemeClr val="accent5">
                <a:hueOff val="-4201911"/>
                <a:satOff val="-5845"/>
                <a:lumOff val="-2241"/>
                <a:alphaOff val="0"/>
              </a:schemeClr>
            </a:fillRef>
            <a:effectRef idx="0">
              <a:schemeClr val="accent5">
                <a:hueOff val="-4201911"/>
                <a:satOff val="-5845"/>
                <a:lumOff val="-2241"/>
                <a:alphaOff val="0"/>
              </a:schemeClr>
            </a:effectRef>
            <a:fontRef idx="minor">
              <a:schemeClr val="lt1"/>
            </a:fontRef>
          </p:style>
          <p:txBody>
            <a:bodyPr/>
            <a:lstStyle/>
            <a:p>
              <a:endParaRPr lang="en-US" b="1" dirty="0"/>
            </a:p>
          </p:txBody>
        </p:sp>
        <p:sp>
          <p:nvSpPr>
            <p:cNvPr id="15" name="Freeform: Shape 15">
              <a:extLst>
                <a:ext uri="{FF2B5EF4-FFF2-40B4-BE49-F238E27FC236}">
                  <a16:creationId xmlns:a16="http://schemas.microsoft.com/office/drawing/2014/main" id="{9C82B7C1-57EE-12C4-A097-D34BAF1E741F}"/>
                </a:ext>
              </a:extLst>
            </p:cNvPr>
            <p:cNvSpPr/>
            <p:nvPr/>
          </p:nvSpPr>
          <p:spPr>
            <a:xfrm>
              <a:off x="3344673" y="4045634"/>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Promotion and education</a:t>
              </a:r>
            </a:p>
          </p:txBody>
        </p:sp>
        <p:sp>
          <p:nvSpPr>
            <p:cNvPr id="16" name="Arrow: Circular 16">
              <a:extLst>
                <a:ext uri="{FF2B5EF4-FFF2-40B4-BE49-F238E27FC236}">
                  <a16:creationId xmlns:a16="http://schemas.microsoft.com/office/drawing/2014/main" id="{178253AE-D092-ED55-ABE9-0698AA553B22}"/>
                </a:ext>
              </a:extLst>
            </p:cNvPr>
            <p:cNvSpPr/>
            <p:nvPr/>
          </p:nvSpPr>
          <p:spPr>
            <a:xfrm>
              <a:off x="3429333" y="1055513"/>
              <a:ext cx="5092658" cy="5092658"/>
            </a:xfrm>
            <a:prstGeom prst="circularArrow">
              <a:avLst>
                <a:gd name="adj1" fmla="val 3498"/>
                <a:gd name="adj2" fmla="val 216901"/>
                <a:gd name="adj3" fmla="val 11235294"/>
                <a:gd name="adj4" fmla="val 10147804"/>
                <a:gd name="adj5" fmla="val 4081"/>
              </a:avLst>
            </a:prstGeom>
          </p:spPr>
          <p:style>
            <a:lnRef idx="2">
              <a:schemeClr val="lt1">
                <a:hueOff val="0"/>
                <a:satOff val="0"/>
                <a:lumOff val="0"/>
                <a:alphaOff val="0"/>
              </a:schemeClr>
            </a:lnRef>
            <a:fillRef idx="1">
              <a:schemeClr val="accent5">
                <a:hueOff val="-5252389"/>
                <a:satOff val="-7306"/>
                <a:lumOff val="-2801"/>
                <a:alphaOff val="0"/>
              </a:schemeClr>
            </a:fillRef>
            <a:effectRef idx="0">
              <a:schemeClr val="accent5">
                <a:hueOff val="-5252389"/>
                <a:satOff val="-7306"/>
                <a:lumOff val="-2801"/>
                <a:alphaOff val="0"/>
              </a:schemeClr>
            </a:effectRef>
            <a:fontRef idx="minor">
              <a:schemeClr val="lt1"/>
            </a:fontRef>
          </p:style>
          <p:txBody>
            <a:bodyPr/>
            <a:lstStyle/>
            <a:p>
              <a:endParaRPr lang="en-US" b="1"/>
            </a:p>
          </p:txBody>
        </p:sp>
        <p:sp>
          <p:nvSpPr>
            <p:cNvPr id="17" name="Freeform: Shape 17">
              <a:extLst>
                <a:ext uri="{FF2B5EF4-FFF2-40B4-BE49-F238E27FC236}">
                  <a16:creationId xmlns:a16="http://schemas.microsoft.com/office/drawing/2014/main" id="{E8B8BE00-0567-AA73-1994-977B407EA49D}"/>
                </a:ext>
              </a:extLst>
            </p:cNvPr>
            <p:cNvSpPr/>
            <p:nvPr/>
          </p:nvSpPr>
          <p:spPr>
            <a:xfrm>
              <a:off x="3344673" y="2244469"/>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Continuous updates and improvements</a:t>
              </a:r>
              <a:endParaRPr lang="en-US" sz="1400" b="1" kern="1200" dirty="0"/>
            </a:p>
          </p:txBody>
        </p:sp>
        <p:sp>
          <p:nvSpPr>
            <p:cNvPr id="18" name="Arrow: Circular 18">
              <a:extLst>
                <a:ext uri="{FF2B5EF4-FFF2-40B4-BE49-F238E27FC236}">
                  <a16:creationId xmlns:a16="http://schemas.microsoft.com/office/drawing/2014/main" id="{ACB2F9DD-ABCF-9D98-B55D-054FB911A310}"/>
                </a:ext>
              </a:extLst>
            </p:cNvPr>
            <p:cNvSpPr/>
            <p:nvPr/>
          </p:nvSpPr>
          <p:spPr>
            <a:xfrm>
              <a:off x="3429333" y="1055513"/>
              <a:ext cx="5092658" cy="5092658"/>
            </a:xfrm>
            <a:prstGeom prst="circularArrow">
              <a:avLst>
                <a:gd name="adj1" fmla="val 3498"/>
                <a:gd name="adj2" fmla="val 216901"/>
                <a:gd name="adj3" fmla="val 13869607"/>
                <a:gd name="adj4" fmla="val 12913491"/>
                <a:gd name="adj5" fmla="val 4081"/>
              </a:avLst>
            </a:prstGeom>
          </p:spPr>
          <p:style>
            <a:lnRef idx="2">
              <a:schemeClr val="lt1">
                <a:hueOff val="0"/>
                <a:satOff val="0"/>
                <a:lumOff val="0"/>
                <a:alphaOff val="0"/>
              </a:schemeClr>
            </a:lnRef>
            <a:fillRef idx="1">
              <a:schemeClr val="accent5">
                <a:hueOff val="-6302867"/>
                <a:satOff val="-8767"/>
                <a:lumOff val="-3362"/>
                <a:alphaOff val="0"/>
              </a:schemeClr>
            </a:fillRef>
            <a:effectRef idx="0">
              <a:schemeClr val="accent5">
                <a:hueOff val="-6302867"/>
                <a:satOff val="-8767"/>
                <a:lumOff val="-3362"/>
                <a:alphaOff val="0"/>
              </a:schemeClr>
            </a:effectRef>
            <a:fontRef idx="minor">
              <a:schemeClr val="lt1"/>
            </a:fontRef>
          </p:style>
          <p:txBody>
            <a:bodyPr/>
            <a:lstStyle/>
            <a:p>
              <a:endParaRPr lang="en-US" b="1"/>
            </a:p>
          </p:txBody>
        </p:sp>
        <p:sp>
          <p:nvSpPr>
            <p:cNvPr id="19" name="Freeform: Shape 19">
              <a:extLst>
                <a:ext uri="{FF2B5EF4-FFF2-40B4-BE49-F238E27FC236}">
                  <a16:creationId xmlns:a16="http://schemas.microsoft.com/office/drawing/2014/main" id="{B6B6DFC3-EF32-CE76-8472-9095F0A30A58}"/>
                </a:ext>
              </a:extLst>
            </p:cNvPr>
            <p:cNvSpPr/>
            <p:nvPr/>
          </p:nvSpPr>
          <p:spPr>
            <a:xfrm>
              <a:off x="4618289" y="970853"/>
              <a:ext cx="913580" cy="913580"/>
            </a:xfrm>
            <a:custGeom>
              <a:avLst/>
              <a:gdLst>
                <a:gd name="connsiteX0" fmla="*/ 0 w 913580"/>
                <a:gd name="connsiteY0" fmla="*/ 0 h 913580"/>
                <a:gd name="connsiteX1" fmla="*/ 913580 w 913580"/>
                <a:gd name="connsiteY1" fmla="*/ 0 h 913580"/>
                <a:gd name="connsiteX2" fmla="*/ 913580 w 913580"/>
                <a:gd name="connsiteY2" fmla="*/ 913580 h 913580"/>
                <a:gd name="connsiteX3" fmla="*/ 0 w 913580"/>
                <a:gd name="connsiteY3" fmla="*/ 913580 h 913580"/>
                <a:gd name="connsiteX4" fmla="*/ 0 w 913580"/>
                <a:gd name="connsiteY4" fmla="*/ 0 h 91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80" h="913580">
                  <a:moveTo>
                    <a:pt x="0" y="0"/>
                  </a:moveTo>
                  <a:lnTo>
                    <a:pt x="913580" y="0"/>
                  </a:lnTo>
                  <a:lnTo>
                    <a:pt x="913580" y="913580"/>
                  </a:lnTo>
                  <a:lnTo>
                    <a:pt x="0" y="9135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ko-KR" sz="1400" b="1" kern="1200" dirty="0"/>
                <a:t>Evaluation of project outcomes</a:t>
              </a:r>
              <a:endParaRPr lang="en-US" sz="1400" b="1" kern="1200" dirty="0"/>
            </a:p>
          </p:txBody>
        </p:sp>
      </p:grpSp>
    </p:spTree>
    <p:extLst>
      <p:ext uri="{BB962C8B-B14F-4D97-AF65-F5344CB8AC3E}">
        <p14:creationId xmlns:p14="http://schemas.microsoft.com/office/powerpoint/2010/main" val="468528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15</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Selection of current terminology</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539997" y="2313330"/>
            <a:ext cx="10633694" cy="3017686"/>
          </a:xfrm>
          <a:prstGeom prst="rect">
            <a:avLst/>
          </a:prstGeom>
          <a:noFill/>
        </p:spPr>
        <p:txBody>
          <a:bodyPr wrap="square" rtlCol="0">
            <a:spAutoFit/>
          </a:bodyPr>
          <a:lstStyle/>
          <a:p>
            <a:pPr marL="1028700" lvl="1" indent="-57150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Review of anesthesia records forms</a:t>
            </a:r>
          </a:p>
          <a:p>
            <a:pPr marL="1028700" lvl="1" indent="-571500">
              <a:lnSpc>
                <a:spcPct val="150000"/>
              </a:lnSpc>
              <a:buFont typeface="Arial" panose="020B0604020202020204" pitchFamily="34" charset="0"/>
              <a:buChar char="•"/>
            </a:pPr>
            <a:endParaRPr lang="en-US" altLang="ko-KR" sz="4400" b="1" dirty="0">
              <a:solidFill>
                <a:srgbClr val="002060"/>
              </a:solidFill>
              <a:latin typeface="Times New Roman" panose="02020603050405020304" pitchFamily="18" charset="0"/>
              <a:cs typeface="Times New Roman" panose="02020603050405020304" pitchFamily="18" charset="0"/>
            </a:endParaRPr>
          </a:p>
          <a:p>
            <a:pPr marL="1028700" lvl="1" indent="-57150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Selection of frequently used terms</a:t>
            </a:r>
          </a:p>
        </p:txBody>
      </p:sp>
    </p:spTree>
    <p:extLst>
      <p:ext uri="{BB962C8B-B14F-4D97-AF65-F5344CB8AC3E}">
        <p14:creationId xmlns:p14="http://schemas.microsoft.com/office/powerpoint/2010/main" val="3790326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16</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Selection of current terminology</a:t>
            </a:r>
            <a:endParaRPr lang="ko-KR" altLang="en-US" dirty="0"/>
          </a:p>
        </p:txBody>
      </p:sp>
      <p:pic>
        <p:nvPicPr>
          <p:cNvPr id="4" name="그림 3">
            <a:extLst>
              <a:ext uri="{FF2B5EF4-FFF2-40B4-BE49-F238E27FC236}">
                <a16:creationId xmlns:a16="http://schemas.microsoft.com/office/drawing/2014/main" id="{D1CC80AB-D162-C288-4D9C-3A31286E5638}"/>
              </a:ext>
            </a:extLst>
          </p:cNvPr>
          <p:cNvPicPr/>
          <p:nvPr/>
        </p:nvPicPr>
        <p:blipFill>
          <a:blip r:embed="rId3" cstate="screen">
            <a:extLst>
              <a:ext uri="{28A0092B-C50C-407E-A947-70E740481C1C}">
                <a14:useLocalDpi xmlns:a14="http://schemas.microsoft.com/office/drawing/2010/main" val="0"/>
              </a:ext>
            </a:extLst>
          </a:blip>
          <a:stretch>
            <a:fillRect/>
          </a:stretch>
        </p:blipFill>
        <p:spPr>
          <a:xfrm>
            <a:off x="838200" y="1419807"/>
            <a:ext cx="5078852" cy="2581840"/>
          </a:xfrm>
          <a:prstGeom prst="rect">
            <a:avLst/>
          </a:prstGeom>
        </p:spPr>
      </p:pic>
      <p:pic>
        <p:nvPicPr>
          <p:cNvPr id="6" name="그림 5">
            <a:extLst>
              <a:ext uri="{FF2B5EF4-FFF2-40B4-BE49-F238E27FC236}">
                <a16:creationId xmlns:a16="http://schemas.microsoft.com/office/drawing/2014/main" id="{0DFCFC7A-E9C6-D48D-BB6D-9F3265106465}"/>
              </a:ext>
            </a:extLst>
          </p:cNvPr>
          <p:cNvPicPr/>
          <p:nvPr/>
        </p:nvPicPr>
        <p:blipFill>
          <a:blip r:embed="rId4"/>
          <a:stretch>
            <a:fillRect/>
          </a:stretch>
        </p:blipFill>
        <p:spPr>
          <a:xfrm>
            <a:off x="5866987" y="1419807"/>
            <a:ext cx="4828354" cy="2581840"/>
          </a:xfrm>
          <a:prstGeom prst="rect">
            <a:avLst/>
          </a:prstGeom>
        </p:spPr>
      </p:pic>
      <p:pic>
        <p:nvPicPr>
          <p:cNvPr id="7" name="그림 6">
            <a:extLst>
              <a:ext uri="{FF2B5EF4-FFF2-40B4-BE49-F238E27FC236}">
                <a16:creationId xmlns:a16="http://schemas.microsoft.com/office/drawing/2014/main" id="{C20BB68B-961F-CEB6-E270-988D5F1428C3}"/>
              </a:ext>
            </a:extLst>
          </p:cNvPr>
          <p:cNvPicPr/>
          <p:nvPr/>
        </p:nvPicPr>
        <p:blipFill>
          <a:blip r:embed="rId5" cstate="screen">
            <a:extLst>
              <a:ext uri="{28A0092B-C50C-407E-A947-70E740481C1C}">
                <a14:useLocalDpi xmlns:a14="http://schemas.microsoft.com/office/drawing/2010/main" val="0"/>
              </a:ext>
            </a:extLst>
          </a:blip>
          <a:stretch>
            <a:fillRect/>
          </a:stretch>
        </p:blipFill>
        <p:spPr>
          <a:xfrm>
            <a:off x="838200" y="4028988"/>
            <a:ext cx="5078851" cy="2444699"/>
          </a:xfrm>
          <a:prstGeom prst="rect">
            <a:avLst/>
          </a:prstGeom>
        </p:spPr>
      </p:pic>
      <p:pic>
        <p:nvPicPr>
          <p:cNvPr id="8" name="그림 7">
            <a:extLst>
              <a:ext uri="{FF2B5EF4-FFF2-40B4-BE49-F238E27FC236}">
                <a16:creationId xmlns:a16="http://schemas.microsoft.com/office/drawing/2014/main" id="{45DCC9D2-1030-49DB-72E8-789C2B758309}"/>
              </a:ext>
            </a:extLst>
          </p:cNvPr>
          <p:cNvPicPr/>
          <p:nvPr/>
        </p:nvPicPr>
        <p:blipFill>
          <a:blip r:embed="rId6" cstate="screen">
            <a:extLst>
              <a:ext uri="{28A0092B-C50C-407E-A947-70E740481C1C}">
                <a14:useLocalDpi xmlns:a14="http://schemas.microsoft.com/office/drawing/2010/main" val="0"/>
              </a:ext>
            </a:extLst>
          </a:blip>
          <a:stretch>
            <a:fillRect/>
          </a:stretch>
        </p:blipFill>
        <p:spPr>
          <a:xfrm>
            <a:off x="5893467" y="4028989"/>
            <a:ext cx="4828353" cy="2444698"/>
          </a:xfrm>
          <a:prstGeom prst="rect">
            <a:avLst/>
          </a:prstGeom>
        </p:spPr>
      </p:pic>
    </p:spTree>
    <p:extLst>
      <p:ext uri="{BB962C8B-B14F-4D97-AF65-F5344CB8AC3E}">
        <p14:creationId xmlns:p14="http://schemas.microsoft.com/office/powerpoint/2010/main" val="1263574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17</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a:xfrm>
            <a:off x="539997" y="333375"/>
            <a:ext cx="11251953" cy="1470025"/>
          </a:xfrm>
        </p:spPr>
        <p:txBody>
          <a:bodyPr>
            <a:normAutofit fontScale="90000"/>
          </a:bodyPr>
          <a:lstStyle/>
          <a:p>
            <a:r>
              <a:rPr lang="en-US" altLang="ko-KR" dirty="0"/>
              <a:t>Definition of terms and ensuring consistency</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7454899" y="2944479"/>
            <a:ext cx="4089154" cy="2600199"/>
          </a:xfrm>
          <a:prstGeom prst="rect">
            <a:avLst/>
          </a:prstGeom>
          <a:noFill/>
        </p:spPr>
        <p:txBody>
          <a:bodyPr wrap="square" rtlCol="0">
            <a:spAutoFit/>
          </a:bodyPr>
          <a:lstStyle/>
          <a:p>
            <a:pPr lvl="1">
              <a:lnSpc>
                <a:spcPct val="150000"/>
              </a:lnSpc>
            </a:pPr>
            <a:r>
              <a:rPr lang="en-US" altLang="ko-KR" sz="2800" b="1" dirty="0">
                <a:solidFill>
                  <a:srgbClr val="002060"/>
                </a:solidFill>
                <a:latin typeface="Times New Roman" panose="02020603050405020304" pitchFamily="18" charset="0"/>
                <a:cs typeface="Times New Roman" panose="02020603050405020304" pitchFamily="18" charset="0"/>
              </a:rPr>
              <a:t>Standardized terminology set using SNOMED CT rather than EDI or KCD</a:t>
            </a:r>
          </a:p>
        </p:txBody>
      </p:sp>
      <p:graphicFrame>
        <p:nvGraphicFramePr>
          <p:cNvPr id="4" name="다이어그램 3">
            <a:extLst>
              <a:ext uri="{FF2B5EF4-FFF2-40B4-BE49-F238E27FC236}">
                <a16:creationId xmlns:a16="http://schemas.microsoft.com/office/drawing/2014/main" id="{C489F055-5E73-FBED-72A0-16B03EAC0C3A}"/>
              </a:ext>
            </a:extLst>
          </p:cNvPr>
          <p:cNvGraphicFramePr/>
          <p:nvPr>
            <p:extLst>
              <p:ext uri="{D42A27DB-BD31-4B8C-83A1-F6EECF244321}">
                <p14:modId xmlns:p14="http://schemas.microsoft.com/office/powerpoint/2010/main" val="3409188631"/>
              </p:ext>
            </p:extLst>
          </p:nvPr>
        </p:nvGraphicFramePr>
        <p:xfrm>
          <a:off x="233614" y="1950246"/>
          <a:ext cx="8240461" cy="45886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3726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화살표: 아래쪽 17">
            <a:extLst>
              <a:ext uri="{FF2B5EF4-FFF2-40B4-BE49-F238E27FC236}">
                <a16:creationId xmlns:a16="http://schemas.microsoft.com/office/drawing/2014/main" id="{087CD436-847B-A899-60EB-21301A8FA8B2}"/>
              </a:ext>
            </a:extLst>
          </p:cNvPr>
          <p:cNvSpPr/>
          <p:nvPr/>
        </p:nvSpPr>
        <p:spPr>
          <a:xfrm>
            <a:off x="6030681" y="5688875"/>
            <a:ext cx="142656" cy="476198"/>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18</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Expert discussions and reviews</a:t>
            </a:r>
            <a:endParaRPr lang="ko-KR" altLang="en-US" dirty="0"/>
          </a:p>
        </p:txBody>
      </p:sp>
      <p:sp>
        <p:nvSpPr>
          <p:cNvPr id="6" name="TextBox 5">
            <a:extLst>
              <a:ext uri="{FF2B5EF4-FFF2-40B4-BE49-F238E27FC236}">
                <a16:creationId xmlns:a16="http://schemas.microsoft.com/office/drawing/2014/main" id="{EF7C2907-BFE5-7D0D-E8D9-41E886A894AF}"/>
              </a:ext>
            </a:extLst>
          </p:cNvPr>
          <p:cNvSpPr txBox="1"/>
          <p:nvPr/>
        </p:nvSpPr>
        <p:spPr>
          <a:xfrm>
            <a:off x="3701198" y="1406879"/>
            <a:ext cx="4813662" cy="400110"/>
          </a:xfrm>
          <a:prstGeom prst="rect">
            <a:avLst/>
          </a:prstGeom>
          <a:noFill/>
          <a:ln w="12700">
            <a:solidFill>
              <a:srgbClr val="002060"/>
            </a:solidFill>
          </a:ln>
        </p:spPr>
        <p:txBody>
          <a:bodyPr wrap="squar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Concepts in the standardized terminology set</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BB0EB7F-9DC4-DF6E-7F92-94FEEBB33DE8}"/>
              </a:ext>
            </a:extLst>
          </p:cNvPr>
          <p:cNvSpPr txBox="1"/>
          <p:nvPr/>
        </p:nvSpPr>
        <p:spPr>
          <a:xfrm>
            <a:off x="3438864" y="3787513"/>
            <a:ext cx="5338321" cy="400110"/>
          </a:xfrm>
          <a:prstGeom prst="rect">
            <a:avLst/>
          </a:prstGeom>
          <a:noFill/>
          <a:ln w="12700">
            <a:solidFill>
              <a:srgbClr val="002060"/>
            </a:solidFill>
          </a:ln>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Revisions and refinements by terminology experts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3AC7DEFB-2A1E-07B8-AAE5-145058A55A8F}"/>
              </a:ext>
            </a:extLst>
          </p:cNvPr>
          <p:cNvSpPr txBox="1"/>
          <p:nvPr/>
        </p:nvSpPr>
        <p:spPr>
          <a:xfrm>
            <a:off x="4113728" y="4580033"/>
            <a:ext cx="3988592" cy="400110"/>
          </a:xfrm>
          <a:prstGeom prst="rect">
            <a:avLst/>
          </a:prstGeom>
          <a:noFill/>
          <a:ln w="12700">
            <a:solidFill>
              <a:schemeClr val="tx1"/>
            </a:solidFill>
          </a:ln>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Review by anesthesiology specialists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7A91C278-2819-C284-BB86-33F9F28ACCEF}"/>
              </a:ext>
            </a:extLst>
          </p:cNvPr>
          <p:cNvSpPr txBox="1"/>
          <p:nvPr/>
        </p:nvSpPr>
        <p:spPr>
          <a:xfrm>
            <a:off x="10116099" y="4573895"/>
            <a:ext cx="1420582" cy="400110"/>
          </a:xfrm>
          <a:prstGeom prst="rect">
            <a:avLst/>
          </a:prstGeom>
          <a:noFill/>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Mismatches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083BC699-F62E-A4CF-E80C-84564800955D}"/>
              </a:ext>
            </a:extLst>
          </p:cNvPr>
          <p:cNvSpPr txBox="1"/>
          <p:nvPr/>
        </p:nvSpPr>
        <p:spPr>
          <a:xfrm>
            <a:off x="1334120" y="6165073"/>
            <a:ext cx="9547807" cy="400110"/>
          </a:xfrm>
          <a:prstGeom prst="rect">
            <a:avLst/>
          </a:prstGeom>
          <a:noFill/>
          <a:ln w="12700">
            <a:solidFill>
              <a:schemeClr val="tx1"/>
            </a:solidFill>
          </a:ln>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Final mapping between the standardized anesthesiology terminology set and SNOMED CT</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16" name="화살표: 아래쪽 15">
            <a:extLst>
              <a:ext uri="{FF2B5EF4-FFF2-40B4-BE49-F238E27FC236}">
                <a16:creationId xmlns:a16="http://schemas.microsoft.com/office/drawing/2014/main" id="{7B279B25-62C1-8611-9FA1-B68282BBE8A6}"/>
              </a:ext>
            </a:extLst>
          </p:cNvPr>
          <p:cNvSpPr/>
          <p:nvPr/>
        </p:nvSpPr>
        <p:spPr>
          <a:xfrm>
            <a:off x="6042708" y="1806989"/>
            <a:ext cx="130629" cy="1977450"/>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5" name="그림 14">
            <a:extLst>
              <a:ext uri="{FF2B5EF4-FFF2-40B4-BE49-F238E27FC236}">
                <a16:creationId xmlns:a16="http://schemas.microsoft.com/office/drawing/2014/main" id="{1540FAE2-204F-CCEC-DAA7-1C64ABB94582}"/>
              </a:ext>
            </a:extLst>
          </p:cNvPr>
          <p:cNvPicPr>
            <a:picLocks noChangeAspect="1"/>
          </p:cNvPicPr>
          <p:nvPr/>
        </p:nvPicPr>
        <p:blipFill>
          <a:blip r:embed="rId3"/>
          <a:stretch>
            <a:fillRect/>
          </a:stretch>
        </p:blipFill>
        <p:spPr>
          <a:xfrm>
            <a:off x="5482041" y="2201778"/>
            <a:ext cx="1227914" cy="1193325"/>
          </a:xfrm>
          <a:prstGeom prst="rect">
            <a:avLst/>
          </a:prstGeom>
        </p:spPr>
      </p:pic>
      <p:sp>
        <p:nvSpPr>
          <p:cNvPr id="17" name="화살표: 아래쪽 16">
            <a:extLst>
              <a:ext uri="{FF2B5EF4-FFF2-40B4-BE49-F238E27FC236}">
                <a16:creationId xmlns:a16="http://schemas.microsoft.com/office/drawing/2014/main" id="{49815445-34E4-9379-BDC2-2AB449C85125}"/>
              </a:ext>
            </a:extLst>
          </p:cNvPr>
          <p:cNvSpPr/>
          <p:nvPr/>
        </p:nvSpPr>
        <p:spPr>
          <a:xfrm>
            <a:off x="6042708" y="4183380"/>
            <a:ext cx="124617" cy="390515"/>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Box 9">
            <a:extLst>
              <a:ext uri="{FF2B5EF4-FFF2-40B4-BE49-F238E27FC236}">
                <a16:creationId xmlns:a16="http://schemas.microsoft.com/office/drawing/2014/main" id="{73439A03-D336-688C-149A-056F116EF9AA}"/>
              </a:ext>
            </a:extLst>
          </p:cNvPr>
          <p:cNvSpPr txBox="1"/>
          <p:nvPr/>
        </p:nvSpPr>
        <p:spPr>
          <a:xfrm>
            <a:off x="5570052" y="5372553"/>
            <a:ext cx="1051891" cy="400110"/>
          </a:xfrm>
          <a:prstGeom prst="rect">
            <a:avLst/>
          </a:prstGeom>
          <a:noFill/>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Matches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19" name="화살표: 아래쪽 18">
            <a:extLst>
              <a:ext uri="{FF2B5EF4-FFF2-40B4-BE49-F238E27FC236}">
                <a16:creationId xmlns:a16="http://schemas.microsoft.com/office/drawing/2014/main" id="{EAB98F2A-B23E-EBBE-8729-0200BC499F92}"/>
              </a:ext>
            </a:extLst>
          </p:cNvPr>
          <p:cNvSpPr/>
          <p:nvPr/>
        </p:nvSpPr>
        <p:spPr>
          <a:xfrm>
            <a:off x="6024669" y="4986281"/>
            <a:ext cx="142656" cy="476198"/>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화살표: 오른쪽 19">
            <a:extLst>
              <a:ext uri="{FF2B5EF4-FFF2-40B4-BE49-F238E27FC236}">
                <a16:creationId xmlns:a16="http://schemas.microsoft.com/office/drawing/2014/main" id="{07643251-F0B7-9DDF-B210-7AAB08F05F53}"/>
              </a:ext>
            </a:extLst>
          </p:cNvPr>
          <p:cNvSpPr/>
          <p:nvPr/>
        </p:nvSpPr>
        <p:spPr>
          <a:xfrm>
            <a:off x="8102320" y="4724505"/>
            <a:ext cx="2073646" cy="108752"/>
          </a:xfrm>
          <a:prstGeom prst="right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화살표: 아래쪽 20">
            <a:extLst>
              <a:ext uri="{FF2B5EF4-FFF2-40B4-BE49-F238E27FC236}">
                <a16:creationId xmlns:a16="http://schemas.microsoft.com/office/drawing/2014/main" id="{03CB0CA8-3283-09B2-6ADF-73685C33E4F0}"/>
              </a:ext>
            </a:extLst>
          </p:cNvPr>
          <p:cNvSpPr/>
          <p:nvPr/>
        </p:nvSpPr>
        <p:spPr>
          <a:xfrm flipV="1">
            <a:off x="10790964" y="3958045"/>
            <a:ext cx="78287" cy="705393"/>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화살표: 오른쪽 21">
            <a:extLst>
              <a:ext uri="{FF2B5EF4-FFF2-40B4-BE49-F238E27FC236}">
                <a16:creationId xmlns:a16="http://schemas.microsoft.com/office/drawing/2014/main" id="{460CC65F-EA04-69D1-BA32-1CE4CD662FC3}"/>
              </a:ext>
            </a:extLst>
          </p:cNvPr>
          <p:cNvSpPr/>
          <p:nvPr/>
        </p:nvSpPr>
        <p:spPr>
          <a:xfrm flipH="1">
            <a:off x="8795605" y="3910337"/>
            <a:ext cx="2086322" cy="108752"/>
          </a:xfrm>
          <a:prstGeom prst="right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478396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19</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Expert discussions and reviews</a:t>
            </a:r>
            <a:endParaRPr lang="ko-KR" altLang="en-US" dirty="0"/>
          </a:p>
        </p:txBody>
      </p:sp>
      <p:sp>
        <p:nvSpPr>
          <p:cNvPr id="6" name="TextBox 5">
            <a:extLst>
              <a:ext uri="{FF2B5EF4-FFF2-40B4-BE49-F238E27FC236}">
                <a16:creationId xmlns:a16="http://schemas.microsoft.com/office/drawing/2014/main" id="{EF7C2907-BFE5-7D0D-E8D9-41E886A894AF}"/>
              </a:ext>
            </a:extLst>
          </p:cNvPr>
          <p:cNvSpPr txBox="1"/>
          <p:nvPr/>
        </p:nvSpPr>
        <p:spPr>
          <a:xfrm>
            <a:off x="193833" y="1687678"/>
            <a:ext cx="7443706" cy="400110"/>
          </a:xfrm>
          <a:prstGeom prst="rect">
            <a:avLst/>
          </a:prstGeom>
          <a:noFill/>
          <a:ln w="12700">
            <a:solidFill>
              <a:srgbClr val="002060"/>
            </a:solidFill>
          </a:ln>
        </p:spPr>
        <p:txBody>
          <a:bodyPr wrap="squar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Mapping between the standardized terminology set and SNOMED CT</a:t>
            </a:r>
          </a:p>
        </p:txBody>
      </p:sp>
      <p:sp>
        <p:nvSpPr>
          <p:cNvPr id="8" name="TextBox 7">
            <a:extLst>
              <a:ext uri="{FF2B5EF4-FFF2-40B4-BE49-F238E27FC236}">
                <a16:creationId xmlns:a16="http://schemas.microsoft.com/office/drawing/2014/main" id="{7BB0EB7F-9DC4-DF6E-7F92-94FEEBB33DE8}"/>
              </a:ext>
            </a:extLst>
          </p:cNvPr>
          <p:cNvSpPr txBox="1"/>
          <p:nvPr/>
        </p:nvSpPr>
        <p:spPr>
          <a:xfrm>
            <a:off x="193833" y="3178742"/>
            <a:ext cx="6994222" cy="400110"/>
          </a:xfrm>
          <a:prstGeom prst="rect">
            <a:avLst/>
          </a:prstGeom>
          <a:noFill/>
          <a:ln w="12700">
            <a:solidFill>
              <a:srgbClr val="002060"/>
            </a:solidFill>
          </a:ln>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Source terms matching pre-coordinated concepts in SNOMED CT</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3AC7DEFB-2A1E-07B8-AAE5-145058A55A8F}"/>
              </a:ext>
            </a:extLst>
          </p:cNvPr>
          <p:cNvSpPr txBox="1"/>
          <p:nvPr/>
        </p:nvSpPr>
        <p:spPr>
          <a:xfrm>
            <a:off x="193833" y="4669807"/>
            <a:ext cx="7391767" cy="400110"/>
          </a:xfrm>
          <a:prstGeom prst="rect">
            <a:avLst/>
          </a:prstGeom>
          <a:noFill/>
          <a:ln w="12700">
            <a:solidFill>
              <a:schemeClr val="tx1"/>
            </a:solidFill>
          </a:ln>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Source terms matching post-coordinated expressions in SNOMED CT</a:t>
            </a:r>
          </a:p>
        </p:txBody>
      </p:sp>
      <p:sp>
        <p:nvSpPr>
          <p:cNvPr id="11" name="TextBox 10">
            <a:extLst>
              <a:ext uri="{FF2B5EF4-FFF2-40B4-BE49-F238E27FC236}">
                <a16:creationId xmlns:a16="http://schemas.microsoft.com/office/drawing/2014/main" id="{7A91C278-2819-C284-BB86-33F9F28ACCEF}"/>
              </a:ext>
            </a:extLst>
          </p:cNvPr>
          <p:cNvSpPr txBox="1"/>
          <p:nvPr/>
        </p:nvSpPr>
        <p:spPr>
          <a:xfrm>
            <a:off x="3889716" y="3910337"/>
            <a:ext cx="1420582" cy="400110"/>
          </a:xfrm>
          <a:prstGeom prst="rect">
            <a:avLst/>
          </a:prstGeom>
          <a:noFill/>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Mismatches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083BC699-F62E-A4CF-E80C-84564800955D}"/>
              </a:ext>
            </a:extLst>
          </p:cNvPr>
          <p:cNvSpPr txBox="1"/>
          <p:nvPr/>
        </p:nvSpPr>
        <p:spPr>
          <a:xfrm>
            <a:off x="193833" y="6154931"/>
            <a:ext cx="6236003" cy="400110"/>
          </a:xfrm>
          <a:prstGeom prst="rect">
            <a:avLst/>
          </a:prstGeom>
          <a:noFill/>
          <a:ln w="12700">
            <a:solidFill>
              <a:schemeClr val="tx1"/>
            </a:solidFill>
          </a:ln>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Adding necessary concepts for post-coordination modeling</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16" name="화살표: 아래쪽 15">
            <a:extLst>
              <a:ext uri="{FF2B5EF4-FFF2-40B4-BE49-F238E27FC236}">
                <a16:creationId xmlns:a16="http://schemas.microsoft.com/office/drawing/2014/main" id="{7B279B25-62C1-8611-9FA1-B68282BBE8A6}"/>
              </a:ext>
            </a:extLst>
          </p:cNvPr>
          <p:cNvSpPr/>
          <p:nvPr/>
        </p:nvSpPr>
        <p:spPr>
          <a:xfrm>
            <a:off x="3630560" y="2121918"/>
            <a:ext cx="120765" cy="1006628"/>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 name="TextBox 9">
            <a:extLst>
              <a:ext uri="{FF2B5EF4-FFF2-40B4-BE49-F238E27FC236}">
                <a16:creationId xmlns:a16="http://schemas.microsoft.com/office/drawing/2014/main" id="{73439A03-D336-688C-149A-056F116EF9AA}"/>
              </a:ext>
            </a:extLst>
          </p:cNvPr>
          <p:cNvSpPr txBox="1"/>
          <p:nvPr/>
        </p:nvSpPr>
        <p:spPr>
          <a:xfrm>
            <a:off x="7637539" y="3407124"/>
            <a:ext cx="1051891" cy="400110"/>
          </a:xfrm>
          <a:prstGeom prst="rect">
            <a:avLst/>
          </a:prstGeom>
          <a:noFill/>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Matches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20" name="화살표: 오른쪽 19">
            <a:extLst>
              <a:ext uri="{FF2B5EF4-FFF2-40B4-BE49-F238E27FC236}">
                <a16:creationId xmlns:a16="http://schemas.microsoft.com/office/drawing/2014/main" id="{07643251-F0B7-9DDF-B210-7AAB08F05F53}"/>
              </a:ext>
            </a:extLst>
          </p:cNvPr>
          <p:cNvSpPr/>
          <p:nvPr/>
        </p:nvSpPr>
        <p:spPr>
          <a:xfrm>
            <a:off x="7242634" y="3324421"/>
            <a:ext cx="1765889" cy="104579"/>
          </a:xfrm>
          <a:prstGeom prst="right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화살표: 아래쪽 6">
            <a:extLst>
              <a:ext uri="{FF2B5EF4-FFF2-40B4-BE49-F238E27FC236}">
                <a16:creationId xmlns:a16="http://schemas.microsoft.com/office/drawing/2014/main" id="{E0502A7B-FF0A-4605-9166-A8BD63B21923}"/>
              </a:ext>
            </a:extLst>
          </p:cNvPr>
          <p:cNvSpPr/>
          <p:nvPr/>
        </p:nvSpPr>
        <p:spPr>
          <a:xfrm>
            <a:off x="3630560" y="3607179"/>
            <a:ext cx="120765" cy="1006628"/>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화살표: 아래쪽 12">
            <a:extLst>
              <a:ext uri="{FF2B5EF4-FFF2-40B4-BE49-F238E27FC236}">
                <a16:creationId xmlns:a16="http://schemas.microsoft.com/office/drawing/2014/main" id="{D356606E-BF72-8B48-3521-E0B7EA19420A}"/>
              </a:ext>
            </a:extLst>
          </p:cNvPr>
          <p:cNvSpPr/>
          <p:nvPr/>
        </p:nvSpPr>
        <p:spPr>
          <a:xfrm>
            <a:off x="3630559" y="5121962"/>
            <a:ext cx="120765" cy="1006628"/>
          </a:xfrm>
          <a:prstGeom prst="down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 name="TextBox 13">
            <a:extLst>
              <a:ext uri="{FF2B5EF4-FFF2-40B4-BE49-F238E27FC236}">
                <a16:creationId xmlns:a16="http://schemas.microsoft.com/office/drawing/2014/main" id="{99FB2CE3-C5E4-6CDA-0F34-5A59CB94A93A}"/>
              </a:ext>
            </a:extLst>
          </p:cNvPr>
          <p:cNvSpPr txBox="1"/>
          <p:nvPr/>
        </p:nvSpPr>
        <p:spPr>
          <a:xfrm>
            <a:off x="3914066" y="5414517"/>
            <a:ext cx="1420582" cy="400110"/>
          </a:xfrm>
          <a:prstGeom prst="rect">
            <a:avLst/>
          </a:prstGeom>
          <a:noFill/>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Mismatches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8538A7AD-744C-2186-6EFB-BB50AC12E1A4}"/>
              </a:ext>
            </a:extLst>
          </p:cNvPr>
          <p:cNvSpPr txBox="1"/>
          <p:nvPr/>
        </p:nvSpPr>
        <p:spPr>
          <a:xfrm>
            <a:off x="7764992" y="4923177"/>
            <a:ext cx="1051891" cy="400110"/>
          </a:xfrm>
          <a:prstGeom prst="rect">
            <a:avLst/>
          </a:prstGeom>
          <a:noFill/>
        </p:spPr>
        <p:txBody>
          <a:bodyPr wrap="non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Matches</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24" name="화살표: 오른쪽 23">
            <a:extLst>
              <a:ext uri="{FF2B5EF4-FFF2-40B4-BE49-F238E27FC236}">
                <a16:creationId xmlns:a16="http://schemas.microsoft.com/office/drawing/2014/main" id="{195A69FA-803C-0F7D-332E-5219FCD147DC}"/>
              </a:ext>
            </a:extLst>
          </p:cNvPr>
          <p:cNvSpPr/>
          <p:nvPr/>
        </p:nvSpPr>
        <p:spPr>
          <a:xfrm>
            <a:off x="7646804" y="4833989"/>
            <a:ext cx="1361720" cy="104579"/>
          </a:xfrm>
          <a:prstGeom prst="right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TextBox 24">
            <a:extLst>
              <a:ext uri="{FF2B5EF4-FFF2-40B4-BE49-F238E27FC236}">
                <a16:creationId xmlns:a16="http://schemas.microsoft.com/office/drawing/2014/main" id="{4726D7B0-E928-2BC8-F9CF-675E009EDAB7}"/>
              </a:ext>
            </a:extLst>
          </p:cNvPr>
          <p:cNvSpPr txBox="1"/>
          <p:nvPr/>
        </p:nvSpPr>
        <p:spPr>
          <a:xfrm>
            <a:off x="9138914" y="2561102"/>
            <a:ext cx="3018402" cy="1631216"/>
          </a:xfrm>
          <a:prstGeom prst="rect">
            <a:avLst/>
          </a:prstGeom>
          <a:noFill/>
          <a:ln w="12700">
            <a:solidFill>
              <a:srgbClr val="002060"/>
            </a:solidFill>
          </a:ln>
        </p:spPr>
        <p:txBody>
          <a:bodyPr wrap="squar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Adding Korean representative terms and synonyms as new descriptions in the Korean edition of SNOMED CT</a:t>
            </a:r>
            <a:endParaRPr lang="ko-KR" altLang="en-US" sz="2000" dirty="0">
              <a:solidFill>
                <a:srgbClr val="002060"/>
              </a:solidFill>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39FA9D46-E7EF-6A2D-27B1-548BD8D6940B}"/>
              </a:ext>
            </a:extLst>
          </p:cNvPr>
          <p:cNvSpPr txBox="1"/>
          <p:nvPr/>
        </p:nvSpPr>
        <p:spPr>
          <a:xfrm>
            <a:off x="9138914" y="4256589"/>
            <a:ext cx="3018402" cy="1323439"/>
          </a:xfrm>
          <a:prstGeom prst="rect">
            <a:avLst/>
          </a:prstGeom>
          <a:noFill/>
          <a:ln w="12700">
            <a:solidFill>
              <a:srgbClr val="002060"/>
            </a:solidFill>
          </a:ln>
        </p:spPr>
        <p:txBody>
          <a:bodyPr wrap="square" rtlCol="0">
            <a:spAutoFit/>
          </a:bodyPr>
          <a:lstStyle/>
          <a:p>
            <a:r>
              <a:rPr lang="en-US" altLang="ko-KR" sz="2000" dirty="0">
                <a:solidFill>
                  <a:srgbClr val="002060"/>
                </a:solidFill>
                <a:latin typeface="Times New Roman" panose="02020603050405020304" pitchFamily="18" charset="0"/>
                <a:cs typeface="Times New Roman" panose="02020603050405020304" pitchFamily="18" charset="0"/>
              </a:rPr>
              <a:t>Adding source terms to the Korean edition of SNOMED CT by modeling them as new concepts</a:t>
            </a:r>
          </a:p>
        </p:txBody>
      </p:sp>
    </p:spTree>
    <p:extLst>
      <p:ext uri="{BB962C8B-B14F-4D97-AF65-F5344CB8AC3E}">
        <p14:creationId xmlns:p14="http://schemas.microsoft.com/office/powerpoint/2010/main" val="1681751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1"/>
          <p:cNvSpPr txBox="1">
            <a:spLocks/>
          </p:cNvSpPr>
          <p:nvPr/>
        </p:nvSpPr>
        <p:spPr>
          <a:xfrm>
            <a:off x="3013364" y="2996749"/>
            <a:ext cx="8973708" cy="1233648"/>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7200" b="1" dirty="0">
                <a:solidFill>
                  <a:srgbClr val="002060"/>
                </a:solidFill>
                <a:latin typeface="Times New Roman" panose="02020603050405020304" pitchFamily="18" charset="0"/>
                <a:ea typeface="Source Sans Pro Black" panose="020B0803030403020204" pitchFamily="34" charset="0"/>
                <a:cs typeface="Times New Roman" panose="02020603050405020304" pitchFamily="18" charset="0"/>
              </a:rPr>
              <a:t>No Conflict of Interest</a:t>
            </a:r>
          </a:p>
        </p:txBody>
      </p:sp>
    </p:spTree>
    <p:extLst>
      <p:ext uri="{BB962C8B-B14F-4D97-AF65-F5344CB8AC3E}">
        <p14:creationId xmlns:p14="http://schemas.microsoft.com/office/powerpoint/2010/main" val="164712277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자유형 1"/>
          <p:cNvSpPr/>
          <p:nvPr/>
        </p:nvSpPr>
        <p:spPr>
          <a:xfrm rot="10800000" flipH="1" flipV="1">
            <a:off x="3566752" y="2491783"/>
            <a:ext cx="1423122" cy="1233647"/>
          </a:xfrm>
          <a:custGeom>
            <a:avLst/>
            <a:gdLst>
              <a:gd name="connsiteX0" fmla="*/ 780414 w 955588"/>
              <a:gd name="connsiteY0" fmla="*/ 815340 h 815340"/>
              <a:gd name="connsiteX1" fmla="*/ 0 w 955588"/>
              <a:gd name="connsiteY1" fmla="*/ 815340 h 815340"/>
              <a:gd name="connsiteX2" fmla="*/ 175174 w 955588"/>
              <a:gd name="connsiteY2" fmla="*/ 0 h 815340"/>
              <a:gd name="connsiteX3" fmla="*/ 955588 w 955588"/>
              <a:gd name="connsiteY3" fmla="*/ 0 h 815340"/>
              <a:gd name="connsiteX4" fmla="*/ 780414 w 955588"/>
              <a:gd name="connsiteY4" fmla="*/ 815340 h 815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588" h="815340">
                <a:moveTo>
                  <a:pt x="780414" y="815340"/>
                </a:moveTo>
                <a:lnTo>
                  <a:pt x="0" y="815340"/>
                </a:lnTo>
                <a:lnTo>
                  <a:pt x="175174" y="0"/>
                </a:lnTo>
                <a:lnTo>
                  <a:pt x="955588" y="0"/>
                </a:lnTo>
                <a:lnTo>
                  <a:pt x="780414" y="815340"/>
                </a:lnTo>
                <a:close/>
              </a:path>
            </a:pathLst>
          </a:custGeom>
          <a:solidFill>
            <a:srgbClr val="008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6000" dirty="0"/>
              <a:t>3</a:t>
            </a:r>
            <a:endParaRPr lang="ko-KR" altLang="en-US" sz="6000" dirty="0"/>
          </a:p>
        </p:txBody>
      </p:sp>
      <p:sp>
        <p:nvSpPr>
          <p:cNvPr id="3" name="제목 1"/>
          <p:cNvSpPr txBox="1">
            <a:spLocks/>
          </p:cNvSpPr>
          <p:nvPr/>
        </p:nvSpPr>
        <p:spPr>
          <a:xfrm>
            <a:off x="5560638" y="1583914"/>
            <a:ext cx="6450659" cy="3040337"/>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7200" b="1" dirty="0">
                <a:solidFill>
                  <a:schemeClr val="accent3">
                    <a:lumMod val="50000"/>
                  </a:schemeClr>
                </a:solidFill>
                <a:latin typeface="Times New Roman" panose="02020603050405020304" pitchFamily="18" charset="0"/>
                <a:cs typeface="Times New Roman" panose="02020603050405020304" pitchFamily="18" charset="0"/>
              </a:rPr>
              <a:t>Standardized terminology database</a:t>
            </a:r>
          </a:p>
        </p:txBody>
      </p:sp>
    </p:spTree>
    <p:extLst>
      <p:ext uri="{BB962C8B-B14F-4D97-AF65-F5344CB8AC3E}">
        <p14:creationId xmlns:p14="http://schemas.microsoft.com/office/powerpoint/2010/main" val="108694767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35" presetClass="path" presetSubtype="0" accel="50000" decel="50000" fill="hold" grpId="1" nodeType="withEffect">
                                  <p:stCondLst>
                                    <p:cond delay="750"/>
                                  </p:stCondLst>
                                  <p:childTnLst>
                                    <p:animMotion origin="layout" path="M -0.1181 -7.40741E-7 L -1.45833E-6 -7.40741E-7 " pathEditMode="relative" rAng="0" ptsTypes="AA">
                                      <p:cBhvr>
                                        <p:cTn id="9" dur="750" fill="hold"/>
                                        <p:tgtEl>
                                          <p:spTgt spid="2"/>
                                        </p:tgtEl>
                                        <p:attrNameLst>
                                          <p:attrName>ppt_x</p:attrName>
                                          <p:attrName>ppt_y</p:attrName>
                                        </p:attrNameLst>
                                      </p:cBhvr>
                                      <p:rCtr x="5898" y="0"/>
                                    </p:animMotion>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21</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pic>
        <p:nvPicPr>
          <p:cNvPr id="5" name="_x633817856" descr="EMB0000144c0977">
            <a:extLst>
              <a:ext uri="{FF2B5EF4-FFF2-40B4-BE49-F238E27FC236}">
                <a16:creationId xmlns:a16="http://schemas.microsoft.com/office/drawing/2014/main" id="{BB4D223A-2A33-7B9C-614E-CFDCEAC06E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267" t="11790" r="6686" b="4340"/>
          <a:stretch>
            <a:fillRect/>
          </a:stretch>
        </p:blipFill>
        <p:spPr bwMode="auto">
          <a:xfrm>
            <a:off x="2750475" y="2578259"/>
            <a:ext cx="6715108" cy="38698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84303A7-8128-E264-6E8E-E5A33673C35E}"/>
              </a:ext>
            </a:extLst>
          </p:cNvPr>
          <p:cNvSpPr txBox="1"/>
          <p:nvPr/>
        </p:nvSpPr>
        <p:spPr>
          <a:xfrm>
            <a:off x="539997" y="1551555"/>
            <a:ext cx="9924259" cy="661207"/>
          </a:xfrm>
          <a:prstGeom prst="rect">
            <a:avLst/>
          </a:prstGeom>
          <a:noFill/>
        </p:spPr>
        <p:txBody>
          <a:bodyPr wrap="square" rtlCol="0">
            <a:spAutoFit/>
          </a:bodyPr>
          <a:lstStyle/>
          <a:p>
            <a:pPr lvl="1">
              <a:lnSpc>
                <a:spcPct val="150000"/>
              </a:lnSpc>
            </a:pPr>
            <a:r>
              <a:rPr lang="en-US" altLang="ko-KR" sz="2800" b="1" dirty="0">
                <a:solidFill>
                  <a:srgbClr val="002060"/>
                </a:solidFill>
                <a:latin typeface="Times New Roman" panose="02020603050405020304" pitchFamily="18" charset="0"/>
                <a:cs typeface="Times New Roman" panose="02020603050405020304" pitchFamily="18" charset="0"/>
              </a:rPr>
              <a:t>Development of Standardized terminology Reference set</a:t>
            </a:r>
          </a:p>
        </p:txBody>
      </p:sp>
    </p:spTree>
    <p:extLst>
      <p:ext uri="{BB962C8B-B14F-4D97-AF65-F5344CB8AC3E}">
        <p14:creationId xmlns:p14="http://schemas.microsoft.com/office/powerpoint/2010/main" val="3070465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22</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4" name="TextBox 3">
            <a:extLst>
              <a:ext uri="{FF2B5EF4-FFF2-40B4-BE49-F238E27FC236}">
                <a16:creationId xmlns:a16="http://schemas.microsoft.com/office/drawing/2014/main" id="{38AD4321-CB5C-0A53-BEEA-3941CCA40460}"/>
              </a:ext>
            </a:extLst>
          </p:cNvPr>
          <p:cNvSpPr txBox="1"/>
          <p:nvPr/>
        </p:nvSpPr>
        <p:spPr>
          <a:xfrm>
            <a:off x="539997" y="1546982"/>
            <a:ext cx="10633694" cy="5174493"/>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Anesthetic Agents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Monitoring</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Anesthetic technique</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Pre-anesthesia Evaluation and Baseline characteristics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Procedures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Vital Signs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Recovery Records</a:t>
            </a:r>
          </a:p>
        </p:txBody>
      </p:sp>
    </p:spTree>
    <p:extLst>
      <p:ext uri="{BB962C8B-B14F-4D97-AF65-F5344CB8AC3E}">
        <p14:creationId xmlns:p14="http://schemas.microsoft.com/office/powerpoint/2010/main" val="21915704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23</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Anesthetic Agents</a:t>
            </a:r>
          </a:p>
        </p:txBody>
      </p:sp>
      <p:pic>
        <p:nvPicPr>
          <p:cNvPr id="7" name="그림 6">
            <a:extLst>
              <a:ext uri="{FF2B5EF4-FFF2-40B4-BE49-F238E27FC236}">
                <a16:creationId xmlns:a16="http://schemas.microsoft.com/office/drawing/2014/main" id="{7264B417-C36D-4417-9CE9-582F2A2CE44B}"/>
              </a:ext>
            </a:extLst>
          </p:cNvPr>
          <p:cNvPicPr>
            <a:picLocks noChangeAspect="1"/>
          </p:cNvPicPr>
          <p:nvPr/>
        </p:nvPicPr>
        <p:blipFill>
          <a:blip r:embed="rId3"/>
          <a:stretch>
            <a:fillRect/>
          </a:stretch>
        </p:blipFill>
        <p:spPr>
          <a:xfrm>
            <a:off x="12029" y="1808452"/>
            <a:ext cx="12192000" cy="4591336"/>
          </a:xfrm>
          <a:prstGeom prst="rect">
            <a:avLst/>
          </a:prstGeom>
        </p:spPr>
      </p:pic>
    </p:spTree>
    <p:extLst>
      <p:ext uri="{BB962C8B-B14F-4D97-AF65-F5344CB8AC3E}">
        <p14:creationId xmlns:p14="http://schemas.microsoft.com/office/powerpoint/2010/main" val="2584581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24</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Monitoring</a:t>
            </a:r>
          </a:p>
        </p:txBody>
      </p:sp>
      <p:pic>
        <p:nvPicPr>
          <p:cNvPr id="8" name="그림 7">
            <a:extLst>
              <a:ext uri="{FF2B5EF4-FFF2-40B4-BE49-F238E27FC236}">
                <a16:creationId xmlns:a16="http://schemas.microsoft.com/office/drawing/2014/main" id="{47A70409-EC5D-9939-FBDD-7BD8C9C51FF9}"/>
              </a:ext>
            </a:extLst>
          </p:cNvPr>
          <p:cNvPicPr>
            <a:picLocks noChangeAspect="1"/>
          </p:cNvPicPr>
          <p:nvPr/>
        </p:nvPicPr>
        <p:blipFill>
          <a:blip r:embed="rId3"/>
          <a:stretch>
            <a:fillRect/>
          </a:stretch>
        </p:blipFill>
        <p:spPr>
          <a:xfrm>
            <a:off x="0" y="2061618"/>
            <a:ext cx="12192000" cy="3936547"/>
          </a:xfrm>
          <a:prstGeom prst="rect">
            <a:avLst/>
          </a:prstGeom>
        </p:spPr>
      </p:pic>
    </p:spTree>
    <p:extLst>
      <p:ext uri="{BB962C8B-B14F-4D97-AF65-F5344CB8AC3E}">
        <p14:creationId xmlns:p14="http://schemas.microsoft.com/office/powerpoint/2010/main" val="1221327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25</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Anesthetic technique</a:t>
            </a:r>
          </a:p>
        </p:txBody>
      </p:sp>
      <p:pic>
        <p:nvPicPr>
          <p:cNvPr id="8" name="그림 7">
            <a:extLst>
              <a:ext uri="{FF2B5EF4-FFF2-40B4-BE49-F238E27FC236}">
                <a16:creationId xmlns:a16="http://schemas.microsoft.com/office/drawing/2014/main" id="{FFB82808-B716-4CF5-D91D-FF3B8B70927E}"/>
              </a:ext>
            </a:extLst>
          </p:cNvPr>
          <p:cNvPicPr>
            <a:picLocks noChangeAspect="1"/>
          </p:cNvPicPr>
          <p:nvPr/>
        </p:nvPicPr>
        <p:blipFill>
          <a:blip r:embed="rId3"/>
          <a:stretch>
            <a:fillRect/>
          </a:stretch>
        </p:blipFill>
        <p:spPr>
          <a:xfrm>
            <a:off x="247120" y="1962061"/>
            <a:ext cx="11488753" cy="4077269"/>
          </a:xfrm>
          <a:prstGeom prst="rect">
            <a:avLst/>
          </a:prstGeom>
        </p:spPr>
      </p:pic>
    </p:spTree>
    <p:extLst>
      <p:ext uri="{BB962C8B-B14F-4D97-AF65-F5344CB8AC3E}">
        <p14:creationId xmlns:p14="http://schemas.microsoft.com/office/powerpoint/2010/main" val="24896086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26</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Pre-anesthesia Evaluation and Baseline characteristics</a:t>
            </a:r>
          </a:p>
        </p:txBody>
      </p:sp>
      <p:pic>
        <p:nvPicPr>
          <p:cNvPr id="8" name="그림 7">
            <a:extLst>
              <a:ext uri="{FF2B5EF4-FFF2-40B4-BE49-F238E27FC236}">
                <a16:creationId xmlns:a16="http://schemas.microsoft.com/office/drawing/2014/main" id="{F44F5569-6912-9566-E3B6-5D14018411CB}"/>
              </a:ext>
            </a:extLst>
          </p:cNvPr>
          <p:cNvPicPr>
            <a:picLocks noChangeAspect="1"/>
          </p:cNvPicPr>
          <p:nvPr/>
        </p:nvPicPr>
        <p:blipFill>
          <a:blip r:embed="rId3"/>
          <a:stretch>
            <a:fillRect/>
          </a:stretch>
        </p:blipFill>
        <p:spPr>
          <a:xfrm>
            <a:off x="518334" y="1851889"/>
            <a:ext cx="11155332" cy="4324954"/>
          </a:xfrm>
          <a:prstGeom prst="rect">
            <a:avLst/>
          </a:prstGeom>
        </p:spPr>
      </p:pic>
    </p:spTree>
    <p:extLst>
      <p:ext uri="{BB962C8B-B14F-4D97-AF65-F5344CB8AC3E}">
        <p14:creationId xmlns:p14="http://schemas.microsoft.com/office/powerpoint/2010/main" val="1645761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27</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Procedures</a:t>
            </a:r>
          </a:p>
        </p:txBody>
      </p:sp>
      <p:pic>
        <p:nvPicPr>
          <p:cNvPr id="14" name="그림 13">
            <a:extLst>
              <a:ext uri="{FF2B5EF4-FFF2-40B4-BE49-F238E27FC236}">
                <a16:creationId xmlns:a16="http://schemas.microsoft.com/office/drawing/2014/main" id="{A7EBD19C-031B-49E2-BF79-82C6215E7E51}"/>
              </a:ext>
            </a:extLst>
          </p:cNvPr>
          <p:cNvPicPr>
            <a:picLocks noChangeAspect="1"/>
          </p:cNvPicPr>
          <p:nvPr/>
        </p:nvPicPr>
        <p:blipFill>
          <a:blip r:embed="rId3"/>
          <a:stretch>
            <a:fillRect/>
          </a:stretch>
        </p:blipFill>
        <p:spPr>
          <a:xfrm>
            <a:off x="249336" y="1888501"/>
            <a:ext cx="11717385" cy="4467849"/>
          </a:xfrm>
          <a:prstGeom prst="rect">
            <a:avLst/>
          </a:prstGeom>
        </p:spPr>
      </p:pic>
    </p:spTree>
    <p:extLst>
      <p:ext uri="{BB962C8B-B14F-4D97-AF65-F5344CB8AC3E}">
        <p14:creationId xmlns:p14="http://schemas.microsoft.com/office/powerpoint/2010/main" val="595533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28</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Vital Signs</a:t>
            </a:r>
          </a:p>
        </p:txBody>
      </p:sp>
      <p:pic>
        <p:nvPicPr>
          <p:cNvPr id="10" name="그림 9">
            <a:extLst>
              <a:ext uri="{FF2B5EF4-FFF2-40B4-BE49-F238E27FC236}">
                <a16:creationId xmlns:a16="http://schemas.microsoft.com/office/drawing/2014/main" id="{DA3B0F68-3B22-6E7C-88BB-BC6A04E668A4}"/>
              </a:ext>
            </a:extLst>
          </p:cNvPr>
          <p:cNvPicPr>
            <a:picLocks noChangeAspect="1"/>
          </p:cNvPicPr>
          <p:nvPr/>
        </p:nvPicPr>
        <p:blipFill>
          <a:blip r:embed="rId3"/>
          <a:stretch>
            <a:fillRect/>
          </a:stretch>
        </p:blipFill>
        <p:spPr>
          <a:xfrm>
            <a:off x="0" y="1851889"/>
            <a:ext cx="12192000" cy="4356057"/>
          </a:xfrm>
          <a:prstGeom prst="rect">
            <a:avLst/>
          </a:prstGeom>
        </p:spPr>
      </p:pic>
    </p:spTree>
    <p:extLst>
      <p:ext uri="{BB962C8B-B14F-4D97-AF65-F5344CB8AC3E}">
        <p14:creationId xmlns:p14="http://schemas.microsoft.com/office/powerpoint/2010/main" val="262686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29</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Standardized terminology database</a:t>
            </a:r>
            <a:endParaRPr lang="ko-KR" altLang="en-US" dirty="0"/>
          </a:p>
        </p:txBody>
      </p:sp>
      <p:sp>
        <p:nvSpPr>
          <p:cNvPr id="5" name="TextBox 4">
            <a:extLst>
              <a:ext uri="{FF2B5EF4-FFF2-40B4-BE49-F238E27FC236}">
                <a16:creationId xmlns:a16="http://schemas.microsoft.com/office/drawing/2014/main" id="{C69AFAB4-C711-8EE8-0299-C19B986E6CD9}"/>
              </a:ext>
            </a:extLst>
          </p:cNvPr>
          <p:cNvSpPr txBox="1"/>
          <p:nvPr/>
        </p:nvSpPr>
        <p:spPr>
          <a:xfrm>
            <a:off x="539997" y="1109378"/>
            <a:ext cx="10511180" cy="742511"/>
          </a:xfrm>
          <a:prstGeom prst="rect">
            <a:avLst/>
          </a:prstGeom>
          <a:noFill/>
        </p:spPr>
        <p:txBody>
          <a:bodyPr wrap="square" rtlCol="0">
            <a:spAutoFit/>
          </a:bodyPr>
          <a:lstStyle/>
          <a:p>
            <a:pPr lvl="1">
              <a:lnSpc>
                <a:spcPct val="150000"/>
              </a:lnSpc>
            </a:pPr>
            <a:r>
              <a:rPr lang="en-US" altLang="ko-KR" sz="3200" b="1" dirty="0">
                <a:solidFill>
                  <a:srgbClr val="002060"/>
                </a:solidFill>
                <a:latin typeface="Times New Roman" panose="02020603050405020304" pitchFamily="18" charset="0"/>
                <a:cs typeface="Times New Roman" panose="02020603050405020304" pitchFamily="18" charset="0"/>
              </a:rPr>
              <a:t>Recovery Records</a:t>
            </a:r>
          </a:p>
        </p:txBody>
      </p:sp>
      <p:pic>
        <p:nvPicPr>
          <p:cNvPr id="6" name="그림 5">
            <a:extLst>
              <a:ext uri="{FF2B5EF4-FFF2-40B4-BE49-F238E27FC236}">
                <a16:creationId xmlns:a16="http://schemas.microsoft.com/office/drawing/2014/main" id="{62A79FEE-FC5D-0A15-5FE8-65564F7B3F3E}"/>
              </a:ext>
            </a:extLst>
          </p:cNvPr>
          <p:cNvPicPr>
            <a:picLocks noChangeAspect="1"/>
          </p:cNvPicPr>
          <p:nvPr/>
        </p:nvPicPr>
        <p:blipFill>
          <a:blip r:embed="rId3"/>
          <a:stretch>
            <a:fillRect/>
          </a:stretch>
        </p:blipFill>
        <p:spPr>
          <a:xfrm>
            <a:off x="0" y="2133149"/>
            <a:ext cx="12192000" cy="3915816"/>
          </a:xfrm>
          <a:prstGeom prst="rect">
            <a:avLst/>
          </a:prstGeom>
        </p:spPr>
      </p:pic>
    </p:spTree>
    <p:extLst>
      <p:ext uri="{BB962C8B-B14F-4D97-AF65-F5344CB8AC3E}">
        <p14:creationId xmlns:p14="http://schemas.microsoft.com/office/powerpoint/2010/main" val="2824026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자유형 1"/>
          <p:cNvSpPr/>
          <p:nvPr/>
        </p:nvSpPr>
        <p:spPr>
          <a:xfrm rot="10800000" flipH="1" flipV="1">
            <a:off x="3566752" y="2491783"/>
            <a:ext cx="1423122" cy="1233647"/>
          </a:xfrm>
          <a:custGeom>
            <a:avLst/>
            <a:gdLst>
              <a:gd name="connsiteX0" fmla="*/ 780414 w 955588"/>
              <a:gd name="connsiteY0" fmla="*/ 815340 h 815340"/>
              <a:gd name="connsiteX1" fmla="*/ 0 w 955588"/>
              <a:gd name="connsiteY1" fmla="*/ 815340 h 815340"/>
              <a:gd name="connsiteX2" fmla="*/ 175174 w 955588"/>
              <a:gd name="connsiteY2" fmla="*/ 0 h 815340"/>
              <a:gd name="connsiteX3" fmla="*/ 955588 w 955588"/>
              <a:gd name="connsiteY3" fmla="*/ 0 h 815340"/>
              <a:gd name="connsiteX4" fmla="*/ 780414 w 955588"/>
              <a:gd name="connsiteY4" fmla="*/ 815340 h 815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588" h="815340">
                <a:moveTo>
                  <a:pt x="780414" y="815340"/>
                </a:moveTo>
                <a:lnTo>
                  <a:pt x="0" y="815340"/>
                </a:lnTo>
                <a:lnTo>
                  <a:pt x="175174" y="0"/>
                </a:lnTo>
                <a:lnTo>
                  <a:pt x="955588" y="0"/>
                </a:lnTo>
                <a:lnTo>
                  <a:pt x="780414" y="815340"/>
                </a:lnTo>
                <a:close/>
              </a:path>
            </a:pathLst>
          </a:custGeom>
          <a:solidFill>
            <a:srgbClr val="008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6000" b="1" i="1" dirty="0">
                <a:solidFill>
                  <a:schemeClr val="bg1"/>
                </a:solidFill>
                <a:latin typeface="Times New Roman" panose="02020603050405020304" pitchFamily="18" charset="0"/>
                <a:cs typeface="Times New Roman" panose="02020603050405020304" pitchFamily="18" charset="0"/>
              </a:rPr>
              <a:t>1</a:t>
            </a:r>
            <a:endParaRPr lang="ko-KR" altLang="en-US" sz="6000" dirty="0"/>
          </a:p>
        </p:txBody>
      </p:sp>
      <p:sp>
        <p:nvSpPr>
          <p:cNvPr id="3" name="제목 1"/>
          <p:cNvSpPr txBox="1">
            <a:spLocks/>
          </p:cNvSpPr>
          <p:nvPr/>
        </p:nvSpPr>
        <p:spPr>
          <a:xfrm>
            <a:off x="5377758" y="2491783"/>
            <a:ext cx="6377302" cy="1233648"/>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7200" b="1" dirty="0">
                <a:solidFill>
                  <a:schemeClr val="accent3">
                    <a:lumMod val="50000"/>
                  </a:schemeClr>
                </a:solidFill>
                <a:latin typeface="Times New Roman" panose="02020603050405020304" pitchFamily="18" charset="0"/>
                <a:cs typeface="Times New Roman" panose="02020603050405020304" pitchFamily="18" charset="0"/>
              </a:rPr>
              <a:t>Background</a:t>
            </a:r>
          </a:p>
        </p:txBody>
      </p:sp>
    </p:spTree>
    <p:extLst>
      <p:ext uri="{BB962C8B-B14F-4D97-AF65-F5344CB8AC3E}">
        <p14:creationId xmlns:p14="http://schemas.microsoft.com/office/powerpoint/2010/main" val="49284622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35" presetClass="path" presetSubtype="0" accel="50000" decel="50000" fill="hold" grpId="1" nodeType="withEffect">
                                  <p:stCondLst>
                                    <p:cond delay="750"/>
                                  </p:stCondLst>
                                  <p:childTnLst>
                                    <p:animMotion origin="layout" path="M -0.1181 -7.40741E-7 L -1.45833E-6 -7.40741E-7 " pathEditMode="relative" rAng="0" ptsTypes="AA">
                                      <p:cBhvr>
                                        <p:cTn id="9" dur="750" fill="hold"/>
                                        <p:tgtEl>
                                          <p:spTgt spid="2"/>
                                        </p:tgtEl>
                                        <p:attrNameLst>
                                          <p:attrName>ppt_x</p:attrName>
                                          <p:attrName>ppt_y</p:attrName>
                                        </p:attrNameLst>
                                      </p:cBhvr>
                                      <p:rCtr x="5898" y="0"/>
                                    </p:animMotion>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자유형 1"/>
          <p:cNvSpPr/>
          <p:nvPr/>
        </p:nvSpPr>
        <p:spPr>
          <a:xfrm rot="10800000" flipH="1" flipV="1">
            <a:off x="3566752" y="2491783"/>
            <a:ext cx="1423122" cy="1233647"/>
          </a:xfrm>
          <a:custGeom>
            <a:avLst/>
            <a:gdLst>
              <a:gd name="connsiteX0" fmla="*/ 780414 w 955588"/>
              <a:gd name="connsiteY0" fmla="*/ 815340 h 815340"/>
              <a:gd name="connsiteX1" fmla="*/ 0 w 955588"/>
              <a:gd name="connsiteY1" fmla="*/ 815340 h 815340"/>
              <a:gd name="connsiteX2" fmla="*/ 175174 w 955588"/>
              <a:gd name="connsiteY2" fmla="*/ 0 h 815340"/>
              <a:gd name="connsiteX3" fmla="*/ 955588 w 955588"/>
              <a:gd name="connsiteY3" fmla="*/ 0 h 815340"/>
              <a:gd name="connsiteX4" fmla="*/ 780414 w 955588"/>
              <a:gd name="connsiteY4" fmla="*/ 815340 h 815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588" h="815340">
                <a:moveTo>
                  <a:pt x="780414" y="815340"/>
                </a:moveTo>
                <a:lnTo>
                  <a:pt x="0" y="815340"/>
                </a:lnTo>
                <a:lnTo>
                  <a:pt x="175174" y="0"/>
                </a:lnTo>
                <a:lnTo>
                  <a:pt x="955588" y="0"/>
                </a:lnTo>
                <a:lnTo>
                  <a:pt x="780414" y="815340"/>
                </a:lnTo>
                <a:close/>
              </a:path>
            </a:pathLst>
          </a:custGeom>
          <a:solidFill>
            <a:srgbClr val="008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6000" b="1" i="1" dirty="0">
                <a:solidFill>
                  <a:schemeClr val="bg1"/>
                </a:solidFill>
                <a:latin typeface="Times New Roman" panose="02020603050405020304" pitchFamily="18" charset="0"/>
                <a:cs typeface="Times New Roman" panose="02020603050405020304" pitchFamily="18" charset="0"/>
              </a:rPr>
              <a:t>4</a:t>
            </a:r>
            <a:endParaRPr lang="ko-KR" altLang="en-US" sz="6000" dirty="0"/>
          </a:p>
        </p:txBody>
      </p:sp>
      <p:sp>
        <p:nvSpPr>
          <p:cNvPr id="3" name="제목 1"/>
          <p:cNvSpPr txBox="1">
            <a:spLocks/>
          </p:cNvSpPr>
          <p:nvPr/>
        </p:nvSpPr>
        <p:spPr>
          <a:xfrm>
            <a:off x="5377758" y="2491783"/>
            <a:ext cx="6611042" cy="1233648"/>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7200" b="1" dirty="0">
                <a:solidFill>
                  <a:schemeClr val="accent3">
                    <a:lumMod val="50000"/>
                  </a:schemeClr>
                </a:solidFill>
                <a:latin typeface="Times New Roman" panose="02020603050405020304" pitchFamily="18" charset="0"/>
                <a:cs typeface="Times New Roman" panose="02020603050405020304" pitchFamily="18" charset="0"/>
              </a:rPr>
              <a:t>Conclusion</a:t>
            </a:r>
          </a:p>
        </p:txBody>
      </p:sp>
    </p:spTree>
    <p:extLst>
      <p:ext uri="{BB962C8B-B14F-4D97-AF65-F5344CB8AC3E}">
        <p14:creationId xmlns:p14="http://schemas.microsoft.com/office/powerpoint/2010/main" val="9065421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35" presetClass="path" presetSubtype="0" accel="50000" decel="50000" fill="hold" grpId="1" nodeType="withEffect">
                                  <p:stCondLst>
                                    <p:cond delay="750"/>
                                  </p:stCondLst>
                                  <p:childTnLst>
                                    <p:animMotion origin="layout" path="M -0.1181 -7.40741E-7 L -1.45833E-6 -7.40741E-7 " pathEditMode="relative" rAng="0" ptsTypes="AA">
                                      <p:cBhvr>
                                        <p:cTn id="9" dur="750" fill="hold"/>
                                        <p:tgtEl>
                                          <p:spTgt spid="2"/>
                                        </p:tgtEl>
                                        <p:attrNameLst>
                                          <p:attrName>ppt_x</p:attrName>
                                          <p:attrName>ppt_y</p:attrName>
                                        </p:attrNameLst>
                                      </p:cBhvr>
                                      <p:rCtr x="5898" y="0"/>
                                    </p:animMotion>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31</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Conclusion</a:t>
            </a:r>
            <a:endParaRPr lang="ko-KR" altLang="en-US" dirty="0"/>
          </a:p>
        </p:txBody>
      </p:sp>
      <p:sp>
        <p:nvSpPr>
          <p:cNvPr id="4" name="TextBox 3">
            <a:extLst>
              <a:ext uri="{FF2B5EF4-FFF2-40B4-BE49-F238E27FC236}">
                <a16:creationId xmlns:a16="http://schemas.microsoft.com/office/drawing/2014/main" id="{B8475A06-F7E0-1747-E659-3C6DDF256495}"/>
              </a:ext>
            </a:extLst>
          </p:cNvPr>
          <p:cNvSpPr txBox="1"/>
          <p:nvPr/>
        </p:nvSpPr>
        <p:spPr>
          <a:xfrm>
            <a:off x="539997" y="1546982"/>
            <a:ext cx="10633694" cy="443583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Ongoing development of a standardized terminology set focused on frequently used terms in the anesthesia </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Laying the foundation for the standardization of anesthesia-related medical records, contributing to the sharing and utilization of surgical patient healthcare data</a:t>
            </a:r>
          </a:p>
        </p:txBody>
      </p:sp>
    </p:spTree>
    <p:extLst>
      <p:ext uri="{BB962C8B-B14F-4D97-AF65-F5344CB8AC3E}">
        <p14:creationId xmlns:p14="http://schemas.microsoft.com/office/powerpoint/2010/main" val="12990937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32</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Expected </a:t>
            </a:r>
            <a:r>
              <a:rPr lang="en-US" altLang="ko-KR" dirty="0" err="1"/>
              <a:t>Outcomes_Clinical</a:t>
            </a:r>
            <a:r>
              <a:rPr lang="en-US" altLang="ko-KR" dirty="0"/>
              <a:t> Benefits</a:t>
            </a:r>
            <a:endParaRPr lang="ko-KR" altLang="en-US" dirty="0"/>
          </a:p>
        </p:txBody>
      </p:sp>
      <p:sp>
        <p:nvSpPr>
          <p:cNvPr id="6" name="TextBox 5">
            <a:extLst>
              <a:ext uri="{FF2B5EF4-FFF2-40B4-BE49-F238E27FC236}">
                <a16:creationId xmlns:a16="http://schemas.microsoft.com/office/drawing/2014/main" id="{A4E8ED39-A572-2DB7-2F30-DFA73106B511}"/>
              </a:ext>
            </a:extLst>
          </p:cNvPr>
          <p:cNvSpPr txBox="1"/>
          <p:nvPr/>
        </p:nvSpPr>
        <p:spPr>
          <a:xfrm>
            <a:off x="539997" y="1817159"/>
            <a:ext cx="10633694" cy="4539191"/>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Foundation for standardized anesthesia records</a:t>
            </a:r>
          </a:p>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Ensuring consistency and improving communication among healthcare providers</a:t>
            </a:r>
          </a:p>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Facilitating reuse, reanalysis, and data sharing</a:t>
            </a:r>
          </a:p>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Promoting research, data analysis, and patient-centered care</a:t>
            </a:r>
          </a:p>
          <a:p>
            <a:pPr marL="742950" lvl="1"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Enhancing patient understanding and enabling personalized healthcare systems</a:t>
            </a:r>
          </a:p>
        </p:txBody>
      </p:sp>
    </p:spTree>
    <p:extLst>
      <p:ext uri="{BB962C8B-B14F-4D97-AF65-F5344CB8AC3E}">
        <p14:creationId xmlns:p14="http://schemas.microsoft.com/office/powerpoint/2010/main" val="25579679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33</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Expected </a:t>
            </a:r>
            <a:r>
              <a:rPr lang="en-US" altLang="ko-KR" dirty="0" err="1"/>
              <a:t>Outcomes_Research</a:t>
            </a:r>
            <a:r>
              <a:rPr lang="en-US" altLang="ko-KR" dirty="0"/>
              <a:t> domain</a:t>
            </a:r>
            <a:endParaRPr lang="ko-KR" altLang="en-US" dirty="0"/>
          </a:p>
        </p:txBody>
      </p:sp>
      <p:sp>
        <p:nvSpPr>
          <p:cNvPr id="6" name="TextBox 5">
            <a:extLst>
              <a:ext uri="{FF2B5EF4-FFF2-40B4-BE49-F238E27FC236}">
                <a16:creationId xmlns:a16="http://schemas.microsoft.com/office/drawing/2014/main" id="{A4E8ED39-A572-2DB7-2F30-DFA73106B511}"/>
              </a:ext>
            </a:extLst>
          </p:cNvPr>
          <p:cNvSpPr txBox="1"/>
          <p:nvPr/>
        </p:nvSpPr>
        <p:spPr>
          <a:xfrm>
            <a:off x="539997" y="1922621"/>
            <a:ext cx="10633694" cy="2958502"/>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Enabling nationwide research use</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Improving anesthesia education and knowledge</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Enhancing expertise and safety</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Strengthening global collaboration and standards</a:t>
            </a:r>
          </a:p>
        </p:txBody>
      </p:sp>
    </p:spTree>
    <p:extLst>
      <p:ext uri="{BB962C8B-B14F-4D97-AF65-F5344CB8AC3E}">
        <p14:creationId xmlns:p14="http://schemas.microsoft.com/office/powerpoint/2010/main" val="107200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34</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Future directions</a:t>
            </a:r>
            <a:endParaRPr lang="ko-KR" altLang="en-US" dirty="0"/>
          </a:p>
        </p:txBody>
      </p:sp>
      <p:sp>
        <p:nvSpPr>
          <p:cNvPr id="4" name="TextBox 3">
            <a:extLst>
              <a:ext uri="{FF2B5EF4-FFF2-40B4-BE49-F238E27FC236}">
                <a16:creationId xmlns:a16="http://schemas.microsoft.com/office/drawing/2014/main" id="{794486A5-79DC-908E-EE6C-018D2F792939}"/>
              </a:ext>
            </a:extLst>
          </p:cNvPr>
          <p:cNvSpPr txBox="1"/>
          <p:nvPr/>
        </p:nvSpPr>
        <p:spPr>
          <a:xfrm>
            <a:off x="539997" y="1413170"/>
            <a:ext cx="10633694" cy="5174493"/>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Continue to develop the standardized terminology set</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Contribute to clinical and research data sharing and utilization</a:t>
            </a:r>
          </a:p>
          <a:p>
            <a:pPr lvl="3">
              <a:lnSpc>
                <a:spcPct val="150000"/>
              </a:lnSpc>
            </a:pPr>
            <a:r>
              <a:rPr lang="en-US" altLang="ko-KR" sz="2400" b="1" dirty="0">
                <a:solidFill>
                  <a:srgbClr val="002060"/>
                </a:solidFill>
                <a:latin typeface="Times New Roman" panose="02020603050405020304" pitchFamily="18" charset="0"/>
                <a:cs typeface="Times New Roman" panose="02020603050405020304" pitchFamily="18" charset="0"/>
              </a:rPr>
              <a:t>establish a database, promote and educate, and provide continuous updates and improvements</a:t>
            </a:r>
            <a:r>
              <a:rPr lang="en-US" altLang="ko-KR" sz="3200" b="1" dirty="0">
                <a:solidFill>
                  <a:srgbClr val="002060"/>
                </a:solidFill>
                <a:latin typeface="Times New Roman" panose="02020603050405020304" pitchFamily="18" charset="0"/>
                <a:cs typeface="Times New Roman" panose="02020603050405020304" pitchFamily="18" charset="0"/>
              </a:rPr>
              <a:t>.</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Propose new items for expanding the designation of the Korean Core Data Interchange (KR CDI)</a:t>
            </a:r>
          </a:p>
        </p:txBody>
      </p:sp>
    </p:spTree>
    <p:extLst>
      <p:ext uri="{BB962C8B-B14F-4D97-AF65-F5344CB8AC3E}">
        <p14:creationId xmlns:p14="http://schemas.microsoft.com/office/powerpoint/2010/main" val="22248338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515938" y="2150440"/>
            <a:ext cx="7586662" cy="2557120"/>
          </a:xfrm>
        </p:spPr>
        <p:txBody>
          <a:bodyPr/>
          <a:lstStyle/>
          <a:p>
            <a:pPr lvl="0"/>
            <a:r>
              <a:rPr lang="en-US" altLang="ko-KR" sz="9600" dirty="0">
                <a:solidFill>
                  <a:prstClr val="white"/>
                </a:solidFill>
              </a:rPr>
              <a:t>Thank You</a:t>
            </a:r>
            <a:br>
              <a:rPr lang="en-US" altLang="ko-KR" sz="10900" dirty="0">
                <a:solidFill>
                  <a:prstClr val="white"/>
                </a:solidFill>
              </a:rPr>
            </a:br>
            <a:r>
              <a:rPr lang="en-US" altLang="ko-KR" sz="6600" b="0" dirty="0">
                <a:solidFill>
                  <a:prstClr val="white"/>
                </a:solidFill>
              </a:rPr>
              <a:t>For your attention</a:t>
            </a:r>
            <a:endParaRPr lang="ko-KR" altLang="en-US" sz="6600" b="0" dirty="0"/>
          </a:p>
        </p:txBody>
      </p:sp>
    </p:spTree>
    <p:extLst>
      <p:ext uri="{BB962C8B-B14F-4D97-AF65-F5344CB8AC3E}">
        <p14:creationId xmlns:p14="http://schemas.microsoft.com/office/powerpoint/2010/main" val="7907673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4</a:t>
            </a:fld>
            <a:endParaRPr lang="en-US" altLang="ko-KR" dirty="0">
              <a:ln>
                <a:solidFill>
                  <a:srgbClr val="08BFC5">
                    <a:alpha val="0"/>
                  </a:srgbClr>
                </a:solidFill>
              </a:ln>
              <a:solidFill>
                <a:srgbClr val="0023A4"/>
              </a:solidFill>
            </a:endParaRPr>
          </a:p>
        </p:txBody>
      </p:sp>
      <p:sp>
        <p:nvSpPr>
          <p:cNvPr id="5" name="TextBox 4">
            <a:extLst>
              <a:ext uri="{FF2B5EF4-FFF2-40B4-BE49-F238E27FC236}">
                <a16:creationId xmlns:a16="http://schemas.microsoft.com/office/drawing/2014/main" id="{B9758E6C-82F2-1DA4-D203-1788D606B49F}"/>
              </a:ext>
            </a:extLst>
          </p:cNvPr>
          <p:cNvSpPr txBox="1"/>
          <p:nvPr/>
        </p:nvSpPr>
        <p:spPr>
          <a:xfrm>
            <a:off x="534989" y="615056"/>
            <a:ext cx="10168809" cy="3141886"/>
          </a:xfrm>
          <a:prstGeom prst="rect">
            <a:avLst/>
          </a:prstGeom>
          <a:noFill/>
        </p:spPr>
        <p:txBody>
          <a:bodyPr wrap="none" rtlCol="0">
            <a:spAutoFit/>
          </a:bodyPr>
          <a:lstStyle/>
          <a:p>
            <a:pPr marL="742950" lvl="1" indent="-285750">
              <a:lnSpc>
                <a:spcPct val="150000"/>
              </a:lnSpc>
              <a:buFont typeface="Arial" panose="020B0604020202020204" pitchFamily="34" charset="0"/>
              <a:buChar char="•"/>
            </a:pPr>
            <a:r>
              <a:rPr lang="en-US" altLang="ko-KR" sz="3600" b="1" dirty="0">
                <a:solidFill>
                  <a:srgbClr val="002060"/>
                </a:solidFill>
                <a:latin typeface="Times New Roman" panose="02020603050405020304" pitchFamily="18" charset="0"/>
                <a:cs typeface="Times New Roman" panose="02020603050405020304" pitchFamily="18" charset="0"/>
              </a:rPr>
              <a:t>Over 2 million cases of major surgery in Korea</a:t>
            </a:r>
          </a:p>
          <a:p>
            <a:pPr marL="742950" lvl="1" indent="-285750">
              <a:lnSpc>
                <a:spcPct val="150000"/>
              </a:lnSpc>
              <a:buFont typeface="Arial" panose="020B0604020202020204" pitchFamily="34" charset="0"/>
              <a:buChar char="•"/>
            </a:pPr>
            <a:r>
              <a:rPr lang="en-US" altLang="ko-KR" sz="3600" b="1" dirty="0">
                <a:solidFill>
                  <a:srgbClr val="FF0000"/>
                </a:solidFill>
                <a:latin typeface="Times New Roman" panose="02020603050405020304" pitchFamily="18" charset="0"/>
                <a:cs typeface="Times New Roman" panose="02020603050405020304" pitchFamily="18" charset="0"/>
              </a:rPr>
              <a:t>Need for standardized anesthesia record</a:t>
            </a:r>
          </a:p>
          <a:p>
            <a:pPr marL="1200150" lvl="2"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Facilitate data sharing</a:t>
            </a:r>
          </a:p>
          <a:p>
            <a:pPr marL="1200150" lvl="2"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Improve patient care</a:t>
            </a:r>
            <a:endParaRPr lang="ko-KR" altLang="en-US" b="1" dirty="0"/>
          </a:p>
        </p:txBody>
      </p:sp>
      <p:pic>
        <p:nvPicPr>
          <p:cNvPr id="7" name="그림 6">
            <a:extLst>
              <a:ext uri="{FF2B5EF4-FFF2-40B4-BE49-F238E27FC236}">
                <a16:creationId xmlns:a16="http://schemas.microsoft.com/office/drawing/2014/main" id="{B4F970A2-4361-C443-FA75-68620334CD8F}"/>
              </a:ext>
            </a:extLst>
          </p:cNvPr>
          <p:cNvPicPr>
            <a:picLocks noChangeAspect="1"/>
          </p:cNvPicPr>
          <p:nvPr/>
        </p:nvPicPr>
        <p:blipFill>
          <a:blip r:embed="rId3"/>
          <a:stretch>
            <a:fillRect/>
          </a:stretch>
        </p:blipFill>
        <p:spPr>
          <a:xfrm>
            <a:off x="6151330" y="2778275"/>
            <a:ext cx="5586779" cy="3464669"/>
          </a:xfrm>
          <a:prstGeom prst="rect">
            <a:avLst/>
          </a:prstGeom>
        </p:spPr>
      </p:pic>
    </p:spTree>
    <p:extLst>
      <p:ext uri="{BB962C8B-B14F-4D97-AF65-F5344CB8AC3E}">
        <p14:creationId xmlns:p14="http://schemas.microsoft.com/office/powerpoint/2010/main" val="3492058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5</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Why Do We Need Anesthetic Data?</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539997" y="2681833"/>
            <a:ext cx="10633694" cy="2262414"/>
          </a:xfrm>
          <a:prstGeom prst="rect">
            <a:avLst/>
          </a:prstGeom>
          <a:noFill/>
        </p:spPr>
        <p:txBody>
          <a:bodyPr wrap="square" rtlCol="0">
            <a:spAutoFit/>
          </a:bodyPr>
          <a:lstStyle/>
          <a:p>
            <a:pPr lvl="1">
              <a:lnSpc>
                <a:spcPct val="150000"/>
              </a:lnSpc>
            </a:pPr>
            <a:r>
              <a:rPr lang="en-US" altLang="ko-KR" sz="5000" b="1" dirty="0">
                <a:solidFill>
                  <a:srgbClr val="002060"/>
                </a:solidFill>
                <a:latin typeface="Times New Roman" panose="02020603050405020304" pitchFamily="18" charset="0"/>
                <a:cs typeface="Times New Roman" panose="02020603050405020304" pitchFamily="18" charset="0"/>
              </a:rPr>
              <a:t>BROAD and COMLPEX </a:t>
            </a:r>
          </a:p>
          <a:p>
            <a:pPr lvl="1" algn="r">
              <a:lnSpc>
                <a:spcPct val="150000"/>
              </a:lnSpc>
            </a:pPr>
            <a:r>
              <a:rPr lang="en-US" altLang="ko-KR" sz="5000" b="1" dirty="0">
                <a:solidFill>
                  <a:srgbClr val="002060"/>
                </a:solidFill>
                <a:latin typeface="Times New Roman" panose="02020603050405020304" pitchFamily="18" charset="0"/>
                <a:cs typeface="Times New Roman" panose="02020603050405020304" pitchFamily="18" charset="0"/>
              </a:rPr>
              <a:t>But, </a:t>
            </a:r>
            <a:r>
              <a:rPr lang="en-US" altLang="ko-KR" sz="5000" b="1" dirty="0">
                <a:solidFill>
                  <a:srgbClr val="7030A0"/>
                </a:solidFill>
                <a:latin typeface="Times New Roman" panose="02020603050405020304" pitchFamily="18" charset="0"/>
                <a:cs typeface="Times New Roman" panose="02020603050405020304" pitchFamily="18" charset="0"/>
              </a:rPr>
              <a:t>COMPACT</a:t>
            </a:r>
          </a:p>
        </p:txBody>
      </p:sp>
    </p:spTree>
    <p:extLst>
      <p:ext uri="{BB962C8B-B14F-4D97-AF65-F5344CB8AC3E}">
        <p14:creationId xmlns:p14="http://schemas.microsoft.com/office/powerpoint/2010/main" val="770571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6</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Components of Anesthetic Records</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546925" y="1407263"/>
            <a:ext cx="5276026" cy="5215787"/>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Patient Demographics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Medical History</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Surgical and Procedure Details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Anesthetic Technique</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Monitoring Data</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Intraoperative Events</a:t>
            </a:r>
            <a:endParaRPr lang="ko-KR" altLang="en-US" b="1" dirty="0"/>
          </a:p>
        </p:txBody>
      </p:sp>
      <p:sp>
        <p:nvSpPr>
          <p:cNvPr id="4" name="TextBox 3">
            <a:extLst>
              <a:ext uri="{FF2B5EF4-FFF2-40B4-BE49-F238E27FC236}">
                <a16:creationId xmlns:a16="http://schemas.microsoft.com/office/drawing/2014/main" id="{D0FB0E11-1FA3-C064-C4C5-353E0C844218}"/>
              </a:ext>
            </a:extLst>
          </p:cNvPr>
          <p:cNvSpPr txBox="1"/>
          <p:nvPr/>
        </p:nvSpPr>
        <p:spPr>
          <a:xfrm>
            <a:off x="6261100" y="1797241"/>
            <a:ext cx="5276026" cy="443583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Emergence </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Recovery</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Adverse Events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Postoperative Outcomes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Complications</a:t>
            </a:r>
          </a:p>
          <a:p>
            <a:pPr marL="742950" lvl="1" indent="-285750">
              <a:lnSpc>
                <a:spcPct val="150000"/>
              </a:lnSpc>
              <a:buFont typeface="Arial" panose="020B0604020202020204" pitchFamily="34" charset="0"/>
              <a:buChar char="•"/>
            </a:pPr>
            <a:r>
              <a:rPr lang="en-US" altLang="ko-KR" sz="3200" b="1" dirty="0">
                <a:solidFill>
                  <a:srgbClr val="002060"/>
                </a:solidFill>
                <a:latin typeface="Times New Roman" panose="02020603050405020304" pitchFamily="18" charset="0"/>
                <a:cs typeface="Times New Roman" panose="02020603050405020304" pitchFamily="18" charset="0"/>
              </a:rPr>
              <a:t>Long-Term Follow-Up</a:t>
            </a:r>
          </a:p>
        </p:txBody>
      </p:sp>
    </p:spTree>
    <p:extLst>
      <p:ext uri="{BB962C8B-B14F-4D97-AF65-F5344CB8AC3E}">
        <p14:creationId xmlns:p14="http://schemas.microsoft.com/office/powerpoint/2010/main" val="3056213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7</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Characteristics of Anesthetic Records</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539997" y="1466254"/>
            <a:ext cx="10633694" cy="232320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Multimodal</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Various Sources: Vital signs, Drug administration, Anesthesia machine, Other device</a:t>
            </a:r>
          </a:p>
        </p:txBody>
      </p:sp>
      <p:sp>
        <p:nvSpPr>
          <p:cNvPr id="4" name="TextBox 3">
            <a:extLst>
              <a:ext uri="{FF2B5EF4-FFF2-40B4-BE49-F238E27FC236}">
                <a16:creationId xmlns:a16="http://schemas.microsoft.com/office/drawing/2014/main" id="{5DAFFA33-20BA-0626-2FE9-E827CC76504D}"/>
              </a:ext>
            </a:extLst>
          </p:cNvPr>
          <p:cNvSpPr txBox="1"/>
          <p:nvPr/>
        </p:nvSpPr>
        <p:spPr>
          <a:xfrm>
            <a:off x="539997" y="4135480"/>
            <a:ext cx="10633694" cy="232320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Granularity</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Repeated Measurement</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Capture Subtle Change</a:t>
            </a:r>
          </a:p>
        </p:txBody>
      </p:sp>
    </p:spTree>
    <p:extLst>
      <p:ext uri="{BB962C8B-B14F-4D97-AF65-F5344CB8AC3E}">
        <p14:creationId xmlns:p14="http://schemas.microsoft.com/office/powerpoint/2010/main" val="327837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8</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Characteristics of Anesthetic Records</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539997" y="1466254"/>
            <a:ext cx="10633694" cy="232320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Temporal</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Changes of status &amp; Intervention over time </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Clinical Decision</a:t>
            </a:r>
          </a:p>
        </p:txBody>
      </p:sp>
      <p:sp>
        <p:nvSpPr>
          <p:cNvPr id="4" name="TextBox 3">
            <a:extLst>
              <a:ext uri="{FF2B5EF4-FFF2-40B4-BE49-F238E27FC236}">
                <a16:creationId xmlns:a16="http://schemas.microsoft.com/office/drawing/2014/main" id="{5DAFFA33-20BA-0626-2FE9-E827CC76504D}"/>
              </a:ext>
            </a:extLst>
          </p:cNvPr>
          <p:cNvSpPr txBox="1"/>
          <p:nvPr/>
        </p:nvSpPr>
        <p:spPr>
          <a:xfrm>
            <a:off x="539997" y="4135480"/>
            <a:ext cx="10633694" cy="232320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Interconnection</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Change of Variable Affect Other</a:t>
            </a:r>
          </a:p>
          <a:p>
            <a:pPr marL="1200150" lvl="2" indent="-285750">
              <a:lnSpc>
                <a:spcPct val="150000"/>
              </a:lnSpc>
              <a:buFont typeface="Arial" panose="020B0604020202020204" pitchFamily="34" charset="0"/>
              <a:buChar char="•"/>
            </a:pPr>
            <a:r>
              <a:rPr lang="en-US" altLang="ko-KR" sz="2800" b="1" dirty="0">
                <a:solidFill>
                  <a:srgbClr val="002060"/>
                </a:solidFill>
                <a:latin typeface="Times New Roman" panose="02020603050405020304" pitchFamily="18" charset="0"/>
                <a:cs typeface="Times New Roman" panose="02020603050405020304" pitchFamily="18" charset="0"/>
              </a:rPr>
              <a:t>Understand this Relationship</a:t>
            </a:r>
          </a:p>
        </p:txBody>
      </p:sp>
    </p:spTree>
    <p:extLst>
      <p:ext uri="{BB962C8B-B14F-4D97-AF65-F5344CB8AC3E}">
        <p14:creationId xmlns:p14="http://schemas.microsoft.com/office/powerpoint/2010/main" val="3917838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005A84E9-F507-25F4-8EFB-732CA42A2D16}"/>
              </a:ext>
            </a:extLst>
          </p:cNvPr>
          <p:cNvSpPr>
            <a:spLocks noGrp="1"/>
          </p:cNvSpPr>
          <p:nvPr>
            <p:ph type="sldNum" sz="quarter" idx="4294967295"/>
          </p:nvPr>
        </p:nvSpPr>
        <p:spPr/>
        <p:txBody>
          <a:bodyPr/>
          <a:lstStyle/>
          <a:p>
            <a:pPr>
              <a:spcBef>
                <a:spcPct val="0"/>
              </a:spcBef>
              <a:defRPr/>
            </a:pPr>
            <a:fld id="{9E01AD45-2822-4608-84A6-FF0D68177B8F}" type="slidenum">
              <a:rPr lang="en-US" altLang="ko-KR" smtClean="0">
                <a:ln>
                  <a:solidFill>
                    <a:srgbClr val="08BFC5">
                      <a:alpha val="0"/>
                    </a:srgbClr>
                  </a:solidFill>
                </a:ln>
                <a:solidFill>
                  <a:srgbClr val="0023A4"/>
                </a:solidFill>
              </a:rPr>
              <a:pPr>
                <a:spcBef>
                  <a:spcPct val="0"/>
                </a:spcBef>
                <a:defRPr/>
              </a:pPr>
              <a:t>9</a:t>
            </a:fld>
            <a:endParaRPr lang="en-US" altLang="ko-KR" dirty="0">
              <a:ln>
                <a:solidFill>
                  <a:srgbClr val="08BFC5">
                    <a:alpha val="0"/>
                  </a:srgbClr>
                </a:solidFill>
              </a:ln>
              <a:solidFill>
                <a:srgbClr val="0023A4"/>
              </a:solidFill>
            </a:endParaRPr>
          </a:p>
        </p:txBody>
      </p:sp>
      <p:sp>
        <p:nvSpPr>
          <p:cNvPr id="3" name="제목 2">
            <a:extLst>
              <a:ext uri="{FF2B5EF4-FFF2-40B4-BE49-F238E27FC236}">
                <a16:creationId xmlns:a16="http://schemas.microsoft.com/office/drawing/2014/main" id="{804DC3A0-E7AA-1965-9E20-E066EFA83041}"/>
              </a:ext>
            </a:extLst>
          </p:cNvPr>
          <p:cNvSpPr>
            <a:spLocks noGrp="1"/>
          </p:cNvSpPr>
          <p:nvPr>
            <p:ph type="title"/>
          </p:nvPr>
        </p:nvSpPr>
        <p:spPr/>
        <p:txBody>
          <a:bodyPr>
            <a:normAutofit fontScale="90000"/>
          </a:bodyPr>
          <a:lstStyle/>
          <a:p>
            <a:r>
              <a:rPr lang="en-US" altLang="ko-KR" dirty="0"/>
              <a:t>Characteristics of Anesthetic Records</a:t>
            </a:r>
            <a:endParaRPr lang="ko-KR" altLang="en-US" dirty="0"/>
          </a:p>
        </p:txBody>
      </p:sp>
      <p:sp>
        <p:nvSpPr>
          <p:cNvPr id="5" name="TextBox 4">
            <a:extLst>
              <a:ext uri="{FF2B5EF4-FFF2-40B4-BE49-F238E27FC236}">
                <a16:creationId xmlns:a16="http://schemas.microsoft.com/office/drawing/2014/main" id="{B9758E6C-82F2-1DA4-D203-1788D606B49F}"/>
              </a:ext>
            </a:extLst>
          </p:cNvPr>
          <p:cNvSpPr txBox="1"/>
          <p:nvPr/>
        </p:nvSpPr>
        <p:spPr>
          <a:xfrm>
            <a:off x="590797" y="1754530"/>
            <a:ext cx="10633694" cy="4033348"/>
          </a:xfrm>
          <a:prstGeom prst="rect">
            <a:avLst/>
          </a:prstGeom>
          <a:noFill/>
        </p:spPr>
        <p:txBody>
          <a:bodyPr wrap="square" rtlCol="0">
            <a:spAutoFit/>
          </a:bodyPr>
          <a:lstStyle/>
          <a:p>
            <a:pPr marL="1028700" lvl="1" indent="-57150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Noisy</a:t>
            </a:r>
          </a:p>
          <a:p>
            <a:pPr marL="1028700" lvl="1" indent="-57150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Critical Time Sensitivity</a:t>
            </a:r>
          </a:p>
          <a:p>
            <a:pPr marL="1028700" lvl="1" indent="-57150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Limited Set of KEY Parameter</a:t>
            </a:r>
          </a:p>
          <a:p>
            <a:pPr marL="1028700" lvl="1" indent="-571500">
              <a:lnSpc>
                <a:spcPct val="150000"/>
              </a:lnSpc>
              <a:buFont typeface="Arial" panose="020B0604020202020204" pitchFamily="34" charset="0"/>
              <a:buChar char="•"/>
            </a:pPr>
            <a:r>
              <a:rPr lang="en-US" altLang="ko-KR" sz="4400" b="1" dirty="0">
                <a:solidFill>
                  <a:srgbClr val="002060"/>
                </a:solidFill>
                <a:latin typeface="Times New Roman" panose="02020603050405020304" pitchFamily="18" charset="0"/>
                <a:cs typeface="Times New Roman" panose="02020603050405020304" pitchFamily="18" charset="0"/>
              </a:rPr>
              <a:t>Specific Time Period</a:t>
            </a:r>
          </a:p>
        </p:txBody>
      </p:sp>
    </p:spTree>
    <p:extLst>
      <p:ext uri="{BB962C8B-B14F-4D97-AF65-F5344CB8AC3E}">
        <p14:creationId xmlns:p14="http://schemas.microsoft.com/office/powerpoint/2010/main" val="894017867"/>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맑은 고딕"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맑은 고딕"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18118</TotalTime>
  <Words>1984</Words>
  <Application>Microsoft Office PowerPoint</Application>
  <PresentationFormat>와이드스크린</PresentationFormat>
  <Paragraphs>259</Paragraphs>
  <Slides>35</Slides>
  <Notes>35</Notes>
  <HiddenSlides>0</HiddenSlides>
  <MMClips>0</MMClips>
  <ScaleCrop>false</ScaleCrop>
  <HeadingPairs>
    <vt:vector size="4" baseType="variant">
      <vt:variant>
        <vt:lpstr>테마</vt:lpstr>
      </vt:variant>
      <vt:variant>
        <vt:i4>1</vt:i4>
      </vt:variant>
      <vt:variant>
        <vt:lpstr>슬라이드 제목</vt:lpstr>
      </vt:variant>
      <vt:variant>
        <vt:i4>35</vt:i4>
      </vt:variant>
    </vt:vector>
  </HeadingPairs>
  <TitlesOfParts>
    <vt:vector size="36" baseType="lpstr">
      <vt:lpstr>Office 테마</vt:lpstr>
      <vt:lpstr>Development of Standardized Anesthesia Terminology in South Korea</vt:lpstr>
      <vt:lpstr>PowerPoint 프레젠테이션</vt:lpstr>
      <vt:lpstr>PowerPoint 프레젠테이션</vt:lpstr>
      <vt:lpstr>PowerPoint 프레젠테이션</vt:lpstr>
      <vt:lpstr>Why Do We Need Anesthetic Data?</vt:lpstr>
      <vt:lpstr>Components of Anesthetic Records</vt:lpstr>
      <vt:lpstr>Characteristics of Anesthetic Records</vt:lpstr>
      <vt:lpstr>Characteristics of Anesthetic Records</vt:lpstr>
      <vt:lpstr>Characteristics of Anesthetic Records</vt:lpstr>
      <vt:lpstr>PowerPoint 프레젠테이션</vt:lpstr>
      <vt:lpstr>Development of a standardized set of anesthesia-related terms</vt:lpstr>
      <vt:lpstr>Development of a standardized set of anesthesia-related terms</vt:lpstr>
      <vt:lpstr>Development of a standardized set of anesthesia-related terms</vt:lpstr>
      <vt:lpstr>PowerPoint 프레젠테이션</vt:lpstr>
      <vt:lpstr>Selection of current terminology</vt:lpstr>
      <vt:lpstr>Selection of current terminology</vt:lpstr>
      <vt:lpstr>Definition of terms and ensuring consistency</vt:lpstr>
      <vt:lpstr>Expert discussions and reviews</vt:lpstr>
      <vt:lpstr>Expert discussions and reviews</vt:lpstr>
      <vt:lpstr>PowerPoint 프레젠테이션</vt:lpstr>
      <vt:lpstr>Standardized terminology database</vt:lpstr>
      <vt:lpstr>Standardized terminology database</vt:lpstr>
      <vt:lpstr>Standardized terminology database</vt:lpstr>
      <vt:lpstr>Standardized terminology database</vt:lpstr>
      <vt:lpstr>Standardized terminology database</vt:lpstr>
      <vt:lpstr>Standardized terminology database</vt:lpstr>
      <vt:lpstr>Standardized terminology database</vt:lpstr>
      <vt:lpstr>Standardized terminology database</vt:lpstr>
      <vt:lpstr>Standardized terminology database</vt:lpstr>
      <vt:lpstr>PowerPoint 프레젠테이션</vt:lpstr>
      <vt:lpstr>Conclusion</vt:lpstr>
      <vt:lpstr>Expected Outcomes_Clinical Benefits</vt:lpstr>
      <vt:lpstr>Expected Outcomes_Research domain</vt:lpstr>
      <vt:lpstr>Future directions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Large Language Model for Clinical Research</dc:title>
  <dc:creator>정찬 박</dc:creator>
  <cp:lastModifiedBy>정찬 박</cp:lastModifiedBy>
  <cp:revision>14</cp:revision>
  <cp:lastPrinted>2024-10-15T01:33:37Z</cp:lastPrinted>
  <dcterms:created xsi:type="dcterms:W3CDTF">2024-05-07T23:50:46Z</dcterms:created>
  <dcterms:modified xsi:type="dcterms:W3CDTF">2024-10-20T20:55:36Z</dcterms:modified>
</cp:coreProperties>
</file>