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6" r:id="rId4"/>
    <p:sldId id="268" r:id="rId5"/>
    <p:sldId id="271" r:id="rId6"/>
    <p:sldId id="269" r:id="rId7"/>
    <p:sldId id="270" r:id="rId8"/>
    <p:sldId id="265" r:id="rId9"/>
    <p:sldId id="257" r:id="rId10"/>
    <p:sldId id="260" r:id="rId11"/>
    <p:sldId id="261" r:id="rId12"/>
    <p:sldId id="274" r:id="rId13"/>
    <p:sldId id="262" r:id="rId14"/>
    <p:sldId id="264" r:id="rId15"/>
    <p:sldId id="263" r:id="rId16"/>
    <p:sldId id="272" r:id="rId17"/>
    <p:sldId id="275" r:id="rId18"/>
    <p:sldId id="273" r:id="rId19"/>
    <p:sldId id="25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82"/>
    <p:restoredTop sz="94692"/>
  </p:normalViewPr>
  <p:slideViewPr>
    <p:cSldViewPr snapToGrid="0" snapToObjects="1">
      <p:cViewPr>
        <p:scale>
          <a:sx n="150" d="100"/>
          <a:sy n="150" d="100"/>
        </p:scale>
        <p:origin x="144" y="576"/>
      </p:cViewPr>
      <p:guideLst/>
    </p:cSldViewPr>
  </p:slideViewPr>
  <p:notesTextViewPr>
    <p:cViewPr>
      <p:scale>
        <a:sx n="1" d="1"/>
        <a:sy n="1" d="1"/>
      </p:scale>
      <p:origin x="0" y="0"/>
    </p:cViewPr>
  </p:notesTextViewPr>
  <p:sorterViewPr>
    <p:cViewPr>
      <p:scale>
        <a:sx n="104" d="100"/>
        <a:sy n="104"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8EA3C-54C2-6D49-A735-6017734DD0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E98D6A-381B-934D-B5EC-74804E36E7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9EDCF4-1719-7F4B-8A35-8E6BF877A872}"/>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8436E718-1F0F-A940-850D-AE5030224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7463DD-D34C-D547-A6B6-25796037C26B}"/>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2383689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0BFB5-5546-0F46-8CF0-DA8B097E51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7E402DB-A3EB-8C44-A15D-3A3F6B2AD6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97BF74-5062-CB4F-A473-204294D333CB}"/>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C6E5556D-929C-434F-B8CC-883DD321E0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FF0AF1-02CD-204A-91A6-52FE492A7B67}"/>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1873983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8999A0-E69D-B943-BCFC-DC51A94265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C896DFD-9932-3B43-AF11-BC15602846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639C9E-C50C-744E-B459-FCD6F6DB0DF0}"/>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A06D1DBD-8425-0D41-B149-2E8EF3D33F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E7933E-DE7B-9E49-A80D-8FEBDC7D139C}"/>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111814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F39B-2DD0-6840-9265-AED8511C4C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BF2F51-1BC0-404F-9FBE-DC915377B9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663515-F3AE-7F4B-BDFE-42365853AA36}"/>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4030B28C-1CA4-5445-A746-6CE92698F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05ADB5-7602-EB46-9B1E-A58F6C02670D}"/>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3334921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6A331-E991-F241-8EA4-4B90CA0F57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682CE9-E04D-7B45-ADE1-2B13345E00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0F4736-79EA-3742-8A78-FEEEE790926E}"/>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82FEB62E-7B2B-2343-8742-B5C3FFE553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A477F5-08A5-7745-AD13-B5032CF03319}"/>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3413492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85317-EEF9-4A40-B1B8-E86B6CA8B6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96246C-F3BB-1346-95D9-2AD3701F75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4AB535-0210-3140-9C64-41C915A59B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EA90B7E-69AC-4A47-B8AB-E2D271AB3877}"/>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6" name="Footer Placeholder 5">
            <a:extLst>
              <a:ext uri="{FF2B5EF4-FFF2-40B4-BE49-F238E27FC236}">
                <a16:creationId xmlns:a16="http://schemas.microsoft.com/office/drawing/2014/main" id="{5210B7CC-F7F1-0B4C-9F97-782B1CDE2A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273E5D-1BB7-A04D-B4AA-42060FDB8491}"/>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345041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8401B-D215-EC46-87F6-95D91B2543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7A13012-0F60-2048-81D8-D221CDE85E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C13324-34AE-B740-820B-386C92E5B6A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61837C-F1CB-2F45-8736-6C889F7787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2BCD25-C58F-B740-821C-83CDC1F455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15C7625-8DF3-EC49-93FF-AA461CF77D51}"/>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8" name="Footer Placeholder 7">
            <a:extLst>
              <a:ext uri="{FF2B5EF4-FFF2-40B4-BE49-F238E27FC236}">
                <a16:creationId xmlns:a16="http://schemas.microsoft.com/office/drawing/2014/main" id="{C4CEAA08-2823-344A-8736-B1B21FA4EDB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30AC3D-CB74-1A4A-9BFE-232B8D025D9C}"/>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386708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F1963-49F6-464E-8E58-DCACF55F17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D4DA55-FA48-A249-8DD4-1FD93E228D27}"/>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4" name="Footer Placeholder 3">
            <a:extLst>
              <a:ext uri="{FF2B5EF4-FFF2-40B4-BE49-F238E27FC236}">
                <a16:creationId xmlns:a16="http://schemas.microsoft.com/office/drawing/2014/main" id="{75CA7249-DAD5-404A-A72C-2643CA6FE0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F152F16-0CA8-2741-A1C5-E1C98B58AD65}"/>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136266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165E7D-63F8-C544-8512-ACCDCA5A7813}"/>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3" name="Footer Placeholder 2">
            <a:extLst>
              <a:ext uri="{FF2B5EF4-FFF2-40B4-BE49-F238E27FC236}">
                <a16:creationId xmlns:a16="http://schemas.microsoft.com/office/drawing/2014/main" id="{2B5A1FFD-B462-E448-BFC3-FC804EE3EE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970EA7-C642-D147-B7F1-430C8CD883B7}"/>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4194863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9D1C8-8B26-C14E-9DD0-9442B4045C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91FF6E-3BDD-D248-957B-3368D624EA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AE0363-012D-F348-B0B5-D19E654DE1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D7C18C-E068-B843-A83B-33A03A88CA1E}"/>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6" name="Footer Placeholder 5">
            <a:extLst>
              <a:ext uri="{FF2B5EF4-FFF2-40B4-BE49-F238E27FC236}">
                <a16:creationId xmlns:a16="http://schemas.microsoft.com/office/drawing/2014/main" id="{48F4EFD2-695D-204B-9896-C90BC34650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AF3FE6-E338-5243-8F92-A3649074BD4E}"/>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369389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1D0C3-5FBD-4D4A-800C-52EA11873E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022E3A-06D7-254B-8268-849654203C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ADBF23-7D2D-BB4E-BE34-6037DEAB0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8B00AB-E8EE-9B48-A3BF-CCA22C237BCE}"/>
              </a:ext>
            </a:extLst>
          </p:cNvPr>
          <p:cNvSpPr>
            <a:spLocks noGrp="1"/>
          </p:cNvSpPr>
          <p:nvPr>
            <p:ph type="dt" sz="half" idx="10"/>
          </p:nvPr>
        </p:nvSpPr>
        <p:spPr/>
        <p:txBody>
          <a:bodyPr/>
          <a:lstStyle/>
          <a:p>
            <a:fld id="{3254A133-0EEF-124B-BF28-88B4703CC891}" type="datetimeFigureOut">
              <a:rPr lang="en-US" smtClean="0"/>
              <a:t>4/16/21</a:t>
            </a:fld>
            <a:endParaRPr lang="en-US"/>
          </a:p>
        </p:txBody>
      </p:sp>
      <p:sp>
        <p:nvSpPr>
          <p:cNvPr id="6" name="Footer Placeholder 5">
            <a:extLst>
              <a:ext uri="{FF2B5EF4-FFF2-40B4-BE49-F238E27FC236}">
                <a16:creationId xmlns:a16="http://schemas.microsoft.com/office/drawing/2014/main" id="{D4D158E0-989F-4B43-908F-7B24941E27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00ABDD-3139-8241-B5CE-DE6E4867AC48}"/>
              </a:ext>
            </a:extLst>
          </p:cNvPr>
          <p:cNvSpPr>
            <a:spLocks noGrp="1"/>
          </p:cNvSpPr>
          <p:nvPr>
            <p:ph type="sldNum" sz="quarter" idx="12"/>
          </p:nvPr>
        </p:nvSpPr>
        <p:spPr/>
        <p:txBody>
          <a:bodyPr/>
          <a:lstStyle/>
          <a:p>
            <a:fld id="{3EC1D51A-FF3A-474B-A4B4-E7D9D8FEDD76}" type="slidenum">
              <a:rPr lang="en-US" smtClean="0"/>
              <a:t>‹#›</a:t>
            </a:fld>
            <a:endParaRPr lang="en-US"/>
          </a:p>
        </p:txBody>
      </p:sp>
    </p:spTree>
    <p:extLst>
      <p:ext uri="{BB962C8B-B14F-4D97-AF65-F5344CB8AC3E}">
        <p14:creationId xmlns:p14="http://schemas.microsoft.com/office/powerpoint/2010/main" val="16818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C4C42C-4BFF-2843-B298-4AF968323D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CFE531-057A-7D4D-83B7-B6DD18785D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957F9-6835-6243-BAE6-6DC726AD1D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54A133-0EEF-124B-BF28-88B4703CC891}" type="datetimeFigureOut">
              <a:rPr lang="en-US" smtClean="0"/>
              <a:t>4/16/21</a:t>
            </a:fld>
            <a:endParaRPr lang="en-US"/>
          </a:p>
        </p:txBody>
      </p:sp>
      <p:sp>
        <p:nvSpPr>
          <p:cNvPr id="5" name="Footer Placeholder 4">
            <a:extLst>
              <a:ext uri="{FF2B5EF4-FFF2-40B4-BE49-F238E27FC236}">
                <a16:creationId xmlns:a16="http://schemas.microsoft.com/office/drawing/2014/main" id="{A621F834-1FB9-E248-9290-32AB336B8F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C3932A-EED0-AB4D-BAAD-962AF8B4FE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1D51A-FF3A-474B-A4B4-E7D9D8FEDD76}" type="slidenum">
              <a:rPr lang="en-US" smtClean="0"/>
              <a:t>‹#›</a:t>
            </a:fld>
            <a:endParaRPr lang="en-US"/>
          </a:p>
        </p:txBody>
      </p:sp>
    </p:spTree>
    <p:extLst>
      <p:ext uri="{BB962C8B-B14F-4D97-AF65-F5344CB8AC3E}">
        <p14:creationId xmlns:p14="http://schemas.microsoft.com/office/powerpoint/2010/main" val="2061333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161/STR.0b013e318296aeca"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C3D9A-56B2-FC40-8A3C-62151C99D2D6}"/>
              </a:ext>
            </a:extLst>
          </p:cNvPr>
          <p:cNvSpPr>
            <a:spLocks noGrp="1"/>
          </p:cNvSpPr>
          <p:nvPr>
            <p:ph type="ctrTitle"/>
          </p:nvPr>
        </p:nvSpPr>
        <p:spPr/>
        <p:txBody>
          <a:bodyPr>
            <a:normAutofit fontScale="90000"/>
          </a:bodyPr>
          <a:lstStyle/>
          <a:p>
            <a:r>
              <a:rPr lang="en-US" dirty="0"/>
              <a:t>Revised proposal for modeling cerebrovascular accidents</a:t>
            </a:r>
          </a:p>
        </p:txBody>
      </p:sp>
    </p:spTree>
    <p:extLst>
      <p:ext uri="{BB962C8B-B14F-4D97-AF65-F5344CB8AC3E}">
        <p14:creationId xmlns:p14="http://schemas.microsoft.com/office/powerpoint/2010/main" val="3868277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B78A0-2F7C-D144-9B1C-407F1A9653FF}"/>
              </a:ext>
            </a:extLst>
          </p:cNvPr>
          <p:cNvSpPr>
            <a:spLocks noGrp="1"/>
          </p:cNvSpPr>
          <p:nvPr>
            <p:ph type="title"/>
          </p:nvPr>
        </p:nvSpPr>
        <p:spPr/>
        <p:txBody>
          <a:bodyPr/>
          <a:lstStyle/>
          <a:p>
            <a:r>
              <a:rPr lang="en-US" dirty="0"/>
              <a:t>Proposed model for 230690007 |Cerebrovascular accident (disorder)|</a:t>
            </a:r>
          </a:p>
        </p:txBody>
      </p:sp>
      <p:pic>
        <p:nvPicPr>
          <p:cNvPr id="9" name="Content Placeholder 8">
            <a:extLst>
              <a:ext uri="{FF2B5EF4-FFF2-40B4-BE49-F238E27FC236}">
                <a16:creationId xmlns:a16="http://schemas.microsoft.com/office/drawing/2014/main" id="{53BC015A-89C5-D34D-9FD8-9BF89F2F1450}"/>
              </a:ext>
            </a:extLst>
          </p:cNvPr>
          <p:cNvPicPr>
            <a:picLocks noGrp="1" noChangeAspect="1"/>
          </p:cNvPicPr>
          <p:nvPr>
            <p:ph idx="1"/>
          </p:nvPr>
        </p:nvPicPr>
        <p:blipFill>
          <a:blip r:embed="rId2"/>
          <a:stretch>
            <a:fillRect/>
          </a:stretch>
        </p:blipFill>
        <p:spPr>
          <a:xfrm>
            <a:off x="1744235" y="1690688"/>
            <a:ext cx="7281231" cy="5084539"/>
          </a:xfrm>
        </p:spPr>
      </p:pic>
    </p:spTree>
    <p:extLst>
      <p:ext uri="{BB962C8B-B14F-4D97-AF65-F5344CB8AC3E}">
        <p14:creationId xmlns:p14="http://schemas.microsoft.com/office/powerpoint/2010/main" val="219624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C1FE0-9556-4745-93FB-662455590C4F}"/>
              </a:ext>
            </a:extLst>
          </p:cNvPr>
          <p:cNvSpPr>
            <a:spLocks noGrp="1"/>
          </p:cNvSpPr>
          <p:nvPr>
            <p:ph type="title"/>
          </p:nvPr>
        </p:nvSpPr>
        <p:spPr/>
        <p:txBody>
          <a:bodyPr/>
          <a:lstStyle/>
          <a:p>
            <a:r>
              <a:rPr lang="en-US" dirty="0"/>
              <a:t>422504002 |Ischemic stroke (disorder)|</a:t>
            </a:r>
          </a:p>
        </p:txBody>
      </p:sp>
      <p:pic>
        <p:nvPicPr>
          <p:cNvPr id="11" name="Content Placeholder 10">
            <a:extLst>
              <a:ext uri="{FF2B5EF4-FFF2-40B4-BE49-F238E27FC236}">
                <a16:creationId xmlns:a16="http://schemas.microsoft.com/office/drawing/2014/main" id="{64BA7212-39F4-6847-8FAE-276A95ACFC66}"/>
              </a:ext>
            </a:extLst>
          </p:cNvPr>
          <p:cNvPicPr>
            <a:picLocks noGrp="1" noChangeAspect="1"/>
          </p:cNvPicPr>
          <p:nvPr>
            <p:ph idx="1"/>
          </p:nvPr>
        </p:nvPicPr>
        <p:blipFill>
          <a:blip r:embed="rId2"/>
          <a:stretch>
            <a:fillRect/>
          </a:stretch>
        </p:blipFill>
        <p:spPr>
          <a:xfrm>
            <a:off x="838200" y="2090779"/>
            <a:ext cx="10515600" cy="3821030"/>
          </a:xfrm>
        </p:spPr>
      </p:pic>
    </p:spTree>
    <p:extLst>
      <p:ext uri="{BB962C8B-B14F-4D97-AF65-F5344CB8AC3E}">
        <p14:creationId xmlns:p14="http://schemas.microsoft.com/office/powerpoint/2010/main" val="3177025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D41C8-693D-2343-8670-7F3EA1375047}"/>
              </a:ext>
            </a:extLst>
          </p:cNvPr>
          <p:cNvSpPr>
            <a:spLocks noGrp="1"/>
          </p:cNvSpPr>
          <p:nvPr>
            <p:ph type="title"/>
          </p:nvPr>
        </p:nvSpPr>
        <p:spPr/>
        <p:txBody>
          <a:bodyPr/>
          <a:lstStyle/>
          <a:p>
            <a:r>
              <a:rPr lang="en-US" dirty="0"/>
              <a:t>373606000 |Occlusive stroke (disorder)|</a:t>
            </a:r>
          </a:p>
        </p:txBody>
      </p:sp>
      <p:pic>
        <p:nvPicPr>
          <p:cNvPr id="9" name="Content Placeholder 8">
            <a:extLst>
              <a:ext uri="{FF2B5EF4-FFF2-40B4-BE49-F238E27FC236}">
                <a16:creationId xmlns:a16="http://schemas.microsoft.com/office/drawing/2014/main" id="{1B925022-144E-954B-AE95-ABA075E89F17}"/>
              </a:ext>
            </a:extLst>
          </p:cNvPr>
          <p:cNvPicPr>
            <a:picLocks noGrp="1" noChangeAspect="1"/>
          </p:cNvPicPr>
          <p:nvPr>
            <p:ph idx="1"/>
          </p:nvPr>
        </p:nvPicPr>
        <p:blipFill>
          <a:blip r:embed="rId2"/>
          <a:stretch>
            <a:fillRect/>
          </a:stretch>
        </p:blipFill>
        <p:spPr>
          <a:xfrm>
            <a:off x="838200" y="1950132"/>
            <a:ext cx="10515600" cy="4102324"/>
          </a:xfrm>
        </p:spPr>
      </p:pic>
    </p:spTree>
    <p:extLst>
      <p:ext uri="{BB962C8B-B14F-4D97-AF65-F5344CB8AC3E}">
        <p14:creationId xmlns:p14="http://schemas.microsoft.com/office/powerpoint/2010/main" val="2468202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3848F-5992-7546-94E9-69A358F52726}"/>
              </a:ext>
            </a:extLst>
          </p:cNvPr>
          <p:cNvSpPr>
            <a:spLocks noGrp="1"/>
          </p:cNvSpPr>
          <p:nvPr>
            <p:ph type="title"/>
          </p:nvPr>
        </p:nvSpPr>
        <p:spPr/>
        <p:txBody>
          <a:bodyPr/>
          <a:lstStyle/>
          <a:p>
            <a:r>
              <a:rPr lang="en-US" dirty="0"/>
              <a:t>371041009 |Embolic stroke (disorder)|</a:t>
            </a:r>
          </a:p>
        </p:txBody>
      </p:sp>
      <p:pic>
        <p:nvPicPr>
          <p:cNvPr id="7" name="Content Placeholder 6">
            <a:extLst>
              <a:ext uri="{FF2B5EF4-FFF2-40B4-BE49-F238E27FC236}">
                <a16:creationId xmlns:a16="http://schemas.microsoft.com/office/drawing/2014/main" id="{103BA991-241F-A84D-9BE0-AF581E8DA29D}"/>
              </a:ext>
            </a:extLst>
          </p:cNvPr>
          <p:cNvPicPr>
            <a:picLocks noGrp="1" noChangeAspect="1"/>
          </p:cNvPicPr>
          <p:nvPr>
            <p:ph idx="1"/>
          </p:nvPr>
        </p:nvPicPr>
        <p:blipFill>
          <a:blip r:embed="rId2"/>
          <a:stretch>
            <a:fillRect/>
          </a:stretch>
        </p:blipFill>
        <p:spPr>
          <a:xfrm>
            <a:off x="838200" y="2057266"/>
            <a:ext cx="10515600" cy="3888055"/>
          </a:xfrm>
        </p:spPr>
      </p:pic>
    </p:spTree>
    <p:extLst>
      <p:ext uri="{BB962C8B-B14F-4D97-AF65-F5344CB8AC3E}">
        <p14:creationId xmlns:p14="http://schemas.microsoft.com/office/powerpoint/2010/main" val="1883991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E88D5-B40F-E043-A858-7839C77E0CC5}"/>
              </a:ext>
            </a:extLst>
          </p:cNvPr>
          <p:cNvSpPr>
            <a:spLocks noGrp="1"/>
          </p:cNvSpPr>
          <p:nvPr>
            <p:ph type="title"/>
          </p:nvPr>
        </p:nvSpPr>
        <p:spPr/>
        <p:txBody>
          <a:bodyPr/>
          <a:lstStyle/>
          <a:p>
            <a:r>
              <a:rPr lang="en-US" dirty="0"/>
              <a:t>371040005 |Thrombotic stroke (disorder)|</a:t>
            </a:r>
          </a:p>
        </p:txBody>
      </p:sp>
      <p:pic>
        <p:nvPicPr>
          <p:cNvPr id="7" name="Content Placeholder 6">
            <a:extLst>
              <a:ext uri="{FF2B5EF4-FFF2-40B4-BE49-F238E27FC236}">
                <a16:creationId xmlns:a16="http://schemas.microsoft.com/office/drawing/2014/main" id="{9B08D446-38FD-7044-8899-F24B36D9DCB7}"/>
              </a:ext>
            </a:extLst>
          </p:cNvPr>
          <p:cNvPicPr>
            <a:picLocks noGrp="1" noChangeAspect="1"/>
          </p:cNvPicPr>
          <p:nvPr>
            <p:ph idx="1"/>
          </p:nvPr>
        </p:nvPicPr>
        <p:blipFill>
          <a:blip r:embed="rId2"/>
          <a:stretch>
            <a:fillRect/>
          </a:stretch>
        </p:blipFill>
        <p:spPr>
          <a:xfrm>
            <a:off x="838200" y="2152909"/>
            <a:ext cx="10515600" cy="3696769"/>
          </a:xfrm>
        </p:spPr>
      </p:pic>
    </p:spTree>
    <p:extLst>
      <p:ext uri="{BB962C8B-B14F-4D97-AF65-F5344CB8AC3E}">
        <p14:creationId xmlns:p14="http://schemas.microsoft.com/office/powerpoint/2010/main" val="1917244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CD64A-DCE3-6849-B840-5F4487F612B7}"/>
              </a:ext>
            </a:extLst>
          </p:cNvPr>
          <p:cNvSpPr>
            <a:spLocks noGrp="1"/>
          </p:cNvSpPr>
          <p:nvPr>
            <p:ph type="title"/>
          </p:nvPr>
        </p:nvSpPr>
        <p:spPr/>
        <p:txBody>
          <a:bodyPr/>
          <a:lstStyle/>
          <a:p>
            <a:r>
              <a:rPr lang="en-US" dirty="0"/>
              <a:t>329641000119104 |Cerebrovascular accident due to thrombus of basilar artery (disorder)|</a:t>
            </a:r>
          </a:p>
        </p:txBody>
      </p:sp>
      <p:pic>
        <p:nvPicPr>
          <p:cNvPr id="7" name="Content Placeholder 6">
            <a:extLst>
              <a:ext uri="{FF2B5EF4-FFF2-40B4-BE49-F238E27FC236}">
                <a16:creationId xmlns:a16="http://schemas.microsoft.com/office/drawing/2014/main" id="{AC4FE777-0D77-9C46-BD27-8DB48EB089A1}"/>
              </a:ext>
            </a:extLst>
          </p:cNvPr>
          <p:cNvPicPr>
            <a:picLocks noGrp="1" noChangeAspect="1"/>
          </p:cNvPicPr>
          <p:nvPr>
            <p:ph idx="1"/>
          </p:nvPr>
        </p:nvPicPr>
        <p:blipFill>
          <a:blip r:embed="rId2"/>
          <a:stretch>
            <a:fillRect/>
          </a:stretch>
        </p:blipFill>
        <p:spPr>
          <a:xfrm>
            <a:off x="874394" y="1825625"/>
            <a:ext cx="10443211" cy="4351338"/>
          </a:xfrm>
        </p:spPr>
      </p:pic>
    </p:spTree>
    <p:extLst>
      <p:ext uri="{BB962C8B-B14F-4D97-AF65-F5344CB8AC3E}">
        <p14:creationId xmlns:p14="http://schemas.microsoft.com/office/powerpoint/2010/main" val="1508611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5BF45-3F37-FA44-BE24-0FC95A3439A7}"/>
              </a:ext>
            </a:extLst>
          </p:cNvPr>
          <p:cNvSpPr>
            <a:spLocks noGrp="1"/>
          </p:cNvSpPr>
          <p:nvPr>
            <p:ph type="title"/>
          </p:nvPr>
        </p:nvSpPr>
        <p:spPr/>
        <p:txBody>
          <a:bodyPr/>
          <a:lstStyle/>
          <a:p>
            <a:r>
              <a:rPr lang="en-US" dirty="0"/>
              <a:t>230706003 |Hemorrhagic cerebral infarction (disorder)|</a:t>
            </a:r>
          </a:p>
        </p:txBody>
      </p:sp>
      <p:pic>
        <p:nvPicPr>
          <p:cNvPr id="5" name="Content Placeholder 4">
            <a:extLst>
              <a:ext uri="{FF2B5EF4-FFF2-40B4-BE49-F238E27FC236}">
                <a16:creationId xmlns:a16="http://schemas.microsoft.com/office/drawing/2014/main" id="{2F2DB5B2-09A0-1B4F-86F6-7A5D0CBE3382}"/>
              </a:ext>
            </a:extLst>
          </p:cNvPr>
          <p:cNvPicPr>
            <a:picLocks noGrp="1" noChangeAspect="1"/>
          </p:cNvPicPr>
          <p:nvPr>
            <p:ph idx="1"/>
          </p:nvPr>
        </p:nvPicPr>
        <p:blipFill>
          <a:blip r:embed="rId2"/>
          <a:stretch>
            <a:fillRect/>
          </a:stretch>
        </p:blipFill>
        <p:spPr>
          <a:xfrm>
            <a:off x="838200" y="2097393"/>
            <a:ext cx="10515600" cy="1830320"/>
          </a:xfrm>
        </p:spPr>
      </p:pic>
      <p:sp>
        <p:nvSpPr>
          <p:cNvPr id="6" name="TextBox 5">
            <a:extLst>
              <a:ext uri="{FF2B5EF4-FFF2-40B4-BE49-F238E27FC236}">
                <a16:creationId xmlns:a16="http://schemas.microsoft.com/office/drawing/2014/main" id="{F8B66081-3DB8-4441-9F09-6BDC6DD7F97B}"/>
              </a:ext>
            </a:extLst>
          </p:cNvPr>
          <p:cNvSpPr txBox="1"/>
          <p:nvPr/>
        </p:nvSpPr>
        <p:spPr>
          <a:xfrm>
            <a:off x="838200" y="4601736"/>
            <a:ext cx="10407805" cy="923330"/>
          </a:xfrm>
          <a:prstGeom prst="rect">
            <a:avLst/>
          </a:prstGeom>
          <a:noFill/>
        </p:spPr>
        <p:txBody>
          <a:bodyPr wrap="square" rtlCol="0">
            <a:spAutoFit/>
          </a:bodyPr>
          <a:lstStyle/>
          <a:p>
            <a:r>
              <a:rPr lang="en-US" dirty="0"/>
              <a:t>A hemorrhagic cerebral infarction is not the same as a hemorrhagic stroke. Infarcts are the result of ischemic strokes. "A </a:t>
            </a:r>
            <a:r>
              <a:rPr lang="en-US" b="1" dirty="0"/>
              <a:t>hemorrhagic infarct</a:t>
            </a:r>
            <a:r>
              <a:rPr lang="en-US" dirty="0"/>
              <a:t> (HI) can be defined as an ischemic </a:t>
            </a:r>
            <a:r>
              <a:rPr lang="en-US" b="1" dirty="0"/>
              <a:t>infarct</a:t>
            </a:r>
            <a:r>
              <a:rPr lang="en-US" dirty="0"/>
              <a:t> in which an area of bleeding exists within necrosing </a:t>
            </a:r>
            <a:r>
              <a:rPr lang="en-US" b="1" dirty="0"/>
              <a:t>cerebral</a:t>
            </a:r>
            <a:r>
              <a:rPr lang="en-US" dirty="0"/>
              <a:t> tissue". A hemorrhagic stroke is the result of a subarachnoid or intracerebral bleed. </a:t>
            </a:r>
          </a:p>
        </p:txBody>
      </p:sp>
    </p:spTree>
    <p:extLst>
      <p:ext uri="{BB962C8B-B14F-4D97-AF65-F5344CB8AC3E}">
        <p14:creationId xmlns:p14="http://schemas.microsoft.com/office/powerpoint/2010/main" val="1198505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DE16E-AABE-5E44-AF55-376123D6EC29}"/>
              </a:ext>
            </a:extLst>
          </p:cNvPr>
          <p:cNvSpPr>
            <a:spLocks noGrp="1"/>
          </p:cNvSpPr>
          <p:nvPr>
            <p:ph type="title"/>
          </p:nvPr>
        </p:nvSpPr>
        <p:spPr/>
        <p:txBody>
          <a:bodyPr/>
          <a:lstStyle/>
          <a:p>
            <a:r>
              <a:rPr lang="en-US" dirty="0"/>
              <a:t>Hemorrhagic infarct vs. hemorrhagic stroke – can they be distinguished?</a:t>
            </a:r>
          </a:p>
        </p:txBody>
      </p:sp>
      <p:pic>
        <p:nvPicPr>
          <p:cNvPr id="5" name="Content Placeholder 4">
            <a:extLst>
              <a:ext uri="{FF2B5EF4-FFF2-40B4-BE49-F238E27FC236}">
                <a16:creationId xmlns:a16="http://schemas.microsoft.com/office/drawing/2014/main" id="{C7319006-4D57-9E42-86E0-85A286A94BE2}"/>
              </a:ext>
            </a:extLst>
          </p:cNvPr>
          <p:cNvPicPr>
            <a:picLocks noGrp="1" noChangeAspect="1"/>
          </p:cNvPicPr>
          <p:nvPr>
            <p:ph idx="1"/>
          </p:nvPr>
        </p:nvPicPr>
        <p:blipFill>
          <a:blip r:embed="rId2"/>
          <a:stretch>
            <a:fillRect/>
          </a:stretch>
        </p:blipFill>
        <p:spPr>
          <a:xfrm>
            <a:off x="838200" y="2716685"/>
            <a:ext cx="10515600" cy="1231484"/>
          </a:xfrm>
        </p:spPr>
      </p:pic>
      <p:pic>
        <p:nvPicPr>
          <p:cNvPr id="7" name="Picture 6">
            <a:extLst>
              <a:ext uri="{FF2B5EF4-FFF2-40B4-BE49-F238E27FC236}">
                <a16:creationId xmlns:a16="http://schemas.microsoft.com/office/drawing/2014/main" id="{31843F99-662C-024F-A1AC-F3C350FB89A5}"/>
              </a:ext>
            </a:extLst>
          </p:cNvPr>
          <p:cNvPicPr>
            <a:picLocks noChangeAspect="1"/>
          </p:cNvPicPr>
          <p:nvPr/>
        </p:nvPicPr>
        <p:blipFill>
          <a:blip r:embed="rId3"/>
          <a:stretch>
            <a:fillRect/>
          </a:stretch>
        </p:blipFill>
        <p:spPr>
          <a:xfrm>
            <a:off x="838200" y="3948169"/>
            <a:ext cx="6527800" cy="2498380"/>
          </a:xfrm>
          <a:prstGeom prst="rect">
            <a:avLst/>
          </a:prstGeom>
        </p:spPr>
      </p:pic>
      <p:sp>
        <p:nvSpPr>
          <p:cNvPr id="8" name="TextBox 7">
            <a:extLst>
              <a:ext uri="{FF2B5EF4-FFF2-40B4-BE49-F238E27FC236}">
                <a16:creationId xmlns:a16="http://schemas.microsoft.com/office/drawing/2014/main" id="{F31F2BDC-35E5-6C4C-A7E3-02926088F555}"/>
              </a:ext>
            </a:extLst>
          </p:cNvPr>
          <p:cNvSpPr txBox="1"/>
          <p:nvPr/>
        </p:nvSpPr>
        <p:spPr>
          <a:xfrm>
            <a:off x="939800" y="2006600"/>
            <a:ext cx="10862733" cy="338554"/>
          </a:xfrm>
          <a:prstGeom prst="rect">
            <a:avLst/>
          </a:prstGeom>
          <a:noFill/>
        </p:spPr>
        <p:txBody>
          <a:bodyPr wrap="square" rtlCol="0">
            <a:spAutoFit/>
          </a:bodyPr>
          <a:lstStyle/>
          <a:p>
            <a:r>
              <a:rPr lang="en-US" sz="1600" dirty="0"/>
              <a:t>The two types of hemorrhagic strokes are intracerebral (within the brain) hemorrhage or subarachnoid hemorrhage.</a:t>
            </a:r>
          </a:p>
        </p:txBody>
      </p:sp>
    </p:spTree>
    <p:extLst>
      <p:ext uri="{BB962C8B-B14F-4D97-AF65-F5344CB8AC3E}">
        <p14:creationId xmlns:p14="http://schemas.microsoft.com/office/powerpoint/2010/main" val="2210980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20DD9-3015-3641-B9A2-7A54355189A5}"/>
              </a:ext>
            </a:extLst>
          </p:cNvPr>
          <p:cNvSpPr>
            <a:spLocks noGrp="1"/>
          </p:cNvSpPr>
          <p:nvPr>
            <p:ph type="title"/>
          </p:nvPr>
        </p:nvSpPr>
        <p:spPr/>
        <p:txBody>
          <a:bodyPr/>
          <a:lstStyle/>
          <a:p>
            <a:r>
              <a:rPr lang="en-US" dirty="0"/>
              <a:t>Hemorrhagic stroke – new concept</a:t>
            </a:r>
          </a:p>
        </p:txBody>
      </p:sp>
      <p:pic>
        <p:nvPicPr>
          <p:cNvPr id="9" name="Content Placeholder 8">
            <a:extLst>
              <a:ext uri="{FF2B5EF4-FFF2-40B4-BE49-F238E27FC236}">
                <a16:creationId xmlns:a16="http://schemas.microsoft.com/office/drawing/2014/main" id="{4CAD3CC5-5B89-3A4E-842B-783FBC21F0CF}"/>
              </a:ext>
            </a:extLst>
          </p:cNvPr>
          <p:cNvPicPr>
            <a:picLocks noGrp="1" noChangeAspect="1"/>
          </p:cNvPicPr>
          <p:nvPr>
            <p:ph idx="1"/>
          </p:nvPr>
        </p:nvPicPr>
        <p:blipFill>
          <a:blip r:embed="rId2"/>
          <a:stretch>
            <a:fillRect/>
          </a:stretch>
        </p:blipFill>
        <p:spPr>
          <a:xfrm>
            <a:off x="1337381" y="1825625"/>
            <a:ext cx="9517238" cy="4351338"/>
          </a:xfrm>
        </p:spPr>
      </p:pic>
    </p:spTree>
    <p:extLst>
      <p:ext uri="{BB962C8B-B14F-4D97-AF65-F5344CB8AC3E}">
        <p14:creationId xmlns:p14="http://schemas.microsoft.com/office/powerpoint/2010/main" val="161778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6BFEA-579C-C94A-BE8E-A4F46D2D808A}"/>
              </a:ext>
            </a:extLst>
          </p:cNvPr>
          <p:cNvSpPr>
            <a:spLocks noGrp="1"/>
          </p:cNvSpPr>
          <p:nvPr>
            <p:ph type="title"/>
          </p:nvPr>
        </p:nvSpPr>
        <p:spPr/>
        <p:txBody>
          <a:bodyPr/>
          <a:lstStyle/>
          <a:p>
            <a:r>
              <a:rPr lang="en-US" dirty="0"/>
              <a:t>1156162000 |Cerebrovascular accident due to subarachnoid hemorrhage (disorder)|</a:t>
            </a:r>
          </a:p>
        </p:txBody>
      </p:sp>
      <p:pic>
        <p:nvPicPr>
          <p:cNvPr id="7" name="Content Placeholder 6">
            <a:extLst>
              <a:ext uri="{FF2B5EF4-FFF2-40B4-BE49-F238E27FC236}">
                <a16:creationId xmlns:a16="http://schemas.microsoft.com/office/drawing/2014/main" id="{1BB9ED5B-7741-D14A-B922-43C8CCB10369}"/>
              </a:ext>
            </a:extLst>
          </p:cNvPr>
          <p:cNvPicPr>
            <a:picLocks noGrp="1" noChangeAspect="1"/>
          </p:cNvPicPr>
          <p:nvPr>
            <p:ph idx="1"/>
          </p:nvPr>
        </p:nvPicPr>
        <p:blipFill>
          <a:blip r:embed="rId2"/>
          <a:stretch>
            <a:fillRect/>
          </a:stretch>
        </p:blipFill>
        <p:spPr>
          <a:xfrm>
            <a:off x="838200" y="1979510"/>
            <a:ext cx="10515600" cy="4043567"/>
          </a:xfrm>
        </p:spPr>
      </p:pic>
    </p:spTree>
    <p:extLst>
      <p:ext uri="{BB962C8B-B14F-4D97-AF65-F5344CB8AC3E}">
        <p14:creationId xmlns:p14="http://schemas.microsoft.com/office/powerpoint/2010/main" val="23921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E8A6D-39A1-45EB-935F-0895C81C0033}"/>
              </a:ext>
            </a:extLst>
          </p:cNvPr>
          <p:cNvSpPr>
            <a:spLocks noGrp="1"/>
          </p:cNvSpPr>
          <p:nvPr>
            <p:ph type="title"/>
          </p:nvPr>
        </p:nvSpPr>
        <p:spPr/>
        <p:txBody>
          <a:bodyPr/>
          <a:lstStyle/>
          <a:p>
            <a:r>
              <a:rPr lang="en-US" dirty="0"/>
              <a:t>AHA/ASA universal consensus definition of stroke*  </a:t>
            </a:r>
          </a:p>
        </p:txBody>
      </p:sp>
      <p:sp>
        <p:nvSpPr>
          <p:cNvPr id="3" name="Content Placeholder 2">
            <a:extLst>
              <a:ext uri="{FF2B5EF4-FFF2-40B4-BE49-F238E27FC236}">
                <a16:creationId xmlns:a16="http://schemas.microsoft.com/office/drawing/2014/main" id="{C7D2DEFE-84C6-46D3-832B-77B26CA4CA2A}"/>
              </a:ext>
            </a:extLst>
          </p:cNvPr>
          <p:cNvSpPr>
            <a:spLocks noGrp="1"/>
          </p:cNvSpPr>
          <p:nvPr>
            <p:ph idx="1"/>
          </p:nvPr>
        </p:nvSpPr>
        <p:spPr>
          <a:xfrm>
            <a:off x="838200" y="2018572"/>
            <a:ext cx="10515600" cy="4633898"/>
          </a:xfrm>
        </p:spPr>
        <p:txBody>
          <a:bodyPr>
            <a:normAutofit/>
          </a:bodyPr>
          <a:lstStyle/>
          <a:p>
            <a:r>
              <a:rPr lang="en-US" sz="2400" dirty="0"/>
              <a:t>The leadership of the AHA/ASA reached out to colleagues from the American Academy of Neurology, the American Association of Neurological Surgeons and Congress of Neurological Surgeons, the US Food and Drug Administration, the US Centers for Disease Control and Prevention, the National Institute of Neurological Disorders and Stroke, and others to establish a universal definition of stroke based on the current understanding of pathophysiology, as well as implications for clinical practice, research, and public policy.</a:t>
            </a:r>
          </a:p>
          <a:p>
            <a:r>
              <a:rPr lang="en-US" sz="2400" dirty="0"/>
              <a:t>The writing group was composed of experts in neurology, neurosurgery, neuroradiology, neuropathology, clinical research methods, epidemiology, biomarkers, policy, and global public health.</a:t>
            </a:r>
          </a:p>
        </p:txBody>
      </p:sp>
      <p:pic>
        <p:nvPicPr>
          <p:cNvPr id="4" name="Picture 3">
            <a:extLst>
              <a:ext uri="{FF2B5EF4-FFF2-40B4-BE49-F238E27FC236}">
                <a16:creationId xmlns:a16="http://schemas.microsoft.com/office/drawing/2014/main" id="{6E9F3B48-C3B6-446A-8510-DAE67DEEEE5A}"/>
              </a:ext>
            </a:extLst>
          </p:cNvPr>
          <p:cNvPicPr>
            <a:picLocks noChangeAspect="1"/>
          </p:cNvPicPr>
          <p:nvPr/>
        </p:nvPicPr>
        <p:blipFill>
          <a:blip r:embed="rId2"/>
          <a:stretch>
            <a:fillRect/>
          </a:stretch>
        </p:blipFill>
        <p:spPr>
          <a:xfrm>
            <a:off x="9300490" y="1027906"/>
            <a:ext cx="1761897" cy="829128"/>
          </a:xfrm>
          <a:prstGeom prst="rect">
            <a:avLst/>
          </a:prstGeom>
        </p:spPr>
      </p:pic>
      <p:sp>
        <p:nvSpPr>
          <p:cNvPr id="6" name="TextBox 5">
            <a:extLst>
              <a:ext uri="{FF2B5EF4-FFF2-40B4-BE49-F238E27FC236}">
                <a16:creationId xmlns:a16="http://schemas.microsoft.com/office/drawing/2014/main" id="{7187E19A-0394-40A4-A1DC-A9918E8D3897}"/>
              </a:ext>
            </a:extLst>
          </p:cNvPr>
          <p:cNvSpPr txBox="1"/>
          <p:nvPr/>
        </p:nvSpPr>
        <p:spPr>
          <a:xfrm>
            <a:off x="1153137" y="5796793"/>
            <a:ext cx="10120618" cy="954107"/>
          </a:xfrm>
          <a:prstGeom prst="rect">
            <a:avLst/>
          </a:prstGeom>
          <a:noFill/>
        </p:spPr>
        <p:txBody>
          <a:bodyPr wrap="square" rtlCol="0">
            <a:spAutoFit/>
          </a:bodyPr>
          <a:lstStyle/>
          <a:p>
            <a:r>
              <a:rPr lang="en-US" sz="1400" dirty="0"/>
              <a:t>An Updated Definition of Stroke for the 21st Century </a:t>
            </a:r>
            <a:r>
              <a:rPr lang="en-US" sz="1400" dirty="0">
                <a:hlinkClick r:id="rId3"/>
              </a:rPr>
              <a:t>https://doi.org/10.1161/STR.0b013e318296aeca</a:t>
            </a:r>
            <a:r>
              <a:rPr lang="en-US" sz="1400" dirty="0"/>
              <a:t> Stroke. 2013;44:2064-2089</a:t>
            </a:r>
          </a:p>
          <a:p>
            <a:r>
              <a:rPr lang="en-US" dirty="0">
                <a:solidFill>
                  <a:srgbClr val="FF0000"/>
                </a:solidFill>
              </a:rPr>
              <a:t>* </a:t>
            </a:r>
            <a:r>
              <a:rPr lang="en-US" sz="1200" dirty="0">
                <a:solidFill>
                  <a:srgbClr val="FF0000"/>
                </a:solidFill>
              </a:rPr>
              <a:t>At the end of deliberations, the final recommendations for the definition of stroke were not acceptable by the leadership of the European Stroke Organization and World Stroke Organization. These organizations declined to participate further in this statement. Their dissent was mainly associated with the inclusion of silent cerebral infarction and silent cerebral hemorrhage within the universal definition of stroke.</a:t>
            </a:r>
            <a:r>
              <a:rPr lang="en-US" sz="1050" dirty="0">
                <a:solidFill>
                  <a:srgbClr val="FF0000"/>
                </a:solidFill>
              </a:rPr>
              <a:t> </a:t>
            </a:r>
            <a:endParaRPr lang="en-US" sz="1400" dirty="0">
              <a:solidFill>
                <a:srgbClr val="FF0000"/>
              </a:solidFill>
            </a:endParaRPr>
          </a:p>
        </p:txBody>
      </p:sp>
    </p:spTree>
    <p:extLst>
      <p:ext uri="{BB962C8B-B14F-4D97-AF65-F5344CB8AC3E}">
        <p14:creationId xmlns:p14="http://schemas.microsoft.com/office/powerpoint/2010/main" val="1870977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E381-6A4C-8A44-98AA-1040B0E06DAE}"/>
              </a:ext>
            </a:extLst>
          </p:cNvPr>
          <p:cNvSpPr>
            <a:spLocks noGrp="1"/>
          </p:cNvSpPr>
          <p:nvPr>
            <p:ph type="title"/>
          </p:nvPr>
        </p:nvSpPr>
        <p:spPr/>
        <p:txBody>
          <a:bodyPr/>
          <a:lstStyle/>
          <a:p>
            <a:r>
              <a:rPr lang="en-US" dirty="0"/>
              <a:t>Stroke definition (WHO 1970)</a:t>
            </a:r>
          </a:p>
        </p:txBody>
      </p:sp>
      <p:sp>
        <p:nvSpPr>
          <p:cNvPr id="3" name="Content Placeholder 2">
            <a:extLst>
              <a:ext uri="{FF2B5EF4-FFF2-40B4-BE49-F238E27FC236}">
                <a16:creationId xmlns:a16="http://schemas.microsoft.com/office/drawing/2014/main" id="{882EBF4E-35FF-3742-AB61-C26388FC2654}"/>
              </a:ext>
            </a:extLst>
          </p:cNvPr>
          <p:cNvSpPr>
            <a:spLocks noGrp="1"/>
          </p:cNvSpPr>
          <p:nvPr>
            <p:ph idx="1"/>
          </p:nvPr>
        </p:nvSpPr>
        <p:spPr/>
        <p:txBody>
          <a:bodyPr>
            <a:normAutofit/>
          </a:bodyPr>
          <a:lstStyle/>
          <a:p>
            <a:r>
              <a:rPr lang="en-US" dirty="0"/>
              <a:t>Rapidly developing clinical signs of focal (or global) disturbance of cerebral function, with symptoms lasting 24 hours or longer or leading to death, with no apparent cause other than vascular origin.</a:t>
            </a:r>
          </a:p>
          <a:p>
            <a:r>
              <a:rPr lang="en-US" dirty="0"/>
              <a:t>The pathological background for stroke may either be ischemic or hemorrhagic disturbances of the cerebral blood circulation</a:t>
            </a:r>
          </a:p>
          <a:p>
            <a:r>
              <a:rPr lang="en-US" dirty="0"/>
              <a:t>Although still widely used, the World Health Organization definition relies heavily on clinical symptoms and is now considered outdated by the American Heart Association and American Stroke Association due to significant advances in the ‘nature, timing, clinical recognition of stroke and its mimics, and imaging findings.</a:t>
            </a:r>
          </a:p>
        </p:txBody>
      </p:sp>
    </p:spTree>
    <p:extLst>
      <p:ext uri="{BB962C8B-B14F-4D97-AF65-F5344CB8AC3E}">
        <p14:creationId xmlns:p14="http://schemas.microsoft.com/office/powerpoint/2010/main" val="3091997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C4354-ADD0-F640-8C4B-1108DC318D96}"/>
              </a:ext>
            </a:extLst>
          </p:cNvPr>
          <p:cNvSpPr>
            <a:spLocks noGrp="1"/>
          </p:cNvSpPr>
          <p:nvPr>
            <p:ph type="title"/>
          </p:nvPr>
        </p:nvSpPr>
        <p:spPr/>
        <p:txBody>
          <a:bodyPr/>
          <a:lstStyle/>
          <a:p>
            <a:r>
              <a:rPr lang="en-US" dirty="0"/>
              <a:t>Stroke definition (UpToDate</a:t>
            </a:r>
            <a:r>
              <a:rPr lang="en-US" baseline="30000" dirty="0"/>
              <a:t>®</a:t>
            </a:r>
            <a:r>
              <a:rPr lang="en-US" dirty="0"/>
              <a:t> April 15, 2020)</a:t>
            </a:r>
          </a:p>
        </p:txBody>
      </p:sp>
      <p:sp>
        <p:nvSpPr>
          <p:cNvPr id="3" name="Content Placeholder 2">
            <a:extLst>
              <a:ext uri="{FF2B5EF4-FFF2-40B4-BE49-F238E27FC236}">
                <a16:creationId xmlns:a16="http://schemas.microsoft.com/office/drawing/2014/main" id="{C2AB433F-2686-D44F-8E99-55992A9508AC}"/>
              </a:ext>
            </a:extLst>
          </p:cNvPr>
          <p:cNvSpPr>
            <a:spLocks noGrp="1"/>
          </p:cNvSpPr>
          <p:nvPr>
            <p:ph idx="1"/>
          </p:nvPr>
        </p:nvSpPr>
        <p:spPr/>
        <p:txBody>
          <a:bodyPr>
            <a:normAutofit/>
          </a:bodyPr>
          <a:lstStyle/>
          <a:p>
            <a:r>
              <a:rPr lang="en-US" dirty="0"/>
              <a:t>A stroke is acute an neurologic injury that occurs as a result of one of these pathologic processes. </a:t>
            </a:r>
          </a:p>
          <a:p>
            <a:pPr lvl="1"/>
            <a:r>
              <a:rPr lang="en-US" dirty="0"/>
              <a:t>Brain ischemia due to thrombosis, embolism, or systemic hypoperfusion</a:t>
            </a:r>
          </a:p>
          <a:p>
            <a:pPr lvl="1"/>
            <a:r>
              <a:rPr lang="en-US" dirty="0"/>
              <a:t>Brain hemorrhage due to intracerebral hemorrhage (ICH) or subarachnoid hemorrhage (SAH)</a:t>
            </a:r>
          </a:p>
          <a:p>
            <a:pPr marL="0" indent="0">
              <a:buNone/>
            </a:pPr>
            <a:br>
              <a:rPr lang="en-US" dirty="0"/>
            </a:br>
            <a:endParaRPr lang="en-US" dirty="0"/>
          </a:p>
        </p:txBody>
      </p:sp>
    </p:spTree>
    <p:extLst>
      <p:ext uri="{BB962C8B-B14F-4D97-AF65-F5344CB8AC3E}">
        <p14:creationId xmlns:p14="http://schemas.microsoft.com/office/powerpoint/2010/main" val="3664843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0F380-9DEE-4045-A284-E36F30756813}"/>
              </a:ext>
            </a:extLst>
          </p:cNvPr>
          <p:cNvSpPr>
            <a:spLocks noGrp="1"/>
          </p:cNvSpPr>
          <p:nvPr>
            <p:ph type="title"/>
          </p:nvPr>
        </p:nvSpPr>
        <p:spPr/>
        <p:txBody>
          <a:bodyPr/>
          <a:lstStyle/>
          <a:p>
            <a:r>
              <a:rPr lang="en-US" dirty="0"/>
              <a:t>Review of injury model</a:t>
            </a:r>
          </a:p>
        </p:txBody>
      </p:sp>
    </p:spTree>
    <p:extLst>
      <p:ext uri="{BB962C8B-B14F-4D97-AF65-F5344CB8AC3E}">
        <p14:creationId xmlns:p14="http://schemas.microsoft.com/office/powerpoint/2010/main" val="3007637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A6B81-F0C5-B64D-B407-4E1D8091F3BA}"/>
              </a:ext>
            </a:extLst>
          </p:cNvPr>
          <p:cNvSpPr>
            <a:spLocks noGrp="1"/>
          </p:cNvSpPr>
          <p:nvPr>
            <p:ph type="title"/>
          </p:nvPr>
        </p:nvSpPr>
        <p:spPr/>
        <p:txBody>
          <a:bodyPr/>
          <a:lstStyle/>
          <a:p>
            <a:r>
              <a:rPr lang="en-US" dirty="0"/>
              <a:t>417163006 |Traumatic or non-traumatic injury (disorder)|</a:t>
            </a:r>
          </a:p>
        </p:txBody>
      </p:sp>
      <p:pic>
        <p:nvPicPr>
          <p:cNvPr id="5" name="Content Placeholder 4">
            <a:extLst>
              <a:ext uri="{FF2B5EF4-FFF2-40B4-BE49-F238E27FC236}">
                <a16:creationId xmlns:a16="http://schemas.microsoft.com/office/drawing/2014/main" id="{813858D6-DE55-7942-B96C-659CA60B955B}"/>
              </a:ext>
            </a:extLst>
          </p:cNvPr>
          <p:cNvPicPr>
            <a:picLocks noGrp="1" noChangeAspect="1"/>
          </p:cNvPicPr>
          <p:nvPr>
            <p:ph idx="1"/>
          </p:nvPr>
        </p:nvPicPr>
        <p:blipFill>
          <a:blip r:embed="rId2"/>
          <a:stretch>
            <a:fillRect/>
          </a:stretch>
        </p:blipFill>
        <p:spPr>
          <a:xfrm>
            <a:off x="838200" y="2383060"/>
            <a:ext cx="10515600" cy="3236468"/>
          </a:xfrm>
        </p:spPr>
      </p:pic>
    </p:spTree>
    <p:extLst>
      <p:ext uri="{BB962C8B-B14F-4D97-AF65-F5344CB8AC3E}">
        <p14:creationId xmlns:p14="http://schemas.microsoft.com/office/powerpoint/2010/main" val="4018061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92149-4475-094A-9643-A516D921DF0B}"/>
              </a:ext>
            </a:extLst>
          </p:cNvPr>
          <p:cNvSpPr>
            <a:spLocks noGrp="1"/>
          </p:cNvSpPr>
          <p:nvPr>
            <p:ph type="title"/>
          </p:nvPr>
        </p:nvSpPr>
        <p:spPr/>
        <p:txBody>
          <a:bodyPr/>
          <a:lstStyle/>
          <a:p>
            <a:r>
              <a:rPr lang="en-US" dirty="0"/>
              <a:t>1119219007 |Nontraumatic injury (disorder)|</a:t>
            </a:r>
          </a:p>
        </p:txBody>
      </p:sp>
      <p:pic>
        <p:nvPicPr>
          <p:cNvPr id="5" name="Content Placeholder 4">
            <a:extLst>
              <a:ext uri="{FF2B5EF4-FFF2-40B4-BE49-F238E27FC236}">
                <a16:creationId xmlns:a16="http://schemas.microsoft.com/office/drawing/2014/main" id="{66632B9A-8931-8944-AC10-1F669B256630}"/>
              </a:ext>
            </a:extLst>
          </p:cNvPr>
          <p:cNvPicPr>
            <a:picLocks noGrp="1" noChangeAspect="1"/>
          </p:cNvPicPr>
          <p:nvPr>
            <p:ph idx="1"/>
          </p:nvPr>
        </p:nvPicPr>
        <p:blipFill>
          <a:blip r:embed="rId2"/>
          <a:stretch>
            <a:fillRect/>
          </a:stretch>
        </p:blipFill>
        <p:spPr>
          <a:xfrm>
            <a:off x="838200" y="3275578"/>
            <a:ext cx="10515600" cy="1451432"/>
          </a:xfrm>
        </p:spPr>
      </p:pic>
    </p:spTree>
    <p:extLst>
      <p:ext uri="{BB962C8B-B14F-4D97-AF65-F5344CB8AC3E}">
        <p14:creationId xmlns:p14="http://schemas.microsoft.com/office/powerpoint/2010/main" val="3177866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F8528-4EBB-FD40-907A-778409D6BF57}"/>
              </a:ext>
            </a:extLst>
          </p:cNvPr>
          <p:cNvSpPr>
            <a:spLocks noGrp="1"/>
          </p:cNvSpPr>
          <p:nvPr>
            <p:ph type="title"/>
          </p:nvPr>
        </p:nvSpPr>
        <p:spPr/>
        <p:txBody>
          <a:bodyPr/>
          <a:lstStyle/>
          <a:p>
            <a:r>
              <a:rPr lang="en-US" dirty="0"/>
              <a:t>127294003 |Traumatic AND/OR non-traumatic brain injury (disorder)|</a:t>
            </a:r>
          </a:p>
        </p:txBody>
      </p:sp>
      <p:pic>
        <p:nvPicPr>
          <p:cNvPr id="5" name="Content Placeholder 4">
            <a:extLst>
              <a:ext uri="{FF2B5EF4-FFF2-40B4-BE49-F238E27FC236}">
                <a16:creationId xmlns:a16="http://schemas.microsoft.com/office/drawing/2014/main" id="{86D34208-74DE-8849-A3F1-AA8F99D09BA9}"/>
              </a:ext>
            </a:extLst>
          </p:cNvPr>
          <p:cNvPicPr>
            <a:picLocks noGrp="1" noChangeAspect="1"/>
          </p:cNvPicPr>
          <p:nvPr>
            <p:ph idx="1"/>
          </p:nvPr>
        </p:nvPicPr>
        <p:blipFill>
          <a:blip r:embed="rId2"/>
          <a:stretch>
            <a:fillRect/>
          </a:stretch>
        </p:blipFill>
        <p:spPr>
          <a:xfrm>
            <a:off x="2076644" y="1825625"/>
            <a:ext cx="8038711" cy="4351338"/>
          </a:xfrm>
        </p:spPr>
      </p:pic>
    </p:spTree>
    <p:extLst>
      <p:ext uri="{BB962C8B-B14F-4D97-AF65-F5344CB8AC3E}">
        <p14:creationId xmlns:p14="http://schemas.microsoft.com/office/powerpoint/2010/main" val="3752374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5F45-D6B4-4F4C-8769-92ED142DA471}"/>
              </a:ext>
            </a:extLst>
          </p:cNvPr>
          <p:cNvSpPr>
            <a:spLocks noGrp="1"/>
          </p:cNvSpPr>
          <p:nvPr>
            <p:ph type="title"/>
          </p:nvPr>
        </p:nvSpPr>
        <p:spPr/>
        <p:txBody>
          <a:bodyPr/>
          <a:lstStyle/>
          <a:p>
            <a:r>
              <a:rPr lang="en-US" dirty="0"/>
              <a:t>1156035006 |Nontraumatic injury of brain (disorder)|</a:t>
            </a:r>
          </a:p>
        </p:txBody>
      </p:sp>
      <p:pic>
        <p:nvPicPr>
          <p:cNvPr id="7" name="Content Placeholder 6">
            <a:extLst>
              <a:ext uri="{FF2B5EF4-FFF2-40B4-BE49-F238E27FC236}">
                <a16:creationId xmlns:a16="http://schemas.microsoft.com/office/drawing/2014/main" id="{2B6524C3-22F7-AA43-879B-6E69A32BC5AD}"/>
              </a:ext>
            </a:extLst>
          </p:cNvPr>
          <p:cNvPicPr>
            <a:picLocks noGrp="1" noChangeAspect="1"/>
          </p:cNvPicPr>
          <p:nvPr>
            <p:ph idx="1"/>
          </p:nvPr>
        </p:nvPicPr>
        <p:blipFill>
          <a:blip r:embed="rId2"/>
          <a:stretch>
            <a:fillRect/>
          </a:stretch>
        </p:blipFill>
        <p:spPr>
          <a:xfrm>
            <a:off x="838200" y="2368365"/>
            <a:ext cx="10515600" cy="3265858"/>
          </a:xfrm>
        </p:spPr>
      </p:pic>
    </p:spTree>
    <p:extLst>
      <p:ext uri="{BB962C8B-B14F-4D97-AF65-F5344CB8AC3E}">
        <p14:creationId xmlns:p14="http://schemas.microsoft.com/office/powerpoint/2010/main" val="3566914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592</Words>
  <Application>Microsoft Macintosh PowerPoint</Application>
  <PresentationFormat>Widescreen</PresentationFormat>
  <Paragraphs>32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Revised proposal for modeling cerebrovascular accidents</vt:lpstr>
      <vt:lpstr>AHA/ASA universal consensus definition of stroke*  </vt:lpstr>
      <vt:lpstr>Stroke definition (WHO 1970)</vt:lpstr>
      <vt:lpstr>Stroke definition (UpToDate® April 15, 2020)</vt:lpstr>
      <vt:lpstr>Review of injury model</vt:lpstr>
      <vt:lpstr>417163006 |Traumatic or non-traumatic injury (disorder)|</vt:lpstr>
      <vt:lpstr>1119219007 |Nontraumatic injury (disorder)|</vt:lpstr>
      <vt:lpstr>127294003 |Traumatic AND/OR non-traumatic brain injury (disorder)|</vt:lpstr>
      <vt:lpstr>1156035006 |Nontraumatic injury of brain (disorder)|</vt:lpstr>
      <vt:lpstr>Proposed model for 230690007 |Cerebrovascular accident (disorder)|</vt:lpstr>
      <vt:lpstr>422504002 |Ischemic stroke (disorder)|</vt:lpstr>
      <vt:lpstr>373606000 |Occlusive stroke (disorder)|</vt:lpstr>
      <vt:lpstr>371041009 |Embolic stroke (disorder)|</vt:lpstr>
      <vt:lpstr>371040005 |Thrombotic stroke (disorder)|</vt:lpstr>
      <vt:lpstr>329641000119104 |Cerebrovascular accident due to thrombus of basilar artery (disorder)|</vt:lpstr>
      <vt:lpstr>230706003 |Hemorrhagic cerebral infarction (disorder)|</vt:lpstr>
      <vt:lpstr>Hemorrhagic infarct vs. hemorrhagic stroke – can they be distinguished?</vt:lpstr>
      <vt:lpstr>Hemorrhagic stroke – new concept</vt:lpstr>
      <vt:lpstr>1156162000 |Cerebrovascular accident due to subarachnoid hemorrhage (disorder)|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Revised proposal for modeling cerebrovascular accidents</dc:title>
  <dc:creator>Bruce Goldberg</dc:creator>
  <cp:lastModifiedBy>Bruce Goldberg</cp:lastModifiedBy>
  <cp:revision>13</cp:revision>
  <dcterms:created xsi:type="dcterms:W3CDTF">2021-04-06T16:31:17Z</dcterms:created>
  <dcterms:modified xsi:type="dcterms:W3CDTF">2021-04-16T18:33:38Z</dcterms:modified>
</cp:coreProperties>
</file>