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75" r:id="rId7"/>
    <p:sldId id="287" r:id="rId8"/>
    <p:sldId id="276" r:id="rId9"/>
    <p:sldId id="277" r:id="rId10"/>
    <p:sldId id="268" r:id="rId11"/>
    <p:sldId id="280" r:id="rId12"/>
    <p:sldId id="281" r:id="rId13"/>
    <p:sldId id="279" r:id="rId14"/>
    <p:sldId id="288" r:id="rId15"/>
    <p:sldId id="261" r:id="rId16"/>
    <p:sldId id="262" r:id="rId17"/>
    <p:sldId id="263" r:id="rId18"/>
    <p:sldId id="264" r:id="rId19"/>
    <p:sldId id="282" r:id="rId20"/>
    <p:sldId id="267" r:id="rId21"/>
    <p:sldId id="283" r:id="rId22"/>
    <p:sldId id="2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/>
    <p:restoredTop sz="94619"/>
  </p:normalViewPr>
  <p:slideViewPr>
    <p:cSldViewPr snapToGrid="0" snapToObjects="1">
      <p:cViewPr varScale="1">
        <p:scale>
          <a:sx n="121" d="100"/>
          <a:sy n="121" d="100"/>
        </p:scale>
        <p:origin x="11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3B95B-37EF-1944-9ED0-9C6B00A8D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6150D8-EB00-144C-A463-42B9B158A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88AF4-16E9-B444-8EA5-60734FE1A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AE55B-2D55-4A4D-ADBC-5D2C24E28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386CE-5195-944B-9235-5A2B8487B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6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F208-1C4B-EC4B-AD98-09E9D298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3A3136-8659-6D4E-BD26-DF0C39B0D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5DEB0-FF94-4245-A556-3949A55EA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2648A-63C7-BB47-AD8B-3E423414A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8D041-D413-1148-9046-37FCFFE2B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7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3241BD-FD88-F14C-A26E-DAF1C9AC1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486917-FEEA-554B-9EDE-E7EBC2F82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FA993-F5AC-DE4F-A83D-802CDA6C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515C5-4341-2049-94C6-5A06E404E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017FE-5AAD-7D4E-A71A-5322885E5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3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EAA94-6A6C-3646-BE31-EDEC8064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ED187-8555-4745-BAE3-FD46FC9CB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D5AC0-AD2B-154D-9C34-B19E64FBD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89427-FF3E-4C48-961C-90279D716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E0B96-2C0B-F64A-81A4-BD9ABB875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4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D8548-F0A5-1C47-9381-7739D6BA2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ABE3B-EB0E-D346-9ADC-F2F5783D0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EFC03-F9FB-2F4F-AABC-93C82AF9F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2EE1F-6C7C-7F4E-AC06-C4C56EF6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23F06-CEE5-4246-AE0E-D1DFCB5A1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3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2C5A5-91CD-5D46-AC70-7BD72C697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9D11D-DFF3-B249-A00E-909EBFD91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B379F-32F0-694D-8B0E-2BD25E279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E80AA-E0EB-414B-9E5B-5DB59EEFD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2583B-6F6E-AF43-ABD9-B2D2994A2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354FBA-EB56-4248-8CA0-357222883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4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A833-3E5E-B843-ACDF-B59F5B330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72DD3C-46CD-8342-A840-8DFF18F00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FD115-F4C6-BD4A-B50A-58BBB63B8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80F54-7AD2-824E-8B7B-BD394D5AB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310918-D747-0A44-AF5A-019A6CA9B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C2A0D5-F12B-3440-A920-B9928EB17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996EB7-935C-7C43-BF74-D04E91D75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8AA3FD-782E-494C-A87F-5A833354B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09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0E672-06E0-414B-88B0-20DC0438C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5ADC7-3F0F-7C4B-93C8-A91DD2075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0B419-C807-F84D-865C-5544C68A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B30A8D-8ECC-3A46-A173-6835C4BD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3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06CEEB-573C-6649-99D1-537C0FCB6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039D2-EC46-0C43-8C61-B4E252583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10847-9789-4A47-9EBC-7E053F06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8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DBB98-C992-6840-B66A-F48CCD02D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7DE0B-B4FE-7B45-A164-5A6E7A47F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489A7-1010-174B-B1F7-7BE7E30D5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C8BAA-C651-6647-A541-DD5005CB7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D24FF-D5C9-FF4D-A5B5-BC69E63EF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0D200-6546-FA4B-B66A-D8CA9168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1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09BD9-9854-3A4C-9008-66C116EDE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8753C-318E-904C-9676-61B30206E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F3ED72-5A4C-0B43-965F-85D699E267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03387D-2213-EF44-A457-D1561954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48DA5-68D5-FE49-AA0B-2AA4618E5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B3C7F5-31CE-4F40-AB36-E9498D7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680CB1-D6D7-CE4C-BDCE-1DEF71FB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513A7-2737-E542-85E6-524E2458B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31BD8-9732-0A4B-8972-C76A720AE8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22B7C-8DF2-764E-969F-EFBE0DB0957F}" type="datetimeFigureOut">
              <a:rPr lang="en-US" smtClean="0"/>
              <a:t>6/28/21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53039-FB1C-3A48-882A-36B0F6538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B624C-07EB-8B49-A02A-3605C3BE4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63C0A-9234-4D4F-B29C-B7762A02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2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lww.com/aswcjournal/toc/2016/0700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176FA-AEC0-C748-995F-44B5D76238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Pressure injuries</a:t>
            </a:r>
          </a:p>
        </p:txBody>
      </p:sp>
    </p:spTree>
    <p:extLst>
      <p:ext uri="{BB962C8B-B14F-4D97-AF65-F5344CB8AC3E}">
        <p14:creationId xmlns:p14="http://schemas.microsoft.com/office/powerpoint/2010/main" val="3314320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E373-6AA7-6140-85BD-63C4AF9B5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11442-4C82-C343-8E4C-A7C4BB404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Create new morphologies with text definitions from NPUAP :</a:t>
            </a:r>
          </a:p>
          <a:p>
            <a:pPr lvl="1"/>
            <a:r>
              <a:rPr lang="en-US" dirty="0"/>
              <a:t>Damage (morphologic abnormality)</a:t>
            </a:r>
          </a:p>
          <a:p>
            <a:pPr lvl="2"/>
            <a:r>
              <a:rPr lang="en-US" dirty="0"/>
              <a:t>Pressure injury (morphologic abnormality)</a:t>
            </a:r>
          </a:p>
          <a:p>
            <a:pPr lvl="3"/>
            <a:r>
              <a:rPr lang="en-US" dirty="0"/>
              <a:t>Pressure injury stage 1 (morphologic abnormality)</a:t>
            </a:r>
          </a:p>
          <a:p>
            <a:pPr lvl="3"/>
            <a:r>
              <a:rPr lang="en-US" dirty="0"/>
              <a:t>Pressure injury stage 2 (morphologic abnormality)</a:t>
            </a:r>
          </a:p>
          <a:p>
            <a:pPr lvl="3"/>
            <a:r>
              <a:rPr lang="en-US" dirty="0"/>
              <a:t>Pressure injury stage 3 (morphologic abnormality)</a:t>
            </a:r>
          </a:p>
          <a:p>
            <a:pPr lvl="3"/>
            <a:r>
              <a:rPr lang="en-US" dirty="0"/>
              <a:t>Pressure injury stage 4 (morphologic abnormality)</a:t>
            </a:r>
          </a:p>
          <a:p>
            <a:pPr lvl="3"/>
            <a:r>
              <a:rPr lang="en-US" dirty="0"/>
              <a:t>Unstageable pressure injury (morphologic abnormality)</a:t>
            </a:r>
          </a:p>
          <a:p>
            <a:r>
              <a:rPr lang="en-US" dirty="0"/>
              <a:t>Model as Traumatic or nontraumatic injuries with morphologies of specific pressure injury stages</a:t>
            </a:r>
          </a:p>
          <a:p>
            <a:pPr lvl="1"/>
            <a:r>
              <a:rPr lang="en-US" dirty="0"/>
              <a:t>Similar to current representation of burn injuries in SNOMED (see next 2 slides)</a:t>
            </a:r>
          </a:p>
          <a:p>
            <a:r>
              <a:rPr lang="en-US" dirty="0"/>
              <a:t>As cause of pressure injuries can be either pressure and/or shearing force</a:t>
            </a:r>
            <a:r>
              <a:rPr lang="en-US"/>
              <a:t>, use a </a:t>
            </a:r>
            <a:r>
              <a:rPr lang="en-US" dirty="0"/>
              <a:t>causative agent relationship to 78621006 |Physical force (physical force)|in the model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68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70955-50BA-C240-81B1-A7D3817BE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modeling of burn injuries in SNOMED CT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9495B1-75EC-0747-9D0F-F7A0A018F8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9672" y="1899197"/>
            <a:ext cx="5461373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64CDA5-2EF4-0245-B8E7-E0BBFA46C5A4}"/>
              </a:ext>
            </a:extLst>
          </p:cNvPr>
          <p:cNvSpPr txBox="1"/>
          <p:nvPr/>
        </p:nvSpPr>
        <p:spPr>
          <a:xfrm>
            <a:off x="7062951" y="5327205"/>
            <a:ext cx="1667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degree burn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degree burn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degree burn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519C4C1-6E5B-D04B-A326-8C42FD2A0040}"/>
              </a:ext>
            </a:extLst>
          </p:cNvPr>
          <p:cNvCxnSpPr/>
          <p:nvPr/>
        </p:nvCxnSpPr>
        <p:spPr>
          <a:xfrm flipH="1">
            <a:off x="4813738" y="5444359"/>
            <a:ext cx="2154621" cy="115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C2CEAF2-2955-FE4C-80C2-36F85E70D6FA}"/>
              </a:ext>
            </a:extLst>
          </p:cNvPr>
          <p:cNvCxnSpPr/>
          <p:nvPr/>
        </p:nvCxnSpPr>
        <p:spPr>
          <a:xfrm flipH="1">
            <a:off x="5002924" y="5788870"/>
            <a:ext cx="19654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98DDDF-D145-D940-A2DC-FDAD90907CDF}"/>
              </a:ext>
            </a:extLst>
          </p:cNvPr>
          <p:cNvCxnSpPr/>
          <p:nvPr/>
        </p:nvCxnSpPr>
        <p:spPr>
          <a:xfrm flipH="1">
            <a:off x="5150069" y="6085490"/>
            <a:ext cx="18182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927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FAF7A-E960-0E4D-8E9C-ACE53428D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modeling of burn injuries in SNOMED CT - 2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5B4E03-CCEA-FC40-AF51-6881B795FC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08453"/>
            <a:ext cx="10515600" cy="2788109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405328-8A41-244B-8FCD-FF31A692262D}"/>
              </a:ext>
            </a:extLst>
          </p:cNvPr>
          <p:cNvSpPr/>
          <p:nvPr/>
        </p:nvSpPr>
        <p:spPr>
          <a:xfrm>
            <a:off x="6957849" y="4253261"/>
            <a:ext cx="3510455" cy="3153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8E4302-1C96-6C48-8DA6-23E11EC11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598236"/>
              </p:ext>
            </p:extLst>
          </p:nvPr>
        </p:nvGraphicFramePr>
        <p:xfrm>
          <a:off x="1816538" y="5129123"/>
          <a:ext cx="7823200" cy="101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08286">
                  <a:extLst>
                    <a:ext uri="{9D8B030D-6E8A-4147-A177-3AD203B41FA5}">
                      <a16:colId xmlns:a16="http://schemas.microsoft.com/office/drawing/2014/main" val="1925271975"/>
                    </a:ext>
                  </a:extLst>
                </a:gridCol>
                <a:gridCol w="2526275">
                  <a:extLst>
                    <a:ext uri="{9D8B030D-6E8A-4147-A177-3AD203B41FA5}">
                      <a16:colId xmlns:a16="http://schemas.microsoft.com/office/drawing/2014/main" val="3587160721"/>
                    </a:ext>
                  </a:extLst>
                </a:gridCol>
                <a:gridCol w="888639">
                  <a:extLst>
                    <a:ext uri="{9D8B030D-6E8A-4147-A177-3AD203B41FA5}">
                      <a16:colId xmlns:a16="http://schemas.microsoft.com/office/drawing/2014/main" val="213193415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Concept</a:t>
                      </a:r>
                      <a:endParaRPr lang="en-US" sz="1200" b="1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Preferred Term</a:t>
                      </a:r>
                      <a:endParaRPr lang="en-US" sz="1200" b="1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Id</a:t>
                      </a:r>
                      <a:endParaRPr lang="en-US" sz="1200" b="1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230443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Fourth degree burn injury (morphologic abnormality)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Fourth degree burn injury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770400008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63252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Third degree burn injury (morphologic abnormality)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Third degree burn injury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80247002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77928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First degree burn injury (morphologic abnormality)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First degree burn injury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77140003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667128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Second degree burn injury (morphologic abnormality)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Second degree burn injury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46541008</a:t>
                      </a:r>
                      <a:endParaRPr lang="en-US" sz="1200" b="0" i="0" u="none" strike="noStrike" dirty="0">
                        <a:solidFill>
                          <a:srgbClr val="333333"/>
                        </a:solidFill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8638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143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0E728-C1AF-F041-A00B-72F4070EA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1157353003 |Pressure injury (disorder)| - proposed model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C06578-2C02-D747-A08A-A8F4091FD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84215"/>
            <a:ext cx="10515600" cy="4234157"/>
          </a:xfrm>
        </p:spPr>
      </p:pic>
    </p:spTree>
    <p:extLst>
      <p:ext uri="{BB962C8B-B14F-4D97-AF65-F5344CB8AC3E}">
        <p14:creationId xmlns:p14="http://schemas.microsoft.com/office/powerpoint/2010/main" val="2998033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2E166-4D39-9A4D-A574-8B9434D16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1157363006 |Pressure injury stage I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7C61E7-1ABA-A642-AB44-4A5F5FC34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262" y="1825625"/>
            <a:ext cx="10333475" cy="4351338"/>
          </a:xfrm>
        </p:spPr>
      </p:pic>
    </p:spTree>
    <p:extLst>
      <p:ext uri="{BB962C8B-B14F-4D97-AF65-F5344CB8AC3E}">
        <p14:creationId xmlns:p14="http://schemas.microsoft.com/office/powerpoint/2010/main" val="2582222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207B-B4B9-1F44-8AA7-BDA2537C5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injury stage II (disorder)|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45D505E-C56B-FF42-8B3E-E3BF507EA3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0099" y="1825625"/>
            <a:ext cx="9211802" cy="4351338"/>
          </a:xfrm>
        </p:spPr>
      </p:pic>
    </p:spTree>
    <p:extLst>
      <p:ext uri="{BB962C8B-B14F-4D97-AF65-F5344CB8AC3E}">
        <p14:creationId xmlns:p14="http://schemas.microsoft.com/office/powerpoint/2010/main" val="1450604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50E3-04A5-3A49-BB58-A3303EC4C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injury stage III (disorder)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63244CB-2A48-984C-8F68-D088E0C4E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7825" y="1825625"/>
            <a:ext cx="9416350" cy="4351338"/>
          </a:xfrm>
        </p:spPr>
      </p:pic>
    </p:spTree>
    <p:extLst>
      <p:ext uri="{BB962C8B-B14F-4D97-AF65-F5344CB8AC3E}">
        <p14:creationId xmlns:p14="http://schemas.microsoft.com/office/powerpoint/2010/main" val="561940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EE0BB-092D-B249-B5B9-6FC0CA26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injury stage IV (disorder)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AB781A6-FEBC-FA4F-8B22-E067929AA6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5153" y="1825625"/>
            <a:ext cx="9761693" cy="4351338"/>
          </a:xfrm>
        </p:spPr>
      </p:pic>
    </p:spTree>
    <p:extLst>
      <p:ext uri="{BB962C8B-B14F-4D97-AF65-F5344CB8AC3E}">
        <p14:creationId xmlns:p14="http://schemas.microsoft.com/office/powerpoint/2010/main" val="286365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155B9-CAAC-3E4D-9D3C-D0FD576D2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1157248006 |Unstageable pressure injury (disorder)|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5AC0120-B0F2-E941-A60D-1871BDED4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37251"/>
            <a:ext cx="10515600" cy="2528086"/>
          </a:xfrm>
        </p:spPr>
      </p:pic>
    </p:spTree>
    <p:extLst>
      <p:ext uri="{BB962C8B-B14F-4D97-AF65-F5344CB8AC3E}">
        <p14:creationId xmlns:p14="http://schemas.microsoft.com/office/powerpoint/2010/main" val="734137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3FDC48-31E8-EA49-9238-557E3D290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[Suspected]/Deep tissue injury </a:t>
            </a:r>
          </a:p>
        </p:txBody>
      </p:sp>
    </p:spTree>
    <p:extLst>
      <p:ext uri="{BB962C8B-B14F-4D97-AF65-F5344CB8AC3E}">
        <p14:creationId xmlns:p14="http://schemas.microsoft.com/office/powerpoint/2010/main" val="395028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95BBE-53D3-9C45-A2DB-6DE9AF48B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From Pressure Ulcers to “Pressure Injury”: Disambiguation and Anthropology</a:t>
            </a:r>
            <a:r>
              <a:rPr lang="en-US" baseline="30000" dirty="0"/>
              <a:t>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9CFA9-682C-344C-9F61-6B6432AE5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Pressure Ulcer Advisory Panel (NPUAP) released a monumental change to the taxonomy of pressure ulcers that essentially abandons the use of the time-honored nomenclature that used “pressure ulcers” as the basis for its classification system. In the new regimen, the term “pressure ulcers” will be replaced by a taxonomic nomenclature referred to as “pressure injury.”</a:t>
            </a:r>
            <a:endParaRPr lang="en-US" baseline="30000" dirty="0"/>
          </a:p>
          <a:p>
            <a:r>
              <a:rPr lang="en-US" dirty="0"/>
              <a:t>The new taxonomy is described as “injured intact skin, and the other stages beyond are described as open ulcers.”</a:t>
            </a:r>
          </a:p>
          <a:p>
            <a:r>
              <a:rPr lang="en-US" dirty="0"/>
              <a:t>According to the NPUAP,</a:t>
            </a:r>
            <a:r>
              <a:rPr lang="en-US" baseline="30000" dirty="0"/>
              <a:t>1,2</a:t>
            </a:r>
            <a:r>
              <a:rPr lang="en-US" dirty="0"/>
              <a:t> the previous staging system led to “confusion because the definitions for each of the “injury” stages were referred to as “pressure ulcers.”</a:t>
            </a:r>
          </a:p>
          <a:p>
            <a:pPr marL="0" indent="0">
              <a:buNone/>
            </a:pPr>
            <a:r>
              <a:rPr lang="en-US" sz="1700" baseline="30000" dirty="0"/>
              <a:t>1</a:t>
            </a:r>
            <a:r>
              <a:rPr lang="en-US" sz="1700" dirty="0"/>
              <a:t>Advances in Skin &amp; Wound Care: </a:t>
            </a:r>
            <a:r>
              <a:rPr lang="en-US" sz="1700" dirty="0">
                <a:hlinkClick r:id="rId2"/>
              </a:rPr>
              <a:t>July 2016 - Volume 29 - Issue 7 - p 295</a:t>
            </a:r>
            <a:r>
              <a:rPr lang="en-US" sz="1700" dirty="0"/>
              <a:t>doi: 10.1097/01.ASW.0000484588.03086.13</a:t>
            </a:r>
          </a:p>
          <a:p>
            <a:endParaRPr lang="en-US" dirty="0"/>
          </a:p>
          <a:p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819375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C20CD-3730-9840-8C33-DA21BF557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723073000 |Suspected pressure injury of deep tissue (situation)| - existing concept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A9CFCF-D298-7249-B7B2-E4AAF964A6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17606"/>
            <a:ext cx="10515600" cy="3567376"/>
          </a:xfrm>
        </p:spPr>
      </p:pic>
    </p:spTree>
    <p:extLst>
      <p:ext uri="{BB962C8B-B14F-4D97-AF65-F5344CB8AC3E}">
        <p14:creationId xmlns:p14="http://schemas.microsoft.com/office/powerpoint/2010/main" val="662739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2EC8-D69E-0D49-B49D-BB8B616E4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26" y="783021"/>
            <a:ext cx="11569747" cy="614855"/>
          </a:xfrm>
        </p:spPr>
        <p:txBody>
          <a:bodyPr/>
          <a:lstStyle/>
          <a:p>
            <a:pPr algn="ctr"/>
            <a:r>
              <a:rPr lang="en-US" dirty="0"/>
              <a:t>723071003 |Pressure injury of deep tissue (disorder)|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81FCBF8-EF5C-5D47-974E-CAA373051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5533" y="2057400"/>
            <a:ext cx="6897678" cy="2598683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784105-954D-9642-A649-947F29FFA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308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718568-2BD4-7E4C-9997-1DC2BE67A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64" y="2057400"/>
            <a:ext cx="3988091" cy="351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96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C54615D-02D2-F448-89E4-861A8EB2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723071003 |Pressure injury of deep tissue (disorder)| - proposed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7556C14-E316-994A-8D48-D93C02EF99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651" y="1825625"/>
            <a:ext cx="10190698" cy="4351338"/>
          </a:xfrm>
        </p:spPr>
      </p:pic>
    </p:spTree>
    <p:extLst>
      <p:ext uri="{BB962C8B-B14F-4D97-AF65-F5344CB8AC3E}">
        <p14:creationId xmlns:p14="http://schemas.microsoft.com/office/powerpoint/2010/main" val="1633274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C0C66-E166-AF40-9382-C97EE577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NPUAP Pressure Injury Classification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F80B91-1B3F-144B-AEB9-77B1C4D71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328" y="1778371"/>
            <a:ext cx="4876250" cy="152850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674967-BA82-DA48-B31F-C477E27D1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551129"/>
            <a:ext cx="4299874" cy="15285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9BB807-834B-4741-B7D8-2DBFDD363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824" y="1959193"/>
            <a:ext cx="4154762" cy="13476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E97F67-5FDF-8240-96D1-CFEADD62A0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750" y="3770051"/>
            <a:ext cx="4152836" cy="13095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8E83D4C-E4C6-5D4C-BEE8-3C1100F9C8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5323887"/>
            <a:ext cx="4073772" cy="13857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88F7477-E7FB-484F-B0E3-3EE7A033EC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5323887"/>
            <a:ext cx="3724404" cy="145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9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1B4-D157-E248-9702-B23F5055C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Pressure ulcers in SNOMED CT (all have morphology of 420226006 |Pressure ulcer (morphologic abnormality)|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1B8AA5D-8923-CC41-BF29-8970D123EE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4951" y="1815114"/>
            <a:ext cx="7447641" cy="4351338"/>
          </a:xfr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A58AC0-AAC7-C649-9AC4-9F2A575DE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15114"/>
            <a:ext cx="27035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88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850DA-601A-5443-AEF1-301B41AF7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1157149008 |Pressure injury (disorder)|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1B0D1A8-F1F8-FA4C-962F-B74A1A927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3341" y="2091340"/>
            <a:ext cx="7283584" cy="2648826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DF1E2A-61FE-244A-AD49-72AF8D442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45" y="2091340"/>
            <a:ext cx="3846948" cy="335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65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D4B7A-4F47-6341-B6D2-322256E5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injury is currently a synonym of Crushing injury (morphologic abnormality)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919CBE-B0A6-2241-BA81-3E56F25914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4750" y="1825625"/>
            <a:ext cx="105024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53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18B9-9B6F-0042-A54C-954653E06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pressure injuries traumatic or nontraumatic?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77D9F-4926-134D-BA1B-06B2D796F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pressure injury is localized damage to the skin and/or underlying soft tissue, usually over a bony prominence or related to a medical or other device.</a:t>
            </a:r>
          </a:p>
          <a:p>
            <a:r>
              <a:rPr lang="en-US" dirty="0"/>
              <a:t>The injury can present as </a:t>
            </a:r>
            <a:r>
              <a:rPr lang="en-US" dirty="0">
                <a:solidFill>
                  <a:srgbClr val="FF0000"/>
                </a:solidFill>
              </a:rPr>
              <a:t>intact skin or an open ulcer </a:t>
            </a:r>
            <a:r>
              <a:rPr lang="en-US" dirty="0"/>
              <a:t>and may be painful.</a:t>
            </a:r>
          </a:p>
          <a:p>
            <a:r>
              <a:rPr lang="en-US" dirty="0"/>
              <a:t>The injury occurs as a result of </a:t>
            </a:r>
            <a:r>
              <a:rPr lang="en-US" dirty="0">
                <a:solidFill>
                  <a:srgbClr val="FF0000"/>
                </a:solidFill>
              </a:rPr>
              <a:t>intense and/or prolonged pressure or pressure in combination with shear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The tolerance of soft tissue for pressure and shear also may be affected by microclimate, nutrition, perfusion, co-morbidities and condition of the soft tissue.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D7AC84-37B9-A746-8B48-8CE27F742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468" y="6070600"/>
            <a:ext cx="21844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4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D44EC-E707-B141-85FA-953C647C4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injury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B556A-5EF1-144E-B037-5B1AC1976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will be difficult to SD pressure injury stages using morphologies and finding sites based on the complexity of the NPUAP definitions</a:t>
            </a:r>
          </a:p>
        </p:txBody>
      </p:sp>
    </p:spTree>
    <p:extLst>
      <p:ext uri="{BB962C8B-B14F-4D97-AF65-F5344CB8AC3E}">
        <p14:creationId xmlns:p14="http://schemas.microsoft.com/office/powerpoint/2010/main" val="1468020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6C484-FE46-0D49-8F36-4DEBE7E3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model for pressure injuries including stages</a:t>
            </a:r>
          </a:p>
        </p:txBody>
      </p:sp>
    </p:spTree>
    <p:extLst>
      <p:ext uri="{BB962C8B-B14F-4D97-AF65-F5344CB8AC3E}">
        <p14:creationId xmlns:p14="http://schemas.microsoft.com/office/powerpoint/2010/main" val="386826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630</Words>
  <Application>Microsoft Macintosh PowerPoint</Application>
  <PresentationFormat>Widescreen</PresentationFormat>
  <Paragraphs>62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Helvetica Neue</vt:lpstr>
      <vt:lpstr>Office Theme</vt:lpstr>
      <vt:lpstr>Pressure injuries</vt:lpstr>
      <vt:lpstr> From Pressure Ulcers to “Pressure Injury”: Disambiguation and Anthropology1 </vt:lpstr>
      <vt:lpstr>NPUAP Pressure Injury Classification</vt:lpstr>
      <vt:lpstr>Pressure ulcers in SNOMED CT (all have morphology of 420226006 |Pressure ulcer (morphologic abnormality)|</vt:lpstr>
      <vt:lpstr>1157149008 |Pressure injury (disorder)|</vt:lpstr>
      <vt:lpstr>Pressure injury is currently a synonym of Crushing injury (morphologic abnormality)</vt:lpstr>
      <vt:lpstr>Are pressure injuries traumatic or nontraumatic?</vt:lpstr>
      <vt:lpstr>Pressure injury stages</vt:lpstr>
      <vt:lpstr>Proposed model for pressure injuries including stages</vt:lpstr>
      <vt:lpstr>Proposed model</vt:lpstr>
      <vt:lpstr>Current modeling of burn injuries in SNOMED CT</vt:lpstr>
      <vt:lpstr>Current modeling of burn injuries in SNOMED CT - 2</vt:lpstr>
      <vt:lpstr>1157353003 |Pressure injury (disorder)| - proposed model</vt:lpstr>
      <vt:lpstr>1157363006 |Pressure injury stage I (disorder)|</vt:lpstr>
      <vt:lpstr>Pressure injury stage II (disorder)|</vt:lpstr>
      <vt:lpstr>Pressure injury stage III (disorder)</vt:lpstr>
      <vt:lpstr>Pressure injury stage IV (disorder)</vt:lpstr>
      <vt:lpstr>1157248006 |Unstageable pressure injury (disorder)|</vt:lpstr>
      <vt:lpstr>[Suspected]/Deep tissue injury </vt:lpstr>
      <vt:lpstr>723073000 |Suspected pressure injury of deep tissue (situation)| - existing concept</vt:lpstr>
      <vt:lpstr>723071003 |Pressure injury of deep tissue (disorder)|</vt:lpstr>
      <vt:lpstr>723071003 |Pressure injury of deep tissue (disorder)| - proposed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Pressure injuries</dc:title>
  <dc:creator>Bruce J. Goldberg</dc:creator>
  <cp:lastModifiedBy>Bruce Goldberg</cp:lastModifiedBy>
  <cp:revision>29</cp:revision>
  <dcterms:created xsi:type="dcterms:W3CDTF">2021-05-07T23:49:31Z</dcterms:created>
  <dcterms:modified xsi:type="dcterms:W3CDTF">2021-06-28T16:01:55Z</dcterms:modified>
</cp:coreProperties>
</file>