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Mulish" panose="020B0604020202020204" charset="0"/>
      <p:regular r:id="rId18"/>
      <p:bold r:id="rId19"/>
      <p:italic r:id="rId20"/>
      <p:boldItalic r:id="rId21"/>
    </p:embeddedFont>
    <p:embeddedFont>
      <p:font typeface="Mulish Black" panose="020B0604020202020204" charset="0"/>
      <p:bold r:id="rId22"/>
      <p:boldItalic r:id="rId23"/>
    </p:embeddedFont>
    <p:embeddedFont>
      <p:font typeface="Mulish Light" panose="020B0604020202020204" charset="0"/>
      <p:regular r:id="rId24"/>
      <p:bold r:id="rId25"/>
      <p:italic r:id="rId26"/>
      <p:boldItalic r:id="rId27"/>
    </p:embeddedFont>
    <p:embeddedFont>
      <p:font typeface="Mulish SemiBold" panose="020B060402020202020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72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7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D3A3D3B-55D6-4950-80A1-3D64381D5C38}">
  <a:tblStyle styleId="{DD3A3D3B-55D6-4950-80A1-3D64381D5C3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604" y="104"/>
      </p:cViewPr>
      <p:guideLst>
        <p:guide orient="horz" pos="572"/>
        <p:guide pos="7106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ase" userId="a4eed9d196b32d0a" providerId="LiveId" clId="{08A22869-6110-457D-8CC2-8BD7C4D97FB9}"/>
    <pc:docChg chg="custSel modSld">
      <pc:chgData name="James Case" userId="a4eed9d196b32d0a" providerId="LiveId" clId="{08A22869-6110-457D-8CC2-8BD7C4D97FB9}" dt="2023-10-16T18:35:49.654" v="56" actId="20577"/>
      <pc:docMkLst>
        <pc:docMk/>
      </pc:docMkLst>
      <pc:sldChg chg="modSp mod">
        <pc:chgData name="James Case" userId="a4eed9d196b32d0a" providerId="LiveId" clId="{08A22869-6110-457D-8CC2-8BD7C4D97FB9}" dt="2023-10-16T18:35:49.654" v="56" actId="20577"/>
        <pc:sldMkLst>
          <pc:docMk/>
          <pc:sldMk cId="0" sldId="266"/>
        </pc:sldMkLst>
        <pc:spChg chg="mod">
          <ac:chgData name="James Case" userId="a4eed9d196b32d0a" providerId="LiveId" clId="{08A22869-6110-457D-8CC2-8BD7C4D97FB9}" dt="2023-10-16T18:35:49.654" v="56" actId="20577"/>
          <ac:spMkLst>
            <pc:docMk/>
            <pc:sldMk cId="0" sldId="266"/>
            <ac:spMk id="17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7ce648d5ed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27ce648d5e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4b18495b2e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24b18495b2e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4b18495b2e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g24b18495b2e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4b18495b2e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g24b18495b2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4b18495b2e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g24b18495b2e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4b18495b2e_0_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g24b18495b2e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snomedexpo.org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>
            <a:spLocks noGrp="1"/>
          </p:cNvSpPr>
          <p:nvPr>
            <p:ph type="pic" idx="2"/>
          </p:nvPr>
        </p:nvSpPr>
        <p:spPr>
          <a:xfrm>
            <a:off x="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2"/>
          <p:cNvSpPr>
            <a:spLocks noGrp="1"/>
          </p:cNvSpPr>
          <p:nvPr>
            <p:ph type="pic" idx="3"/>
          </p:nvPr>
        </p:nvSpPr>
        <p:spPr>
          <a:xfrm>
            <a:off x="4064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9" name="Google Shape;19;p2"/>
          <p:cNvSpPr>
            <a:spLocks noGrp="1"/>
          </p:cNvSpPr>
          <p:nvPr>
            <p:ph type="pic" idx="4"/>
          </p:nvPr>
        </p:nvSpPr>
        <p:spPr>
          <a:xfrm>
            <a:off x="8128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p2"/>
          <p:cNvSpPr>
            <a:spLocks noGrp="1"/>
          </p:cNvSpPr>
          <p:nvPr>
            <p:ph type="pic" idx="5"/>
          </p:nvPr>
        </p:nvSpPr>
        <p:spPr>
          <a:xfrm>
            <a:off x="0" y="2286000"/>
            <a:ext cx="62738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p2"/>
          <p:cNvSpPr>
            <a:spLocks noGrp="1"/>
          </p:cNvSpPr>
          <p:nvPr>
            <p:ph type="pic" idx="6"/>
          </p:nvPr>
        </p:nvSpPr>
        <p:spPr>
          <a:xfrm>
            <a:off x="-1" y="4572000"/>
            <a:ext cx="6805204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2" name="Google Shape;22;p2"/>
          <p:cNvSpPr>
            <a:spLocks noGrp="1"/>
          </p:cNvSpPr>
          <p:nvPr>
            <p:ph type="pic" idx="7"/>
          </p:nvPr>
        </p:nvSpPr>
        <p:spPr>
          <a:xfrm>
            <a:off x="6805204" y="4572000"/>
            <a:ext cx="5386797" cy="2286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3" name="Google Shape;23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26200" y="2438400"/>
            <a:ext cx="3238832" cy="19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4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1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6" name="Google Shape;7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4_Title Slide 2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12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82" name="Google Shape;82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Gree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3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Google Shape;88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/2 Imag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One Third Imag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- Blu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5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- Yellow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6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Purpl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7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Promo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8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rgbClr val="F0513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8"/>
          <p:cNvSpPr txBox="1">
            <a:spLocks noGrp="1"/>
          </p:cNvSpPr>
          <p:nvPr>
            <p:ph type="body" idx="1"/>
          </p:nvPr>
        </p:nvSpPr>
        <p:spPr>
          <a:xfrm>
            <a:off x="638781" y="3454462"/>
            <a:ext cx="3080873" cy="3008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03273" y="980751"/>
            <a:ext cx="3080873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60" name="Google Shape;60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4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Closing Slid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11189586" y="0"/>
            <a:ext cx="863600" cy="67056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9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1" cy="6098533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64" name="Google Shape;64;p9"/>
          <p:cNvSpPr txBox="1"/>
          <p:nvPr/>
        </p:nvSpPr>
        <p:spPr>
          <a:xfrm>
            <a:off x="291214" y="6416222"/>
            <a:ext cx="31347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October</a:t>
            </a:r>
            <a:r>
              <a:rPr lang="en-CA" sz="1000" b="0" i="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</a:t>
            </a:r>
            <a:r>
              <a:rPr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2023</a:t>
            </a:r>
            <a:r>
              <a:rPr lang="en-CA" sz="1000" b="0" i="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Business Meetings</a:t>
            </a:r>
            <a:endParaRPr sz="1000" b="0" i="0" u="none" strike="noStrike" cap="non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5" name="Google Shape;65;p9"/>
          <p:cNvSpPr/>
          <p:nvPr/>
        </p:nvSpPr>
        <p:spPr>
          <a:xfrm rot="5400000">
            <a:off x="4004420" y="5171312"/>
            <a:ext cx="3600" cy="2736000"/>
          </a:xfrm>
          <a:prstGeom prst="rect">
            <a:avLst/>
          </a:prstGeom>
          <a:solidFill>
            <a:schemeClr val="accent1">
              <a:alpha val="49803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000" b="0" i="0" u="none" strike="noStrike" cap="non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5679022" y="6416202"/>
            <a:ext cx="757581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>
                <a:solidFill>
                  <a:schemeClr val="accent2"/>
                </a:solidFill>
                <a:uFill>
                  <a:noFill/>
                </a:uFill>
                <a:latin typeface="Mulish Light"/>
                <a:ea typeface="Mulish Light"/>
                <a:cs typeface="Mulish Light"/>
                <a:sym typeface="Mulish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snomedexpo.org</a:t>
            </a:r>
            <a:r>
              <a:rPr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 |   linkedin.com/company/ihtsdo   |   x.com/snomedct   |   youtube.com/@snomedct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/3 Image Yellow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0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0" name="Google Shape;7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1"/>
          <p:cNvCxnSpPr/>
          <p:nvPr/>
        </p:nvCxnSpPr>
        <p:spPr>
          <a:xfrm rot="10800000">
            <a:off x="11792737" y="1532400"/>
            <a:ext cx="0" cy="2590200"/>
          </a:xfrm>
          <a:prstGeom prst="straightConnector1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/>
          <p:nvPr/>
        </p:nvSpPr>
        <p:spPr>
          <a:xfrm rot="-5400000">
            <a:off x="10215800" y="4865565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October</a:t>
            </a:r>
            <a:r>
              <a:rPr lang="en-CA" sz="1100" b="0" i="0" u="none" strike="noStrike" cap="none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 </a:t>
            </a:r>
            <a:r>
              <a:rPr lang="en-CA"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2023</a:t>
            </a:r>
            <a:r>
              <a:rPr lang="en-CA" sz="1100" b="0" i="0" u="none" strike="noStrike" cap="none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 Business Meetings</a:t>
            </a:r>
            <a:endParaRPr sz="1100" b="0" i="0" u="none" strike="noStrike" cap="none">
              <a:solidFill>
                <a:srgbClr val="434A55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pic>
        <p:nvPicPr>
          <p:cNvPr id="14" name="Google Shape;14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-1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"/>
          <p:cNvSpPr txBox="1"/>
          <p:nvPr/>
        </p:nvSpPr>
        <p:spPr>
          <a:xfrm>
            <a:off x="11587566" y="2272998"/>
            <a:ext cx="416448" cy="42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CA" sz="1400" b="0" i="0" u="none" strike="noStrike" cap="none">
                <a:solidFill>
                  <a:schemeClr val="dk1"/>
                </a:solidFill>
                <a:latin typeface="Mulish Light"/>
                <a:ea typeface="Mulish Light"/>
                <a:cs typeface="Mulish Light"/>
                <a:sym typeface="Mulish Light"/>
              </a:rPr>
              <a:t>‹#›</a:t>
            </a:fld>
            <a:endParaRPr sz="1400" b="0" i="0" u="none" strike="noStrike" cap="none">
              <a:solidFill>
                <a:schemeClr val="dk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4"/>
          <p:cNvPicPr preferRelativeResize="0"/>
          <p:nvPr/>
        </p:nvPicPr>
        <p:blipFill rotWithShape="1">
          <a:blip r:embed="rId3">
            <a:alphaModFix/>
          </a:blip>
          <a:srcRect t="5961" b="9357"/>
          <a:stretch/>
        </p:blipFill>
        <p:spPr>
          <a:xfrm>
            <a:off x="0" y="50"/>
            <a:ext cx="12192001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4"/>
          <p:cNvSpPr/>
          <p:nvPr/>
        </p:nvSpPr>
        <p:spPr>
          <a:xfrm>
            <a:off x="0" y="50"/>
            <a:ext cx="12192000" cy="6858000"/>
          </a:xfrm>
          <a:prstGeom prst="rect">
            <a:avLst/>
          </a:prstGeom>
          <a:solidFill>
            <a:schemeClr val="accent1">
              <a:alpha val="698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582834" y="2591509"/>
            <a:ext cx="5077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200" b="0" i="0" u="none" strike="noStrike" cap="none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  <a:t>[Insert Title]</a:t>
            </a:r>
            <a:endParaRPr sz="3200" b="0" i="0" u="none" strike="noStrike" cap="none">
              <a:solidFill>
                <a:schemeClr val="accen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6582834" y="3850218"/>
            <a:ext cx="5202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 b="0" i="0" u="none" strike="noStrike" cap="none">
                <a:solidFill>
                  <a:srgbClr val="7F7F7F"/>
                </a:solidFill>
                <a:latin typeface="Mulish"/>
                <a:ea typeface="Mulish"/>
                <a:cs typeface="Mulish"/>
                <a:sym typeface="Mulish"/>
              </a:rPr>
              <a:t>[Insert Date]</a:t>
            </a:r>
            <a:endParaRPr sz="1800" b="0" i="0" u="none" strike="noStrike" cap="none">
              <a:solidFill>
                <a:srgbClr val="7F7F7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276090" y="6383375"/>
            <a:ext cx="75759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 b="0" i="0" u="none" strike="noStrike" cap="non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snomedexpo.org  |   linkedin.com/company/ihtsdo   |   </a:t>
            </a:r>
            <a:r>
              <a:rPr lang="en-CA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x</a:t>
            </a:r>
            <a:r>
              <a:rPr lang="en-CA" sz="1000" b="0" i="0" u="none" strike="noStrike" cap="non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.com/snomedct   |   youtube.com/</a:t>
            </a:r>
            <a:r>
              <a:rPr lang="en-CA" sz="10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@snomedct</a:t>
            </a:r>
            <a:endParaRPr/>
          </a:p>
        </p:txBody>
      </p:sp>
      <p:sp>
        <p:nvSpPr>
          <p:cNvPr id="100" name="Google Shape;100;p14"/>
          <p:cNvSpPr/>
          <p:nvPr/>
        </p:nvSpPr>
        <p:spPr>
          <a:xfrm>
            <a:off x="6051525" y="2253625"/>
            <a:ext cx="6140400" cy="240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1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1" name="Google Shape;101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6247" y="561276"/>
            <a:ext cx="3069900" cy="136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4"/>
          <p:cNvSpPr txBox="1"/>
          <p:nvPr/>
        </p:nvSpPr>
        <p:spPr>
          <a:xfrm>
            <a:off x="6582834" y="2391884"/>
            <a:ext cx="5077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200">
                <a:latin typeface="Mulish"/>
                <a:ea typeface="Mulish"/>
                <a:cs typeface="Mulish"/>
                <a:sym typeface="Mulish"/>
              </a:rPr>
              <a:t>Evaluation Procedures to Observables</a:t>
            </a:r>
            <a:endParaRPr sz="3200" b="0" i="0" u="none" strike="noStrike" cap="none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3" name="Google Shape;103;p14"/>
          <p:cNvSpPr txBox="1"/>
          <p:nvPr/>
        </p:nvSpPr>
        <p:spPr>
          <a:xfrm>
            <a:off x="6582809" y="3469168"/>
            <a:ext cx="5202900" cy="7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latin typeface="Mulish"/>
                <a:ea typeface="Mulish"/>
                <a:cs typeface="Mulish"/>
                <a:sym typeface="Mulish"/>
              </a:rPr>
              <a:t>23 October 2023</a:t>
            </a:r>
            <a:endParaRPr sz="1800" b="0" i="0" u="none" strike="noStrike" cap="none">
              <a:latin typeface="Mulish"/>
              <a:ea typeface="Mulish"/>
              <a:cs typeface="Mulish"/>
              <a:sym typeface="Mulish"/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latin typeface="Mulish"/>
                <a:ea typeface="Mulish"/>
                <a:cs typeface="Mulish"/>
                <a:sym typeface="Mulish"/>
              </a:rPr>
              <a:t>Editorial Advisory Group</a:t>
            </a:r>
            <a:endParaRPr sz="1800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4" name="Google Shape;104;p14"/>
          <p:cNvSpPr txBox="1"/>
          <p:nvPr/>
        </p:nvSpPr>
        <p:spPr>
          <a:xfrm>
            <a:off x="8351334" y="5442053"/>
            <a:ext cx="34344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>
                <a:solidFill>
                  <a:srgbClr val="F1C232"/>
                </a:solidFill>
                <a:latin typeface="Mulish Black"/>
                <a:ea typeface="Mulish Black"/>
                <a:cs typeface="Mulish Black"/>
                <a:sym typeface="Mulish Black"/>
              </a:rPr>
              <a:t>Atlanta, USA</a:t>
            </a:r>
            <a:endParaRPr sz="3000">
              <a:solidFill>
                <a:srgbClr val="F1C232"/>
              </a:solidFill>
              <a:latin typeface="Mulish Black"/>
              <a:ea typeface="Mulish Black"/>
              <a:cs typeface="Mulish Black"/>
              <a:sym typeface="Mulish Black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000">
                <a:solidFill>
                  <a:srgbClr val="F1C232"/>
                </a:solidFill>
                <a:latin typeface="Mulish Black"/>
                <a:ea typeface="Mulish Black"/>
                <a:cs typeface="Mulish Black"/>
                <a:sym typeface="Mulish Black"/>
              </a:rPr>
              <a:t>October 2023</a:t>
            </a:r>
            <a:endParaRPr sz="3000">
              <a:solidFill>
                <a:srgbClr val="F1C232"/>
              </a:solidFill>
              <a:latin typeface="Mulish Black"/>
              <a:ea typeface="Mulish Black"/>
              <a:cs typeface="Mulish Black"/>
              <a:sym typeface="Mulish Black"/>
            </a:endParaRPr>
          </a:p>
        </p:txBody>
      </p:sp>
      <p:sp>
        <p:nvSpPr>
          <p:cNvPr id="105" name="Google Shape;105;p14"/>
          <p:cNvSpPr/>
          <p:nvPr/>
        </p:nvSpPr>
        <p:spPr>
          <a:xfrm>
            <a:off x="0" y="0"/>
            <a:ext cx="86100" cy="6858000"/>
          </a:xfrm>
          <a:prstGeom prst="rect">
            <a:avLst/>
          </a:prstGeom>
          <a:solidFill>
            <a:srgbClr val="F1C23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4"/>
          <p:cNvSpPr txBox="1"/>
          <p:nvPr/>
        </p:nvSpPr>
        <p:spPr>
          <a:xfrm>
            <a:off x="6171100" y="243200"/>
            <a:ext cx="58764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solidFill>
                  <a:srgbClr val="F1C232"/>
                </a:solidFill>
                <a:latin typeface="Mulish"/>
                <a:ea typeface="Mulish"/>
                <a:cs typeface="Mulish"/>
                <a:sym typeface="Mulish"/>
              </a:rPr>
              <a:t>OCTOBER 2023 SNOMED INTERNATIONAL BUSINESS MEETINGS </a:t>
            </a:r>
            <a:endParaRPr>
              <a:solidFill>
                <a:srgbClr val="F1C232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Rationale for opposition to the proposed move</a:t>
            </a:r>
            <a:endParaRPr/>
          </a:p>
        </p:txBody>
      </p:sp>
      <p:sp>
        <p:nvSpPr>
          <p:cNvPr id="168" name="Google Shape;168;p23"/>
          <p:cNvSpPr txBox="1">
            <a:spLocks noGrp="1"/>
          </p:cNvSpPr>
          <p:nvPr>
            <p:ph type="body" idx="2"/>
          </p:nvPr>
        </p:nvSpPr>
        <p:spPr>
          <a:xfrm>
            <a:off x="360375" y="1014425"/>
            <a:ext cx="11327100" cy="56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There are national standards for the two hierarchy paradigm which are broadly implemented.  The move will break these implementations.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Countries </a:t>
            </a:r>
            <a:r>
              <a:rPr lang="en-CA" sz="22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requiring</a:t>
            </a: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 the two hierarchy solution will need to recreate the moved content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“Single code” solution does not scale for all areas of diagnostics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607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○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NB: The proposed changes do not require a single code be used, just a single hierarchy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Description phrasing differs between test requests and test results 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Concepts deemed to be of use in multiple member countries should be retained 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Evaluation procedures moved to Observables may duplicate Observables in extensions (created during the previous LOINC/SNOMED agreement period)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Evaluation procedures are actions; Observables represent properties of things, so they are semantically different and should be separate.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Modeling inconsistencies can be addressed by more rigorous application of improved editorial guidance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Reduced interoperability can be addressed by better implementation guidance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Evaluation procedures are referenced in other interoperability standards and will be negatively impacted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782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proposal does not provide sufficient detail on the impact of moving content outside the Laboratory/measurement domain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Options for discussion</a:t>
            </a:r>
            <a:endParaRPr/>
          </a:p>
        </p:txBody>
      </p:sp>
      <p:sp>
        <p:nvSpPr>
          <p:cNvPr id="174" name="Google Shape;174;p24"/>
          <p:cNvSpPr txBox="1">
            <a:spLocks noGrp="1"/>
          </p:cNvSpPr>
          <p:nvPr>
            <p:ph type="body" idx="2"/>
          </p:nvPr>
        </p:nvSpPr>
        <p:spPr>
          <a:xfrm>
            <a:off x="360375" y="1014425"/>
            <a:ext cx="11327100" cy="56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600"/>
              <a:buAutoNum type="arabicPeriod"/>
            </a:pPr>
            <a:r>
              <a:rPr lang="en-CA" sz="26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Maintain status quo (least disruptive to </a:t>
            </a:r>
            <a:r>
              <a:rPr lang="en-CA" sz="2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current implementations)</a:t>
            </a:r>
            <a:endParaRPr sz="26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AutoNum type="alphaLcPeriod"/>
            </a:pPr>
            <a:r>
              <a:rPr lang="en-CA" sz="22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Add new observables as need for modeling</a:t>
            </a:r>
            <a:endParaRPr sz="22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AutoNum type="alphaLcPeriod"/>
            </a:pPr>
            <a:r>
              <a:rPr lang="en-CA" sz="22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Allow LOINC extension to handle the majority of laboratory result codes</a:t>
            </a:r>
            <a:endParaRPr sz="22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Font typeface="Arial"/>
              <a:buAutoNum type="alphaLcPeriod"/>
            </a:pPr>
            <a:r>
              <a:rPr lang="en-CA" sz="22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Allow implementations to use either one or two hierarchy solution</a:t>
            </a:r>
            <a:endParaRPr sz="22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AutoNum type="alphaLcPeriod"/>
            </a:pPr>
            <a:r>
              <a:rPr lang="en-CA" sz="22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Maintain the Evaluation procedure hierarchy, with no new content added</a:t>
            </a:r>
            <a:endParaRPr sz="22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600"/>
              <a:buAutoNum type="arabicPeriod"/>
            </a:pPr>
            <a:r>
              <a:rPr lang="en-CA" sz="26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Enhance the Evaluation procedure hierarchy to better support ordering</a:t>
            </a:r>
            <a:endParaRPr sz="26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AutoNum type="alphaLcPeriod"/>
            </a:pPr>
            <a:r>
              <a:rPr lang="en-CA" sz="22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More robust concept model?</a:t>
            </a:r>
            <a:endParaRPr sz="26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600"/>
              <a:buAutoNum type="arabicPeriod"/>
            </a:pPr>
            <a:r>
              <a:rPr lang="en-CA" sz="26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Merge Evaluation procedures hierarchy with Observable entity and educate membership on the use of less granular Observable entities for ordering</a:t>
            </a:r>
            <a:endParaRPr sz="26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AutoNum type="alphaLcPeriod"/>
            </a:pPr>
            <a:r>
              <a:rPr lang="en-CA" sz="22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Order only, Observation only and Order or Observation identification of concepts can be addressed with annotations.</a:t>
            </a:r>
            <a:endParaRPr sz="22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937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600"/>
              <a:buAutoNum type="arabicPeriod"/>
            </a:pPr>
            <a:r>
              <a:rPr lang="en-CA" sz="2600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Other options???</a:t>
            </a:r>
            <a:endParaRPr sz="26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2200" dirty="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5"/>
          <p:cNvPicPr preferRelativeResize="0"/>
          <p:nvPr/>
        </p:nvPicPr>
        <p:blipFill rotWithShape="1">
          <a:blip r:embed="rId3">
            <a:alphaModFix/>
          </a:blip>
          <a:srcRect l="20711" r="36327"/>
          <a:stretch/>
        </p:blipFill>
        <p:spPr>
          <a:xfrm>
            <a:off x="129100" y="0"/>
            <a:ext cx="442059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Summary of Issues</a:t>
            </a:r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CA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evaluation procedure hierarchy was created in 2003 to represent laboratory procedures, measurement procedures, assessments, and other  procedures that resulted in observational results.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CA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Observable entity hierarchy was created in 2002, but was initially primitive, sparsely populated and did not include laboratory observables.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CA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Over time, measurement observables were added to the Observable entity hierarchy, creating the perception of two hierarchies supporting the same scope.</a:t>
            </a:r>
            <a:endParaRPr sz="18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00"/>
              <a:buChar char="●"/>
            </a:pPr>
            <a:r>
              <a:rPr lang="en-CA" sz="1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Proposals to reconcile the “duplication” of content by moving the Evaluation procedures to the Observable entity hierarchy have been met with opposition due to a requirement for separate order and result codes. </a:t>
            </a:r>
            <a:endParaRPr/>
          </a:p>
        </p:txBody>
      </p:sp>
      <p:sp>
        <p:nvSpPr>
          <p:cNvPr id="114" name="Google Shape;114;p15"/>
          <p:cNvSpPr txBox="1"/>
          <p:nvPr/>
        </p:nvSpPr>
        <p:spPr>
          <a:xfrm>
            <a:off x="650988" y="245844"/>
            <a:ext cx="3898710" cy="18507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CA" sz="3200">
                <a:solidFill>
                  <a:srgbClr val="F1C232"/>
                </a:solidFill>
                <a:latin typeface="Mulish"/>
                <a:ea typeface="Mulish"/>
                <a:cs typeface="Mulish"/>
                <a:sym typeface="Mulish"/>
              </a:rPr>
              <a:t>Background</a:t>
            </a:r>
            <a:endParaRPr sz="3200" b="0" i="0" u="none" strike="noStrike" cap="none">
              <a:solidFill>
                <a:srgbClr val="F1C232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6"/>
          <p:cNvPicPr preferRelativeResize="0"/>
          <p:nvPr/>
        </p:nvPicPr>
        <p:blipFill rotWithShape="1">
          <a:blip r:embed="rId3">
            <a:alphaModFix/>
          </a:blip>
          <a:srcRect l="42864" r="36769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6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6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Laboratory testing </a:t>
            </a:r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600" cy="5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700"/>
              <a:t>There are five ways in which Laboratory data may be requested and resulted using SNOMED CT and/or LOINC:</a:t>
            </a:r>
            <a:endParaRPr sz="2700"/>
          </a:p>
          <a:p>
            <a:pPr marL="457200" lvl="0" indent="-4000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700"/>
              <a:buAutoNum type="arabicPeriod"/>
            </a:pPr>
            <a:r>
              <a:rPr lang="en-CA" sz="2700"/>
              <a:t>SNOMED Evaluation procedures used for both orders and results</a:t>
            </a:r>
            <a:endParaRPr sz="2700"/>
          </a:p>
          <a:p>
            <a:pPr marL="457200" lvl="0" indent="-400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lang="en-CA" sz="2700"/>
              <a:t>SNOMED Observable entities used for both orders and results</a:t>
            </a:r>
            <a:endParaRPr sz="2700"/>
          </a:p>
          <a:p>
            <a:pPr marL="457200" lvl="0" indent="-400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lang="en-CA" sz="2700"/>
              <a:t>SNOMED Evaluation procedures used for orders and Observable entities for results</a:t>
            </a:r>
            <a:endParaRPr sz="2700"/>
          </a:p>
          <a:p>
            <a:pPr marL="457200" lvl="0" indent="-400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lang="en-CA" sz="2700"/>
              <a:t>SNOMED Evaluation procedures used for orders, LOINC codes used for results</a:t>
            </a:r>
            <a:endParaRPr sz="2700"/>
          </a:p>
          <a:p>
            <a:pPr marL="457200" lvl="0" indent="-400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lang="en-CA" sz="2700"/>
              <a:t>LOINC used for both orders and results</a:t>
            </a:r>
            <a:endParaRPr sz="2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7"/>
          <p:cNvPicPr preferRelativeResize="0"/>
          <p:nvPr/>
        </p:nvPicPr>
        <p:blipFill rotWithShape="1">
          <a:blip r:embed="rId3">
            <a:alphaModFix/>
          </a:blip>
          <a:srcRect l="42864" r="36769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7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6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 sz="2700"/>
              <a:t>Clinical pathology reporting - Schools of thought</a:t>
            </a:r>
            <a:r>
              <a:rPr lang="en-CA"/>
              <a:t> </a:t>
            </a:r>
            <a:endParaRPr/>
          </a:p>
        </p:txBody>
      </p:sp>
      <p:sp>
        <p:nvSpPr>
          <p:cNvPr id="128" name="Google Shape;128;p17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600" cy="5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CA" sz="22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need for one or two hierarchies to represent laboratory testing is based on perceptions:</a:t>
            </a:r>
            <a:endParaRPr sz="22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7191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2498"/>
              <a:buAutoNum type="arabi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Two hierarchies: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87191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lphaL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Orders (Evaluation procedures) represent a request for an action to be performed on a specimen.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87191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lphaL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Observations (Observable entities) represent the output of action performed.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7191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rabi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One hierarchy: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87191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lphaL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Orders represent a request for an observation to be made on a specimen.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87191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lphaL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Observation results represent the value of the requested observation.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7191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rabi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Both LOINC and NPU follow the one hierarchy model.</a:t>
            </a:r>
            <a:endParaRPr sz="2035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7191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2498"/>
              <a:buAutoNum type="arabicPeriod"/>
            </a:pPr>
            <a:r>
              <a:rPr lang="en-CA" sz="2035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SNOMED currently supports both the one and two hierarchy models.</a:t>
            </a:r>
            <a:endParaRPr sz="2497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18"/>
          <p:cNvPicPr preferRelativeResize="0"/>
          <p:nvPr/>
        </p:nvPicPr>
        <p:blipFill rotWithShape="1">
          <a:blip r:embed="rId3">
            <a:alphaModFix/>
          </a:blip>
          <a:srcRect l="42864" r="36769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8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6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 sz="3000"/>
              <a:t>Relationship to the LOINC extension project</a:t>
            </a:r>
            <a:endParaRPr sz="3000"/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600" cy="5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LOINC extension project will provide a comprehensive set of Observable entities that may be used for both orders and results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extension will be enhanced through the use of less granular Observables that provide the taxonomic structure of the Observables hierarchy and may be used for ordering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100"/>
              <a:buFont typeface="Arial"/>
              <a:buChar char="•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extension content will be owned by Regenstrief.  The project only formats existing LOINC content into SNOMED.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LOINC extension content needed to model SNOMED content in other hierarchies will be requested for promotion to the International release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4064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SNOMED will only create Observables which are not included in the LOINC extension, are necessary for modeling other content, and do not fulfill LOINC inclusion criteria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None/>
            </a:pP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9"/>
          <p:cNvPicPr preferRelativeResize="0"/>
          <p:nvPr/>
        </p:nvPicPr>
        <p:blipFill rotWithShape="1">
          <a:blip r:embed="rId3">
            <a:alphaModFix/>
          </a:blip>
          <a:srcRect l="42864" r="36769"/>
          <a:stretch/>
        </p:blipFill>
        <p:spPr>
          <a:xfrm>
            <a:off x="129100" y="0"/>
            <a:ext cx="2205300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Concerns</a:t>
            </a:r>
            <a:endParaRPr/>
          </a:p>
        </p:txBody>
      </p:sp>
      <p:sp>
        <p:nvSpPr>
          <p:cNvPr id="142" name="Google Shape;142;p19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Current separation of Observables and Evaluation procedures leads to inconsistent classification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Char char="○"/>
            </a:pPr>
            <a:r>
              <a:rPr lang="en-CA" sz="16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Some concepts modeled with Observables and others with Evaluation procedures</a:t>
            </a:r>
            <a:endParaRPr sz="16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 light of the SNOMED/RII agreement to create the LOINC extension, there will be an increased amount of both perceived and actual duplication between Observables and Evaluation procedures for those using the LOINC extension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continued existence of two ways of representing the same semantic leads to reduced interoperability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existence of two separate hierarchies results in increased maintenance</a:t>
            </a:r>
            <a:endParaRPr sz="20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Char char="●"/>
            </a:pPr>
            <a:r>
              <a:rPr lang="en-CA" sz="20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Editorial policy states no new Evaluation procedures will be added, but SI continues to receive new requests based on the existing content</a:t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1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None/>
            </a:pPr>
            <a:r>
              <a:rPr lang="en-CA" sz="2900"/>
              <a:t>Retaining separate Observable and Evaluation Procedures</a:t>
            </a:r>
            <a:endParaRPr sz="2900"/>
          </a:p>
        </p:txBody>
      </p:sp>
      <p:sp>
        <p:nvSpPr>
          <p:cNvPr id="148" name="Google Shape;148;p20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1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Pros</a:t>
            </a:r>
            <a:endParaRPr sz="2100" b="1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Meets user requirement for separate orderable concept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Supports many existing implementations that require SNOMED Procedures for ordering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Allows ordering of panels (e.g. 26604007 |Complete blood count (procedure)|)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Char char="○"/>
            </a:pPr>
            <a:r>
              <a:rPr lang="en-CA" sz="1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Does not define the components of the panel</a:t>
            </a:r>
            <a:endParaRPr sz="1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21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Cons</a:t>
            </a:r>
            <a:endParaRPr sz="2100" b="1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Potential for large amount of duplicate content 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822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84"/>
              <a:buFont typeface="Arial"/>
              <a:buChar char="○"/>
            </a:pPr>
            <a:r>
              <a:rPr lang="en-CA" sz="1883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33747003 |Glucose measurement, blood (procedure)|</a:t>
            </a:r>
            <a:endParaRPr sz="1883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822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884"/>
              <a:buFont typeface="Arial"/>
              <a:buChar char="○"/>
            </a:pPr>
            <a:r>
              <a:rPr lang="en-CA" sz="1883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434912009 |Blood glucose concentration (observable entity)| </a:t>
            </a:r>
            <a:endParaRPr sz="1883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Provides two ways to model or report the same notion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The current situation results in inconsistent classification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Evaluation procedures are mostly primitive (more difficult to maintain)</a:t>
            </a:r>
            <a:endParaRPr sz="21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Char char="○"/>
            </a:pPr>
            <a:r>
              <a:rPr lang="en-CA" sz="1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Observable entities are also primarily primitive, but that will be addressed with the LOINC extension project</a:t>
            </a:r>
            <a:endParaRPr sz="1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100"/>
              <a:buChar char="●"/>
            </a:pPr>
            <a:r>
              <a:rPr lang="en-CA" sz="2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Inconsistent with the approach used by other laboratory standards (i.e. LOINC, NPU)</a:t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Moving Evaluation Procedures to Observable entity</a:t>
            </a:r>
            <a:endParaRPr/>
          </a:p>
        </p:txBody>
      </p:sp>
      <p:sp>
        <p:nvSpPr>
          <p:cNvPr id="154" name="Google Shape;154;p21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Pros</a:t>
            </a:r>
            <a:endParaRPr sz="2200" b="1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Eliminates perceived and actual duplication between Observable entities and Evaluation procedures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Provides less specific grouper concepts that can be used for ordering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Provides a single way to model content in other hierarchies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Eliminates the need for SNOMED to maintain a separate evaluation procedure hierarchy (at least in the laboratory space)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Is consistent with the approach used by other standards (LOINC, NPU)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CA" sz="2200" b="1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Cons</a:t>
            </a:r>
            <a:endParaRPr sz="2200" b="1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Paradigm shift for users 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Large impact to current implementations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Font typeface="Arial"/>
              <a:buChar char="●"/>
            </a:pPr>
            <a:r>
              <a:rPr lang="en-CA" sz="2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Currently does not address panels</a:t>
            </a:r>
            <a:endParaRPr sz="22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Rationale for the proposed move	</a:t>
            </a:r>
            <a:endParaRPr/>
          </a:p>
        </p:txBody>
      </p:sp>
      <p:sp>
        <p:nvSpPr>
          <p:cNvPr id="160" name="Google Shape;160;p22"/>
          <p:cNvSpPr txBox="1">
            <a:spLocks noGrp="1"/>
          </p:cNvSpPr>
          <p:nvPr>
            <p:ph type="body" idx="2"/>
          </p:nvPr>
        </p:nvSpPr>
        <p:spPr>
          <a:xfrm>
            <a:off x="360375" y="1014425"/>
            <a:ext cx="11327100" cy="13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CA"/>
              <a:t>The Evaluation procedure hierarchy concept model was created to support an import of LOINC terms and mimics the top level LOINC model</a:t>
            </a:r>
            <a:endParaRPr/>
          </a:p>
        </p:txBody>
      </p:sp>
      <p:graphicFrame>
        <p:nvGraphicFramePr>
          <p:cNvPr id="161" name="Google Shape;161;p22"/>
          <p:cNvGraphicFramePr/>
          <p:nvPr/>
        </p:nvGraphicFramePr>
        <p:xfrm>
          <a:off x="664175" y="2422538"/>
          <a:ext cx="10287000" cy="3200190"/>
        </p:xfrm>
        <a:graphic>
          <a:graphicData uri="http://schemas.openxmlformats.org/drawingml/2006/table">
            <a:tbl>
              <a:tblPr>
                <a:noFill/>
                <a:tableStyleId>{DD3A3D3B-55D6-4950-80A1-3D64381D5C38}</a:tableStyleId>
              </a:tblPr>
              <a:tblGrid>
                <a:gridCol w="5143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4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 b="1"/>
                        <a:t>SNOMED Evaluation Procedure Attribute</a:t>
                      </a:r>
                      <a:endParaRPr sz="1800"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 b="1"/>
                        <a:t>LOINC part</a:t>
                      </a:r>
                      <a:endParaRPr sz="1800"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Component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Component (analyte)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Has specimen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System (specimen)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Measurement method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Method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Property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Property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Scale type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Scale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Time aspect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Time</a:t>
                      </a:r>
                      <a:endParaRPr sz="18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2" name="Google Shape;162;p22"/>
          <p:cNvSpPr txBox="1"/>
          <p:nvPr/>
        </p:nvSpPr>
        <p:spPr>
          <a:xfrm>
            <a:off x="483975" y="5622600"/>
            <a:ext cx="11079900" cy="85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>
                <a:latin typeface="Calibri"/>
                <a:ea typeface="Calibri"/>
                <a:cs typeface="Calibri"/>
                <a:sym typeface="Calibri"/>
              </a:rPr>
              <a:t>The Observable entity concept model was created as a more refined model to represent the defining characteristics of an observation, regardless of whether it is a requested observation or a reported observation.  The number and definition of the attributes in the observables model provides clearer semantics than the Evaluation procedure model.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424A55"/>
      </a:dk1>
      <a:lt1>
        <a:srgbClr val="FFFFFF"/>
      </a:lt1>
      <a:dk2>
        <a:srgbClr val="00A9E0"/>
      </a:dk2>
      <a:lt2>
        <a:srgbClr val="F1F2F1"/>
      </a:lt2>
      <a:accent1>
        <a:srgbClr val="0167B9"/>
      </a:accent1>
      <a:accent2>
        <a:srgbClr val="0067B9"/>
      </a:accent2>
      <a:accent3>
        <a:srgbClr val="654EA2"/>
      </a:accent3>
      <a:accent4>
        <a:srgbClr val="F05130"/>
      </a:accent4>
      <a:accent5>
        <a:srgbClr val="019A77"/>
      </a:accent5>
      <a:accent6>
        <a:srgbClr val="7221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1201</Words>
  <Application>Microsoft Office PowerPoint</Application>
  <PresentationFormat>Widescreen</PresentationFormat>
  <Paragraphs>112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Mulish</vt:lpstr>
      <vt:lpstr>Mulish Light</vt:lpstr>
      <vt:lpstr>Calibri</vt:lpstr>
      <vt:lpstr>Arial</vt:lpstr>
      <vt:lpstr>Mulish Black</vt:lpstr>
      <vt:lpstr>Mulish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James Case</cp:lastModifiedBy>
  <cp:revision>1</cp:revision>
  <dcterms:modified xsi:type="dcterms:W3CDTF">2023-10-16T18:35:59Z</dcterms:modified>
</cp:coreProperties>
</file>