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3" r:id="rId5"/>
    <p:sldMasterId id="2147483684" r:id="rId6"/>
    <p:sldMasterId id="2147483685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</p:sldIdLst>
  <p:sldSz cy="6858000" cx="12192000"/>
  <p:notesSz cx="6858000" cy="9144000"/>
  <p:embeddedFontLst>
    <p:embeddedFont>
      <p:font typeface="Mulish"/>
      <p:regular r:id="rId19"/>
      <p:bold r:id="rId20"/>
      <p:italic r:id="rId21"/>
      <p:boldItalic r:id="rId22"/>
    </p:embeddedFont>
    <p:embeddedFont>
      <p:font typeface="Mulish ExtraBold"/>
      <p:bold r:id="rId23"/>
      <p:boldItalic r:id="rId24"/>
    </p:embeddedFont>
    <p:embeddedFont>
      <p:font typeface="Mulish SemiBold"/>
      <p:regular r:id="rId25"/>
      <p:bold r:id="rId26"/>
      <p:italic r:id="rId27"/>
      <p:boldItalic r:id="rId28"/>
    </p:embeddedFont>
    <p:embeddedFont>
      <p:font typeface="Mulish Black"/>
      <p:bold r:id="rId29"/>
      <p:boldItalic r:id="rId30"/>
    </p:embeddedFont>
    <p:embeddedFont>
      <p:font typeface="Mulish Light"/>
      <p:regular r:id="rId31"/>
      <p:bold r:id="rId32"/>
      <p:italic r:id="rId33"/>
      <p:boldItalic r:id="rId34"/>
    </p:embeddedFont>
    <p:embeddedFont>
      <p:font typeface="Mulish Medium"/>
      <p:regular r:id="rId35"/>
      <p:bold r:id="rId36"/>
      <p:italic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21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56D272B-6CD9-4BB2-9784-6FC22F9DAA3C}">
  <a:tblStyle styleId="{056D272B-6CD9-4BB2-9784-6FC22F9DAA3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ulish-bold.fntdata"/><Relationship Id="rId22" Type="http://schemas.openxmlformats.org/officeDocument/2006/relationships/font" Target="fonts/Mulish-boldItalic.fntdata"/><Relationship Id="rId21" Type="http://schemas.openxmlformats.org/officeDocument/2006/relationships/font" Target="fonts/Mulish-italic.fntdata"/><Relationship Id="rId24" Type="http://schemas.openxmlformats.org/officeDocument/2006/relationships/font" Target="fonts/MulishExtraBold-boldItalic.fntdata"/><Relationship Id="rId23" Type="http://schemas.openxmlformats.org/officeDocument/2006/relationships/font" Target="fonts/MulishExtraBold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font" Target="fonts/MulishSemiBold-bold.fntdata"/><Relationship Id="rId25" Type="http://schemas.openxmlformats.org/officeDocument/2006/relationships/font" Target="fonts/MulishSemiBold-regular.fntdata"/><Relationship Id="rId28" Type="http://schemas.openxmlformats.org/officeDocument/2006/relationships/font" Target="fonts/MulishSemiBold-boldItalic.fntdata"/><Relationship Id="rId27" Type="http://schemas.openxmlformats.org/officeDocument/2006/relationships/font" Target="fonts/MulishSemiBold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MulishBlack-bold.fntdata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font" Target="fonts/MulishLight-regular.fntdata"/><Relationship Id="rId30" Type="http://schemas.openxmlformats.org/officeDocument/2006/relationships/font" Target="fonts/MulishBlack-boldItalic.fntdata"/><Relationship Id="rId11" Type="http://schemas.openxmlformats.org/officeDocument/2006/relationships/slide" Target="slides/slide3.xml"/><Relationship Id="rId33" Type="http://schemas.openxmlformats.org/officeDocument/2006/relationships/font" Target="fonts/MulishLight-italic.fntdata"/><Relationship Id="rId10" Type="http://schemas.openxmlformats.org/officeDocument/2006/relationships/slide" Target="slides/slide2.xml"/><Relationship Id="rId32" Type="http://schemas.openxmlformats.org/officeDocument/2006/relationships/font" Target="fonts/MulishLight-bold.fntdata"/><Relationship Id="rId13" Type="http://schemas.openxmlformats.org/officeDocument/2006/relationships/slide" Target="slides/slide5.xml"/><Relationship Id="rId35" Type="http://schemas.openxmlformats.org/officeDocument/2006/relationships/font" Target="fonts/MulishMedium-regular.fntdata"/><Relationship Id="rId12" Type="http://schemas.openxmlformats.org/officeDocument/2006/relationships/slide" Target="slides/slide4.xml"/><Relationship Id="rId34" Type="http://schemas.openxmlformats.org/officeDocument/2006/relationships/font" Target="fonts/MulishLight-boldItalic.fntdata"/><Relationship Id="rId15" Type="http://schemas.openxmlformats.org/officeDocument/2006/relationships/slide" Target="slides/slide7.xml"/><Relationship Id="rId37" Type="http://schemas.openxmlformats.org/officeDocument/2006/relationships/font" Target="fonts/MulishMedium-italic.fntdata"/><Relationship Id="rId14" Type="http://schemas.openxmlformats.org/officeDocument/2006/relationships/slide" Target="slides/slide6.xml"/><Relationship Id="rId36" Type="http://schemas.openxmlformats.org/officeDocument/2006/relationships/font" Target="fonts/MulishMedium-bold.fntdata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38" Type="http://schemas.openxmlformats.org/officeDocument/2006/relationships/font" Target="fonts/MulishMedium-boldItalic.fntdata"/><Relationship Id="rId19" Type="http://schemas.openxmlformats.org/officeDocument/2006/relationships/font" Target="fonts/Mulish-regular.fntdata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04a59e8bb9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04a59e8bb9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304a59e8bb9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2fd7cd1d03d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7" name="Google Shape;337;g2fd7cd1d03d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cbef6e286e_0_110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2cbef6e286e_0_11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cbef6e286e_0_10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g2cbef6e286e_0_10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04a59e8bb9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304a59e8bb9_0_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fd7cd1d03d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2fd7cd1d03d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cbef6e286e_0_11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2cbef6e286e_0_11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fd7cd1d03d_0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g2fd7cd1d03d_0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0b98dfa8c3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g30b98dfa8c3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30bea01893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g30bea01893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10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0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Relationship Id="rId3" Type="http://schemas.openxmlformats.org/officeDocument/2006/relationships/image" Target="../media/image17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hyperlink" Target="http://snomedexpo.org" TargetMode="Externa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1_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13231947" y="6084143"/>
            <a:ext cx="901148" cy="9342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/>
          <p:nvPr>
            <p:ph idx="2" type="pic"/>
          </p:nvPr>
        </p:nvSpPr>
        <p:spPr>
          <a:xfrm>
            <a:off x="13231947" y="6104022"/>
            <a:ext cx="901148" cy="901148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"/>
          <p:cNvSpPr/>
          <p:nvPr/>
        </p:nvSpPr>
        <p:spPr>
          <a:xfrm>
            <a:off x="13384347" y="6256422"/>
            <a:ext cx="901148" cy="901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/>
          <p:nvPr>
            <p:ph idx="3" type="pic"/>
          </p:nvPr>
        </p:nvSpPr>
        <p:spPr>
          <a:xfrm>
            <a:off x="-7" y="-8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2"/>
          <p:cNvSpPr txBox="1"/>
          <p:nvPr/>
        </p:nvSpPr>
        <p:spPr>
          <a:xfrm>
            <a:off x="353116" y="613012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2;p2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itle Slide">
  <p:cSld name="6_Title Slide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/>
          <p:nvPr>
            <p:ph idx="2" type="pic"/>
          </p:nvPr>
        </p:nvSpPr>
        <p:spPr>
          <a:xfrm>
            <a:off x="1035855" y="1232115"/>
            <a:ext cx="4031545" cy="4425186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90" name="Google Shape;90;p11"/>
          <p:cNvSpPr txBox="1"/>
          <p:nvPr/>
        </p:nvSpPr>
        <p:spPr>
          <a:xfrm>
            <a:off x="11305816" y="607987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11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Custom Layout">
  <p:cSld name="15_Custom Layou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/>
          <p:nvPr>
            <p:ph idx="2" type="pic"/>
          </p:nvPr>
        </p:nvSpPr>
        <p:spPr>
          <a:xfrm>
            <a:off x="5559460" y="0"/>
            <a:ext cx="6984283" cy="6858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94" name="Google Shape;94;p12"/>
          <p:cNvSpPr txBox="1"/>
          <p:nvPr/>
        </p:nvSpPr>
        <p:spPr>
          <a:xfrm>
            <a:off x="353116" y="613012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1_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/>
          <p:nvPr/>
        </p:nvSpPr>
        <p:spPr>
          <a:xfrm>
            <a:off x="13231947" y="6084143"/>
            <a:ext cx="901200" cy="934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4"/>
          <p:cNvSpPr/>
          <p:nvPr>
            <p:ph idx="2" type="pic"/>
          </p:nvPr>
        </p:nvSpPr>
        <p:spPr>
          <a:xfrm>
            <a:off x="13231947" y="6104022"/>
            <a:ext cx="901200" cy="901200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14"/>
          <p:cNvSpPr/>
          <p:nvPr/>
        </p:nvSpPr>
        <p:spPr>
          <a:xfrm>
            <a:off x="13384347" y="6256422"/>
            <a:ext cx="901200" cy="90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4"/>
          <p:cNvSpPr txBox="1"/>
          <p:nvPr/>
        </p:nvSpPr>
        <p:spPr>
          <a:xfrm>
            <a:off x="0" y="0"/>
            <a:ext cx="3000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4"/>
          <p:cNvSpPr/>
          <p:nvPr>
            <p:ph idx="3" type="pic"/>
          </p:nvPr>
        </p:nvSpPr>
        <p:spPr>
          <a:xfrm>
            <a:off x="-7" y="-8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107" name="Google Shape;107;p14"/>
          <p:cNvSpPr txBox="1"/>
          <p:nvPr/>
        </p:nvSpPr>
        <p:spPr>
          <a:xfrm>
            <a:off x="353116" y="613012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14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8" cy="819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Title Slide">
  <p:cSld name="7_Title Slide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5"/>
          <p:cNvSpPr/>
          <p:nvPr/>
        </p:nvSpPr>
        <p:spPr>
          <a:xfrm>
            <a:off x="0" y="0"/>
            <a:ext cx="4724400" cy="686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5"/>
          <p:cNvSpPr/>
          <p:nvPr/>
        </p:nvSpPr>
        <p:spPr>
          <a:xfrm>
            <a:off x="618629" y="671681"/>
            <a:ext cx="3496500" cy="55188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5"/>
          <p:cNvSpPr/>
          <p:nvPr>
            <p:ph idx="2" type="pic"/>
          </p:nvPr>
        </p:nvSpPr>
        <p:spPr>
          <a:xfrm>
            <a:off x="4724393" y="5944017"/>
            <a:ext cx="918000" cy="91800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Icon&#10;&#10;Description automatically generated" id="113" name="Google Shape;11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2201" y="5888080"/>
            <a:ext cx="770073" cy="770073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5"/>
          <p:cNvSpPr txBox="1"/>
          <p:nvPr/>
        </p:nvSpPr>
        <p:spPr>
          <a:xfrm>
            <a:off x="11305816" y="607987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Google Shape;115;p15"/>
          <p:cNvPicPr preferRelativeResize="0"/>
          <p:nvPr/>
        </p:nvPicPr>
        <p:blipFill rotWithShape="1">
          <a:blip r:embed="rId3">
            <a:alphaModFix/>
          </a:blip>
          <a:srcRect b="0" l="0" r="55514" t="0"/>
          <a:stretch/>
        </p:blipFill>
        <p:spPr>
          <a:xfrm>
            <a:off x="11290793" y="0"/>
            <a:ext cx="901201" cy="90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/>
          <p:nvPr/>
        </p:nvSpPr>
        <p:spPr>
          <a:xfrm>
            <a:off x="0" y="0"/>
            <a:ext cx="3222300" cy="6858000"/>
          </a:xfrm>
          <a:prstGeom prst="rect">
            <a:avLst/>
          </a:prstGeom>
          <a:solidFill>
            <a:srgbClr val="1558A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6"/>
          <p:cNvSpPr/>
          <p:nvPr>
            <p:ph idx="2" type="pic"/>
          </p:nvPr>
        </p:nvSpPr>
        <p:spPr>
          <a:xfrm>
            <a:off x="899884" y="0"/>
            <a:ext cx="4613700" cy="61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9" name="Google Shape;119;p16"/>
          <p:cNvSpPr txBox="1"/>
          <p:nvPr/>
        </p:nvSpPr>
        <p:spPr>
          <a:xfrm>
            <a:off x="11305816" y="607987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16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8" cy="819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Title Slide">
  <p:cSld name="17_Title Slide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/>
          <p:nvPr>
            <p:ph idx="2" type="pic"/>
          </p:nvPr>
        </p:nvSpPr>
        <p:spPr>
          <a:xfrm>
            <a:off x="0" y="3429001"/>
            <a:ext cx="3048000" cy="3429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3" name="Google Shape;123;p17"/>
          <p:cNvSpPr/>
          <p:nvPr>
            <p:ph idx="3" type="pic"/>
          </p:nvPr>
        </p:nvSpPr>
        <p:spPr>
          <a:xfrm>
            <a:off x="3048000" y="1"/>
            <a:ext cx="3048000" cy="3429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4" name="Google Shape;124;p17"/>
          <p:cNvSpPr/>
          <p:nvPr/>
        </p:nvSpPr>
        <p:spPr>
          <a:xfrm>
            <a:off x="0" y="0"/>
            <a:ext cx="3048000" cy="3429300"/>
          </a:xfrm>
          <a:prstGeom prst="rect">
            <a:avLst/>
          </a:prstGeom>
          <a:solidFill>
            <a:srgbClr val="1558A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7"/>
          <p:cNvSpPr/>
          <p:nvPr/>
        </p:nvSpPr>
        <p:spPr>
          <a:xfrm>
            <a:off x="3048000" y="3429000"/>
            <a:ext cx="3048000" cy="3429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7"/>
          <p:cNvSpPr/>
          <p:nvPr>
            <p:ph idx="4" type="pic"/>
          </p:nvPr>
        </p:nvSpPr>
        <p:spPr>
          <a:xfrm>
            <a:off x="-7" y="5935092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17"/>
          <p:cNvSpPr txBox="1"/>
          <p:nvPr/>
        </p:nvSpPr>
        <p:spPr>
          <a:xfrm>
            <a:off x="11305816" y="607987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17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8" cy="819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>
  <p:cSld name="2_Title and Conten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8"/>
          <p:cNvPicPr preferRelativeResize="0"/>
          <p:nvPr/>
        </p:nvPicPr>
        <p:blipFill rotWithShape="1">
          <a:blip r:embed="rId2">
            <a:alphaModFix/>
          </a:blip>
          <a:srcRect b="0" l="0" r="38241" t="50573"/>
          <a:stretch/>
        </p:blipFill>
        <p:spPr>
          <a:xfrm>
            <a:off x="0" y="373500"/>
            <a:ext cx="400050" cy="43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 txBox="1"/>
          <p:nvPr>
            <p:ph idx="1" type="subTitle"/>
          </p:nvPr>
        </p:nvSpPr>
        <p:spPr>
          <a:xfrm>
            <a:off x="457200" y="1371600"/>
            <a:ext cx="10826100" cy="45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5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32" name="Google Shape;132;p18"/>
          <p:cNvSpPr/>
          <p:nvPr>
            <p:ph idx="2" type="pic"/>
          </p:nvPr>
        </p:nvSpPr>
        <p:spPr>
          <a:xfrm>
            <a:off x="13568021" y="6710021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133" name="Google Shape;133;p18"/>
          <p:cNvSpPr txBox="1"/>
          <p:nvPr>
            <p:ph type="ctrTitle"/>
          </p:nvPr>
        </p:nvSpPr>
        <p:spPr>
          <a:xfrm>
            <a:off x="457200" y="365760"/>
            <a:ext cx="728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b="1"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134" name="Google Shape;134;p18"/>
          <p:cNvSpPr/>
          <p:nvPr>
            <p:ph idx="3" type="pic"/>
          </p:nvPr>
        </p:nvSpPr>
        <p:spPr>
          <a:xfrm>
            <a:off x="-7" y="5935092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135" name="Google Shape;135;p18"/>
          <p:cNvSpPr txBox="1"/>
          <p:nvPr/>
        </p:nvSpPr>
        <p:spPr>
          <a:xfrm>
            <a:off x="11305816" y="607987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18"/>
          <p:cNvPicPr preferRelativeResize="0"/>
          <p:nvPr/>
        </p:nvPicPr>
        <p:blipFill rotWithShape="1">
          <a:blip r:embed="rId3">
            <a:alphaModFix/>
          </a:blip>
          <a:srcRect b="0" l="0" r="55744" t="0"/>
          <a:stretch/>
        </p:blipFill>
        <p:spPr>
          <a:xfrm>
            <a:off x="11376975" y="0"/>
            <a:ext cx="815028" cy="819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7_Title and Content">
  <p:cSld name="27_Title and Conten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/>
          <p:nvPr/>
        </p:nvSpPr>
        <p:spPr>
          <a:xfrm>
            <a:off x="11141765" y="1371600"/>
            <a:ext cx="1050300" cy="5486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9"/>
          <p:cNvSpPr/>
          <p:nvPr>
            <p:ph idx="2" type="pic"/>
          </p:nvPr>
        </p:nvSpPr>
        <p:spPr>
          <a:xfrm>
            <a:off x="0" y="1371600"/>
            <a:ext cx="2975700" cy="3294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40" name="Google Shape;140;p19"/>
          <p:cNvSpPr/>
          <p:nvPr>
            <p:ph idx="3" type="pic"/>
          </p:nvPr>
        </p:nvSpPr>
        <p:spPr>
          <a:xfrm>
            <a:off x="3018971" y="1371600"/>
            <a:ext cx="2975700" cy="3294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41" name="Google Shape;141;p19"/>
          <p:cNvSpPr/>
          <p:nvPr>
            <p:ph idx="4" type="pic"/>
          </p:nvPr>
        </p:nvSpPr>
        <p:spPr>
          <a:xfrm>
            <a:off x="6008914" y="1371600"/>
            <a:ext cx="3164100" cy="3294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42" name="Google Shape;142;p19"/>
          <p:cNvSpPr/>
          <p:nvPr>
            <p:ph idx="5" type="pic"/>
          </p:nvPr>
        </p:nvSpPr>
        <p:spPr>
          <a:xfrm>
            <a:off x="9187543" y="1371600"/>
            <a:ext cx="2961300" cy="3294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43" name="Google Shape;143;p19"/>
          <p:cNvSpPr/>
          <p:nvPr>
            <p:ph idx="6" type="pic"/>
          </p:nvPr>
        </p:nvSpPr>
        <p:spPr>
          <a:xfrm>
            <a:off x="13119652" y="5596863"/>
            <a:ext cx="901200" cy="901200"/>
          </a:xfrm>
          <a:prstGeom prst="rect">
            <a:avLst/>
          </a:prstGeom>
          <a:noFill/>
          <a:ln>
            <a:noFill/>
          </a:ln>
        </p:spPr>
      </p:sp>
      <p:pic>
        <p:nvPicPr>
          <p:cNvPr id="144" name="Google Shape;144;p19"/>
          <p:cNvPicPr preferRelativeResize="0"/>
          <p:nvPr/>
        </p:nvPicPr>
        <p:blipFill rotWithShape="1">
          <a:blip r:embed="rId2">
            <a:alphaModFix/>
          </a:blip>
          <a:srcRect b="0" l="0" r="38241" t="50573"/>
          <a:stretch/>
        </p:blipFill>
        <p:spPr>
          <a:xfrm>
            <a:off x="0" y="373500"/>
            <a:ext cx="400050" cy="43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>
            <p:ph type="ctrTitle"/>
          </p:nvPr>
        </p:nvSpPr>
        <p:spPr>
          <a:xfrm>
            <a:off x="400050" y="255350"/>
            <a:ext cx="728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1" sz="4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6" name="Google Shape;146;p19"/>
          <p:cNvSpPr/>
          <p:nvPr>
            <p:ph idx="7" type="pic"/>
          </p:nvPr>
        </p:nvSpPr>
        <p:spPr>
          <a:xfrm>
            <a:off x="-7" y="5935092"/>
            <a:ext cx="918000" cy="91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147" name="Google Shape;147;p19"/>
          <p:cNvPicPr preferRelativeResize="0"/>
          <p:nvPr/>
        </p:nvPicPr>
        <p:blipFill rotWithShape="1">
          <a:blip r:embed="rId3">
            <a:alphaModFix/>
          </a:blip>
          <a:srcRect b="0" l="0" r="55744" t="0"/>
          <a:stretch/>
        </p:blipFill>
        <p:spPr>
          <a:xfrm>
            <a:off x="11376975" y="0"/>
            <a:ext cx="815028" cy="81924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 txBox="1"/>
          <p:nvPr/>
        </p:nvSpPr>
        <p:spPr>
          <a:xfrm>
            <a:off x="11305816" y="607987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/>
          <p:nvPr/>
        </p:nvSpPr>
        <p:spPr>
          <a:xfrm>
            <a:off x="13231947" y="6084143"/>
            <a:ext cx="901200" cy="934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0"/>
          <p:cNvSpPr/>
          <p:nvPr>
            <p:ph idx="2" type="pic"/>
          </p:nvPr>
        </p:nvSpPr>
        <p:spPr>
          <a:xfrm>
            <a:off x="13231947" y="6104022"/>
            <a:ext cx="901200" cy="901200"/>
          </a:xfrm>
          <a:prstGeom prst="rect">
            <a:avLst/>
          </a:prstGeom>
          <a:noFill/>
          <a:ln>
            <a:noFill/>
          </a:ln>
        </p:spPr>
      </p:sp>
      <p:sp>
        <p:nvSpPr>
          <p:cNvPr id="152" name="Google Shape;152;p20"/>
          <p:cNvSpPr/>
          <p:nvPr/>
        </p:nvSpPr>
        <p:spPr>
          <a:xfrm flipH="1">
            <a:off x="6096270" y="0"/>
            <a:ext cx="1056300" cy="5943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0"/>
          <p:cNvSpPr/>
          <p:nvPr/>
        </p:nvSpPr>
        <p:spPr>
          <a:xfrm>
            <a:off x="13384347" y="6256422"/>
            <a:ext cx="901200" cy="90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0"/>
          <p:cNvSpPr txBox="1"/>
          <p:nvPr>
            <p:ph type="ctrTitle"/>
          </p:nvPr>
        </p:nvSpPr>
        <p:spPr>
          <a:xfrm>
            <a:off x="400050" y="255350"/>
            <a:ext cx="5198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1" sz="4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pic>
        <p:nvPicPr>
          <p:cNvPr id="155" name="Google Shape;155;p20"/>
          <p:cNvPicPr preferRelativeResize="0"/>
          <p:nvPr/>
        </p:nvPicPr>
        <p:blipFill rotWithShape="1">
          <a:blip r:embed="rId2">
            <a:alphaModFix/>
          </a:blip>
          <a:srcRect b="0" l="0" r="38241" t="50573"/>
          <a:stretch/>
        </p:blipFill>
        <p:spPr>
          <a:xfrm>
            <a:off x="0" y="373500"/>
            <a:ext cx="400050" cy="43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0"/>
          <p:cNvSpPr txBox="1"/>
          <p:nvPr/>
        </p:nvSpPr>
        <p:spPr>
          <a:xfrm>
            <a:off x="11305816" y="607987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20"/>
          <p:cNvPicPr preferRelativeResize="0"/>
          <p:nvPr/>
        </p:nvPicPr>
        <p:blipFill rotWithShape="1">
          <a:blip r:embed="rId3">
            <a:alphaModFix/>
          </a:blip>
          <a:srcRect b="0" l="0" r="55744" t="0"/>
          <a:stretch/>
        </p:blipFill>
        <p:spPr>
          <a:xfrm>
            <a:off x="11376975" y="0"/>
            <a:ext cx="815028" cy="819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5_Title Slide">
  <p:cSld name="25_Title Slide">
    <p:bg>
      <p:bgPr>
        <a:solidFill>
          <a:schemeClr val="lt1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/>
          <p:nvPr/>
        </p:nvSpPr>
        <p:spPr>
          <a:xfrm>
            <a:off x="0" y="0"/>
            <a:ext cx="7658100" cy="6858000"/>
          </a:xfrm>
          <a:custGeom>
            <a:rect b="b" l="l" r="r" t="t"/>
            <a:pathLst>
              <a:path extrusionOk="0" h="6858000" w="7658100">
                <a:moveTo>
                  <a:pt x="0" y="0"/>
                </a:moveTo>
                <a:lnTo>
                  <a:pt x="1729248" y="0"/>
                </a:lnTo>
                <a:lnTo>
                  <a:pt x="7658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1"/>
          <p:cNvSpPr/>
          <p:nvPr>
            <p:ph idx="2" type="pic"/>
          </p:nvPr>
        </p:nvSpPr>
        <p:spPr>
          <a:xfrm>
            <a:off x="1132113" y="1301250"/>
            <a:ext cx="4738500" cy="29901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61" name="Google Shape;161;p21"/>
          <p:cNvSpPr/>
          <p:nvPr>
            <p:ph idx="3" type="pic"/>
          </p:nvPr>
        </p:nvSpPr>
        <p:spPr>
          <a:xfrm>
            <a:off x="-7" y="5935092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162" name="Google Shape;162;p21"/>
          <p:cNvSpPr txBox="1"/>
          <p:nvPr/>
        </p:nvSpPr>
        <p:spPr>
          <a:xfrm>
            <a:off x="11305816" y="607987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21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8" cy="819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Title Slide">
  <p:cSld name="7_Title Slid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0" y="0"/>
            <a:ext cx="4724400" cy="6862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/>
          <p:nvPr/>
        </p:nvSpPr>
        <p:spPr>
          <a:xfrm>
            <a:off x="618625" y="671675"/>
            <a:ext cx="3508800" cy="55188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>
            <p:ph idx="2" type="pic"/>
          </p:nvPr>
        </p:nvSpPr>
        <p:spPr>
          <a:xfrm>
            <a:off x="4724393" y="5944017"/>
            <a:ext cx="918000" cy="91800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Icon&#10;&#10;Description automatically generated" id="27" name="Google Shape;27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2201" y="5888080"/>
            <a:ext cx="770073" cy="770073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/>
          <p:nvPr/>
        </p:nvSpPr>
        <p:spPr>
          <a:xfrm>
            <a:off x="11305816" y="607987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" name="Google Shape;29;p3"/>
          <p:cNvPicPr preferRelativeResize="0"/>
          <p:nvPr/>
        </p:nvPicPr>
        <p:blipFill rotWithShape="1">
          <a:blip r:embed="rId3">
            <a:alphaModFix/>
          </a:blip>
          <a:srcRect b="0" l="0" r="55514" t="0"/>
          <a:stretch/>
        </p:blipFill>
        <p:spPr>
          <a:xfrm>
            <a:off x="11290793" y="0"/>
            <a:ext cx="901201" cy="90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1_Blank 2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/>
          <p:nvPr/>
        </p:nvSpPr>
        <p:spPr>
          <a:xfrm>
            <a:off x="13231947" y="6084143"/>
            <a:ext cx="901200" cy="934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2"/>
          <p:cNvSpPr/>
          <p:nvPr>
            <p:ph idx="2" type="pic"/>
          </p:nvPr>
        </p:nvSpPr>
        <p:spPr>
          <a:xfrm>
            <a:off x="13231947" y="6104022"/>
            <a:ext cx="901200" cy="901200"/>
          </a:xfrm>
          <a:prstGeom prst="rect">
            <a:avLst/>
          </a:prstGeom>
          <a:noFill/>
          <a:ln>
            <a:noFill/>
          </a:ln>
        </p:spPr>
      </p:sp>
      <p:sp>
        <p:nvSpPr>
          <p:cNvPr id="167" name="Google Shape;167;p22"/>
          <p:cNvSpPr/>
          <p:nvPr/>
        </p:nvSpPr>
        <p:spPr>
          <a:xfrm>
            <a:off x="13384347" y="6256422"/>
            <a:ext cx="901200" cy="90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Google Shape;168;p22"/>
          <p:cNvPicPr preferRelativeResize="0"/>
          <p:nvPr/>
        </p:nvPicPr>
        <p:blipFill rotWithShape="1">
          <a:blip r:embed="rId2">
            <a:alphaModFix/>
          </a:blip>
          <a:srcRect b="0" l="0" r="38241" t="50573"/>
          <a:stretch/>
        </p:blipFill>
        <p:spPr>
          <a:xfrm>
            <a:off x="0" y="373500"/>
            <a:ext cx="400050" cy="43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 txBox="1"/>
          <p:nvPr>
            <p:ph type="ctrTitle"/>
          </p:nvPr>
        </p:nvSpPr>
        <p:spPr>
          <a:xfrm>
            <a:off x="400050" y="255350"/>
            <a:ext cx="728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1" sz="4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0" name="Google Shape;170;p22"/>
          <p:cNvSpPr txBox="1"/>
          <p:nvPr/>
        </p:nvSpPr>
        <p:spPr>
          <a:xfrm>
            <a:off x="0" y="0"/>
            <a:ext cx="3000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2"/>
          <p:cNvSpPr/>
          <p:nvPr>
            <p:ph idx="3" type="pic"/>
          </p:nvPr>
        </p:nvSpPr>
        <p:spPr>
          <a:xfrm>
            <a:off x="-7" y="5935092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172" name="Google Shape;172;p22"/>
          <p:cNvSpPr txBox="1"/>
          <p:nvPr/>
        </p:nvSpPr>
        <p:spPr>
          <a:xfrm>
            <a:off x="11305816" y="607987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22"/>
          <p:cNvPicPr preferRelativeResize="0"/>
          <p:nvPr/>
        </p:nvPicPr>
        <p:blipFill rotWithShape="1">
          <a:blip r:embed="rId3">
            <a:alphaModFix/>
          </a:blip>
          <a:srcRect b="0" l="0" r="55744" t="0"/>
          <a:stretch/>
        </p:blipFill>
        <p:spPr>
          <a:xfrm>
            <a:off x="11376975" y="0"/>
            <a:ext cx="815028" cy="819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itle Slide">
  <p:cSld name="6_Title Slide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/>
          <p:nvPr>
            <p:ph idx="2" type="pic"/>
          </p:nvPr>
        </p:nvSpPr>
        <p:spPr>
          <a:xfrm>
            <a:off x="1035855" y="1232115"/>
            <a:ext cx="4031700" cy="44253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76" name="Google Shape;176;p23"/>
          <p:cNvSpPr txBox="1"/>
          <p:nvPr/>
        </p:nvSpPr>
        <p:spPr>
          <a:xfrm>
            <a:off x="11305816" y="607987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7" name="Google Shape;177;p23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8" cy="819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Custom Layout">
  <p:cSld name="15_Custom Layout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/>
          <p:nvPr>
            <p:ph idx="2" type="pic"/>
          </p:nvPr>
        </p:nvSpPr>
        <p:spPr>
          <a:xfrm>
            <a:off x="5559460" y="0"/>
            <a:ext cx="6984300" cy="6858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80" name="Google Shape;180;p24"/>
          <p:cNvSpPr txBox="1"/>
          <p:nvPr/>
        </p:nvSpPr>
        <p:spPr>
          <a:xfrm>
            <a:off x="353116" y="6130124"/>
            <a:ext cx="573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fld id="{00000000-1234-1234-1234-123412341234}" type="slidenum">
              <a:rPr b="0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Custom Layout">
  <p:cSld name="17_Custom Layout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/>
          <p:nvPr>
            <p:ph idx="2" type="pic"/>
          </p:nvPr>
        </p:nvSpPr>
        <p:spPr>
          <a:xfrm>
            <a:off x="0" y="0"/>
            <a:ext cx="40641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86" name="Google Shape;186;p26"/>
          <p:cNvSpPr/>
          <p:nvPr>
            <p:ph idx="3" type="pic"/>
          </p:nvPr>
        </p:nvSpPr>
        <p:spPr>
          <a:xfrm>
            <a:off x="4064000" y="0"/>
            <a:ext cx="40641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87" name="Google Shape;187;p26"/>
          <p:cNvSpPr/>
          <p:nvPr>
            <p:ph idx="4" type="pic"/>
          </p:nvPr>
        </p:nvSpPr>
        <p:spPr>
          <a:xfrm>
            <a:off x="8128000" y="0"/>
            <a:ext cx="40641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88" name="Google Shape;188;p26"/>
          <p:cNvSpPr/>
          <p:nvPr>
            <p:ph idx="5" type="pic"/>
          </p:nvPr>
        </p:nvSpPr>
        <p:spPr>
          <a:xfrm>
            <a:off x="0" y="2286000"/>
            <a:ext cx="62739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89" name="Google Shape;189;p26"/>
          <p:cNvSpPr/>
          <p:nvPr>
            <p:ph idx="6" type="pic"/>
          </p:nvPr>
        </p:nvSpPr>
        <p:spPr>
          <a:xfrm>
            <a:off x="-1" y="4572000"/>
            <a:ext cx="68052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90" name="Google Shape;190;p26"/>
          <p:cNvSpPr/>
          <p:nvPr>
            <p:ph idx="7" type="pic"/>
          </p:nvPr>
        </p:nvSpPr>
        <p:spPr>
          <a:xfrm>
            <a:off x="6805204" y="4572000"/>
            <a:ext cx="5386800" cy="2286000"/>
          </a:xfrm>
          <a:prstGeom prst="rect">
            <a:avLst/>
          </a:prstGeom>
          <a:noFill/>
          <a:ln>
            <a:noFill/>
          </a:ln>
        </p:spPr>
      </p:sp>
      <p:pic>
        <p:nvPicPr>
          <p:cNvPr id="191" name="Google Shape;191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26200" y="2438400"/>
            <a:ext cx="3238832" cy="19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/2 Image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7"/>
          <p:cNvSpPr/>
          <p:nvPr/>
        </p:nvSpPr>
        <p:spPr>
          <a:xfrm>
            <a:off x="0" y="0"/>
            <a:ext cx="2334300" cy="6858000"/>
          </a:xfrm>
          <a:prstGeom prst="rect">
            <a:avLst/>
          </a:prstGeom>
          <a:solidFill>
            <a:srgbClr val="00386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7"/>
          <p:cNvSpPr/>
          <p:nvPr>
            <p:ph idx="2" type="pic"/>
          </p:nvPr>
        </p:nvSpPr>
        <p:spPr>
          <a:xfrm>
            <a:off x="129088" y="0"/>
            <a:ext cx="44205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195" name="Google Shape;195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7"/>
          <p:cNvSpPr txBox="1"/>
          <p:nvPr>
            <p:ph idx="1" type="body"/>
          </p:nvPr>
        </p:nvSpPr>
        <p:spPr>
          <a:xfrm>
            <a:off x="4906174" y="360000"/>
            <a:ext cx="59169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27"/>
          <p:cNvSpPr txBox="1"/>
          <p:nvPr>
            <p:ph idx="3" type="body"/>
          </p:nvPr>
        </p:nvSpPr>
        <p:spPr>
          <a:xfrm>
            <a:off x="4906537" y="1014413"/>
            <a:ext cx="59169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One Third Image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8"/>
          <p:cNvSpPr/>
          <p:nvPr/>
        </p:nvSpPr>
        <p:spPr>
          <a:xfrm>
            <a:off x="0" y="0"/>
            <a:ext cx="2334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8"/>
          <p:cNvSpPr/>
          <p:nvPr>
            <p:ph idx="2" type="pic"/>
          </p:nvPr>
        </p:nvSpPr>
        <p:spPr>
          <a:xfrm>
            <a:off x="129088" y="0"/>
            <a:ext cx="22053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01" name="Google Shape;20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8"/>
          <p:cNvSpPr txBox="1"/>
          <p:nvPr>
            <p:ph idx="1" type="body"/>
          </p:nvPr>
        </p:nvSpPr>
        <p:spPr>
          <a:xfrm>
            <a:off x="2653626" y="360000"/>
            <a:ext cx="81696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3" name="Google Shape;203;p28"/>
          <p:cNvSpPr txBox="1"/>
          <p:nvPr>
            <p:ph idx="3" type="body"/>
          </p:nvPr>
        </p:nvSpPr>
        <p:spPr>
          <a:xfrm>
            <a:off x="2653989" y="1014413"/>
            <a:ext cx="81696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- Blue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9"/>
          <p:cNvSpPr/>
          <p:nvPr/>
        </p:nvSpPr>
        <p:spPr>
          <a:xfrm>
            <a:off x="0" y="0"/>
            <a:ext cx="10416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29"/>
          <p:cNvSpPr/>
          <p:nvPr/>
        </p:nvSpPr>
        <p:spPr>
          <a:xfrm>
            <a:off x="0" y="0"/>
            <a:ext cx="861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7" name="Google Shape;207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9"/>
          <p:cNvSpPr txBox="1"/>
          <p:nvPr>
            <p:ph idx="1" type="body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9" name="Google Shape;209;p29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- Yellow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0"/>
          <p:cNvSpPr/>
          <p:nvPr/>
        </p:nvSpPr>
        <p:spPr>
          <a:xfrm>
            <a:off x="0" y="0"/>
            <a:ext cx="10416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0"/>
          <p:cNvSpPr/>
          <p:nvPr/>
        </p:nvSpPr>
        <p:spPr>
          <a:xfrm>
            <a:off x="0" y="0"/>
            <a:ext cx="861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3" name="Google Shape;213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0"/>
          <p:cNvSpPr txBox="1"/>
          <p:nvPr>
            <p:ph idx="1" type="body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5" name="Google Shape;215;p30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Purple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1"/>
          <p:cNvSpPr/>
          <p:nvPr/>
        </p:nvSpPr>
        <p:spPr>
          <a:xfrm>
            <a:off x="0" y="0"/>
            <a:ext cx="10416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1"/>
          <p:cNvSpPr/>
          <p:nvPr/>
        </p:nvSpPr>
        <p:spPr>
          <a:xfrm>
            <a:off x="0" y="0"/>
            <a:ext cx="861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9" name="Google Shape;219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1"/>
          <p:cNvSpPr txBox="1"/>
          <p:nvPr>
            <p:ph idx="1" type="body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1" name="Google Shape;221;p31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Promo Slide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/>
          <p:nvPr/>
        </p:nvSpPr>
        <p:spPr>
          <a:xfrm>
            <a:off x="0" y="0"/>
            <a:ext cx="10416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32"/>
          <p:cNvSpPr/>
          <p:nvPr/>
        </p:nvSpPr>
        <p:spPr>
          <a:xfrm>
            <a:off x="0" y="0"/>
            <a:ext cx="86100" cy="6858000"/>
          </a:xfrm>
          <a:prstGeom prst="rect">
            <a:avLst/>
          </a:prstGeom>
          <a:solidFill>
            <a:srgbClr val="F0513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5" name="Google Shape;225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2"/>
          <p:cNvSpPr txBox="1"/>
          <p:nvPr>
            <p:ph idx="1" type="body"/>
          </p:nvPr>
        </p:nvSpPr>
        <p:spPr>
          <a:xfrm>
            <a:off x="638781" y="3454462"/>
            <a:ext cx="3081000" cy="30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7" name="Google Shape;227;p32"/>
          <p:cNvSpPr txBox="1"/>
          <p:nvPr>
            <p:ph idx="2" type="body"/>
          </p:nvPr>
        </p:nvSpPr>
        <p:spPr>
          <a:xfrm>
            <a:off x="603273" y="980751"/>
            <a:ext cx="30810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28" name="Google Shape;22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4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>
            <a:off x="0" y="0"/>
            <a:ext cx="3222171" cy="6858000"/>
          </a:xfrm>
          <a:prstGeom prst="rect">
            <a:avLst/>
          </a:prstGeom>
          <a:solidFill>
            <a:srgbClr val="1558A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"/>
          <p:cNvSpPr/>
          <p:nvPr>
            <p:ph idx="2" type="pic"/>
          </p:nvPr>
        </p:nvSpPr>
        <p:spPr>
          <a:xfrm>
            <a:off x="899884" y="0"/>
            <a:ext cx="4613409" cy="613185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33" name="Google Shape;33;p4"/>
          <p:cNvSpPr txBox="1"/>
          <p:nvPr/>
        </p:nvSpPr>
        <p:spPr>
          <a:xfrm>
            <a:off x="11305816" y="607987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" name="Google Shape;34;p4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 Text">
  <p:cSld name="Closing Slide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3"/>
          <p:cNvSpPr/>
          <p:nvPr/>
        </p:nvSpPr>
        <p:spPr>
          <a:xfrm>
            <a:off x="11189586" y="0"/>
            <a:ext cx="863700" cy="67056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33"/>
          <p:cNvSpPr/>
          <p:nvPr>
            <p:ph idx="2" type="pic"/>
          </p:nvPr>
        </p:nvSpPr>
        <p:spPr>
          <a:xfrm>
            <a:off x="-1" y="0"/>
            <a:ext cx="12192000" cy="60984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232" name="Google Shape;232;p33"/>
          <p:cNvSpPr txBox="1"/>
          <p:nvPr/>
        </p:nvSpPr>
        <p:spPr>
          <a:xfrm>
            <a:off x="291214" y="6416222"/>
            <a:ext cx="31347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April 2024</a:t>
            </a:r>
            <a:r>
              <a:rPr b="0" i="0" lang="en-US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Business Meetings</a:t>
            </a:r>
            <a:endParaRPr b="0" i="0" sz="1000" u="none" cap="none" strike="noStrik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233" name="Google Shape;233;p33"/>
          <p:cNvSpPr/>
          <p:nvPr/>
        </p:nvSpPr>
        <p:spPr>
          <a:xfrm rot="5400000">
            <a:off x="4004420" y="5171312"/>
            <a:ext cx="3600" cy="2736000"/>
          </a:xfrm>
          <a:prstGeom prst="rect">
            <a:avLst/>
          </a:prstGeom>
          <a:solidFill>
            <a:schemeClr val="accent1">
              <a:alpha val="4980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234" name="Google Shape;234;p33"/>
          <p:cNvSpPr txBox="1"/>
          <p:nvPr/>
        </p:nvSpPr>
        <p:spPr>
          <a:xfrm>
            <a:off x="5679022" y="6416202"/>
            <a:ext cx="7575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accent2"/>
                </a:solidFill>
                <a:uFill>
                  <a:noFill/>
                </a:uFill>
                <a:latin typeface="Mulish Light"/>
                <a:ea typeface="Mulish Light"/>
                <a:cs typeface="Mulish Light"/>
                <a:sym typeface="Mulish Ligh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snomedexpo.org</a:t>
            </a:r>
            <a:r>
              <a:rPr lang="en-US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 |   linkedin.com/company/ihtsdo   |   x.com/snomedct   |   youtube.com/@snomedct</a:t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/3 Image Yellow"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4"/>
          <p:cNvSpPr/>
          <p:nvPr/>
        </p:nvSpPr>
        <p:spPr>
          <a:xfrm>
            <a:off x="0" y="0"/>
            <a:ext cx="23343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4"/>
          <p:cNvSpPr/>
          <p:nvPr>
            <p:ph idx="2" type="pic"/>
          </p:nvPr>
        </p:nvSpPr>
        <p:spPr>
          <a:xfrm>
            <a:off x="129088" y="0"/>
            <a:ext cx="22053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38" name="Google Shape;238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4"/>
          <p:cNvSpPr txBox="1"/>
          <p:nvPr>
            <p:ph idx="1" type="body"/>
          </p:nvPr>
        </p:nvSpPr>
        <p:spPr>
          <a:xfrm>
            <a:off x="2653626" y="360000"/>
            <a:ext cx="81696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0" name="Google Shape;240;p34"/>
          <p:cNvSpPr txBox="1"/>
          <p:nvPr>
            <p:ph idx="3" type="body"/>
          </p:nvPr>
        </p:nvSpPr>
        <p:spPr>
          <a:xfrm>
            <a:off x="2653989" y="1014413"/>
            <a:ext cx="81696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4_Title Slide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5"/>
          <p:cNvSpPr/>
          <p:nvPr/>
        </p:nvSpPr>
        <p:spPr>
          <a:xfrm>
            <a:off x="0" y="0"/>
            <a:ext cx="23343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5"/>
          <p:cNvSpPr/>
          <p:nvPr>
            <p:ph idx="2" type="pic"/>
          </p:nvPr>
        </p:nvSpPr>
        <p:spPr>
          <a:xfrm>
            <a:off x="129088" y="0"/>
            <a:ext cx="22053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44" name="Google Shape;244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5"/>
          <p:cNvSpPr txBox="1"/>
          <p:nvPr>
            <p:ph idx="1" type="body"/>
          </p:nvPr>
        </p:nvSpPr>
        <p:spPr>
          <a:xfrm>
            <a:off x="2653626" y="360000"/>
            <a:ext cx="81696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6" name="Google Shape;246;p35"/>
          <p:cNvSpPr txBox="1"/>
          <p:nvPr>
            <p:ph idx="3" type="body"/>
          </p:nvPr>
        </p:nvSpPr>
        <p:spPr>
          <a:xfrm>
            <a:off x="2653989" y="1014413"/>
            <a:ext cx="81696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4_Title Slide 2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6"/>
          <p:cNvSpPr/>
          <p:nvPr/>
        </p:nvSpPr>
        <p:spPr>
          <a:xfrm>
            <a:off x="0" y="0"/>
            <a:ext cx="2334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6"/>
          <p:cNvSpPr/>
          <p:nvPr>
            <p:ph idx="2" type="pic"/>
          </p:nvPr>
        </p:nvSpPr>
        <p:spPr>
          <a:xfrm>
            <a:off x="129088" y="0"/>
            <a:ext cx="44205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50" name="Google Shape;250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36"/>
          <p:cNvSpPr txBox="1"/>
          <p:nvPr>
            <p:ph idx="1" type="body"/>
          </p:nvPr>
        </p:nvSpPr>
        <p:spPr>
          <a:xfrm>
            <a:off x="4906174" y="360000"/>
            <a:ext cx="59169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2" name="Google Shape;252;p36"/>
          <p:cNvSpPr txBox="1"/>
          <p:nvPr>
            <p:ph idx="3" type="body"/>
          </p:nvPr>
        </p:nvSpPr>
        <p:spPr>
          <a:xfrm>
            <a:off x="4906537" y="1014413"/>
            <a:ext cx="59169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Green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7"/>
          <p:cNvSpPr/>
          <p:nvPr/>
        </p:nvSpPr>
        <p:spPr>
          <a:xfrm>
            <a:off x="0" y="0"/>
            <a:ext cx="10416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7"/>
          <p:cNvSpPr/>
          <p:nvPr/>
        </p:nvSpPr>
        <p:spPr>
          <a:xfrm>
            <a:off x="0" y="0"/>
            <a:ext cx="861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7"/>
          <p:cNvSpPr txBox="1"/>
          <p:nvPr>
            <p:ph idx="1" type="body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8" name="Google Shape;258;p37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1_Blank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/>
          <p:nvPr/>
        </p:nvSpPr>
        <p:spPr>
          <a:xfrm>
            <a:off x="13231947" y="6084143"/>
            <a:ext cx="901200" cy="934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38"/>
          <p:cNvSpPr/>
          <p:nvPr>
            <p:ph idx="2" type="pic"/>
          </p:nvPr>
        </p:nvSpPr>
        <p:spPr>
          <a:xfrm>
            <a:off x="13231947" y="6104022"/>
            <a:ext cx="901200" cy="901200"/>
          </a:xfrm>
          <a:prstGeom prst="rect">
            <a:avLst/>
          </a:prstGeom>
          <a:noFill/>
          <a:ln>
            <a:noFill/>
          </a:ln>
        </p:spPr>
      </p:sp>
      <p:sp>
        <p:nvSpPr>
          <p:cNvPr id="262" name="Google Shape;262;p38"/>
          <p:cNvSpPr/>
          <p:nvPr/>
        </p:nvSpPr>
        <p:spPr>
          <a:xfrm>
            <a:off x="13384347" y="6256422"/>
            <a:ext cx="901200" cy="90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38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38"/>
          <p:cNvSpPr txBox="1"/>
          <p:nvPr/>
        </p:nvSpPr>
        <p:spPr>
          <a:xfrm>
            <a:off x="353116" y="613012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" name="Google Shape;265;p38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Title Slide">
  <p:cSld name="17_Title Slid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>
            <p:ph idx="2" type="pic"/>
          </p:nvPr>
        </p:nvSpPr>
        <p:spPr>
          <a:xfrm>
            <a:off x="0" y="3429001"/>
            <a:ext cx="3048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37" name="Google Shape;37;p5"/>
          <p:cNvSpPr/>
          <p:nvPr>
            <p:ph idx="3" type="pic"/>
          </p:nvPr>
        </p:nvSpPr>
        <p:spPr>
          <a:xfrm>
            <a:off x="3048000" y="1"/>
            <a:ext cx="3048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38" name="Google Shape;38;p5"/>
          <p:cNvSpPr/>
          <p:nvPr/>
        </p:nvSpPr>
        <p:spPr>
          <a:xfrm>
            <a:off x="0" y="0"/>
            <a:ext cx="3048000" cy="3429000"/>
          </a:xfrm>
          <a:prstGeom prst="rect">
            <a:avLst/>
          </a:prstGeom>
          <a:solidFill>
            <a:srgbClr val="1558A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5"/>
          <p:cNvSpPr/>
          <p:nvPr/>
        </p:nvSpPr>
        <p:spPr>
          <a:xfrm>
            <a:off x="3048000" y="3429000"/>
            <a:ext cx="3048000" cy="34290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5"/>
          <p:cNvSpPr/>
          <p:nvPr>
            <p:ph idx="4" type="pic"/>
          </p:nvPr>
        </p:nvSpPr>
        <p:spPr>
          <a:xfrm>
            <a:off x="-7" y="5935092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Google Shape;41;p5"/>
          <p:cNvSpPr txBox="1"/>
          <p:nvPr/>
        </p:nvSpPr>
        <p:spPr>
          <a:xfrm>
            <a:off x="11305816" y="607987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>
  <p:cSld name="2_Title and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 rotWithShape="1">
          <a:blip r:embed="rId2">
            <a:alphaModFix/>
          </a:blip>
          <a:srcRect b="0" l="0" r="38243" t="50573"/>
          <a:stretch/>
        </p:blipFill>
        <p:spPr>
          <a:xfrm>
            <a:off x="0" y="373500"/>
            <a:ext cx="400050" cy="43595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/>
          <p:nvPr>
            <p:ph idx="1" type="subTitle"/>
          </p:nvPr>
        </p:nvSpPr>
        <p:spPr>
          <a:xfrm>
            <a:off x="457200" y="1371600"/>
            <a:ext cx="10825893" cy="45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6" name="Google Shape;46;p6"/>
          <p:cNvSpPr/>
          <p:nvPr>
            <p:ph idx="2" type="pic"/>
          </p:nvPr>
        </p:nvSpPr>
        <p:spPr>
          <a:xfrm>
            <a:off x="13568021" y="6710021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47" name="Google Shape;47;p6"/>
          <p:cNvSpPr txBox="1"/>
          <p:nvPr>
            <p:ph type="ctrTitle"/>
          </p:nvPr>
        </p:nvSpPr>
        <p:spPr>
          <a:xfrm>
            <a:off x="457200" y="365760"/>
            <a:ext cx="7287768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b="1"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/>
          <p:nvPr>
            <p:ph idx="3" type="pic"/>
          </p:nvPr>
        </p:nvSpPr>
        <p:spPr>
          <a:xfrm>
            <a:off x="-7" y="5935092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6"/>
          <p:cNvSpPr txBox="1"/>
          <p:nvPr/>
        </p:nvSpPr>
        <p:spPr>
          <a:xfrm>
            <a:off x="11305816" y="607987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3">
            <a:alphaModFix/>
          </a:blip>
          <a:srcRect b="0" l="0" r="55744" t="0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7_Title and Content">
  <p:cSld name="27_Title and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/>
          <p:nvPr/>
        </p:nvSpPr>
        <p:spPr>
          <a:xfrm>
            <a:off x="11141765" y="1371600"/>
            <a:ext cx="1050235" cy="5486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7"/>
          <p:cNvSpPr/>
          <p:nvPr>
            <p:ph idx="2" type="pic"/>
          </p:nvPr>
        </p:nvSpPr>
        <p:spPr>
          <a:xfrm>
            <a:off x="0" y="1371600"/>
            <a:ext cx="2975429" cy="3294063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54" name="Google Shape;54;p7"/>
          <p:cNvSpPr/>
          <p:nvPr>
            <p:ph idx="3" type="pic"/>
          </p:nvPr>
        </p:nvSpPr>
        <p:spPr>
          <a:xfrm>
            <a:off x="3018971" y="1371600"/>
            <a:ext cx="2975429" cy="3294063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55" name="Google Shape;55;p7"/>
          <p:cNvSpPr/>
          <p:nvPr>
            <p:ph idx="4" type="pic"/>
          </p:nvPr>
        </p:nvSpPr>
        <p:spPr>
          <a:xfrm>
            <a:off x="6008914" y="1371600"/>
            <a:ext cx="3164115" cy="3294063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56" name="Google Shape;56;p7"/>
          <p:cNvSpPr/>
          <p:nvPr>
            <p:ph idx="5" type="pic"/>
          </p:nvPr>
        </p:nvSpPr>
        <p:spPr>
          <a:xfrm>
            <a:off x="9187543" y="1371600"/>
            <a:ext cx="2960915" cy="3294063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57" name="Google Shape;57;p7"/>
          <p:cNvSpPr/>
          <p:nvPr>
            <p:ph idx="6" type="pic"/>
          </p:nvPr>
        </p:nvSpPr>
        <p:spPr>
          <a:xfrm>
            <a:off x="13119652" y="5596863"/>
            <a:ext cx="901148" cy="901148"/>
          </a:xfrm>
          <a:prstGeom prst="rect">
            <a:avLst/>
          </a:prstGeom>
          <a:noFill/>
          <a:ln>
            <a:noFill/>
          </a:ln>
        </p:spPr>
      </p:sp>
      <p:pic>
        <p:nvPicPr>
          <p:cNvPr id="58" name="Google Shape;58;p7"/>
          <p:cNvPicPr preferRelativeResize="0"/>
          <p:nvPr/>
        </p:nvPicPr>
        <p:blipFill rotWithShape="1">
          <a:blip r:embed="rId2">
            <a:alphaModFix/>
          </a:blip>
          <a:srcRect b="0" l="0" r="38243" t="50573"/>
          <a:stretch/>
        </p:blipFill>
        <p:spPr>
          <a:xfrm>
            <a:off x="0" y="373500"/>
            <a:ext cx="400050" cy="43595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7"/>
          <p:cNvSpPr txBox="1"/>
          <p:nvPr>
            <p:ph type="ctrTitle"/>
          </p:nvPr>
        </p:nvSpPr>
        <p:spPr>
          <a:xfrm>
            <a:off x="400050" y="255350"/>
            <a:ext cx="728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1" sz="4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0" name="Google Shape;60;p7"/>
          <p:cNvSpPr/>
          <p:nvPr>
            <p:ph idx="7" type="pic"/>
          </p:nvPr>
        </p:nvSpPr>
        <p:spPr>
          <a:xfrm>
            <a:off x="-7" y="5935092"/>
            <a:ext cx="918000" cy="91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61" name="Google Shape;61;p7"/>
          <p:cNvPicPr preferRelativeResize="0"/>
          <p:nvPr/>
        </p:nvPicPr>
        <p:blipFill rotWithShape="1">
          <a:blip r:embed="rId3">
            <a:alphaModFix/>
          </a:blip>
          <a:srcRect b="0" l="0" r="55744" t="0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7"/>
          <p:cNvSpPr txBox="1"/>
          <p:nvPr/>
        </p:nvSpPr>
        <p:spPr>
          <a:xfrm>
            <a:off x="11305816" y="607987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/>
          <p:nvPr/>
        </p:nvSpPr>
        <p:spPr>
          <a:xfrm>
            <a:off x="13231947" y="6084143"/>
            <a:ext cx="901148" cy="9342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8"/>
          <p:cNvSpPr/>
          <p:nvPr>
            <p:ph idx="2" type="pic"/>
          </p:nvPr>
        </p:nvSpPr>
        <p:spPr>
          <a:xfrm>
            <a:off x="13231947" y="6104022"/>
            <a:ext cx="901148" cy="901148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8"/>
          <p:cNvSpPr/>
          <p:nvPr/>
        </p:nvSpPr>
        <p:spPr>
          <a:xfrm flipH="1">
            <a:off x="6095999" y="0"/>
            <a:ext cx="1056571" cy="59436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8"/>
          <p:cNvSpPr/>
          <p:nvPr/>
        </p:nvSpPr>
        <p:spPr>
          <a:xfrm>
            <a:off x="13384347" y="6256422"/>
            <a:ext cx="901148" cy="901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8"/>
          <p:cNvSpPr txBox="1"/>
          <p:nvPr>
            <p:ph type="ctrTitle"/>
          </p:nvPr>
        </p:nvSpPr>
        <p:spPr>
          <a:xfrm>
            <a:off x="400050" y="255350"/>
            <a:ext cx="5197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1" sz="4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pic>
        <p:nvPicPr>
          <p:cNvPr id="69" name="Google Shape;69;p8"/>
          <p:cNvPicPr preferRelativeResize="0"/>
          <p:nvPr/>
        </p:nvPicPr>
        <p:blipFill rotWithShape="1">
          <a:blip r:embed="rId2">
            <a:alphaModFix/>
          </a:blip>
          <a:srcRect b="0" l="0" r="38243" t="50573"/>
          <a:stretch/>
        </p:blipFill>
        <p:spPr>
          <a:xfrm>
            <a:off x="0" y="373500"/>
            <a:ext cx="400050" cy="43595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8"/>
          <p:cNvSpPr txBox="1"/>
          <p:nvPr/>
        </p:nvSpPr>
        <p:spPr>
          <a:xfrm>
            <a:off x="11305816" y="607987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8"/>
          <p:cNvPicPr preferRelativeResize="0"/>
          <p:nvPr/>
        </p:nvPicPr>
        <p:blipFill rotWithShape="1">
          <a:blip r:embed="rId3">
            <a:alphaModFix/>
          </a:blip>
          <a:srcRect b="0" l="0" r="55744" t="0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5_Title Slide">
  <p:cSld name="25_Title Slide"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9"/>
          <p:cNvSpPr/>
          <p:nvPr/>
        </p:nvSpPr>
        <p:spPr>
          <a:xfrm>
            <a:off x="0" y="0"/>
            <a:ext cx="7658100" cy="6858000"/>
          </a:xfrm>
          <a:custGeom>
            <a:rect b="b" l="l" r="r" t="t"/>
            <a:pathLst>
              <a:path extrusionOk="0" h="6858000" w="7658100">
                <a:moveTo>
                  <a:pt x="0" y="0"/>
                </a:moveTo>
                <a:lnTo>
                  <a:pt x="1729248" y="0"/>
                </a:lnTo>
                <a:lnTo>
                  <a:pt x="7658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9"/>
          <p:cNvSpPr/>
          <p:nvPr>
            <p:ph idx="2" type="pic"/>
          </p:nvPr>
        </p:nvSpPr>
        <p:spPr>
          <a:xfrm>
            <a:off x="1132113" y="1301250"/>
            <a:ext cx="4738411" cy="2989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5" name="Google Shape;75;p9"/>
          <p:cNvSpPr/>
          <p:nvPr>
            <p:ph idx="3" type="pic"/>
          </p:nvPr>
        </p:nvSpPr>
        <p:spPr>
          <a:xfrm>
            <a:off x="-7" y="5935092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9"/>
          <p:cNvSpPr txBox="1"/>
          <p:nvPr/>
        </p:nvSpPr>
        <p:spPr>
          <a:xfrm>
            <a:off x="11305816" y="607987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9"/>
          <p:cNvPicPr preferRelativeResize="0"/>
          <p:nvPr/>
        </p:nvPicPr>
        <p:blipFill rotWithShape="1">
          <a:blip r:embed="rId2">
            <a:alphaModFix/>
          </a:blip>
          <a:srcRect b="0" l="0" r="55744" t="0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1_Blank 2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/>
          <p:nvPr/>
        </p:nvSpPr>
        <p:spPr>
          <a:xfrm>
            <a:off x="13231947" y="6084143"/>
            <a:ext cx="901148" cy="9342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"/>
          <p:cNvSpPr/>
          <p:nvPr>
            <p:ph idx="2" type="pic"/>
          </p:nvPr>
        </p:nvSpPr>
        <p:spPr>
          <a:xfrm>
            <a:off x="13231947" y="6104022"/>
            <a:ext cx="901148" cy="901148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10"/>
          <p:cNvSpPr/>
          <p:nvPr/>
        </p:nvSpPr>
        <p:spPr>
          <a:xfrm>
            <a:off x="13384347" y="6256422"/>
            <a:ext cx="901148" cy="901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10"/>
          <p:cNvPicPr preferRelativeResize="0"/>
          <p:nvPr/>
        </p:nvPicPr>
        <p:blipFill rotWithShape="1">
          <a:blip r:embed="rId2">
            <a:alphaModFix/>
          </a:blip>
          <a:srcRect b="0" l="0" r="38243" t="50573"/>
          <a:stretch/>
        </p:blipFill>
        <p:spPr>
          <a:xfrm>
            <a:off x="0" y="373500"/>
            <a:ext cx="400050" cy="4359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0"/>
          <p:cNvSpPr txBox="1"/>
          <p:nvPr>
            <p:ph type="ctrTitle"/>
          </p:nvPr>
        </p:nvSpPr>
        <p:spPr>
          <a:xfrm>
            <a:off x="400050" y="255350"/>
            <a:ext cx="728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1" sz="4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84" name="Google Shape;84;p10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0"/>
          <p:cNvSpPr/>
          <p:nvPr>
            <p:ph idx="3" type="pic"/>
          </p:nvPr>
        </p:nvSpPr>
        <p:spPr>
          <a:xfrm>
            <a:off x="-7" y="5935092"/>
            <a:ext cx="918000" cy="918000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10"/>
          <p:cNvSpPr txBox="1"/>
          <p:nvPr/>
        </p:nvSpPr>
        <p:spPr>
          <a:xfrm>
            <a:off x="11305816" y="607987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0"/>
          <p:cNvPicPr preferRelativeResize="0"/>
          <p:nvPr/>
        </p:nvPicPr>
        <p:blipFill rotWithShape="1">
          <a:blip r:embed="rId3">
            <a:alphaModFix/>
          </a:blip>
          <a:srcRect b="0" l="0" r="55744" t="0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1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925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1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1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1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3" name="Google Shape;183;p2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Relationship Id="rId4" Type="http://schemas.openxmlformats.org/officeDocument/2006/relationships/hyperlink" Target="https://confluence.ihtsdotools.org/display/DOCEXTPG/5.4.1.3+Management+of+Inactivated+International+Concepts+within+an+Extens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9"/>
          <p:cNvSpPr/>
          <p:nvPr>
            <p:ph idx="3" type="pic"/>
          </p:nvPr>
        </p:nvSpPr>
        <p:spPr>
          <a:xfrm>
            <a:off x="-7" y="-8"/>
            <a:ext cx="918000" cy="918000"/>
          </a:xfrm>
          <a:prstGeom prst="rect">
            <a:avLst/>
          </a:prstGeom>
        </p:spPr>
      </p:sp>
      <p:pic>
        <p:nvPicPr>
          <p:cNvPr id="272" name="Google Shape;272;p39"/>
          <p:cNvPicPr preferRelativeResize="0"/>
          <p:nvPr/>
        </p:nvPicPr>
        <p:blipFill rotWithShape="1">
          <a:blip r:embed="rId3">
            <a:alphaModFix/>
          </a:blip>
          <a:srcRect b="0" l="2797" r="406" t="0"/>
          <a:stretch/>
        </p:blipFill>
        <p:spPr>
          <a:xfrm>
            <a:off x="0" y="0"/>
            <a:ext cx="12191999" cy="6921501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9"/>
          <p:cNvSpPr txBox="1"/>
          <p:nvPr/>
        </p:nvSpPr>
        <p:spPr>
          <a:xfrm>
            <a:off x="203450" y="262875"/>
            <a:ext cx="6483000" cy="7656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US" sz="1700">
                <a:solidFill>
                  <a:schemeClr val="lt1"/>
                </a:solidFill>
                <a:latin typeface="Mulish ExtraBold"/>
                <a:ea typeface="Mulish ExtraBold"/>
                <a:cs typeface="Mulish ExtraBold"/>
                <a:sym typeface="Mulish ExtraBold"/>
              </a:rPr>
              <a:t>OCTOBER 2024 </a:t>
            </a:r>
            <a:br>
              <a:rPr lang="en-US" sz="1700">
                <a:solidFill>
                  <a:schemeClr val="lt1"/>
                </a:solidFill>
                <a:latin typeface="Mulish ExtraBold"/>
                <a:ea typeface="Mulish ExtraBold"/>
                <a:cs typeface="Mulish ExtraBold"/>
                <a:sym typeface="Mulish ExtraBold"/>
              </a:rPr>
            </a:br>
            <a:r>
              <a:rPr lang="en-US" sz="1700">
                <a:solidFill>
                  <a:schemeClr val="lt1"/>
                </a:solidFill>
                <a:latin typeface="Mulish ExtraBold"/>
                <a:ea typeface="Mulish ExtraBold"/>
                <a:cs typeface="Mulish ExtraBold"/>
                <a:sym typeface="Mulish ExtraBold"/>
              </a:rPr>
              <a:t>SNOMED INTERNATIONAL BUSINESS MEETINGS</a:t>
            </a:r>
            <a:endParaRPr i="0" sz="1700" u="none" cap="none" strike="noStrike">
              <a:solidFill>
                <a:schemeClr val="lt1"/>
              </a:solidFill>
              <a:latin typeface="Mulish ExtraBold"/>
              <a:ea typeface="Mulish ExtraBold"/>
              <a:cs typeface="Mulish ExtraBold"/>
              <a:sym typeface="Mulish ExtraBold"/>
            </a:endParaRPr>
          </a:p>
        </p:txBody>
      </p:sp>
      <p:sp>
        <p:nvSpPr>
          <p:cNvPr id="274" name="Google Shape;274;p39"/>
          <p:cNvSpPr txBox="1"/>
          <p:nvPr/>
        </p:nvSpPr>
        <p:spPr>
          <a:xfrm>
            <a:off x="342900" y="5750400"/>
            <a:ext cx="6483000" cy="7656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b="1" lang="en-US" sz="17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br>
              <a:rPr b="1" lang="en-US" sz="17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</a:br>
            <a:r>
              <a:rPr b="1" lang="en-US" sz="17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SEOUL, REPUBLIC OF KOREA</a:t>
            </a:r>
            <a:endParaRPr b="1" i="0" sz="1700" u="none" cap="none" strike="noStrike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75" name="Google Shape;275;p39"/>
          <p:cNvSpPr txBox="1"/>
          <p:nvPr/>
        </p:nvSpPr>
        <p:spPr>
          <a:xfrm>
            <a:off x="180600" y="2156550"/>
            <a:ext cx="10746600" cy="31338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US" sz="7500">
                <a:solidFill>
                  <a:schemeClr val="lt1"/>
                </a:solidFill>
                <a:latin typeface="Mulish Black"/>
                <a:ea typeface="Mulish Black"/>
                <a:cs typeface="Mulish Black"/>
                <a:sym typeface="Mulish Black"/>
              </a:rPr>
              <a:t>International</a:t>
            </a:r>
            <a:endParaRPr sz="7500">
              <a:solidFill>
                <a:schemeClr val="lt1"/>
              </a:solidFill>
              <a:latin typeface="Mulish Black"/>
              <a:ea typeface="Mulish Black"/>
              <a:cs typeface="Mulish Black"/>
              <a:sym typeface="Mulish Black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US" sz="7500">
                <a:solidFill>
                  <a:schemeClr val="lt1"/>
                </a:solidFill>
                <a:latin typeface="Mulish Black"/>
                <a:ea typeface="Mulish Black"/>
                <a:cs typeface="Mulish Black"/>
                <a:sym typeface="Mulish Black"/>
              </a:rPr>
              <a:t>Reactivation</a:t>
            </a:r>
            <a:endParaRPr sz="7500">
              <a:solidFill>
                <a:schemeClr val="lt1"/>
              </a:solidFill>
              <a:latin typeface="Mulish Black"/>
              <a:ea typeface="Mulish Black"/>
              <a:cs typeface="Mulish Black"/>
              <a:sym typeface="Mulish Black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US" sz="7500">
                <a:solidFill>
                  <a:schemeClr val="lt1"/>
                </a:solidFill>
                <a:latin typeface="Mulish Black"/>
                <a:ea typeface="Mulish Black"/>
                <a:cs typeface="Mulish Black"/>
                <a:sym typeface="Mulish Black"/>
              </a:rPr>
              <a:t>Guidance</a:t>
            </a:r>
            <a:endParaRPr sz="7500">
              <a:solidFill>
                <a:schemeClr val="lt1"/>
              </a:solidFill>
              <a:latin typeface="Mulish Black"/>
              <a:ea typeface="Mulish Black"/>
              <a:cs typeface="Mulish Black"/>
              <a:sym typeface="Mulish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48"/>
          <p:cNvPicPr preferRelativeResize="0"/>
          <p:nvPr/>
        </p:nvPicPr>
        <p:blipFill rotWithShape="1">
          <a:blip r:embed="rId3">
            <a:alphaModFix/>
          </a:blip>
          <a:srcRect b="0" l="61833" r="0" t="0"/>
          <a:stretch/>
        </p:blipFill>
        <p:spPr>
          <a:xfrm>
            <a:off x="7538703" y="0"/>
            <a:ext cx="465329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8"/>
          <p:cNvPicPr preferRelativeResize="0"/>
          <p:nvPr/>
        </p:nvPicPr>
        <p:blipFill rotWithShape="1">
          <a:blip r:embed="rId4">
            <a:alphaModFix/>
          </a:blip>
          <a:srcRect b="0" l="0" r="55514" t="0"/>
          <a:stretch/>
        </p:blipFill>
        <p:spPr>
          <a:xfrm>
            <a:off x="11290793" y="0"/>
            <a:ext cx="901201" cy="901199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48"/>
          <p:cNvSpPr/>
          <p:nvPr/>
        </p:nvSpPr>
        <p:spPr>
          <a:xfrm>
            <a:off x="480050" y="6183625"/>
            <a:ext cx="365700" cy="351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48"/>
          <p:cNvSpPr txBox="1"/>
          <p:nvPr/>
        </p:nvSpPr>
        <p:spPr>
          <a:xfrm>
            <a:off x="203450" y="262875"/>
            <a:ext cx="6483300" cy="7656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US" sz="1700">
                <a:solidFill>
                  <a:schemeClr val="accent1"/>
                </a:solidFill>
                <a:latin typeface="Mulish ExtraBold"/>
                <a:ea typeface="Mulish ExtraBold"/>
                <a:cs typeface="Mulish ExtraBold"/>
                <a:sym typeface="Mulish ExtraBold"/>
              </a:rPr>
              <a:t>OCTOBER 2024 </a:t>
            </a:r>
            <a:br>
              <a:rPr lang="en-US" sz="1700">
                <a:solidFill>
                  <a:schemeClr val="accent1"/>
                </a:solidFill>
                <a:latin typeface="Mulish ExtraBold"/>
                <a:ea typeface="Mulish ExtraBold"/>
                <a:cs typeface="Mulish ExtraBold"/>
                <a:sym typeface="Mulish ExtraBold"/>
              </a:rPr>
            </a:br>
            <a:r>
              <a:rPr lang="en-US" sz="1700">
                <a:solidFill>
                  <a:schemeClr val="accent1"/>
                </a:solidFill>
                <a:latin typeface="Mulish ExtraBold"/>
                <a:ea typeface="Mulish ExtraBold"/>
                <a:cs typeface="Mulish ExtraBold"/>
                <a:sym typeface="Mulish ExtraBold"/>
              </a:rPr>
              <a:t>SNOMED INTERNATIONAL BUSINESS MEETINGS</a:t>
            </a:r>
            <a:endParaRPr i="0" sz="1700" u="none" cap="none" strike="noStrike">
              <a:solidFill>
                <a:schemeClr val="accent1"/>
              </a:solidFill>
              <a:latin typeface="Mulish ExtraBold"/>
              <a:ea typeface="Mulish ExtraBold"/>
              <a:cs typeface="Mulish ExtraBold"/>
              <a:sym typeface="Mulish ExtraBold"/>
            </a:endParaRPr>
          </a:p>
        </p:txBody>
      </p:sp>
      <p:sp>
        <p:nvSpPr>
          <p:cNvPr id="343" name="Google Shape;343;p48"/>
          <p:cNvSpPr/>
          <p:nvPr/>
        </p:nvSpPr>
        <p:spPr>
          <a:xfrm flipH="1">
            <a:off x="11115617" y="4589795"/>
            <a:ext cx="1120500" cy="2561700"/>
          </a:xfrm>
          <a:prstGeom prst="rtTriangl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48"/>
          <p:cNvSpPr/>
          <p:nvPr/>
        </p:nvSpPr>
        <p:spPr>
          <a:xfrm rot="10800000">
            <a:off x="7575850" y="5189125"/>
            <a:ext cx="4394700" cy="1680300"/>
          </a:xfrm>
          <a:prstGeom prst="parallelogram">
            <a:avLst>
              <a:gd fmla="val 43613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48"/>
          <p:cNvSpPr txBox="1"/>
          <p:nvPr/>
        </p:nvSpPr>
        <p:spPr>
          <a:xfrm>
            <a:off x="7955270" y="5284330"/>
            <a:ext cx="3726300" cy="153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12065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1" lang="en-US" sz="1700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Leading healthcare </a:t>
            </a:r>
            <a:r>
              <a:rPr b="1" i="1" lang="en-US" sz="1700" u="none" cap="none" strike="noStrike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terminology, </a:t>
            </a:r>
            <a:endParaRPr b="1" i="1" sz="1700" u="none" cap="none" strike="noStrike">
              <a:solidFill>
                <a:schemeClr val="accen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12065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1" lang="en-US" sz="1700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worldwide</a:t>
            </a:r>
            <a:endParaRPr b="1" i="0" sz="1700" u="none" cap="none" strike="noStrike">
              <a:solidFill>
                <a:schemeClr val="accen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346" name="Google Shape;346;p48"/>
          <p:cNvPicPr preferRelativeResize="0"/>
          <p:nvPr/>
        </p:nvPicPr>
        <p:blipFill rotWithShape="1">
          <a:blip r:embed="rId4">
            <a:alphaModFix/>
          </a:blip>
          <a:srcRect b="0" l="0" r="55514" t="0"/>
          <a:stretch/>
        </p:blipFill>
        <p:spPr>
          <a:xfrm>
            <a:off x="8465743" y="5720180"/>
            <a:ext cx="674375" cy="674375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8"/>
          <p:cNvSpPr/>
          <p:nvPr/>
        </p:nvSpPr>
        <p:spPr>
          <a:xfrm flipH="1" rot="10800000">
            <a:off x="7208825" y="4450"/>
            <a:ext cx="3429300" cy="7644000"/>
          </a:xfrm>
          <a:prstGeom prst="rtTriangl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48"/>
          <p:cNvSpPr txBox="1"/>
          <p:nvPr/>
        </p:nvSpPr>
        <p:spPr>
          <a:xfrm>
            <a:off x="180600" y="2613750"/>
            <a:ext cx="10746300" cy="16803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US" sz="7500">
                <a:solidFill>
                  <a:schemeClr val="dk1"/>
                </a:solidFill>
                <a:latin typeface="Mulish Black"/>
                <a:ea typeface="Mulish Black"/>
                <a:cs typeface="Mulish Black"/>
                <a:sym typeface="Mulish Black"/>
              </a:rPr>
              <a:t>QUESTIONS</a:t>
            </a:r>
            <a:endParaRPr sz="7500">
              <a:solidFill>
                <a:schemeClr val="dk1"/>
              </a:solidFill>
              <a:latin typeface="Mulish Black"/>
              <a:ea typeface="Mulish Black"/>
              <a:cs typeface="Mulish Black"/>
              <a:sym typeface="Mulish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40"/>
          <p:cNvPicPr preferRelativeResize="0"/>
          <p:nvPr/>
        </p:nvPicPr>
        <p:blipFill rotWithShape="1">
          <a:blip r:embed="rId3">
            <a:alphaModFix/>
          </a:blip>
          <a:srcRect b="0" l="43682" r="13343" t="0"/>
          <a:stretch/>
        </p:blipFill>
        <p:spPr>
          <a:xfrm>
            <a:off x="129100" y="0"/>
            <a:ext cx="4420600" cy="6858000"/>
          </a:xfrm>
          <a:prstGeom prst="rect">
            <a:avLst/>
          </a:prstGeom>
          <a:solidFill>
            <a:srgbClr val="F1F2F1"/>
          </a:solidFill>
          <a:ln>
            <a:noFill/>
          </a:ln>
        </p:spPr>
      </p:pic>
      <p:sp>
        <p:nvSpPr>
          <p:cNvPr id="281" name="Google Shape;281;p40"/>
          <p:cNvSpPr txBox="1"/>
          <p:nvPr/>
        </p:nvSpPr>
        <p:spPr>
          <a:xfrm>
            <a:off x="4876800" y="1219200"/>
            <a:ext cx="7315200" cy="54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2200">
                <a:latin typeface="Mulish Medium"/>
                <a:ea typeface="Mulish Medium"/>
                <a:cs typeface="Mulish Medium"/>
                <a:sym typeface="Mulish Medium"/>
              </a:rPr>
              <a:t>Can an inactivated international concept be reactivated in an extension?</a:t>
            </a:r>
            <a:endParaRPr sz="22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0" rtl="0" algn="ctr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b="1" sz="2500"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ctr">
              <a:spcBef>
                <a:spcPts val="1100"/>
              </a:spcBef>
              <a:spcAft>
                <a:spcPts val="0"/>
              </a:spcAft>
              <a:buNone/>
            </a:pPr>
            <a:r>
              <a:rPr b="1" lang="en-US" sz="2500">
                <a:latin typeface="Mulish"/>
                <a:ea typeface="Mulish"/>
                <a:cs typeface="Mulish"/>
                <a:sym typeface="Mulish"/>
              </a:rPr>
              <a:t>In some cases </a:t>
            </a:r>
            <a:endParaRPr b="1" sz="2100"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Mulish"/>
              <a:ea typeface="Mulish"/>
              <a:cs typeface="Mulish"/>
              <a:sym typeface="Mulish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1100"/>
              </a:spcBef>
              <a:spcAft>
                <a:spcPts val="0"/>
              </a:spcAft>
              <a:buSzPts val="1900"/>
              <a:buFont typeface="Mulish Medium"/>
              <a:buChar char="●"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Careful analysis is required first </a:t>
            </a:r>
            <a:endParaRPr b="1" sz="2300">
              <a:latin typeface="Mulish"/>
              <a:ea typeface="Mulish"/>
              <a:cs typeface="Mulish"/>
              <a:sym typeface="Mulish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Mulish Medium"/>
              <a:buChar char="●"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There should be a good clinical use case or business reason 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Mulish Medium"/>
              <a:buChar char="●"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Reactivation may be used as an interim step whilst a more long-term solution is put into place and then the concept in question is inactivated again. 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b="1" sz="2500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82" name="Google Shape;282;p40"/>
          <p:cNvSpPr txBox="1"/>
          <p:nvPr/>
        </p:nvSpPr>
        <p:spPr>
          <a:xfrm>
            <a:off x="4819675" y="255375"/>
            <a:ext cx="7372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233F79"/>
                </a:solidFill>
                <a:latin typeface="Mulish"/>
                <a:ea typeface="Mulish"/>
                <a:cs typeface="Mulish"/>
                <a:sym typeface="Mulish"/>
              </a:rPr>
              <a:t>Can I Reactivate?</a:t>
            </a:r>
            <a:endParaRPr b="1" sz="4000">
              <a:solidFill>
                <a:srgbClr val="233F7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41"/>
          <p:cNvPicPr preferRelativeResize="0"/>
          <p:nvPr/>
        </p:nvPicPr>
        <p:blipFill rotWithShape="1">
          <a:blip r:embed="rId3">
            <a:alphaModFix/>
          </a:blip>
          <a:srcRect b="0" l="10880" r="59965" t="0"/>
          <a:stretch/>
        </p:blipFill>
        <p:spPr>
          <a:xfrm>
            <a:off x="102096" y="0"/>
            <a:ext cx="3000003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41"/>
          <p:cNvSpPr txBox="1"/>
          <p:nvPr/>
        </p:nvSpPr>
        <p:spPr>
          <a:xfrm>
            <a:off x="114475" y="64975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latin typeface="Mulish"/>
                <a:ea typeface="Mulish"/>
                <a:cs typeface="Mulish"/>
                <a:sym typeface="Mulish"/>
              </a:rPr>
              <a:t>Photo by Humphrey Muleba: https://www.pexels.com/photo/photo-of-black-vehicle-at-the-road-1647120/</a:t>
            </a:r>
            <a:endParaRPr sz="600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89" name="Google Shape;289;p41"/>
          <p:cNvSpPr txBox="1"/>
          <p:nvPr/>
        </p:nvSpPr>
        <p:spPr>
          <a:xfrm>
            <a:off x="3429000" y="1219200"/>
            <a:ext cx="8512200" cy="54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Considerations prior to inactivation:</a:t>
            </a:r>
            <a:b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</a:b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419100" lvl="0" marL="4572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Char char="•"/>
            </a:pPr>
            <a:r>
              <a:rPr b="1" lang="en-US" sz="2000">
                <a:latin typeface="Mulish"/>
                <a:ea typeface="Mulish"/>
                <a:cs typeface="Mulish"/>
                <a:sym typeface="Mulish"/>
              </a:rPr>
              <a:t>The reason for inactivation</a:t>
            </a:r>
            <a:r>
              <a:rPr lang="en-US" sz="2000">
                <a:latin typeface="Mulish Medium"/>
                <a:ea typeface="Mulish Medium"/>
                <a:cs typeface="Mulish Medium"/>
                <a:sym typeface="Mulish Medium"/>
              </a:rPr>
              <a:t> </a:t>
            </a:r>
            <a:endParaRPr sz="20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2000">
                <a:latin typeface="Mulish Medium"/>
                <a:ea typeface="Mulish Medium"/>
                <a:cs typeface="Mulish Medium"/>
                <a:sym typeface="Mulish Medium"/>
              </a:rPr>
              <a:t>- Some concepts need to remain inactive</a:t>
            </a:r>
            <a:endParaRPr sz="20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419100" lvl="0" marL="4572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Char char="•"/>
            </a:pPr>
            <a:r>
              <a:rPr b="1" lang="en-US" sz="2000">
                <a:latin typeface="Mulish"/>
                <a:ea typeface="Mulish"/>
                <a:cs typeface="Mulish"/>
                <a:sym typeface="Mulish"/>
              </a:rPr>
              <a:t>The type of concept</a:t>
            </a:r>
            <a:r>
              <a:rPr lang="en-US" sz="2000">
                <a:latin typeface="Mulish Medium"/>
                <a:ea typeface="Mulish Medium"/>
                <a:cs typeface="Mulish Medium"/>
                <a:sym typeface="Mulish Medium"/>
              </a:rPr>
              <a:t> </a:t>
            </a:r>
            <a:endParaRPr sz="20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2000">
                <a:latin typeface="Mulish Medium"/>
                <a:ea typeface="Mulish Medium"/>
                <a:cs typeface="Mulish Medium"/>
                <a:sym typeface="Mulish Medium"/>
              </a:rPr>
              <a:t>- Is the concept clinical, administrative, metadata?</a:t>
            </a:r>
            <a:endParaRPr sz="20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419100" lvl="0" marL="4572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Char char="•"/>
            </a:pPr>
            <a:r>
              <a:rPr b="1" lang="en-US" sz="2000">
                <a:latin typeface="Mulish"/>
                <a:ea typeface="Mulish"/>
                <a:cs typeface="Mulish"/>
                <a:sym typeface="Mulish"/>
              </a:rPr>
              <a:t>Usage</a:t>
            </a:r>
            <a:endParaRPr sz="20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2000">
                <a:latin typeface="Mulish Medium"/>
                <a:ea typeface="Mulish Medium"/>
                <a:cs typeface="Mulish Medium"/>
                <a:sym typeface="Mulish Medium"/>
              </a:rPr>
              <a:t>- What is the frequency of use? </a:t>
            </a:r>
            <a:endParaRPr sz="20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2000">
                <a:latin typeface="Mulish Medium"/>
                <a:ea typeface="Mulish Medium"/>
                <a:cs typeface="Mulish Medium"/>
                <a:sym typeface="Mulish Medium"/>
              </a:rPr>
              <a:t>- How will the inactivation impact users and systems?</a:t>
            </a:r>
            <a:endParaRPr sz="20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2000">
                <a:latin typeface="Mulish Medium"/>
                <a:ea typeface="Mulish Medium"/>
                <a:cs typeface="Mulish Medium"/>
                <a:sym typeface="Mulish Medium"/>
              </a:rPr>
              <a:t>- Where concept is used - locally, within a country or cross borders? </a:t>
            </a:r>
            <a:endParaRPr sz="20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91440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</p:txBody>
      </p:sp>
      <p:sp>
        <p:nvSpPr>
          <p:cNvPr id="290" name="Google Shape;290;p41"/>
          <p:cNvSpPr txBox="1"/>
          <p:nvPr/>
        </p:nvSpPr>
        <p:spPr>
          <a:xfrm>
            <a:off x="3371875" y="255375"/>
            <a:ext cx="882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233F79"/>
                </a:solidFill>
                <a:latin typeface="Mulish"/>
                <a:ea typeface="Mulish"/>
                <a:cs typeface="Mulish"/>
                <a:sym typeface="Mulish"/>
              </a:rPr>
              <a:t>Before reactivation</a:t>
            </a:r>
            <a:endParaRPr b="1" sz="4000">
              <a:solidFill>
                <a:srgbClr val="233F7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/>
          <p:nvPr>
            <p:ph idx="1" type="body"/>
          </p:nvPr>
        </p:nvSpPr>
        <p:spPr>
          <a:xfrm>
            <a:off x="360000" y="360000"/>
            <a:ext cx="104631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>
                <a:solidFill>
                  <a:srgbClr val="233F79"/>
                </a:solidFill>
                <a:latin typeface="Mulish"/>
                <a:ea typeface="Mulish"/>
                <a:cs typeface="Mulish"/>
                <a:sym typeface="Mulish"/>
              </a:rPr>
              <a:t>Reason for inactivation</a:t>
            </a:r>
            <a:endParaRPr i="0"/>
          </a:p>
        </p:txBody>
      </p:sp>
      <p:graphicFrame>
        <p:nvGraphicFramePr>
          <p:cNvPr id="296" name="Google Shape;296;p42"/>
          <p:cNvGraphicFramePr/>
          <p:nvPr/>
        </p:nvGraphicFramePr>
        <p:xfrm>
          <a:off x="952500" y="1905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{056D272B-6CD9-4BB2-9784-6FC22F9DAA3C}</a:tableStyleId>
              </a:tblPr>
              <a:tblGrid>
                <a:gridCol w="2307775"/>
                <a:gridCol w="2090050"/>
                <a:gridCol w="58891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Reason</a:t>
                      </a:r>
                      <a:endParaRPr b="1" sz="1600"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Guidance</a:t>
                      </a:r>
                      <a:endParaRPr b="1" sz="1600"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Considerations</a:t>
                      </a:r>
                      <a:endParaRPr b="1" sz="1600"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Ambiguous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Do not reactivate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Consider historical association targets or new concept if not suitable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Classification derived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Discouraged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Consider historical association targets or new concept if not suitable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Duplicate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Do not reactivate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Use </a:t>
                      </a:r>
                      <a:r>
                        <a:rPr lang="en-US"/>
                        <a:t>historical</a:t>
                      </a:r>
                      <a:r>
                        <a:rPr lang="en-US"/>
                        <a:t> association target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Erroneous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Do not reactivate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Consider historical association targets or new concept if not suitable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Meaning unknown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Do not reactivate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Create a new concept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Non-conformance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May be reactivated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</a:t>
                      </a:r>
                      <a:r>
                        <a:rPr lang="en-US"/>
                        <a:t>ecision to reactivate depends on the type of content and usage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Outdated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May be reactivated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Clinically outdated (in most countries) - do not reactivate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Not internationally semantically interoperable - may be considered for reactivation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3"/>
          <p:cNvSpPr txBox="1"/>
          <p:nvPr/>
        </p:nvSpPr>
        <p:spPr>
          <a:xfrm>
            <a:off x="114475" y="64975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latin typeface="Mulish"/>
                <a:ea typeface="Mulish"/>
                <a:cs typeface="Mulish"/>
                <a:sym typeface="Mulish"/>
              </a:rPr>
              <a:t>Photo by Humphrey Muleba: https://www.pexels.com/photo/photo-of-black-vehicle-at-the-road-1647120/</a:t>
            </a:r>
            <a:endParaRPr sz="600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02" name="Google Shape;302;p43"/>
          <p:cNvSpPr txBox="1"/>
          <p:nvPr/>
        </p:nvSpPr>
        <p:spPr>
          <a:xfrm>
            <a:off x="3371875" y="255375"/>
            <a:ext cx="882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233F79"/>
                </a:solidFill>
                <a:latin typeface="Mulish"/>
                <a:ea typeface="Mulish"/>
                <a:cs typeface="Mulish"/>
                <a:sym typeface="Mulish"/>
              </a:rPr>
              <a:t>Content Type</a:t>
            </a:r>
            <a:endParaRPr b="1" sz="4000">
              <a:solidFill>
                <a:srgbClr val="233F7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303" name="Google Shape;303;p43"/>
          <p:cNvPicPr preferRelativeResize="0"/>
          <p:nvPr/>
        </p:nvPicPr>
        <p:blipFill rotWithShape="1">
          <a:blip r:embed="rId3">
            <a:alphaModFix/>
          </a:blip>
          <a:srcRect b="0" l="33698" r="37168" t="0"/>
          <a:stretch/>
        </p:blipFill>
        <p:spPr>
          <a:xfrm>
            <a:off x="114475" y="-546"/>
            <a:ext cx="3000000" cy="685799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04" name="Google Shape;304;p43"/>
          <p:cNvGraphicFramePr/>
          <p:nvPr/>
        </p:nvGraphicFramePr>
        <p:xfrm>
          <a:off x="3292950" y="2514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{056D272B-6CD9-4BB2-9784-6FC22F9DAA3C}</a:tableStyleId>
              </a:tblPr>
              <a:tblGrid>
                <a:gridCol w="1961000"/>
                <a:gridCol w="1776000"/>
                <a:gridCol w="50042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Type</a:t>
                      </a:r>
                      <a:endParaRPr b="1" sz="1600"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Guidance</a:t>
                      </a:r>
                      <a:endParaRPr b="1" sz="1600"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Considerations</a:t>
                      </a:r>
                      <a:endParaRPr b="1" sz="1600"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Clinical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Discouraged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Consider the reason for inactivation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Administrative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May be reactivated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Consider the reason for inactivation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Metadata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Discouraged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Referential integrity of the post-classification result should not be compromised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1558A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p44"/>
          <p:cNvPicPr preferRelativeResize="0"/>
          <p:nvPr/>
        </p:nvPicPr>
        <p:blipFill rotWithShape="1">
          <a:blip r:embed="rId3">
            <a:alphaModFix/>
          </a:blip>
          <a:srcRect b="0" l="62917" r="3438" t="0"/>
          <a:stretch/>
        </p:blipFill>
        <p:spPr>
          <a:xfrm>
            <a:off x="102500" y="0"/>
            <a:ext cx="30294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44"/>
          <p:cNvSpPr txBox="1"/>
          <p:nvPr/>
        </p:nvSpPr>
        <p:spPr>
          <a:xfrm>
            <a:off x="3590542" y="1219200"/>
            <a:ext cx="8485800" cy="54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2921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•"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An inactivated extension concept may be reactivated in more than one extension module. Therefore, careful consideration needs to be given to 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The potential for the meaning of the concept to be understood differently in different jurisdictions.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The potential for the use of the concept in more than one jurisdiction.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298450" lvl="0" marL="2921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•"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If a concept is reactivated in different extensions, the same SCTID may suggest identical meaning, but varying interpretations across countries or regions could lead to misinterpretation when exchanged.</a:t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45720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91440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</p:txBody>
      </p:sp>
      <p:sp>
        <p:nvSpPr>
          <p:cNvPr id="311" name="Google Shape;311;p44"/>
          <p:cNvSpPr txBox="1"/>
          <p:nvPr/>
        </p:nvSpPr>
        <p:spPr>
          <a:xfrm>
            <a:off x="3524275" y="255375"/>
            <a:ext cx="8552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233F79"/>
                </a:solidFill>
                <a:latin typeface="Mulish"/>
                <a:ea typeface="Mulish"/>
                <a:cs typeface="Mulish"/>
                <a:sym typeface="Mulish"/>
              </a:rPr>
              <a:t>Reactivation &gt; One Extension </a:t>
            </a:r>
            <a:endParaRPr b="1" sz="4000">
              <a:solidFill>
                <a:srgbClr val="233F7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12" name="Google Shape;312;p44"/>
          <p:cNvSpPr txBox="1"/>
          <p:nvPr/>
        </p:nvSpPr>
        <p:spPr>
          <a:xfrm>
            <a:off x="5066725" y="4978225"/>
            <a:ext cx="54672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9144" lvl="1" marL="9144" rtl="0" algn="ctr">
              <a:spcBef>
                <a:spcPts val="1100"/>
              </a:spcBef>
              <a:spcAft>
                <a:spcPts val="0"/>
              </a:spcAft>
              <a:buSzPts val="2000"/>
              <a:buFont typeface="Mulish Medium"/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Therefore, do not reactivate concepts that are needed for cross-border exchange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p45"/>
          <p:cNvPicPr preferRelativeResize="0"/>
          <p:nvPr/>
        </p:nvPicPr>
        <p:blipFill rotWithShape="1">
          <a:blip r:embed="rId3">
            <a:alphaModFix/>
          </a:blip>
          <a:srcRect b="0" l="16902" r="59251" t="0"/>
          <a:stretch/>
        </p:blipFill>
        <p:spPr>
          <a:xfrm>
            <a:off x="103825" y="0"/>
            <a:ext cx="30294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45"/>
          <p:cNvSpPr txBox="1"/>
          <p:nvPr/>
        </p:nvSpPr>
        <p:spPr>
          <a:xfrm>
            <a:off x="3524275" y="1219200"/>
            <a:ext cx="8552100" cy="54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2921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"/>
              <a:buChar char="•"/>
            </a:pPr>
            <a:r>
              <a:rPr b="1" lang="en-US" sz="1900">
                <a:latin typeface="Mulish"/>
                <a:ea typeface="Mulish"/>
                <a:cs typeface="Mulish"/>
                <a:sym typeface="Mulish"/>
              </a:rPr>
              <a:t>Bulk inactivation of “on examination” concepts (Jan 2021)</a:t>
            </a:r>
            <a:endParaRPr b="1" sz="1900">
              <a:latin typeface="Mulish"/>
              <a:ea typeface="Mulish"/>
              <a:cs typeface="Mulish"/>
              <a:sym typeface="Mulish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Had been part of CTV3 and were in high usage by UK GP’s. 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UK NRC reactivated in bulk to prevent disruption to users. 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Concepts are being reviewed and some inactivated 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412750" lvl="0" marL="4572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"/>
              <a:buChar char="•"/>
            </a:pPr>
            <a:r>
              <a:rPr b="1" lang="en-US" sz="1900">
                <a:latin typeface="Mulish"/>
                <a:ea typeface="Mulish"/>
                <a:cs typeface="Mulish"/>
                <a:sym typeface="Mulish"/>
              </a:rPr>
              <a:t>2000 concepts relating to breeds inactivated (2021)</a:t>
            </a:r>
            <a:endParaRPr b="1" sz="1900">
              <a:latin typeface="Mulish"/>
              <a:ea typeface="Mulish"/>
              <a:cs typeface="Mulish"/>
              <a:sym typeface="Mulish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Reactivated in the veterinary extension. 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Example: 64158000 |Angora goat (organism)|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412750" lvl="0" marL="4572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"/>
              <a:buChar char="•"/>
            </a:pPr>
            <a:r>
              <a:rPr b="1" lang="en-US" sz="1900">
                <a:latin typeface="Mulish"/>
                <a:ea typeface="Mulish"/>
                <a:cs typeface="Mulish"/>
                <a:sym typeface="Mulish"/>
              </a:rPr>
              <a:t>Ligation of major artery of extremity (procedure) inactivated (2023) </a:t>
            </a:r>
            <a:endParaRPr b="1" sz="1900">
              <a:latin typeface="Mulish"/>
              <a:ea typeface="Mulish"/>
              <a:cs typeface="Mulish"/>
              <a:sym typeface="Mulish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Reason - ambiguous 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68300" lvl="1" marL="9144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ulish Medium"/>
              <a:buNone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Not to be reactivated in an extension due to the ambiguity of the term ‘major’ - no clear definition of this exists. 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45720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45720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91440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</p:txBody>
      </p:sp>
      <p:sp>
        <p:nvSpPr>
          <p:cNvPr id="319" name="Google Shape;319;p45"/>
          <p:cNvSpPr txBox="1"/>
          <p:nvPr/>
        </p:nvSpPr>
        <p:spPr>
          <a:xfrm>
            <a:off x="3524275" y="255375"/>
            <a:ext cx="8552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233F79"/>
                </a:solidFill>
                <a:latin typeface="Mulish"/>
                <a:ea typeface="Mulish"/>
                <a:cs typeface="Mulish"/>
                <a:sym typeface="Mulish"/>
              </a:rPr>
              <a:t>Examples</a:t>
            </a:r>
            <a:endParaRPr b="1" sz="4000">
              <a:solidFill>
                <a:srgbClr val="233F7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46"/>
          <p:cNvPicPr preferRelativeResize="0"/>
          <p:nvPr/>
        </p:nvPicPr>
        <p:blipFill rotWithShape="1">
          <a:blip r:embed="rId3">
            <a:alphaModFix/>
          </a:blip>
          <a:srcRect b="0" l="10880" r="59965" t="0"/>
          <a:stretch/>
        </p:blipFill>
        <p:spPr>
          <a:xfrm>
            <a:off x="102096" y="0"/>
            <a:ext cx="3000003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46"/>
          <p:cNvSpPr txBox="1"/>
          <p:nvPr/>
        </p:nvSpPr>
        <p:spPr>
          <a:xfrm>
            <a:off x="114475" y="64975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latin typeface="Mulish"/>
                <a:ea typeface="Mulish"/>
                <a:cs typeface="Mulish"/>
                <a:sym typeface="Mulish"/>
              </a:rPr>
              <a:t>Photo by Humphrey Muleba: https://www.pexels.com/photo/photo-of-black-vehicle-at-the-road-1647120/</a:t>
            </a:r>
            <a:endParaRPr sz="600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26" name="Google Shape;326;p46"/>
          <p:cNvSpPr txBox="1"/>
          <p:nvPr/>
        </p:nvSpPr>
        <p:spPr>
          <a:xfrm>
            <a:off x="3429000" y="1219200"/>
            <a:ext cx="8021700" cy="54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2921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•"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Where a new concept or an existing extension concept is used as the replacement create a historical association between it and the inactivated international concept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298450" lvl="0" marL="2921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•"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Maintains the continuity and traceability of clinical data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298450" lvl="0" marL="2921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•"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Ensures the integrity of historical data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298450" lvl="0" marL="29210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•"/>
            </a:pPr>
            <a:r>
              <a:rPr lang="en-US" sz="1900">
                <a:latin typeface="Mulish Medium"/>
                <a:ea typeface="Mulish Medium"/>
                <a:cs typeface="Mulish Medium"/>
                <a:sym typeface="Mulish Medium"/>
              </a:rPr>
              <a:t>Important for ECL data queries</a:t>
            </a:r>
            <a:endParaRPr sz="19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91440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</p:txBody>
      </p:sp>
      <p:sp>
        <p:nvSpPr>
          <p:cNvPr id="327" name="Google Shape;327;p46"/>
          <p:cNvSpPr txBox="1"/>
          <p:nvPr/>
        </p:nvSpPr>
        <p:spPr>
          <a:xfrm>
            <a:off x="3371875" y="255375"/>
            <a:ext cx="882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233F79"/>
                </a:solidFill>
                <a:latin typeface="Mulish"/>
                <a:ea typeface="Mulish"/>
                <a:cs typeface="Mulish"/>
                <a:sym typeface="Mulish"/>
              </a:rPr>
              <a:t>History and the New Concept</a:t>
            </a:r>
            <a:endParaRPr b="1" sz="4000">
              <a:solidFill>
                <a:srgbClr val="233F7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Google Shape;332;p47"/>
          <p:cNvPicPr preferRelativeResize="0"/>
          <p:nvPr/>
        </p:nvPicPr>
        <p:blipFill rotWithShape="1">
          <a:blip r:embed="rId3">
            <a:alphaModFix/>
          </a:blip>
          <a:srcRect b="0" l="43682" r="13343" t="0"/>
          <a:stretch/>
        </p:blipFill>
        <p:spPr>
          <a:xfrm>
            <a:off x="129100" y="0"/>
            <a:ext cx="4420600" cy="6858000"/>
          </a:xfrm>
          <a:prstGeom prst="rect">
            <a:avLst/>
          </a:prstGeom>
          <a:solidFill>
            <a:srgbClr val="F1F2F1"/>
          </a:solidFill>
          <a:ln>
            <a:noFill/>
          </a:ln>
        </p:spPr>
      </p:pic>
      <p:sp>
        <p:nvSpPr>
          <p:cNvPr id="333" name="Google Shape;333;p47"/>
          <p:cNvSpPr txBox="1"/>
          <p:nvPr/>
        </p:nvSpPr>
        <p:spPr>
          <a:xfrm>
            <a:off x="4876800" y="1219200"/>
            <a:ext cx="7315200" cy="54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ctr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36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0" rtl="0" algn="ctr"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3600">
                <a:latin typeface="Mulish Medium"/>
                <a:ea typeface="Mulish Medium"/>
                <a:cs typeface="Mulish Medium"/>
                <a:sym typeface="Mulish Medium"/>
              </a:rPr>
              <a:t>Extensions Practical Guide</a:t>
            </a:r>
            <a:endParaRPr sz="3600"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0" lvl="0" marL="0" rtl="0" algn="ctr"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3600" u="sng">
                <a:solidFill>
                  <a:schemeClr val="hlink"/>
                </a:solidFill>
                <a:latin typeface="Mulish Medium"/>
                <a:ea typeface="Mulish Medium"/>
                <a:cs typeface="Mulish Medium"/>
                <a:sym typeface="Mulish Medium"/>
                <a:hlinkClick r:id="rId4"/>
              </a:rPr>
              <a:t>5.4.1.3 Management of Inactivated International Concepts in an Extension</a:t>
            </a:r>
            <a:endParaRPr b="1" sz="3600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34" name="Google Shape;334;p47"/>
          <p:cNvSpPr txBox="1"/>
          <p:nvPr/>
        </p:nvSpPr>
        <p:spPr>
          <a:xfrm>
            <a:off x="4819675" y="255375"/>
            <a:ext cx="7372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233F79"/>
                </a:solidFill>
                <a:latin typeface="Mulish"/>
                <a:ea typeface="Mulish"/>
                <a:cs typeface="Mulish"/>
                <a:sym typeface="Mulish"/>
              </a:rPr>
              <a:t>Finding The Guidance</a:t>
            </a:r>
            <a:endParaRPr b="1" sz="4000">
              <a:solidFill>
                <a:srgbClr val="233F7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3">
      <a:dk1>
        <a:srgbClr val="424A55"/>
      </a:dk1>
      <a:lt1>
        <a:srgbClr val="FFFFFF"/>
      </a:lt1>
      <a:dk2>
        <a:srgbClr val="00A9E0"/>
      </a:dk2>
      <a:lt2>
        <a:srgbClr val="F1F2F1"/>
      </a:lt2>
      <a:accent1>
        <a:srgbClr val="0167B9"/>
      </a:accent1>
      <a:accent2>
        <a:srgbClr val="0067B9"/>
      </a:accent2>
      <a:accent3>
        <a:srgbClr val="654EA2"/>
      </a:accent3>
      <a:accent4>
        <a:srgbClr val="F05130"/>
      </a:accent4>
      <a:accent5>
        <a:srgbClr val="019A77"/>
      </a:accent5>
      <a:accent6>
        <a:srgbClr val="7221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ustom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33F79"/>
      </a:accent1>
      <a:accent2>
        <a:srgbClr val="F05231"/>
      </a:accent2>
      <a:accent3>
        <a:srgbClr val="A5A5A5"/>
      </a:accent3>
      <a:accent4>
        <a:srgbClr val="FCCD00"/>
      </a:accent4>
      <a:accent5>
        <a:srgbClr val="05ABBC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Custom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33F79"/>
      </a:accent1>
      <a:accent2>
        <a:srgbClr val="F05231"/>
      </a:accent2>
      <a:accent3>
        <a:srgbClr val="A5A5A5"/>
      </a:accent3>
      <a:accent4>
        <a:srgbClr val="FCCD00"/>
      </a:accent4>
      <a:accent5>
        <a:srgbClr val="05ABBC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