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7" r:id="rId3"/>
    <p:sldId id="281" r:id="rId4"/>
    <p:sldId id="282" r:id="rId5"/>
    <p:sldId id="278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6" d="100"/>
          <a:sy n="76" d="100"/>
        </p:scale>
        <p:origin x="54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0E54B-96F4-4CED-B5D1-60AFAFF64DDF}" type="datetimeFigureOut">
              <a:rPr lang="en-CA" smtClean="0"/>
              <a:t>2016-04-04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E8660-8BFA-4B08-9A60-2F48CF8821C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849114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0E54B-96F4-4CED-B5D1-60AFAFF64DDF}" type="datetimeFigureOut">
              <a:rPr lang="en-CA" smtClean="0"/>
              <a:t>2016-04-04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E8660-8BFA-4B08-9A60-2F48CF8821C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117059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0E54B-96F4-4CED-B5D1-60AFAFF64DDF}" type="datetimeFigureOut">
              <a:rPr lang="en-CA" smtClean="0"/>
              <a:t>2016-04-04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E8660-8BFA-4B08-9A60-2F48CF8821C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288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0E54B-96F4-4CED-B5D1-60AFAFF64DDF}" type="datetimeFigureOut">
              <a:rPr lang="en-CA" smtClean="0"/>
              <a:t>2016-04-04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E8660-8BFA-4B08-9A60-2F48CF8821C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243255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0E54B-96F4-4CED-B5D1-60AFAFF64DDF}" type="datetimeFigureOut">
              <a:rPr lang="en-CA" smtClean="0"/>
              <a:t>2016-04-04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E8660-8BFA-4B08-9A60-2F48CF8821C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0624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0E54B-96F4-4CED-B5D1-60AFAFF64DDF}" type="datetimeFigureOut">
              <a:rPr lang="en-CA" smtClean="0"/>
              <a:t>2016-04-04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E8660-8BFA-4B08-9A60-2F48CF8821C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50365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0E54B-96F4-4CED-B5D1-60AFAFF64DDF}" type="datetimeFigureOut">
              <a:rPr lang="en-CA" smtClean="0"/>
              <a:t>2016-04-04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E8660-8BFA-4B08-9A60-2F48CF8821C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695562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0E54B-96F4-4CED-B5D1-60AFAFF64DDF}" type="datetimeFigureOut">
              <a:rPr lang="en-CA" smtClean="0"/>
              <a:t>2016-04-04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E8660-8BFA-4B08-9A60-2F48CF8821C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370791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0E54B-96F4-4CED-B5D1-60AFAFF64DDF}" type="datetimeFigureOut">
              <a:rPr lang="en-CA" smtClean="0"/>
              <a:t>2016-04-04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E8660-8BFA-4B08-9A60-2F48CF8821C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91337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0E54B-96F4-4CED-B5D1-60AFAFF64DDF}" type="datetimeFigureOut">
              <a:rPr lang="en-CA" smtClean="0"/>
              <a:t>2016-04-04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E8660-8BFA-4B08-9A60-2F48CF8821C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201982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0E54B-96F4-4CED-B5D1-60AFAFF64DDF}" type="datetimeFigureOut">
              <a:rPr lang="en-CA" smtClean="0"/>
              <a:t>2016-04-04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E8660-8BFA-4B08-9A60-2F48CF8821C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00017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50E54B-96F4-4CED-B5D1-60AFAFF64DDF}" type="datetimeFigureOut">
              <a:rPr lang="en-CA" smtClean="0"/>
              <a:t>2016-04-04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3E8660-8BFA-4B08-9A60-2F48CF8821C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63197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 smtClean="0"/>
              <a:t>LOINC-SNOMED CT Cooperation Project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A" dirty="0" smtClean="0"/>
              <a:t>Outstanding </a:t>
            </a:r>
            <a:r>
              <a:rPr lang="en-CA" dirty="0" err="1" smtClean="0"/>
              <a:t>subsumption</a:t>
            </a:r>
            <a:r>
              <a:rPr lang="en-CA" dirty="0" smtClean="0"/>
              <a:t> questions: X + Y</a:t>
            </a:r>
            <a:r>
              <a:rPr lang="en-CA" smtClean="0"/>
              <a:t>, Properties (Ratio)</a:t>
            </a:r>
            <a:endParaRPr lang="en-CA" dirty="0" smtClean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873867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X + Y </a:t>
            </a:r>
            <a:r>
              <a:rPr lang="en-CA" dirty="0" smtClean="0"/>
              <a:t>Substance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CA" dirty="0" smtClean="0"/>
              <a:t>In many instances X + Y is subsumed </a:t>
            </a:r>
            <a:r>
              <a:rPr lang="en-CA" dirty="0"/>
              <a:t>by X </a:t>
            </a:r>
            <a:r>
              <a:rPr lang="en-CA" dirty="0" smtClean="0"/>
              <a:t>and/or  Y.</a:t>
            </a:r>
          </a:p>
          <a:p>
            <a:pPr lvl="1"/>
            <a:endParaRPr lang="en-CA" dirty="0" smtClean="0"/>
          </a:p>
          <a:p>
            <a:pPr marL="457200" lvl="1" indent="0">
              <a:buNone/>
            </a:pPr>
            <a:endParaRPr lang="en-CA" dirty="0" smtClean="0"/>
          </a:p>
          <a:p>
            <a:pPr lvl="1"/>
            <a:endParaRPr lang="en-CA" sz="1800" dirty="0" smtClean="0"/>
          </a:p>
          <a:p>
            <a:pPr lvl="1"/>
            <a:r>
              <a:rPr lang="en-CA" dirty="0" smtClean="0"/>
              <a:t>RII feedback: “in the example it looks like X+Y and Y are subsumed by X. And wouldn’t it be more accurate to have X+Y as a parent of both X and Y?”</a:t>
            </a:r>
          </a:p>
          <a:p>
            <a:pPr marL="457200" lvl="1" indent="0">
              <a:buNone/>
            </a:pPr>
            <a:endParaRPr lang="en-CA" dirty="0" smtClean="0"/>
          </a:p>
          <a:p>
            <a:pPr lvl="1"/>
            <a:endParaRPr lang="en-CA" dirty="0" smtClean="0"/>
          </a:p>
          <a:p>
            <a:pPr lvl="1"/>
            <a:endParaRPr lang="en-CA" sz="1800" dirty="0" smtClean="0"/>
          </a:p>
          <a:p>
            <a:pPr lvl="1"/>
            <a:endParaRPr lang="en-CA" sz="1800" dirty="0"/>
          </a:p>
          <a:p>
            <a:pPr lvl="1"/>
            <a:r>
              <a:rPr lang="en-CA" dirty="0" smtClean="0"/>
              <a:t>RII feedback: “</a:t>
            </a:r>
            <a:r>
              <a:rPr lang="en-CA" dirty="0"/>
              <a:t>wouldn’t it be more accurate to have C4-DC+C5-OH as a parent of both</a:t>
            </a:r>
            <a:r>
              <a:rPr lang="en-CA" dirty="0" smtClean="0"/>
              <a:t>?”</a:t>
            </a:r>
          </a:p>
          <a:p>
            <a:pPr lvl="1"/>
            <a:endParaRPr lang="en-CA" dirty="0"/>
          </a:p>
          <a:p>
            <a:pPr lvl="1"/>
            <a:endParaRPr lang="en-CA" dirty="0" smtClean="0"/>
          </a:p>
        </p:txBody>
      </p:sp>
      <p:pic>
        <p:nvPicPr>
          <p:cNvPr id="4" name="Picture 2" descr="https://lh3.googleusercontent.com/11czSFWs0LYOj5SU1QMzz38XLj9cdrJkPlazH95oKWY_Vj3jWnUsCrnA0J81yS98tjbDwBkx5B10Oyykctmg-fnHHovo-G9NDx1ndOFRumNLXg7g536QqNwmncygYqZ2d_JPKtF-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4971" y="2355057"/>
            <a:ext cx="4655129" cy="592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61045" y="4309467"/>
            <a:ext cx="9236735" cy="605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71187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X + Y </a:t>
            </a:r>
            <a:r>
              <a:rPr lang="en-CA" dirty="0" smtClean="0"/>
              <a:t>substance – </a:t>
            </a:r>
            <a:r>
              <a:rPr lang="en-CA" dirty="0" err="1" smtClean="0"/>
              <a:t>ctd</a:t>
            </a:r>
            <a:r>
              <a:rPr lang="en-CA" dirty="0" smtClean="0"/>
              <a:t>.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endParaRPr lang="it-IT" dirty="0" smtClean="0"/>
          </a:p>
          <a:p>
            <a:pPr marL="0" indent="0">
              <a:buNone/>
            </a:pPr>
            <a:endParaRPr lang="it-IT" dirty="0" smtClean="0"/>
          </a:p>
          <a:p>
            <a:endParaRPr lang="it-IT" dirty="0" smtClean="0"/>
          </a:p>
          <a:p>
            <a:pPr lvl="1">
              <a:lnSpc>
                <a:spcPct val="110000"/>
              </a:lnSpc>
            </a:pPr>
            <a:endParaRPr lang="it-IT" sz="2600" dirty="0" smtClean="0"/>
          </a:p>
          <a:p>
            <a:pPr lvl="1">
              <a:lnSpc>
                <a:spcPct val="110000"/>
              </a:lnSpc>
            </a:pPr>
            <a:r>
              <a:rPr lang="it-IT" sz="2600" dirty="0" smtClean="0"/>
              <a:t>RII </a:t>
            </a:r>
            <a:r>
              <a:rPr lang="it-IT" sz="2600" dirty="0"/>
              <a:t>feedback: «Why </a:t>
            </a:r>
            <a:r>
              <a:rPr lang="it-IT" sz="2600" dirty="0"/>
              <a:t>not:</a:t>
            </a:r>
          </a:p>
          <a:p>
            <a:pPr lvl="2">
              <a:lnSpc>
                <a:spcPct val="110000"/>
              </a:lnSpc>
            </a:pPr>
            <a:r>
              <a:rPr lang="it-IT" sz="2200" dirty="0"/>
              <a:t>Neisseria meningitidis B + E coli K1</a:t>
            </a:r>
          </a:p>
          <a:p>
            <a:pPr lvl="2">
              <a:lnSpc>
                <a:spcPct val="110000"/>
              </a:lnSpc>
            </a:pPr>
            <a:r>
              <a:rPr lang="it-IT" sz="2200" dirty="0"/>
              <a:t>Neisseria mening B + E Coli K1…:LA</a:t>
            </a:r>
          </a:p>
          <a:p>
            <a:pPr lvl="2">
              <a:lnSpc>
                <a:spcPct val="110000"/>
              </a:lnSpc>
            </a:pPr>
            <a:r>
              <a:rPr lang="it-IT" sz="2200" dirty="0"/>
              <a:t>E coli K1</a:t>
            </a:r>
          </a:p>
          <a:p>
            <a:pPr lvl="2">
              <a:lnSpc>
                <a:spcPct val="110000"/>
              </a:lnSpc>
            </a:pPr>
            <a:r>
              <a:rPr lang="it-IT" sz="2200" dirty="0"/>
              <a:t>E coli K1…:</a:t>
            </a:r>
            <a:r>
              <a:rPr lang="it-IT" sz="2200" dirty="0"/>
              <a:t>LA»</a:t>
            </a:r>
          </a:p>
          <a:p>
            <a:pPr lvl="2"/>
            <a:endParaRPr lang="it-IT" dirty="0"/>
          </a:p>
          <a:p>
            <a:endParaRPr lang="it-IT" dirty="0" smtClean="0"/>
          </a:p>
          <a:p>
            <a:pPr lvl="1"/>
            <a:endParaRPr lang="it-IT" dirty="0" smtClean="0"/>
          </a:p>
          <a:p>
            <a:pPr lvl="1"/>
            <a:r>
              <a:rPr lang="it-IT" dirty="0" smtClean="0"/>
              <a:t>RII feedback: «</a:t>
            </a:r>
            <a:r>
              <a:rPr lang="en-CA" dirty="0"/>
              <a:t>glycine, alanine and sarcosine are distinct, though sometimes alanine and sarcosine can overlap</a:t>
            </a:r>
            <a:r>
              <a:rPr lang="en-CA" dirty="0" smtClean="0"/>
              <a:t>…”</a:t>
            </a:r>
            <a:r>
              <a:rPr lang="it-IT" dirty="0"/>
              <a:t/>
            </a:r>
            <a:br>
              <a:rPr lang="it-IT" dirty="0"/>
            </a:br>
            <a:endParaRPr lang="en-CA" dirty="0"/>
          </a:p>
        </p:txBody>
      </p:sp>
      <p:pic>
        <p:nvPicPr>
          <p:cNvPr id="4" name="Picture 10" descr="https://lh3.googleusercontent.com/9ZGnM3EMW2n7VMarMUz2CK20VglWLU9ZnK19f7Jc0PEyK_geu_d2T40w0AW6ZAar2_uQ8BBKibTYWITSPtTF3_SS2gC3rsRe59gsrePXAvOowqY3amFpS19usbQwd93MGvcV2sA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9900" y="1825625"/>
            <a:ext cx="7233044" cy="1075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https://lh5.googleusercontent.com/DKPJBE5QysXPqcs7H7ZaiOOJq8B3Q9hRJ4Ei1C6s5FkykjZhBGNxkkFGxhabnCLdYkT_zZ5_6A_mMRCftkF506NnlY1OST7Xt00_7jCoXJWxYK1U-HaHLxeE6uRcPak8FD-eolk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9900" y="4638808"/>
            <a:ext cx="6025385" cy="479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21729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X + Y substance – </a:t>
            </a:r>
            <a:r>
              <a:rPr lang="en-CA" dirty="0" err="1"/>
              <a:t>ctd</a:t>
            </a:r>
            <a:r>
              <a:rPr lang="en-CA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Discrepancy to the rule? </a:t>
            </a:r>
          </a:p>
        </p:txBody>
      </p:sp>
      <p:pic>
        <p:nvPicPr>
          <p:cNvPr id="4" name="Picture 8" descr="https://lh4.googleusercontent.com/Q3w04eGJeZ9-mbwiPBLgE9zh15nOoBH89X0zWakLC0OdkCPewsT3eTi6GXGmoTMY41xmRZ1QCycIfGmSaEv1JAUM_IB0MfWGOwKBEkuv0e4BPz0wqPDuVIuyTeES-LQyF7_K3LK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0150" y="2980531"/>
            <a:ext cx="10040220" cy="613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30266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Properties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Is </a:t>
            </a:r>
            <a:r>
              <a:rPr lang="en-CA" dirty="0"/>
              <a:t>the following to be expected</a:t>
            </a:r>
            <a:r>
              <a:rPr lang="en-CA" dirty="0" smtClean="0"/>
              <a:t>?</a:t>
            </a:r>
          </a:p>
          <a:p>
            <a:pPr lvl="1"/>
            <a:endParaRPr lang="en-CA" dirty="0" smtClean="0"/>
          </a:p>
          <a:p>
            <a:pPr lvl="1"/>
            <a:endParaRPr lang="en-CA" dirty="0"/>
          </a:p>
          <a:p>
            <a:pPr lvl="1"/>
            <a:endParaRPr lang="en-CA" dirty="0" smtClean="0"/>
          </a:p>
          <a:p>
            <a:pPr lvl="1"/>
            <a:r>
              <a:rPr lang="en-CA" dirty="0" smtClean="0"/>
              <a:t>RII feedback: “No</a:t>
            </a:r>
            <a:r>
              <a:rPr lang="en-CA" dirty="0"/>
              <a:t>, I don’t think this one is correct. The property “Ratio” isn’t a more generic parent of </a:t>
            </a:r>
            <a:r>
              <a:rPr lang="en-CA" dirty="0" err="1"/>
              <a:t>MRto</a:t>
            </a:r>
            <a:r>
              <a:rPr lang="en-CA" dirty="0"/>
              <a:t> and </a:t>
            </a:r>
            <a:r>
              <a:rPr lang="en-CA" dirty="0" err="1"/>
              <a:t>SRto</a:t>
            </a:r>
            <a:r>
              <a:rPr lang="en-CA" dirty="0"/>
              <a:t>, rather, it means that the numerator and denominator have different properties. So </a:t>
            </a:r>
            <a:r>
              <a:rPr lang="en-CA" dirty="0" err="1"/>
              <a:t>MRto</a:t>
            </a:r>
            <a:r>
              <a:rPr lang="en-CA" dirty="0"/>
              <a:t> means mass/mass, </a:t>
            </a:r>
            <a:r>
              <a:rPr lang="en-CA" dirty="0" err="1"/>
              <a:t>SRto</a:t>
            </a:r>
            <a:r>
              <a:rPr lang="en-CA" dirty="0"/>
              <a:t> means moles/moles, and for this particular term, Ratio means moles/mass</a:t>
            </a:r>
            <a:r>
              <a:rPr lang="en-CA" dirty="0" smtClean="0"/>
              <a:t>.” </a:t>
            </a:r>
            <a:r>
              <a:rPr lang="en-CA" dirty="0"/>
              <a:t/>
            </a:r>
            <a:br>
              <a:rPr lang="en-CA" dirty="0"/>
            </a:br>
            <a:endParaRPr lang="en-CA" dirty="0"/>
          </a:p>
        </p:txBody>
      </p:sp>
      <p:pic>
        <p:nvPicPr>
          <p:cNvPr id="6151" name="Picture 7" descr="https://lh4.googleusercontent.com/-ibcYLsOvzjPWkZKh-ZOOnMcaneJdmXe8mArQahP4D6wjk62-G6-lT1GMi4srBaaJOzGQl2SoBJpispu0FzH_bDUPznA_XcS53NpOhI8glej6dTGARDqjeKFdYgAbNA67P-UIGL-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0" y="2413000"/>
            <a:ext cx="6724396" cy="78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57786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227</Words>
  <Application>Microsoft Office PowerPoint</Application>
  <PresentationFormat>Widescreen</PresentationFormat>
  <Paragraphs>35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LOINC-SNOMED CT Cooperation Project</vt:lpstr>
      <vt:lpstr>X + Y Substance</vt:lpstr>
      <vt:lpstr>X + Y substance – ctd.</vt:lpstr>
      <vt:lpstr>X + Y substance – ctd.</vt:lpstr>
      <vt:lpstr>Properties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LOINC-SNOMED CT Cooperation Project</dc:title>
  <dc:creator>Farzaneh</dc:creator>
  <cp:lastModifiedBy>Farzaneh</cp:lastModifiedBy>
  <cp:revision>18</cp:revision>
  <dcterms:created xsi:type="dcterms:W3CDTF">2016-03-14T15:40:07Z</dcterms:created>
  <dcterms:modified xsi:type="dcterms:W3CDTF">2016-04-04T14:25:15Z</dcterms:modified>
</cp:coreProperties>
</file>