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72" r:id="rId4"/>
    <p:sldId id="273" r:id="rId5"/>
    <p:sldId id="257" r:id="rId6"/>
    <p:sldId id="259" r:id="rId7"/>
    <p:sldId id="265" r:id="rId8"/>
    <p:sldId id="269" r:id="rId9"/>
    <p:sldId id="271" r:id="rId10"/>
    <p:sldId id="270" r:id="rId11"/>
    <p:sldId id="268" r:id="rId12"/>
    <p:sldId id="267" r:id="rId13"/>
    <p:sldId id="26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6" d="100"/>
          <a:sy n="86" d="100"/>
        </p:scale>
        <p:origin x="138"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E50E54B-96F4-4CED-B5D1-60AFAFF64DDF}" type="datetimeFigureOut">
              <a:rPr lang="en-CA" smtClean="0"/>
              <a:t>2016-03-14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C3E8660-8BFA-4B08-9A60-2F48CF8821C6}" type="slidenum">
              <a:rPr lang="en-CA" smtClean="0"/>
              <a:t>‹#›</a:t>
            </a:fld>
            <a:endParaRPr lang="en-CA"/>
          </a:p>
        </p:txBody>
      </p:sp>
    </p:spTree>
    <p:extLst>
      <p:ext uri="{BB962C8B-B14F-4D97-AF65-F5344CB8AC3E}">
        <p14:creationId xmlns:p14="http://schemas.microsoft.com/office/powerpoint/2010/main" val="3684911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E50E54B-96F4-4CED-B5D1-60AFAFF64DDF}" type="datetimeFigureOut">
              <a:rPr lang="en-CA" smtClean="0"/>
              <a:t>2016-03-14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C3E8660-8BFA-4B08-9A60-2F48CF8821C6}" type="slidenum">
              <a:rPr lang="en-CA" smtClean="0"/>
              <a:t>‹#›</a:t>
            </a:fld>
            <a:endParaRPr lang="en-CA"/>
          </a:p>
        </p:txBody>
      </p:sp>
    </p:spTree>
    <p:extLst>
      <p:ext uri="{BB962C8B-B14F-4D97-AF65-F5344CB8AC3E}">
        <p14:creationId xmlns:p14="http://schemas.microsoft.com/office/powerpoint/2010/main" val="911705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E50E54B-96F4-4CED-B5D1-60AFAFF64DDF}" type="datetimeFigureOut">
              <a:rPr lang="en-CA" smtClean="0"/>
              <a:t>2016-03-14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C3E8660-8BFA-4B08-9A60-2F48CF8821C6}" type="slidenum">
              <a:rPr lang="en-CA" smtClean="0"/>
              <a:t>‹#›</a:t>
            </a:fld>
            <a:endParaRPr lang="en-CA"/>
          </a:p>
        </p:txBody>
      </p:sp>
    </p:spTree>
    <p:extLst>
      <p:ext uri="{BB962C8B-B14F-4D97-AF65-F5344CB8AC3E}">
        <p14:creationId xmlns:p14="http://schemas.microsoft.com/office/powerpoint/2010/main" val="31288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E50E54B-96F4-4CED-B5D1-60AFAFF64DDF}" type="datetimeFigureOut">
              <a:rPr lang="en-CA" smtClean="0"/>
              <a:t>2016-03-14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C3E8660-8BFA-4B08-9A60-2F48CF8821C6}" type="slidenum">
              <a:rPr lang="en-CA" smtClean="0"/>
              <a:t>‹#›</a:t>
            </a:fld>
            <a:endParaRPr lang="en-CA"/>
          </a:p>
        </p:txBody>
      </p:sp>
    </p:spTree>
    <p:extLst>
      <p:ext uri="{BB962C8B-B14F-4D97-AF65-F5344CB8AC3E}">
        <p14:creationId xmlns:p14="http://schemas.microsoft.com/office/powerpoint/2010/main" val="3524325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50E54B-96F4-4CED-B5D1-60AFAFF64DDF}" type="datetimeFigureOut">
              <a:rPr lang="en-CA" smtClean="0"/>
              <a:t>2016-03-14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C3E8660-8BFA-4B08-9A60-2F48CF8821C6}" type="slidenum">
              <a:rPr lang="en-CA" smtClean="0"/>
              <a:t>‹#›</a:t>
            </a:fld>
            <a:endParaRPr lang="en-CA"/>
          </a:p>
        </p:txBody>
      </p:sp>
    </p:spTree>
    <p:extLst>
      <p:ext uri="{BB962C8B-B14F-4D97-AF65-F5344CB8AC3E}">
        <p14:creationId xmlns:p14="http://schemas.microsoft.com/office/powerpoint/2010/main" val="140624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E50E54B-96F4-4CED-B5D1-60AFAFF64DDF}" type="datetimeFigureOut">
              <a:rPr lang="en-CA" smtClean="0"/>
              <a:t>2016-03-14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C3E8660-8BFA-4B08-9A60-2F48CF8821C6}" type="slidenum">
              <a:rPr lang="en-CA" smtClean="0"/>
              <a:t>‹#›</a:t>
            </a:fld>
            <a:endParaRPr lang="en-CA"/>
          </a:p>
        </p:txBody>
      </p:sp>
    </p:spTree>
    <p:extLst>
      <p:ext uri="{BB962C8B-B14F-4D97-AF65-F5344CB8AC3E}">
        <p14:creationId xmlns:p14="http://schemas.microsoft.com/office/powerpoint/2010/main" val="285036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E50E54B-96F4-4CED-B5D1-60AFAFF64DDF}" type="datetimeFigureOut">
              <a:rPr lang="en-CA" smtClean="0"/>
              <a:t>2016-03-14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3C3E8660-8BFA-4B08-9A60-2F48CF8821C6}" type="slidenum">
              <a:rPr lang="en-CA" smtClean="0"/>
              <a:t>‹#›</a:t>
            </a:fld>
            <a:endParaRPr lang="en-CA"/>
          </a:p>
        </p:txBody>
      </p:sp>
    </p:spTree>
    <p:extLst>
      <p:ext uri="{BB962C8B-B14F-4D97-AF65-F5344CB8AC3E}">
        <p14:creationId xmlns:p14="http://schemas.microsoft.com/office/powerpoint/2010/main" val="1269556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E50E54B-96F4-4CED-B5D1-60AFAFF64DDF}" type="datetimeFigureOut">
              <a:rPr lang="en-CA" smtClean="0"/>
              <a:t>2016-03-14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3C3E8660-8BFA-4B08-9A60-2F48CF8821C6}" type="slidenum">
              <a:rPr lang="en-CA" smtClean="0"/>
              <a:t>‹#›</a:t>
            </a:fld>
            <a:endParaRPr lang="en-CA"/>
          </a:p>
        </p:txBody>
      </p:sp>
    </p:spTree>
    <p:extLst>
      <p:ext uri="{BB962C8B-B14F-4D97-AF65-F5344CB8AC3E}">
        <p14:creationId xmlns:p14="http://schemas.microsoft.com/office/powerpoint/2010/main" val="2137079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50E54B-96F4-4CED-B5D1-60AFAFF64DDF}" type="datetimeFigureOut">
              <a:rPr lang="en-CA" smtClean="0"/>
              <a:t>2016-03-14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3C3E8660-8BFA-4B08-9A60-2F48CF8821C6}" type="slidenum">
              <a:rPr lang="en-CA" smtClean="0"/>
              <a:t>‹#›</a:t>
            </a:fld>
            <a:endParaRPr lang="en-CA"/>
          </a:p>
        </p:txBody>
      </p:sp>
    </p:spTree>
    <p:extLst>
      <p:ext uri="{BB962C8B-B14F-4D97-AF65-F5344CB8AC3E}">
        <p14:creationId xmlns:p14="http://schemas.microsoft.com/office/powerpoint/2010/main" val="791337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50E54B-96F4-4CED-B5D1-60AFAFF64DDF}" type="datetimeFigureOut">
              <a:rPr lang="en-CA" smtClean="0"/>
              <a:t>2016-03-14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C3E8660-8BFA-4B08-9A60-2F48CF8821C6}" type="slidenum">
              <a:rPr lang="en-CA" smtClean="0"/>
              <a:t>‹#›</a:t>
            </a:fld>
            <a:endParaRPr lang="en-CA"/>
          </a:p>
        </p:txBody>
      </p:sp>
    </p:spTree>
    <p:extLst>
      <p:ext uri="{BB962C8B-B14F-4D97-AF65-F5344CB8AC3E}">
        <p14:creationId xmlns:p14="http://schemas.microsoft.com/office/powerpoint/2010/main" val="3220198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50E54B-96F4-4CED-B5D1-60AFAFF64DDF}" type="datetimeFigureOut">
              <a:rPr lang="en-CA" smtClean="0"/>
              <a:t>2016-03-14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C3E8660-8BFA-4B08-9A60-2F48CF8821C6}" type="slidenum">
              <a:rPr lang="en-CA" smtClean="0"/>
              <a:t>‹#›</a:t>
            </a:fld>
            <a:endParaRPr lang="en-CA"/>
          </a:p>
        </p:txBody>
      </p:sp>
    </p:spTree>
    <p:extLst>
      <p:ext uri="{BB962C8B-B14F-4D97-AF65-F5344CB8AC3E}">
        <p14:creationId xmlns:p14="http://schemas.microsoft.com/office/powerpoint/2010/main" val="2300017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50E54B-96F4-4CED-B5D1-60AFAFF64DDF}" type="datetimeFigureOut">
              <a:rPr lang="en-CA" smtClean="0"/>
              <a:t>2016-03-14</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3E8660-8BFA-4B08-9A60-2F48CF8821C6}" type="slidenum">
              <a:rPr lang="en-CA" smtClean="0"/>
              <a:t>‹#›</a:t>
            </a:fld>
            <a:endParaRPr lang="en-CA"/>
          </a:p>
        </p:txBody>
      </p:sp>
    </p:spTree>
    <p:extLst>
      <p:ext uri="{BB962C8B-B14F-4D97-AF65-F5344CB8AC3E}">
        <p14:creationId xmlns:p14="http://schemas.microsoft.com/office/powerpoint/2010/main" val="3663197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details.loinc.org/LOINC/57719-7.html?sections=Simple" TargetMode="External"/><Relationship Id="rId2" Type="http://schemas.openxmlformats.org/officeDocument/2006/relationships/hyperlink" Target="http://s.details.loinc.org/LOINC/57131-5.html?sections=Simpl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confluence.ihtsdotools.org/display/OBSERVABLE/2016-03-07+-+OBSERVABLE+Meetin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LOINC-SNOMED CT Cooperation Project</a:t>
            </a:r>
            <a:endParaRPr lang="en-CA" dirty="0"/>
          </a:p>
        </p:txBody>
      </p:sp>
      <p:sp>
        <p:nvSpPr>
          <p:cNvPr id="3" name="Subtitle 2"/>
          <p:cNvSpPr>
            <a:spLocks noGrp="1"/>
          </p:cNvSpPr>
          <p:nvPr>
            <p:ph type="subTitle" idx="1"/>
          </p:nvPr>
        </p:nvSpPr>
        <p:spPr/>
        <p:txBody>
          <a:bodyPr/>
          <a:lstStyle/>
          <a:p>
            <a:r>
              <a:rPr lang="en-CA" dirty="0" smtClean="0"/>
              <a:t>LOINC terms with component such as “</a:t>
            </a:r>
            <a:r>
              <a:rPr lang="en-CA" dirty="0" err="1" smtClean="0"/>
              <a:t>xxx.identified</a:t>
            </a:r>
            <a:r>
              <a:rPr lang="en-CA" dirty="0" smtClean="0"/>
              <a:t>”: Classification and answer list</a:t>
            </a:r>
          </a:p>
          <a:p>
            <a:endParaRPr lang="en-CA" dirty="0"/>
          </a:p>
        </p:txBody>
      </p:sp>
    </p:spTree>
    <p:extLst>
      <p:ext uri="{BB962C8B-B14F-4D97-AF65-F5344CB8AC3E}">
        <p14:creationId xmlns:p14="http://schemas.microsoft.com/office/powerpoint/2010/main" val="3873867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Virus Identified – Answer List - 2</a:t>
            </a:r>
            <a:endParaRPr lang="en-CA" dirty="0"/>
          </a:p>
        </p:txBody>
      </p:sp>
      <p:pic>
        <p:nvPicPr>
          <p:cNvPr id="4" name="Content Placeholder 3"/>
          <p:cNvPicPr>
            <a:picLocks noGrp="1" noChangeAspect="1"/>
          </p:cNvPicPr>
          <p:nvPr>
            <p:ph idx="1"/>
          </p:nvPr>
        </p:nvPicPr>
        <p:blipFill>
          <a:blip r:embed="rId2"/>
          <a:stretch>
            <a:fillRect/>
          </a:stretch>
        </p:blipFill>
        <p:spPr>
          <a:xfrm>
            <a:off x="2509837" y="2924969"/>
            <a:ext cx="7172325" cy="2152650"/>
          </a:xfrm>
          <a:prstGeom prst="rect">
            <a:avLst/>
          </a:prstGeom>
        </p:spPr>
      </p:pic>
    </p:spTree>
    <p:extLst>
      <p:ext uri="{BB962C8B-B14F-4D97-AF65-F5344CB8AC3E}">
        <p14:creationId xmlns:p14="http://schemas.microsoft.com/office/powerpoint/2010/main" val="2967778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Drug Identified</a:t>
            </a:r>
            <a:endParaRPr lang="en-CA" dirty="0"/>
          </a:p>
        </p:txBody>
      </p:sp>
      <p:pic>
        <p:nvPicPr>
          <p:cNvPr id="4" name="Content Placeholder 3"/>
          <p:cNvPicPr>
            <a:picLocks noGrp="1" noChangeAspect="1"/>
          </p:cNvPicPr>
          <p:nvPr>
            <p:ph idx="1"/>
          </p:nvPr>
        </p:nvPicPr>
        <p:blipFill>
          <a:blip r:embed="rId2"/>
          <a:stretch>
            <a:fillRect/>
          </a:stretch>
        </p:blipFill>
        <p:spPr>
          <a:xfrm>
            <a:off x="838200" y="2278353"/>
            <a:ext cx="10515600" cy="3445881"/>
          </a:xfrm>
          <a:prstGeom prst="rect">
            <a:avLst/>
          </a:prstGeom>
        </p:spPr>
      </p:pic>
    </p:spTree>
    <p:extLst>
      <p:ext uri="{BB962C8B-B14F-4D97-AF65-F5344CB8AC3E}">
        <p14:creationId xmlns:p14="http://schemas.microsoft.com/office/powerpoint/2010/main" val="3706730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Drug Identified - Answer list</a:t>
            </a:r>
            <a:endParaRPr lang="en-CA" dirty="0"/>
          </a:p>
        </p:txBody>
      </p:sp>
      <p:sp>
        <p:nvSpPr>
          <p:cNvPr id="3" name="Content Placeholder 2"/>
          <p:cNvSpPr>
            <a:spLocks noGrp="1"/>
          </p:cNvSpPr>
          <p:nvPr>
            <p:ph idx="1"/>
          </p:nvPr>
        </p:nvSpPr>
        <p:spPr/>
        <p:txBody>
          <a:bodyPr>
            <a:normAutofit lnSpcReduction="10000"/>
          </a:bodyPr>
          <a:lstStyle/>
          <a:p>
            <a:r>
              <a:rPr lang="en-CA" dirty="0" smtClean="0"/>
              <a:t>“I was trying to find something analogous to the drugs identified versus specific drugs tested for, and I think some of the concepts in newborn screening fit, where we have the newborn conditions tested for versus newborn conditions suspected. The answer lists for these concepts are really long so I’m just putting the links to the term details here.</a:t>
            </a:r>
          </a:p>
          <a:p>
            <a:pPr lvl="1"/>
            <a:r>
              <a:rPr lang="en-CA" dirty="0" err="1" smtClean="0"/>
              <a:t>Analagous</a:t>
            </a:r>
            <a:r>
              <a:rPr lang="en-CA" dirty="0" smtClean="0"/>
              <a:t> to drugs identified: 57131-5           Newborn conditions with positive markers [Identifier] in Dried blood spot (</a:t>
            </a:r>
            <a:r>
              <a:rPr lang="en-CA" dirty="0" smtClean="0">
                <a:hlinkClick r:id="rId2"/>
              </a:rPr>
              <a:t>http://s.details.loinc.org/LOINC/57131-5.html?sections=Simple</a:t>
            </a:r>
            <a:r>
              <a:rPr lang="en-CA" dirty="0" smtClean="0"/>
              <a:t>)</a:t>
            </a:r>
          </a:p>
          <a:p>
            <a:pPr lvl="1"/>
            <a:r>
              <a:rPr lang="en-CA" dirty="0" err="1" smtClean="0"/>
              <a:t>Analagous</a:t>
            </a:r>
            <a:r>
              <a:rPr lang="en-CA" dirty="0" smtClean="0"/>
              <a:t> to tested for: 57719-7         Conditions tested for in this newborn screening study [Identifier] in Dried blood spot (</a:t>
            </a:r>
            <a:r>
              <a:rPr lang="en-CA" dirty="0" smtClean="0">
                <a:hlinkClick r:id="rId3"/>
              </a:rPr>
              <a:t>http://s.details.loinc.org/LOINC/57719-7.html?sections=Simple</a:t>
            </a:r>
            <a:r>
              <a:rPr lang="en-CA" dirty="0" smtClean="0"/>
              <a:t>)”</a:t>
            </a:r>
          </a:p>
          <a:p>
            <a:endParaRPr lang="en-CA" dirty="0"/>
          </a:p>
        </p:txBody>
      </p:sp>
    </p:spTree>
    <p:extLst>
      <p:ext uri="{BB962C8B-B14F-4D97-AF65-F5344CB8AC3E}">
        <p14:creationId xmlns:p14="http://schemas.microsoft.com/office/powerpoint/2010/main" val="3454702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General comment by RII</a:t>
            </a:r>
            <a:endParaRPr lang="en-CA" dirty="0"/>
          </a:p>
        </p:txBody>
      </p:sp>
      <p:sp>
        <p:nvSpPr>
          <p:cNvPr id="3" name="Content Placeholder 2"/>
          <p:cNvSpPr>
            <a:spLocks noGrp="1"/>
          </p:cNvSpPr>
          <p:nvPr>
            <p:ph idx="1"/>
          </p:nvPr>
        </p:nvSpPr>
        <p:spPr/>
        <p:txBody>
          <a:bodyPr/>
          <a:lstStyle/>
          <a:p>
            <a:r>
              <a:rPr lang="en-CA" dirty="0" smtClean="0"/>
              <a:t>“</a:t>
            </a:r>
            <a:r>
              <a:rPr lang="en-CA" dirty="0"/>
              <a:t>The difference between the drugs hierarchy and the bacteria/virus hierarchies in your screenshots (and the reason why the drugs hierarchy isn’t correct) is that for the bacteria/viruses, the parent is the more general concept for which bacteria or virus is identified, and the children represent the strain or subtype of a particular bacteria. For the drugs, the parent is a general concept for which drug is identified, but the children don’t represent the specific cannabinoids or opiates found, they represent the ones that the lab was testing for</a:t>
            </a:r>
            <a:r>
              <a:rPr lang="en-CA" dirty="0" smtClean="0"/>
              <a:t>.”</a:t>
            </a:r>
            <a:endParaRPr lang="en-CA" dirty="0"/>
          </a:p>
        </p:txBody>
      </p:sp>
    </p:spTree>
    <p:extLst>
      <p:ext uri="{BB962C8B-B14F-4D97-AF65-F5344CB8AC3E}">
        <p14:creationId xmlns:p14="http://schemas.microsoft.com/office/powerpoint/2010/main" val="1642244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Background</a:t>
            </a:r>
            <a:endParaRPr lang="en-CA" dirty="0"/>
          </a:p>
        </p:txBody>
      </p:sp>
      <p:sp>
        <p:nvSpPr>
          <p:cNvPr id="3" name="Content Placeholder 2"/>
          <p:cNvSpPr>
            <a:spLocks noGrp="1"/>
          </p:cNvSpPr>
          <p:nvPr>
            <p:ph idx="1"/>
          </p:nvPr>
        </p:nvSpPr>
        <p:spPr/>
        <p:txBody>
          <a:bodyPr>
            <a:normAutofit/>
          </a:bodyPr>
          <a:lstStyle/>
          <a:p>
            <a:r>
              <a:rPr lang="en-CA" dirty="0"/>
              <a:t>This presentation is related to an action item on agenda # 4 from the </a:t>
            </a:r>
            <a:r>
              <a:rPr lang="en-CA" dirty="0">
                <a:hlinkClick r:id="rId2"/>
              </a:rPr>
              <a:t>7 March 2016 Observable Project </a:t>
            </a:r>
            <a:r>
              <a:rPr lang="en-CA" dirty="0" smtClean="0">
                <a:hlinkClick r:id="rId2"/>
              </a:rPr>
              <a:t>Call</a:t>
            </a:r>
            <a:r>
              <a:rPr lang="en-CA" dirty="0" smtClean="0"/>
              <a:t>.</a:t>
            </a:r>
            <a:endParaRPr lang="en-CA" dirty="0"/>
          </a:p>
          <a:p>
            <a:r>
              <a:rPr lang="en-CA" dirty="0"/>
              <a:t>Please note that the examples provided for the </a:t>
            </a:r>
            <a:r>
              <a:rPr lang="en-CA" dirty="0" smtClean="0"/>
              <a:t>classification and </a:t>
            </a:r>
            <a:r>
              <a:rPr lang="en-CA" dirty="0"/>
              <a:t>answer </a:t>
            </a:r>
            <a:r>
              <a:rPr lang="en-CA" dirty="0" smtClean="0"/>
              <a:t>list </a:t>
            </a:r>
            <a:r>
              <a:rPr lang="en-CA" dirty="0"/>
              <a:t>might not be exact matches. This is due to the fact that:</a:t>
            </a:r>
          </a:p>
          <a:p>
            <a:pPr lvl="1"/>
            <a:r>
              <a:rPr lang="en-CA" dirty="0"/>
              <a:t>Not all LOINC terms have been mapped to SNOMED CT as of </a:t>
            </a:r>
            <a:r>
              <a:rPr lang="en-CA" dirty="0" smtClean="0"/>
              <a:t>yet</a:t>
            </a:r>
          </a:p>
          <a:p>
            <a:pPr lvl="1"/>
            <a:r>
              <a:rPr lang="en-CA" dirty="0" smtClean="0"/>
              <a:t>Not </a:t>
            </a:r>
            <a:r>
              <a:rPr lang="en-CA" dirty="0"/>
              <a:t>all LOINC terms have an answer </a:t>
            </a:r>
            <a:r>
              <a:rPr lang="en-CA" dirty="0" smtClean="0"/>
              <a:t>list</a:t>
            </a:r>
            <a:endParaRPr lang="en-CA" dirty="0"/>
          </a:p>
          <a:p>
            <a:r>
              <a:rPr lang="en-CA" dirty="0"/>
              <a:t>Therefore, the examples provided may be from other similar LOINC terms (since the issues are the same).</a:t>
            </a:r>
          </a:p>
        </p:txBody>
      </p:sp>
    </p:spTree>
    <p:extLst>
      <p:ext uri="{BB962C8B-B14F-4D97-AF65-F5344CB8AC3E}">
        <p14:creationId xmlns:p14="http://schemas.microsoft.com/office/powerpoint/2010/main" val="2779258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Bacteria Identified</a:t>
            </a:r>
            <a:endParaRPr lang="en-CA" dirty="0"/>
          </a:p>
        </p:txBody>
      </p:sp>
      <p:pic>
        <p:nvPicPr>
          <p:cNvPr id="4" name="Content Placeholder 3"/>
          <p:cNvPicPr>
            <a:picLocks noGrp="1" noChangeAspect="1"/>
          </p:cNvPicPr>
          <p:nvPr>
            <p:ph idx="1"/>
          </p:nvPr>
        </p:nvPicPr>
        <p:blipFill>
          <a:blip r:embed="rId2"/>
          <a:stretch>
            <a:fillRect/>
          </a:stretch>
        </p:blipFill>
        <p:spPr>
          <a:xfrm>
            <a:off x="838200" y="2060442"/>
            <a:ext cx="10515600" cy="3881704"/>
          </a:xfrm>
          <a:prstGeom prst="rect">
            <a:avLst/>
          </a:prstGeom>
        </p:spPr>
      </p:pic>
    </p:spTree>
    <p:extLst>
      <p:ext uri="{BB962C8B-B14F-4D97-AF65-F5344CB8AC3E}">
        <p14:creationId xmlns:p14="http://schemas.microsoft.com/office/powerpoint/2010/main" val="1786970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Brucella species identified</a:t>
            </a:r>
            <a:endParaRPr lang="en-CA" dirty="0"/>
          </a:p>
        </p:txBody>
      </p:sp>
      <p:pic>
        <p:nvPicPr>
          <p:cNvPr id="4" name="Content Placeholder 3"/>
          <p:cNvPicPr>
            <a:picLocks noGrp="1" noChangeAspect="1"/>
          </p:cNvPicPr>
          <p:nvPr>
            <p:ph idx="1"/>
          </p:nvPr>
        </p:nvPicPr>
        <p:blipFill>
          <a:blip r:embed="rId2"/>
          <a:stretch>
            <a:fillRect/>
          </a:stretch>
        </p:blipFill>
        <p:spPr>
          <a:xfrm>
            <a:off x="838200" y="2069043"/>
            <a:ext cx="10515600" cy="3864502"/>
          </a:xfrm>
          <a:prstGeom prst="rect">
            <a:avLst/>
          </a:prstGeom>
        </p:spPr>
      </p:pic>
    </p:spTree>
    <p:extLst>
      <p:ext uri="{BB962C8B-B14F-4D97-AF65-F5344CB8AC3E}">
        <p14:creationId xmlns:p14="http://schemas.microsoft.com/office/powerpoint/2010/main" val="2255132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Bacteria identified – Answer list</a:t>
            </a:r>
            <a:endParaRPr lang="en-CA" dirty="0"/>
          </a:p>
        </p:txBody>
      </p:sp>
      <p:sp>
        <p:nvSpPr>
          <p:cNvPr id="3" name="Content Placeholder 2"/>
          <p:cNvSpPr>
            <a:spLocks noGrp="1"/>
          </p:cNvSpPr>
          <p:nvPr>
            <p:ph idx="1"/>
          </p:nvPr>
        </p:nvSpPr>
        <p:spPr/>
        <p:txBody>
          <a:bodyPr/>
          <a:lstStyle/>
          <a:p>
            <a:r>
              <a:rPr lang="en-CA" dirty="0" smtClean="0"/>
              <a:t>LOINCID "60258-1“: Bacteria </a:t>
            </a:r>
            <a:r>
              <a:rPr lang="en-CA" dirty="0" err="1" smtClean="0"/>
              <a:t>identified:Prid:Pt:Bone</a:t>
            </a:r>
            <a:r>
              <a:rPr lang="en-CA" dirty="0" smtClean="0"/>
              <a:t> </a:t>
            </a:r>
            <a:r>
              <a:rPr lang="en-CA" dirty="0" err="1" smtClean="0"/>
              <a:t>mar:Nom:Culture</a:t>
            </a:r>
            <a:endParaRPr lang="en-CA" dirty="0" smtClean="0"/>
          </a:p>
          <a:p>
            <a:endParaRPr lang="en-CA" dirty="0" smtClean="0"/>
          </a:p>
          <a:p>
            <a:pPr marL="457200" lvl="1" indent="0">
              <a:buNone/>
            </a:pPr>
            <a:endParaRPr lang="en-CA" dirty="0"/>
          </a:p>
        </p:txBody>
      </p:sp>
      <p:pic>
        <p:nvPicPr>
          <p:cNvPr id="5" name="Picture 4"/>
          <p:cNvPicPr>
            <a:picLocks noChangeAspect="1"/>
          </p:cNvPicPr>
          <p:nvPr/>
        </p:nvPicPr>
        <p:blipFill>
          <a:blip r:embed="rId2"/>
          <a:stretch>
            <a:fillRect/>
          </a:stretch>
        </p:blipFill>
        <p:spPr>
          <a:xfrm>
            <a:off x="2095500" y="2822575"/>
            <a:ext cx="8001000" cy="3067050"/>
          </a:xfrm>
          <a:prstGeom prst="rect">
            <a:avLst/>
          </a:prstGeom>
        </p:spPr>
      </p:pic>
    </p:spTree>
    <p:extLst>
      <p:ext uri="{BB962C8B-B14F-4D97-AF65-F5344CB8AC3E}">
        <p14:creationId xmlns:p14="http://schemas.microsoft.com/office/powerpoint/2010/main" val="3770488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Brucella species identified – Answer list</a:t>
            </a:r>
            <a:endParaRPr lang="en-CA" dirty="0"/>
          </a:p>
        </p:txBody>
      </p:sp>
      <p:sp>
        <p:nvSpPr>
          <p:cNvPr id="3" name="Content Placeholder 2"/>
          <p:cNvSpPr>
            <a:spLocks noGrp="1"/>
          </p:cNvSpPr>
          <p:nvPr>
            <p:ph idx="1"/>
          </p:nvPr>
        </p:nvSpPr>
        <p:spPr/>
        <p:txBody>
          <a:bodyPr/>
          <a:lstStyle/>
          <a:p>
            <a:r>
              <a:rPr lang="en-CA" dirty="0" smtClean="0"/>
              <a:t>LOINCID "24003-6“: "Brucella sp </a:t>
            </a:r>
            <a:r>
              <a:rPr lang="en-CA" dirty="0" err="1" smtClean="0"/>
              <a:t>identified:Prid:Pt:Bone</a:t>
            </a:r>
            <a:r>
              <a:rPr lang="en-CA" dirty="0" smtClean="0"/>
              <a:t> </a:t>
            </a:r>
            <a:r>
              <a:rPr lang="en-CA" dirty="0" err="1" smtClean="0"/>
              <a:t>mar:Nom:Organism</a:t>
            </a:r>
            <a:r>
              <a:rPr lang="en-CA" dirty="0" smtClean="0"/>
              <a:t> specific culture“</a:t>
            </a:r>
          </a:p>
          <a:p>
            <a:endParaRPr lang="en-CA" dirty="0"/>
          </a:p>
          <a:p>
            <a:pPr marL="0" indent="0">
              <a:buNone/>
            </a:pPr>
            <a:endParaRPr lang="en-CA" dirty="0"/>
          </a:p>
        </p:txBody>
      </p:sp>
      <p:pic>
        <p:nvPicPr>
          <p:cNvPr id="4" name="Picture 3"/>
          <p:cNvPicPr>
            <a:picLocks noChangeAspect="1"/>
          </p:cNvPicPr>
          <p:nvPr/>
        </p:nvPicPr>
        <p:blipFill>
          <a:blip r:embed="rId2"/>
          <a:stretch>
            <a:fillRect/>
          </a:stretch>
        </p:blipFill>
        <p:spPr>
          <a:xfrm>
            <a:off x="2166937" y="3025775"/>
            <a:ext cx="7858125" cy="3448050"/>
          </a:xfrm>
          <a:prstGeom prst="rect">
            <a:avLst/>
          </a:prstGeom>
        </p:spPr>
      </p:pic>
    </p:spTree>
    <p:extLst>
      <p:ext uri="{BB962C8B-B14F-4D97-AF65-F5344CB8AC3E}">
        <p14:creationId xmlns:p14="http://schemas.microsoft.com/office/powerpoint/2010/main" val="2046225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Virus Identified</a:t>
            </a:r>
            <a:endParaRPr lang="en-CA" dirty="0"/>
          </a:p>
        </p:txBody>
      </p:sp>
      <p:pic>
        <p:nvPicPr>
          <p:cNvPr id="6" name="Content Placeholder 5"/>
          <p:cNvPicPr>
            <a:picLocks noGrp="1" noChangeAspect="1"/>
          </p:cNvPicPr>
          <p:nvPr>
            <p:ph idx="1"/>
          </p:nvPr>
        </p:nvPicPr>
        <p:blipFill>
          <a:blip r:embed="rId2"/>
          <a:stretch>
            <a:fillRect/>
          </a:stretch>
        </p:blipFill>
        <p:spPr>
          <a:xfrm>
            <a:off x="838200" y="2004866"/>
            <a:ext cx="10515600" cy="3992856"/>
          </a:xfrm>
          <a:prstGeom prst="rect">
            <a:avLst/>
          </a:prstGeom>
        </p:spPr>
      </p:pic>
    </p:spTree>
    <p:extLst>
      <p:ext uri="{BB962C8B-B14F-4D97-AF65-F5344CB8AC3E}">
        <p14:creationId xmlns:p14="http://schemas.microsoft.com/office/powerpoint/2010/main" val="2975331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Herpes simplex virus Identified</a:t>
            </a:r>
            <a:endParaRPr lang="en-CA" dirty="0"/>
          </a:p>
        </p:txBody>
      </p:sp>
      <p:pic>
        <p:nvPicPr>
          <p:cNvPr id="4" name="Content Placeholder 3"/>
          <p:cNvPicPr>
            <a:picLocks noGrp="1" noChangeAspect="1"/>
          </p:cNvPicPr>
          <p:nvPr>
            <p:ph idx="1"/>
          </p:nvPr>
        </p:nvPicPr>
        <p:blipFill>
          <a:blip r:embed="rId2"/>
          <a:stretch>
            <a:fillRect/>
          </a:stretch>
        </p:blipFill>
        <p:spPr>
          <a:xfrm>
            <a:off x="838200" y="1952800"/>
            <a:ext cx="10515600" cy="4096987"/>
          </a:xfrm>
          <a:prstGeom prst="rect">
            <a:avLst/>
          </a:prstGeom>
        </p:spPr>
      </p:pic>
    </p:spTree>
    <p:extLst>
      <p:ext uri="{BB962C8B-B14F-4D97-AF65-F5344CB8AC3E}">
        <p14:creationId xmlns:p14="http://schemas.microsoft.com/office/powerpoint/2010/main" val="1468288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Virus Identified – Answer List - 1</a:t>
            </a:r>
            <a:endParaRPr lang="en-CA" dirty="0"/>
          </a:p>
        </p:txBody>
      </p:sp>
      <p:pic>
        <p:nvPicPr>
          <p:cNvPr id="4" name="Content Placeholder 3"/>
          <p:cNvPicPr>
            <a:picLocks noGrp="1" noChangeAspect="1"/>
          </p:cNvPicPr>
          <p:nvPr>
            <p:ph idx="1"/>
          </p:nvPr>
        </p:nvPicPr>
        <p:blipFill>
          <a:blip r:embed="rId2"/>
          <a:stretch>
            <a:fillRect/>
          </a:stretch>
        </p:blipFill>
        <p:spPr>
          <a:xfrm>
            <a:off x="2500312" y="1891506"/>
            <a:ext cx="7191375" cy="4219575"/>
          </a:xfrm>
          <a:prstGeom prst="rect">
            <a:avLst/>
          </a:prstGeom>
        </p:spPr>
      </p:pic>
    </p:spTree>
    <p:extLst>
      <p:ext uri="{BB962C8B-B14F-4D97-AF65-F5344CB8AC3E}">
        <p14:creationId xmlns:p14="http://schemas.microsoft.com/office/powerpoint/2010/main" val="32096167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383</Words>
  <Application>Microsoft Office PowerPoint</Application>
  <PresentationFormat>Widescreen</PresentationFormat>
  <Paragraphs>25</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LOINC-SNOMED CT Cooperation Project</vt:lpstr>
      <vt:lpstr>Background</vt:lpstr>
      <vt:lpstr>Bacteria Identified</vt:lpstr>
      <vt:lpstr>Brucella species identified</vt:lpstr>
      <vt:lpstr>Bacteria identified – Answer list</vt:lpstr>
      <vt:lpstr>Brucella species identified – Answer list</vt:lpstr>
      <vt:lpstr>Virus Identified</vt:lpstr>
      <vt:lpstr>Herpes simplex virus Identified</vt:lpstr>
      <vt:lpstr>Virus Identified – Answer List - 1</vt:lpstr>
      <vt:lpstr>Virus Identified – Answer List - 2</vt:lpstr>
      <vt:lpstr>Drug Identified</vt:lpstr>
      <vt:lpstr>Drug Identified - Answer list</vt:lpstr>
      <vt:lpstr>General comment by RII</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LOINC-SNOMED CT Cooperation Project</dc:title>
  <dc:creator>Farzaneh</dc:creator>
  <cp:lastModifiedBy>Farzaneh</cp:lastModifiedBy>
  <cp:revision>12</cp:revision>
  <dcterms:created xsi:type="dcterms:W3CDTF">2016-03-14T15:40:07Z</dcterms:created>
  <dcterms:modified xsi:type="dcterms:W3CDTF">2016-03-14T17:00:57Z</dcterms:modified>
</cp:coreProperties>
</file>