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1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1B1D"/>
    <a:srgbClr val="787F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47" d="100"/>
          <a:sy n="147" d="100"/>
        </p:scale>
        <p:origin x="74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0B4105-23D9-589C-8A32-215C39F3E6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A2D91EB-6968-B219-8619-C07D7F1B1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5F4ADDB-BAA5-F645-4E78-B6BE3D669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E6DC77-E45E-A027-A814-5D544B66F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EB7647-88F6-B720-8906-57FC0EC7F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2146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8D4BDA-34D7-5AB3-7F90-D02C01F50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27B7B4C-2A63-627F-A8DF-E6A4AB3640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1CD12BF-2AC3-FBFE-61E0-51386C2D7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D35099-1794-3585-46A9-B55DCF5B8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302BBE-FD62-5AEC-4EB9-1DFFD8AC1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5737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A30FDC1-6D5D-D111-CA0B-01C7A0D38B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946E07E-8EDA-46A0-91AD-466442CACF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6411C99-37AA-5A3F-2DA0-7E4B112F0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6C1287-3F87-3874-5C8C-925AC06CA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6C9D872-08AA-E635-A8C6-C9225072B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6686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51A597-7B70-6BD0-E60E-913EEF247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59CBCB-5B2B-0BC8-FDFF-31E1564CB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A205A5-1778-8A3D-F044-F28F6854F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71AE90-24B1-3B8A-1DED-B6E4EF8F1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C38FAE-1133-45AA-5B15-449E51EBF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011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DD8383-46D1-83B9-8AB1-3181F8EBA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64DC43-939B-EAB9-2CF0-59C376E4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F46D2E4-6AD3-D5AF-16DE-AED29F115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B08DABE-500D-D41F-CF8F-652143E71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266F498-CA69-1A3C-9BC8-069DF9694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199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2D42A8-9B78-A12B-B6AE-7C9BD3399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0BE4B1A-7D34-F9CB-5537-B214337581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044ECD6-F7F6-5785-2E5B-0EC95E02B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5290CE8-5A4D-A2C4-7A60-AB2F7F9C1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4B5F1E7-DAFD-531E-53F3-3BE67F043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8207EA-00F2-2082-59AA-67C5002FF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1739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09E9BC-27BA-DBAB-B66D-7922F0B3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CB15E6-79C1-2C27-B143-C7B7977E41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CA936D-75DC-757D-6171-C89BD24394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CC50A4B-2A9E-A698-9F3D-35618E1145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8060930-EC21-A124-5F1E-B7FC685917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C037A3F-796B-5A7D-B4AD-3B785D774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386FE94-FDEB-C97D-E3C5-1270AA9FF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6E75E1A-EAC7-C314-7FD7-8D26909FF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4337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13AE45-491A-4C98-87D1-FBF78B7A0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20A82A-2586-4488-BC36-9DD3BA50C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2608E22-4109-7529-C697-79EDE0113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B644BA5-E5A2-EC86-6F61-DCDA3F74F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304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806B541-AEC1-2869-33CC-109BD3366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3DB1800-8B49-23FB-7927-89D49AD4C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88485FD-BB89-936A-D422-DBE3BED4E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9476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CF274B-BA89-15D7-CCDD-44D78DF2F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3272CA-58DE-D818-1E08-410DB0849F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DB94D60-B18A-8414-E193-C3CEB997B3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526978-9A52-C82C-704A-94D781004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E929D3C-5C7B-1DD8-D950-4A1714A44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E6929C5-3954-9033-6C10-E7695D77A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589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CF2E68-5548-1602-6BCE-27F09B450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7AA3951-9518-E0A4-C9FC-655B703F4E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24B95EF-8B04-5235-FE90-9B6BF872F7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1785542-8BBC-20CA-E739-6CBFFC065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877A6BF-6940-72F9-9059-6143E881C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736C6C4-5FE1-7EC7-013D-0A53E1FC0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7810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DE90D3B-751B-EBE3-E6DB-9AA0BFB38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4678DA-4439-2F41-B036-4CA217054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903801-23EE-B4BD-924F-F7C9179EFA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FE8762-2FC5-46D3-A84D-5F94B0EFFDB8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DBEB9E-DB89-8E5C-CFAA-AE55B07BD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BAFC18-6C5C-35D4-CEB6-7ED8A219DB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969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658C9D4-0C21-A7CA-32BF-DCB45AD61400}"/>
              </a:ext>
            </a:extLst>
          </p:cNvPr>
          <p:cNvSpPr/>
          <p:nvPr/>
        </p:nvSpPr>
        <p:spPr>
          <a:xfrm>
            <a:off x="3639886" y="1873402"/>
            <a:ext cx="3223464" cy="355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noProof="1">
                <a:solidFill>
                  <a:schemeClr val="tx1"/>
                </a:solidFill>
              </a:rPr>
              <a:t>Traumatic or non-traumatic </a:t>
            </a:r>
            <a:r>
              <a:rPr lang="fr-FR" sz="1600" b="1" noProof="1">
                <a:solidFill>
                  <a:srgbClr val="0070C0"/>
                </a:solidFill>
              </a:rPr>
              <a:t>injury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95B5BD7-9AAB-4737-5212-0A6B96006277}"/>
              </a:ext>
            </a:extLst>
          </p:cNvPr>
          <p:cNvSpPr/>
          <p:nvPr/>
        </p:nvSpPr>
        <p:spPr>
          <a:xfrm>
            <a:off x="2582765" y="2806128"/>
            <a:ext cx="1002223" cy="5362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noProof="1">
                <a:solidFill>
                  <a:schemeClr val="tx1"/>
                </a:solidFill>
              </a:rPr>
              <a:t>Disorder of X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C11018-3C08-F76E-3CDF-1386AF5763B7}"/>
              </a:ext>
            </a:extLst>
          </p:cNvPr>
          <p:cNvSpPr/>
          <p:nvPr/>
        </p:nvSpPr>
        <p:spPr>
          <a:xfrm>
            <a:off x="2400635" y="893880"/>
            <a:ext cx="1366482" cy="355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noProof="1">
                <a:solidFill>
                  <a:schemeClr val="tx1"/>
                </a:solidFill>
              </a:rPr>
              <a:t>Disease</a:t>
            </a:r>
          </a:p>
        </p:txBody>
      </p: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CC135D5B-FD22-7369-5960-9B51FC381568}"/>
              </a:ext>
            </a:extLst>
          </p:cNvPr>
          <p:cNvCxnSpPr>
            <a:cxnSpLocks/>
            <a:stCxn id="51" idx="2"/>
            <a:endCxn id="30" idx="0"/>
          </p:cNvCxnSpPr>
          <p:nvPr/>
        </p:nvCxnSpPr>
        <p:spPr>
          <a:xfrm>
            <a:off x="3083876" y="1249480"/>
            <a:ext cx="1" cy="1556648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EF9EA514-3534-CBF7-070B-0465F6793F1B}"/>
              </a:ext>
            </a:extLst>
          </p:cNvPr>
          <p:cNvCxnSpPr>
            <a:cxnSpLocks/>
            <a:stCxn id="12" idx="0"/>
            <a:endCxn id="51" idx="2"/>
          </p:cNvCxnSpPr>
          <p:nvPr/>
        </p:nvCxnSpPr>
        <p:spPr>
          <a:xfrm flipH="1" flipV="1">
            <a:off x="3083876" y="1249480"/>
            <a:ext cx="2167742" cy="623922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Rectangle 133">
            <a:extLst>
              <a:ext uri="{FF2B5EF4-FFF2-40B4-BE49-F238E27FC236}">
                <a16:creationId xmlns:a16="http://schemas.microsoft.com/office/drawing/2014/main" id="{60DBC0D8-421F-FD21-0D55-684961152BAB}"/>
              </a:ext>
            </a:extLst>
          </p:cNvPr>
          <p:cNvSpPr/>
          <p:nvPr/>
        </p:nvSpPr>
        <p:spPr>
          <a:xfrm>
            <a:off x="3639886" y="4976200"/>
            <a:ext cx="1187186" cy="5968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noProof="1">
                <a:solidFill>
                  <a:srgbClr val="0070C0"/>
                </a:solidFill>
              </a:rPr>
              <a:t>Pressure</a:t>
            </a:r>
            <a:r>
              <a:rPr lang="fr-FR" sz="1600" noProof="1">
                <a:solidFill>
                  <a:schemeClr val="tx1"/>
                </a:solidFill>
              </a:rPr>
              <a:t> </a:t>
            </a:r>
            <a:r>
              <a:rPr lang="fr-FR" sz="1600" b="1" noProof="1">
                <a:solidFill>
                  <a:srgbClr val="0070C0"/>
                </a:solidFill>
              </a:rPr>
              <a:t>injury</a:t>
            </a:r>
            <a:r>
              <a:rPr lang="fr-FR" sz="1600" noProof="1">
                <a:solidFill>
                  <a:schemeClr val="tx1"/>
                </a:solidFill>
              </a:rPr>
              <a:t> of X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504C9596-B292-A795-BFA9-8B9BFB1C5371}"/>
              </a:ext>
            </a:extLst>
          </p:cNvPr>
          <p:cNvSpPr/>
          <p:nvPr/>
        </p:nvSpPr>
        <p:spPr>
          <a:xfrm>
            <a:off x="4769547" y="2806128"/>
            <a:ext cx="964142" cy="530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noProof="1">
                <a:solidFill>
                  <a:srgbClr val="0070C0"/>
                </a:solidFill>
              </a:rPr>
              <a:t>Pressure</a:t>
            </a:r>
            <a:r>
              <a:rPr lang="fr-FR" sz="1600" noProof="1">
                <a:solidFill>
                  <a:schemeClr val="tx1"/>
                </a:solidFill>
              </a:rPr>
              <a:t> </a:t>
            </a:r>
            <a:r>
              <a:rPr lang="fr-FR" sz="1600" b="1" noProof="1">
                <a:solidFill>
                  <a:srgbClr val="0070C0"/>
                </a:solidFill>
              </a:rPr>
              <a:t>injury</a:t>
            </a:r>
          </a:p>
        </p:txBody>
      </p:sp>
      <p:cxnSp>
        <p:nvCxnSpPr>
          <p:cNvPr id="145" name="Connecteur droit 144">
            <a:extLst>
              <a:ext uri="{FF2B5EF4-FFF2-40B4-BE49-F238E27FC236}">
                <a16:creationId xmlns:a16="http://schemas.microsoft.com/office/drawing/2014/main" id="{9F8FCA4F-C4EC-541A-B3A7-FC48961FC09F}"/>
              </a:ext>
            </a:extLst>
          </p:cNvPr>
          <p:cNvCxnSpPr>
            <a:cxnSpLocks/>
            <a:stCxn id="136" idx="2"/>
            <a:endCxn id="134" idx="0"/>
          </p:cNvCxnSpPr>
          <p:nvPr/>
        </p:nvCxnSpPr>
        <p:spPr>
          <a:xfrm flipH="1">
            <a:off x="4233479" y="3336192"/>
            <a:ext cx="1018139" cy="1640008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151">
            <a:extLst>
              <a:ext uri="{FF2B5EF4-FFF2-40B4-BE49-F238E27FC236}">
                <a16:creationId xmlns:a16="http://schemas.microsoft.com/office/drawing/2014/main" id="{0ABF6E5F-EF35-5BAA-D6F0-CFC2FF62510F}"/>
              </a:ext>
            </a:extLst>
          </p:cNvPr>
          <p:cNvCxnSpPr>
            <a:cxnSpLocks/>
            <a:stCxn id="136" idx="0"/>
            <a:endCxn id="12" idx="2"/>
          </p:cNvCxnSpPr>
          <p:nvPr/>
        </p:nvCxnSpPr>
        <p:spPr>
          <a:xfrm flipV="1">
            <a:off x="5251618" y="2229002"/>
            <a:ext cx="0" cy="577126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ZoneTexte 95">
            <a:extLst>
              <a:ext uri="{FF2B5EF4-FFF2-40B4-BE49-F238E27FC236}">
                <a16:creationId xmlns:a16="http://schemas.microsoft.com/office/drawing/2014/main" id="{2ACF69EB-8C0E-0CB1-F866-93632026DD84}"/>
              </a:ext>
            </a:extLst>
          </p:cNvPr>
          <p:cNvSpPr txBox="1"/>
          <p:nvPr/>
        </p:nvSpPr>
        <p:spPr>
          <a:xfrm>
            <a:off x="3944469" y="5573092"/>
            <a:ext cx="581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>
                <a:solidFill>
                  <a:srgbClr val="7030A0"/>
                </a:solidFill>
              </a:defRPr>
            </a:lvl1pPr>
          </a:lstStyle>
          <a:p>
            <a:r>
              <a:rPr lang="fr-FR" noProof="1"/>
              <a:t>123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EAF642C2-D444-AD86-ED55-DF209F09B162}"/>
              </a:ext>
            </a:extLst>
          </p:cNvPr>
          <p:cNvCxnSpPr>
            <a:cxnSpLocks/>
            <a:stCxn id="30" idx="2"/>
            <a:endCxn id="134" idx="0"/>
          </p:cNvCxnSpPr>
          <p:nvPr/>
        </p:nvCxnSpPr>
        <p:spPr>
          <a:xfrm>
            <a:off x="3083877" y="3342360"/>
            <a:ext cx="1149602" cy="163384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8FF506C-6E41-AD95-6E5D-39C6C4A7D12A}"/>
              </a:ext>
            </a:extLst>
          </p:cNvPr>
          <p:cNvSpPr/>
          <p:nvPr/>
        </p:nvSpPr>
        <p:spPr>
          <a:xfrm>
            <a:off x="247337" y="1439946"/>
            <a:ext cx="1749998" cy="12663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noProof="1">
                <a:solidFill>
                  <a:srgbClr val="7030A0"/>
                </a:solidFill>
              </a:rPr>
              <a:t>Effectifs de l’édition internationale 20240601</a:t>
            </a:r>
          </a:p>
        </p:txBody>
      </p:sp>
      <p:sp>
        <p:nvSpPr>
          <p:cNvPr id="122" name="ZoneTexte 121">
            <a:extLst>
              <a:ext uri="{FF2B5EF4-FFF2-40B4-BE49-F238E27FC236}">
                <a16:creationId xmlns:a16="http://schemas.microsoft.com/office/drawing/2014/main" id="{B645CA6D-160A-E703-359F-B3809861E599}"/>
              </a:ext>
            </a:extLst>
          </p:cNvPr>
          <p:cNvSpPr txBox="1"/>
          <p:nvPr/>
        </p:nvSpPr>
        <p:spPr>
          <a:xfrm>
            <a:off x="5976674" y="5397461"/>
            <a:ext cx="530102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noProof="1"/>
              <a:t>pa31</a:t>
            </a:r>
            <a:r>
              <a:rPr lang="fr-FR" noProof="1"/>
              <a:t> : </a:t>
            </a:r>
            <a:r>
              <a:rPr lang="fr-FR" b="1" noProof="1">
                <a:solidFill>
                  <a:srgbClr val="0070C0"/>
                </a:solidFill>
              </a:rPr>
              <a:t>Pressure injury </a:t>
            </a:r>
            <a:r>
              <a:rPr lang="fr-FR" i="1" noProof="1"/>
              <a:t>of X </a:t>
            </a:r>
            <a:r>
              <a:rPr lang="fr-FR" noProof="1">
                <a:sym typeface="Wingdings" panose="05000000000000000000" pitchFamily="2" charset="2"/>
              </a:rPr>
              <a:t> </a:t>
            </a:r>
            <a:r>
              <a:rPr lang="fr-FR" b="1" noProof="1">
                <a:solidFill>
                  <a:srgbClr val="0070C0"/>
                </a:solidFill>
                <a:sym typeface="Wingdings" panose="05000000000000000000" pitchFamily="2" charset="2"/>
              </a:rPr>
              <a:t>escarre de X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83BD619-670C-1FC0-ECA0-97CDF3E3F34E}"/>
              </a:ext>
            </a:extLst>
          </p:cNvPr>
          <p:cNvSpPr txBox="1">
            <a:spLocks/>
          </p:cNvSpPr>
          <p:nvPr/>
        </p:nvSpPr>
        <p:spPr>
          <a:xfrm>
            <a:off x="247337" y="155122"/>
            <a:ext cx="10504088" cy="52664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noProof="1"/>
              <a:t>pa31 : </a:t>
            </a:r>
            <a:r>
              <a:rPr lang="fr-FR" sz="2400" noProof="1"/>
              <a:t>Concepts &lt;</a:t>
            </a:r>
            <a:r>
              <a:rPr lang="fr-FR" sz="2400" b="1" noProof="1"/>
              <a:t>pressure injury of X</a:t>
            </a:r>
            <a:r>
              <a:rPr lang="fr-FR" sz="2400" noProof="1"/>
              <a:t>&gt; ne spécifiant pas une origine traumatique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8077876-DA23-7068-D264-DED11205D601}"/>
              </a:ext>
            </a:extLst>
          </p:cNvPr>
          <p:cNvSpPr txBox="1"/>
          <p:nvPr/>
        </p:nvSpPr>
        <p:spPr>
          <a:xfrm>
            <a:off x="5976674" y="3850230"/>
            <a:ext cx="5972783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0" rIns="0" rtlCol="0">
            <a:spAutoFit/>
          </a:bodyPr>
          <a:lstStyle/>
          <a:p>
            <a:r>
              <a:rPr lang="fr-FR" sz="1400" dirty="0"/>
              <a:t> (&lt;417163006 |</a:t>
            </a:r>
            <a:r>
              <a:rPr lang="fr-FR" sz="1400" dirty="0" err="1"/>
              <a:t>Traumatic</a:t>
            </a:r>
            <a:r>
              <a:rPr lang="fr-FR" sz="1400" dirty="0"/>
              <a:t> or non-</a:t>
            </a:r>
            <a:r>
              <a:rPr lang="fr-FR" sz="1400" dirty="0" err="1"/>
              <a:t>traumatic</a:t>
            </a:r>
            <a:r>
              <a:rPr lang="fr-FR" sz="1400" dirty="0"/>
              <a:t> </a:t>
            </a:r>
            <a:r>
              <a:rPr lang="fr-FR" sz="1400" dirty="0" err="1"/>
              <a:t>injury</a:t>
            </a:r>
            <a:r>
              <a:rPr lang="fr-FR" sz="1400" dirty="0"/>
              <a:t> (</a:t>
            </a:r>
            <a:r>
              <a:rPr lang="fr-FR" sz="1400" dirty="0" err="1"/>
              <a:t>disorder</a:t>
            </a:r>
            <a:r>
              <a:rPr lang="fr-FR" sz="1400" dirty="0"/>
              <a:t>)| : </a:t>
            </a:r>
          </a:p>
          <a:p>
            <a:r>
              <a:rPr lang="fr-FR" sz="1400" dirty="0"/>
              <a:t>          [1..*] 363698007 |</a:t>
            </a:r>
            <a:r>
              <a:rPr lang="fr-FR" sz="1400" dirty="0" err="1"/>
              <a:t>Finding</a:t>
            </a:r>
            <a:r>
              <a:rPr lang="fr-FR" sz="1400" dirty="0"/>
              <a:t> site| = *,</a:t>
            </a:r>
          </a:p>
          <a:p>
            <a:r>
              <a:rPr lang="fr-FR" sz="1400" dirty="0"/>
              <a:t>          [1..*] 116676008 | Associated </a:t>
            </a:r>
            <a:r>
              <a:rPr lang="fr-FR" sz="1400" dirty="0" err="1"/>
              <a:t>morphology</a:t>
            </a:r>
            <a:r>
              <a:rPr lang="fr-FR" sz="1400" dirty="0"/>
              <a:t> (</a:t>
            </a:r>
            <a:r>
              <a:rPr lang="fr-FR" sz="1400" dirty="0" err="1"/>
              <a:t>attribute</a:t>
            </a:r>
            <a:r>
              <a:rPr lang="fr-FR" sz="1400" dirty="0"/>
              <a:t>) =                                 </a:t>
            </a:r>
          </a:p>
          <a:p>
            <a:r>
              <a:rPr lang="fr-FR" sz="1400" dirty="0"/>
              <a:t>                            &lt;&lt;</a:t>
            </a:r>
            <a:r>
              <a:rPr lang="en-US" sz="1400" dirty="0"/>
              <a:t>1163214006 |Pressure injury (morphologic abnormality)|,</a:t>
            </a:r>
            <a:r>
              <a:rPr lang="fr-FR" sz="1400" dirty="0"/>
              <a:t> </a:t>
            </a:r>
          </a:p>
          <a:p>
            <a:r>
              <a:rPr lang="fr-FR" sz="1400" dirty="0"/>
              <a:t>          [0..0] 42752001 |Due to (</a:t>
            </a:r>
            <a:r>
              <a:rPr lang="fr-FR" sz="1400" dirty="0" err="1"/>
              <a:t>attribute</a:t>
            </a:r>
            <a:r>
              <a:rPr lang="fr-FR" sz="1400" dirty="0"/>
              <a:t>)| = * ) </a:t>
            </a:r>
          </a:p>
          <a:p>
            <a:r>
              <a:rPr lang="fr-FR" sz="1400" dirty="0"/>
              <a:t> {{D </a:t>
            </a:r>
            <a:r>
              <a:rPr lang="fr-FR" sz="1400" dirty="0" err="1"/>
              <a:t>term</a:t>
            </a:r>
            <a:r>
              <a:rPr lang="fr-FR" sz="1400" dirty="0"/>
              <a:t> = "pressure </a:t>
            </a:r>
            <a:r>
              <a:rPr lang="fr-FR" sz="1400" dirty="0" err="1"/>
              <a:t>injury</a:t>
            </a:r>
            <a:r>
              <a:rPr lang="fr-FR" sz="1400" dirty="0"/>
              <a:t> of", type = </a:t>
            </a:r>
            <a:r>
              <a:rPr lang="fr-FR" sz="1400" dirty="0" err="1"/>
              <a:t>syn</a:t>
            </a:r>
            <a:r>
              <a:rPr lang="fr-FR" sz="1400" dirty="0"/>
              <a:t>}}</a:t>
            </a:r>
          </a:p>
        </p:txBody>
      </p:sp>
    </p:spTree>
    <p:extLst>
      <p:ext uri="{BB962C8B-B14F-4D97-AF65-F5344CB8AC3E}">
        <p14:creationId xmlns:p14="http://schemas.microsoft.com/office/powerpoint/2010/main" val="2091600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658C9D4-0C21-A7CA-32BF-DCB45AD61400}"/>
              </a:ext>
            </a:extLst>
          </p:cNvPr>
          <p:cNvSpPr/>
          <p:nvPr/>
        </p:nvSpPr>
        <p:spPr>
          <a:xfrm>
            <a:off x="5134322" y="1690082"/>
            <a:ext cx="3223464" cy="355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noProof="1">
                <a:solidFill>
                  <a:schemeClr val="tx1"/>
                </a:solidFill>
              </a:rPr>
              <a:t>Traumatic or non-traumatic </a:t>
            </a:r>
            <a:r>
              <a:rPr lang="fr-FR" sz="1600" b="1" noProof="1">
                <a:solidFill>
                  <a:srgbClr val="0070C0"/>
                </a:solidFill>
              </a:rPr>
              <a:t>injury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35936A-C68A-088B-B1F4-02B496856EEC}"/>
              </a:ext>
            </a:extLst>
          </p:cNvPr>
          <p:cNvSpPr/>
          <p:nvPr/>
        </p:nvSpPr>
        <p:spPr>
          <a:xfrm>
            <a:off x="140418" y="3913319"/>
            <a:ext cx="837156" cy="5300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noProof="1">
                <a:solidFill>
                  <a:schemeClr val="tx1"/>
                </a:solidFill>
              </a:rPr>
              <a:t>Lesion of X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95B5BD7-9AAB-4737-5212-0A6B96006277}"/>
              </a:ext>
            </a:extLst>
          </p:cNvPr>
          <p:cNvSpPr/>
          <p:nvPr/>
        </p:nvSpPr>
        <p:spPr>
          <a:xfrm>
            <a:off x="2582765" y="2820026"/>
            <a:ext cx="1002223" cy="5362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noProof="1">
                <a:solidFill>
                  <a:schemeClr val="tx1"/>
                </a:solidFill>
              </a:rPr>
              <a:t>Disorder of D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3A6D2E35-E85B-C900-980B-B6D109AFE5D3}"/>
              </a:ext>
            </a:extLst>
          </p:cNvPr>
          <p:cNvCxnSpPr>
            <a:cxnSpLocks/>
            <a:stCxn id="30" idx="2"/>
            <a:endCxn id="13" idx="0"/>
          </p:cNvCxnSpPr>
          <p:nvPr/>
        </p:nvCxnSpPr>
        <p:spPr>
          <a:xfrm flipH="1">
            <a:off x="558996" y="3356258"/>
            <a:ext cx="2524881" cy="55706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AB8A1E80-FFFA-A06F-DCB2-35BDE86CBCCC}"/>
              </a:ext>
            </a:extLst>
          </p:cNvPr>
          <p:cNvSpPr/>
          <p:nvPr/>
        </p:nvSpPr>
        <p:spPr>
          <a:xfrm>
            <a:off x="6272021" y="3915013"/>
            <a:ext cx="965884" cy="53006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noProof="1">
                <a:solidFill>
                  <a:srgbClr val="0070C0"/>
                </a:solidFill>
              </a:rPr>
              <a:t>injury</a:t>
            </a:r>
            <a:r>
              <a:rPr lang="fr-FR" sz="1600" noProof="1">
                <a:solidFill>
                  <a:schemeClr val="tx1"/>
                </a:solidFill>
              </a:rPr>
              <a:t> of X</a:t>
            </a:r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49F7FE09-6030-0FC7-BEE3-95C50E79CDE0}"/>
              </a:ext>
            </a:extLst>
          </p:cNvPr>
          <p:cNvCxnSpPr>
            <a:cxnSpLocks/>
            <a:stCxn id="40" idx="0"/>
            <a:endCxn id="12" idx="2"/>
          </p:cNvCxnSpPr>
          <p:nvPr/>
        </p:nvCxnSpPr>
        <p:spPr>
          <a:xfrm flipH="1" flipV="1">
            <a:off x="6746054" y="2045682"/>
            <a:ext cx="8909" cy="186933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E3C11018-3C08-F76E-3CDF-1386AF5763B7}"/>
              </a:ext>
            </a:extLst>
          </p:cNvPr>
          <p:cNvSpPr/>
          <p:nvPr/>
        </p:nvSpPr>
        <p:spPr>
          <a:xfrm>
            <a:off x="3806357" y="893880"/>
            <a:ext cx="1366482" cy="355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noProof="1">
                <a:solidFill>
                  <a:schemeClr val="tx1"/>
                </a:solidFill>
              </a:rPr>
              <a:t>Disease</a:t>
            </a:r>
          </a:p>
        </p:txBody>
      </p: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CC135D5B-FD22-7369-5960-9B51FC381568}"/>
              </a:ext>
            </a:extLst>
          </p:cNvPr>
          <p:cNvCxnSpPr>
            <a:cxnSpLocks/>
            <a:stCxn id="51" idx="2"/>
            <a:endCxn id="30" idx="0"/>
          </p:cNvCxnSpPr>
          <p:nvPr/>
        </p:nvCxnSpPr>
        <p:spPr>
          <a:xfrm flipH="1">
            <a:off x="3083877" y="1249480"/>
            <a:ext cx="1405721" cy="1570546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EF9EA514-3534-CBF7-070B-0465F6793F1B}"/>
              </a:ext>
            </a:extLst>
          </p:cNvPr>
          <p:cNvCxnSpPr>
            <a:cxnSpLocks/>
            <a:stCxn id="12" idx="0"/>
            <a:endCxn id="51" idx="2"/>
          </p:cNvCxnSpPr>
          <p:nvPr/>
        </p:nvCxnSpPr>
        <p:spPr>
          <a:xfrm flipH="1" flipV="1">
            <a:off x="4489598" y="1249480"/>
            <a:ext cx="2256456" cy="440602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ZoneTexte 110">
            <a:extLst>
              <a:ext uri="{FF2B5EF4-FFF2-40B4-BE49-F238E27FC236}">
                <a16:creationId xmlns:a16="http://schemas.microsoft.com/office/drawing/2014/main" id="{6001D653-8FE9-F5D5-408D-8944CCB9EB5B}"/>
              </a:ext>
            </a:extLst>
          </p:cNvPr>
          <p:cNvSpPr txBox="1"/>
          <p:nvPr/>
        </p:nvSpPr>
        <p:spPr>
          <a:xfrm>
            <a:off x="6420062" y="4411764"/>
            <a:ext cx="653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>
                <a:solidFill>
                  <a:srgbClr val="7030A0"/>
                </a:solidFill>
              </a:defRPr>
            </a:lvl1pPr>
          </a:lstStyle>
          <a:p>
            <a:r>
              <a:rPr lang="fr-FR" noProof="1"/>
              <a:t>598</a:t>
            </a:r>
          </a:p>
        </p:txBody>
      </p:sp>
      <p:sp>
        <p:nvSpPr>
          <p:cNvPr id="131" name="ZoneTexte 130">
            <a:extLst>
              <a:ext uri="{FF2B5EF4-FFF2-40B4-BE49-F238E27FC236}">
                <a16:creationId xmlns:a16="http://schemas.microsoft.com/office/drawing/2014/main" id="{FD436C75-2B03-C10F-EFD0-8C2ECAACB3C8}"/>
              </a:ext>
            </a:extLst>
          </p:cNvPr>
          <p:cNvSpPr txBox="1"/>
          <p:nvPr/>
        </p:nvSpPr>
        <p:spPr>
          <a:xfrm>
            <a:off x="210451" y="4411764"/>
            <a:ext cx="68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noProof="1">
                <a:solidFill>
                  <a:srgbClr val="7030A0"/>
                </a:solidFill>
              </a:rPr>
              <a:t>314</a:t>
            </a:r>
          </a:p>
        </p:txBody>
      </p:sp>
      <p:cxnSp>
        <p:nvCxnSpPr>
          <p:cNvPr id="137" name="Connecteur droit 136">
            <a:extLst>
              <a:ext uri="{FF2B5EF4-FFF2-40B4-BE49-F238E27FC236}">
                <a16:creationId xmlns:a16="http://schemas.microsoft.com/office/drawing/2014/main" id="{8812F556-D1AC-2020-2389-222503E6092C}"/>
              </a:ext>
            </a:extLst>
          </p:cNvPr>
          <p:cNvCxnSpPr>
            <a:cxnSpLocks/>
            <a:stCxn id="30" idx="2"/>
            <a:endCxn id="40" idx="0"/>
          </p:cNvCxnSpPr>
          <p:nvPr/>
        </p:nvCxnSpPr>
        <p:spPr>
          <a:xfrm>
            <a:off x="3083877" y="3356258"/>
            <a:ext cx="3671086" cy="558755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8FF506C-6E41-AD95-6E5D-39C6C4A7D12A}"/>
              </a:ext>
            </a:extLst>
          </p:cNvPr>
          <p:cNvSpPr/>
          <p:nvPr/>
        </p:nvSpPr>
        <p:spPr>
          <a:xfrm>
            <a:off x="145929" y="1469781"/>
            <a:ext cx="1749998" cy="12663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noProof="1">
                <a:solidFill>
                  <a:srgbClr val="7030A0"/>
                </a:solidFill>
              </a:rPr>
              <a:t>Effectifs de l’édition internationale 20240601</a:t>
            </a:r>
          </a:p>
        </p:txBody>
      </p:sp>
      <p:sp>
        <p:nvSpPr>
          <p:cNvPr id="124" name="ZoneTexte 123">
            <a:extLst>
              <a:ext uri="{FF2B5EF4-FFF2-40B4-BE49-F238E27FC236}">
                <a16:creationId xmlns:a16="http://schemas.microsoft.com/office/drawing/2014/main" id="{24D33A72-AB6F-8EE6-B5BE-F3976F570AF2}"/>
              </a:ext>
            </a:extLst>
          </p:cNvPr>
          <p:cNvSpPr txBox="1"/>
          <p:nvPr/>
        </p:nvSpPr>
        <p:spPr>
          <a:xfrm>
            <a:off x="7919982" y="2820026"/>
            <a:ext cx="4076885" cy="230832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b="1" noProof="1"/>
              <a:t>pa32</a:t>
            </a:r>
            <a:r>
              <a:rPr lang="fr-FR" noProof="1"/>
              <a:t> : </a:t>
            </a:r>
            <a:r>
              <a:rPr lang="fr-FR" b="1" i="1" noProof="1">
                <a:solidFill>
                  <a:srgbClr val="0070C0"/>
                </a:solidFill>
              </a:rPr>
              <a:t>injury</a:t>
            </a:r>
            <a:r>
              <a:rPr lang="fr-FR" b="1" i="1" noProof="1"/>
              <a:t> </a:t>
            </a:r>
            <a:r>
              <a:rPr lang="fr-FR" b="1" i="1" noProof="1">
                <a:solidFill>
                  <a:srgbClr val="0070C0"/>
                </a:solidFill>
              </a:rPr>
              <a:t>of X</a:t>
            </a:r>
            <a:r>
              <a:rPr lang="fr-FR" b="1" i="1" noProof="1"/>
              <a:t> </a:t>
            </a:r>
            <a:r>
              <a:rPr lang="fr-FR" b="1" noProof="1">
                <a:sym typeface="Wingdings" panose="05000000000000000000" pitchFamily="2" charset="2"/>
              </a:rPr>
              <a:t> </a:t>
            </a:r>
            <a:r>
              <a:rPr lang="fr-FR" b="1" i="1" noProof="1">
                <a:solidFill>
                  <a:srgbClr val="0070C0"/>
                </a:solidFill>
                <a:sym typeface="Wingdings" panose="05000000000000000000" pitchFamily="2" charset="2"/>
              </a:rPr>
              <a:t>atteinte de X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noProof="1">
                <a:solidFill>
                  <a:srgbClr val="C00000"/>
                </a:solidFill>
                <a:sym typeface="Wingdings" panose="05000000000000000000" pitchFamily="2" charset="2"/>
              </a:rPr>
              <a:t>Lésion de X </a:t>
            </a:r>
            <a:r>
              <a:rPr lang="fr-FR" noProof="1">
                <a:sym typeface="Wingdings" panose="05000000000000000000" pitchFamily="2" charset="2"/>
              </a:rPr>
              <a:t>exclu car collision potentielle avec la traduction du concept |Lesion of X|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noProof="1">
                <a:solidFill>
                  <a:srgbClr val="C00000"/>
                </a:solidFill>
                <a:sym typeface="Wingdings" panose="05000000000000000000" pitchFamily="2" charset="2"/>
              </a:rPr>
              <a:t>Lésion traumatique de X</a:t>
            </a:r>
            <a:r>
              <a:rPr lang="fr-FR" noProof="1">
                <a:sym typeface="Wingdings" panose="05000000000000000000" pitchFamily="2" charset="2"/>
              </a:rPr>
              <a:t> exclu car ces concepts ne spécifient pas une origine traumatique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b="1" noProof="1">
                <a:solidFill>
                  <a:srgbClr val="0070C0"/>
                </a:solidFill>
                <a:sym typeface="Wingdings" panose="05000000000000000000" pitchFamily="2" charset="2"/>
              </a:rPr>
              <a:t>Atteinte de X</a:t>
            </a:r>
            <a:r>
              <a:rPr lang="fr-FR" b="1" noProof="1">
                <a:solidFill>
                  <a:srgbClr val="0070C0"/>
                </a:solidFill>
              </a:rPr>
              <a:t> </a:t>
            </a:r>
            <a:r>
              <a:rPr lang="fr-FR" noProof="1"/>
              <a:t>proposé</a:t>
            </a:r>
            <a:endParaRPr lang="fr-FR" b="1" noProof="1">
              <a:solidFill>
                <a:srgbClr val="0070C0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83BD619-670C-1FC0-ECA0-97CDF3E3F34E}"/>
              </a:ext>
            </a:extLst>
          </p:cNvPr>
          <p:cNvSpPr txBox="1">
            <a:spLocks/>
          </p:cNvSpPr>
          <p:nvPr/>
        </p:nvSpPr>
        <p:spPr>
          <a:xfrm>
            <a:off x="141167" y="179259"/>
            <a:ext cx="8961890" cy="46438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1" noProof="1"/>
              <a:t>pa32 : </a:t>
            </a:r>
            <a:r>
              <a:rPr lang="fr-FR" sz="2400" noProof="1"/>
              <a:t>Concepts &lt;injury of X&gt; ne spécifiant pas une origine traumatique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6EB2F0C-83FA-A42F-04CD-4D6CACE96F40}"/>
              </a:ext>
            </a:extLst>
          </p:cNvPr>
          <p:cNvSpPr txBox="1"/>
          <p:nvPr/>
        </p:nvSpPr>
        <p:spPr>
          <a:xfrm>
            <a:off x="1075140" y="3892490"/>
            <a:ext cx="4662845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rIns="0" rtlCol="0">
            <a:spAutoFit/>
          </a:bodyPr>
          <a:lstStyle/>
          <a:p>
            <a:r>
              <a:rPr lang="fr-FR" sz="1200" dirty="0"/>
              <a:t>( </a:t>
            </a:r>
          </a:p>
          <a:p>
            <a:r>
              <a:rPr lang="fr-FR" sz="1200" dirty="0"/>
              <a:t>  ( &lt;64572001 |</a:t>
            </a:r>
            <a:r>
              <a:rPr lang="fr-FR" sz="1200" dirty="0" err="1"/>
              <a:t>Disease</a:t>
            </a:r>
            <a:r>
              <a:rPr lang="fr-FR" sz="1200" dirty="0"/>
              <a:t> (</a:t>
            </a:r>
            <a:r>
              <a:rPr lang="fr-FR" sz="1200" dirty="0" err="1"/>
              <a:t>disorder</a:t>
            </a:r>
            <a:r>
              <a:rPr lang="fr-FR" sz="1200" dirty="0"/>
              <a:t>)| : [1..*] 363698007 |</a:t>
            </a:r>
            <a:r>
              <a:rPr lang="fr-FR" sz="1200" dirty="0" err="1"/>
              <a:t>Finding</a:t>
            </a:r>
            <a:r>
              <a:rPr lang="fr-FR" sz="1200" dirty="0"/>
              <a:t> site| = * )  </a:t>
            </a:r>
          </a:p>
          <a:p>
            <a:r>
              <a:rPr lang="fr-FR" sz="1200" dirty="0"/>
              <a:t>  MINUS ( &lt;417163006 |</a:t>
            </a:r>
            <a:r>
              <a:rPr lang="fr-FR" sz="1200" dirty="0" err="1"/>
              <a:t>Traumatic</a:t>
            </a:r>
            <a:r>
              <a:rPr lang="fr-FR" sz="1200" dirty="0"/>
              <a:t> or non-</a:t>
            </a:r>
            <a:r>
              <a:rPr lang="fr-FR" sz="1200" dirty="0" err="1"/>
              <a:t>traumatic</a:t>
            </a:r>
            <a:r>
              <a:rPr lang="fr-FR" sz="1200" dirty="0"/>
              <a:t> </a:t>
            </a:r>
            <a:r>
              <a:rPr lang="fr-FR" sz="1200" dirty="0" err="1"/>
              <a:t>injury</a:t>
            </a:r>
            <a:r>
              <a:rPr lang="fr-FR" sz="1200" dirty="0"/>
              <a:t> (</a:t>
            </a:r>
            <a:r>
              <a:rPr lang="fr-FR" sz="1200" dirty="0" err="1"/>
              <a:t>disorder</a:t>
            </a:r>
            <a:r>
              <a:rPr lang="fr-FR" sz="1200" dirty="0"/>
              <a:t>)| )</a:t>
            </a:r>
          </a:p>
          <a:p>
            <a:r>
              <a:rPr lang="fr-FR" sz="1200" dirty="0"/>
              <a:t> )  	</a:t>
            </a:r>
          </a:p>
          <a:p>
            <a:r>
              <a:rPr lang="fr-FR" sz="1200" dirty="0"/>
              <a:t>{{D </a:t>
            </a:r>
            <a:r>
              <a:rPr lang="fr-FR" sz="1200" dirty="0" err="1"/>
              <a:t>term</a:t>
            </a:r>
            <a:r>
              <a:rPr lang="fr-FR" sz="1200" dirty="0"/>
              <a:t> = "</a:t>
            </a:r>
            <a:r>
              <a:rPr lang="fr-FR" sz="1200" dirty="0" err="1"/>
              <a:t>lesion</a:t>
            </a:r>
            <a:r>
              <a:rPr lang="fr-FR" sz="1200" dirty="0"/>
              <a:t> of", type = </a:t>
            </a:r>
            <a:r>
              <a:rPr lang="fr-FR" sz="1200" dirty="0" err="1"/>
              <a:t>syn</a:t>
            </a:r>
            <a:r>
              <a:rPr lang="fr-FR" sz="1200" dirty="0"/>
              <a:t>}}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8077876-DA23-7068-D264-DED11205D601}"/>
              </a:ext>
            </a:extLst>
          </p:cNvPr>
          <p:cNvSpPr txBox="1"/>
          <p:nvPr/>
        </p:nvSpPr>
        <p:spPr>
          <a:xfrm>
            <a:off x="4420314" y="5248751"/>
            <a:ext cx="7561235" cy="1015663"/>
          </a:xfrm>
          <a:prstGeom prst="rect">
            <a:avLst/>
          </a:prstGeom>
          <a:solidFill>
            <a:srgbClr val="FFFF00"/>
          </a:solidFill>
        </p:spPr>
        <p:txBody>
          <a:bodyPr wrap="square" lIns="0" rIns="0" rtlCol="0">
            <a:spAutoFit/>
          </a:bodyPr>
          <a:lstStyle/>
          <a:p>
            <a:r>
              <a:rPr lang="fr-FR" sz="1200" dirty="0"/>
              <a:t>( </a:t>
            </a:r>
          </a:p>
          <a:p>
            <a:r>
              <a:rPr lang="fr-FR" sz="1200" dirty="0"/>
              <a:t>     (&lt;417163006 |</a:t>
            </a:r>
            <a:r>
              <a:rPr lang="fr-FR" sz="1200" dirty="0" err="1"/>
              <a:t>Traumatic</a:t>
            </a:r>
            <a:r>
              <a:rPr lang="fr-FR" sz="1200" dirty="0"/>
              <a:t> or non-</a:t>
            </a:r>
            <a:r>
              <a:rPr lang="fr-FR" sz="1200" dirty="0" err="1"/>
              <a:t>traumatic</a:t>
            </a:r>
            <a:r>
              <a:rPr lang="fr-FR" sz="1200" dirty="0"/>
              <a:t> </a:t>
            </a:r>
            <a:r>
              <a:rPr lang="fr-FR" sz="1200" dirty="0" err="1"/>
              <a:t>injury</a:t>
            </a:r>
            <a:r>
              <a:rPr lang="fr-FR" sz="1200" dirty="0"/>
              <a:t> (</a:t>
            </a:r>
            <a:r>
              <a:rPr lang="fr-FR" sz="1200" dirty="0" err="1"/>
              <a:t>disorder</a:t>
            </a:r>
            <a:r>
              <a:rPr lang="fr-FR" sz="1200" dirty="0"/>
              <a:t>)| MINUS &lt; 417746004 |</a:t>
            </a:r>
            <a:r>
              <a:rPr lang="fr-FR" sz="1200" dirty="0" err="1"/>
              <a:t>Traumatic</a:t>
            </a:r>
            <a:r>
              <a:rPr lang="fr-FR" sz="1200" dirty="0"/>
              <a:t> </a:t>
            </a:r>
            <a:r>
              <a:rPr lang="fr-FR" sz="1200" dirty="0" err="1"/>
              <a:t>injury</a:t>
            </a:r>
            <a:r>
              <a:rPr lang="fr-FR" sz="1200" dirty="0"/>
              <a:t> (trouble)| ) : 	[0..0]116676008 |morphologie associée (attribut)| = * </a:t>
            </a:r>
          </a:p>
          <a:p>
            <a:r>
              <a:rPr lang="fr-FR" sz="1200" dirty="0"/>
              <a:t>)</a:t>
            </a:r>
          </a:p>
          <a:p>
            <a:r>
              <a:rPr lang="fr-FR" sz="1200" dirty="0"/>
              <a:t>{{D </a:t>
            </a:r>
            <a:r>
              <a:rPr lang="fr-FR" sz="1200" dirty="0" err="1"/>
              <a:t>term</a:t>
            </a:r>
            <a:r>
              <a:rPr lang="fr-FR" sz="1200" dirty="0"/>
              <a:t> = "</a:t>
            </a:r>
            <a:r>
              <a:rPr lang="fr-FR" sz="1200" dirty="0" err="1"/>
              <a:t>injury</a:t>
            </a:r>
            <a:r>
              <a:rPr lang="fr-FR" sz="1200" dirty="0"/>
              <a:t> of", type = </a:t>
            </a:r>
            <a:r>
              <a:rPr lang="fr-FR" sz="1200" dirty="0" err="1"/>
              <a:t>syn</a:t>
            </a:r>
            <a:r>
              <a:rPr lang="fr-FR" sz="1200" dirty="0"/>
              <a:t>}}</a:t>
            </a:r>
          </a:p>
        </p:txBody>
      </p:sp>
    </p:spTree>
    <p:extLst>
      <p:ext uri="{BB962C8B-B14F-4D97-AF65-F5344CB8AC3E}">
        <p14:creationId xmlns:p14="http://schemas.microsoft.com/office/powerpoint/2010/main" val="353719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2B52A0A3-4C04-5F36-123D-C89D1EFD1118}"/>
              </a:ext>
            </a:extLst>
          </p:cNvPr>
          <p:cNvSpPr txBox="1"/>
          <p:nvPr/>
        </p:nvSpPr>
        <p:spPr>
          <a:xfrm>
            <a:off x="213360" y="157817"/>
            <a:ext cx="1183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noProof="1">
                <a:solidFill>
                  <a:srgbClr val="C00000"/>
                </a:solidFill>
              </a:rPr>
              <a:t>Erreurs de traduction actuelles sur ces concepts de blessures ne spécifiant pas une origine traumatique : </a:t>
            </a:r>
          </a:p>
          <a:p>
            <a:endParaRPr lang="fr-FR" sz="2000" noProof="1">
              <a:solidFill>
                <a:srgbClr val="C00000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8C4C089-CB6D-D40A-AE67-E5E752C7A5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640" y="1007632"/>
            <a:ext cx="8930640" cy="5494095"/>
          </a:xfrm>
          <a:prstGeom prst="rect">
            <a:avLst/>
          </a:prstGeom>
        </p:spPr>
      </p:pic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8B5EEDDC-A5BE-9F14-EE47-E24902C2C54C}"/>
              </a:ext>
            </a:extLst>
          </p:cNvPr>
          <p:cNvSpPr/>
          <p:nvPr/>
        </p:nvSpPr>
        <p:spPr>
          <a:xfrm>
            <a:off x="2068748" y="4390417"/>
            <a:ext cx="2911813" cy="285345"/>
          </a:xfrm>
          <a:prstGeom prst="round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1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DAC53F5-24B3-FFE0-5FAA-9E7FB1B55A42}"/>
              </a:ext>
            </a:extLst>
          </p:cNvPr>
          <p:cNvSpPr/>
          <p:nvPr/>
        </p:nvSpPr>
        <p:spPr>
          <a:xfrm>
            <a:off x="1416996" y="3399859"/>
            <a:ext cx="2162783" cy="173435"/>
          </a:xfrm>
          <a:prstGeom prst="round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1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3A53365-A249-6BF8-BB05-1E46378C1ECE}"/>
              </a:ext>
            </a:extLst>
          </p:cNvPr>
          <p:cNvSpPr/>
          <p:nvPr/>
        </p:nvSpPr>
        <p:spPr>
          <a:xfrm>
            <a:off x="1416996" y="2675776"/>
            <a:ext cx="1942289" cy="173435"/>
          </a:xfrm>
          <a:prstGeom prst="round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1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91A9BB7-EFB2-CABA-B09A-A9E4425959FC}"/>
              </a:ext>
            </a:extLst>
          </p:cNvPr>
          <p:cNvSpPr/>
          <p:nvPr/>
        </p:nvSpPr>
        <p:spPr>
          <a:xfrm>
            <a:off x="1527243" y="2464261"/>
            <a:ext cx="1650460" cy="118475"/>
          </a:xfrm>
          <a:prstGeom prst="round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1"/>
          </a:p>
        </p:txBody>
      </p:sp>
      <p:sp>
        <p:nvSpPr>
          <p:cNvPr id="9" name="Bulle narrative : rectangle à coins arrondis 8">
            <a:extLst>
              <a:ext uri="{FF2B5EF4-FFF2-40B4-BE49-F238E27FC236}">
                <a16:creationId xmlns:a16="http://schemas.microsoft.com/office/drawing/2014/main" id="{9E27B7B0-EA3F-C146-B5DE-D28AB1FDC75D}"/>
              </a:ext>
            </a:extLst>
          </p:cNvPr>
          <p:cNvSpPr/>
          <p:nvPr/>
        </p:nvSpPr>
        <p:spPr>
          <a:xfrm>
            <a:off x="6420633" y="2228890"/>
            <a:ext cx="5293360" cy="1145029"/>
          </a:xfrm>
          <a:prstGeom prst="wedgeRoundRectCallout">
            <a:avLst>
              <a:gd name="adj1" fmla="val -67020"/>
              <a:gd name="adj2" fmla="val 134996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noProof="1"/>
              <a:t>Ces concepts ne sont pas d’origine traumatique :</a:t>
            </a:r>
          </a:p>
          <a:p>
            <a:r>
              <a:rPr lang="fr-FR" noProof="1"/>
              <a:t>- Pas descendant de |Traumatic injury|</a:t>
            </a:r>
          </a:p>
          <a:p>
            <a:r>
              <a:rPr lang="fr-FR" noProof="1"/>
              <a:t>- Pas d’attribut |due to| = &lt;&lt;|Traumatic event|</a:t>
            </a:r>
          </a:p>
        </p:txBody>
      </p:sp>
      <p:sp>
        <p:nvSpPr>
          <p:cNvPr id="10" name="Bulle narrative : rectangle à coins arrondis 9">
            <a:extLst>
              <a:ext uri="{FF2B5EF4-FFF2-40B4-BE49-F238E27FC236}">
                <a16:creationId xmlns:a16="http://schemas.microsoft.com/office/drawing/2014/main" id="{003ACFC7-9D31-506B-6F5B-D3B17BD11B62}"/>
              </a:ext>
            </a:extLst>
          </p:cNvPr>
          <p:cNvSpPr/>
          <p:nvPr/>
        </p:nvSpPr>
        <p:spPr>
          <a:xfrm>
            <a:off x="6420633" y="2228890"/>
            <a:ext cx="5293360" cy="1145029"/>
          </a:xfrm>
          <a:prstGeom prst="wedgeRoundRectCallout">
            <a:avLst>
              <a:gd name="adj1" fmla="val -87480"/>
              <a:gd name="adj2" fmla="val 60801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noProof="1"/>
              <a:t>Ces concepts ne sont pas d’origine traumatique :</a:t>
            </a:r>
          </a:p>
          <a:p>
            <a:r>
              <a:rPr lang="fr-FR" noProof="1"/>
              <a:t>- Pas descendant de |Traumatic injury|</a:t>
            </a:r>
          </a:p>
          <a:p>
            <a:r>
              <a:rPr lang="fr-FR" noProof="1"/>
              <a:t>- Pas d’attribut |due to| = &lt;&lt;|Traumatic event|</a:t>
            </a:r>
          </a:p>
        </p:txBody>
      </p:sp>
      <p:sp>
        <p:nvSpPr>
          <p:cNvPr id="11" name="Bulle narrative : rectangle à coins arrondis 10">
            <a:extLst>
              <a:ext uri="{FF2B5EF4-FFF2-40B4-BE49-F238E27FC236}">
                <a16:creationId xmlns:a16="http://schemas.microsoft.com/office/drawing/2014/main" id="{4ED782C4-400A-671B-1248-BDA95930C95F}"/>
              </a:ext>
            </a:extLst>
          </p:cNvPr>
          <p:cNvSpPr/>
          <p:nvPr/>
        </p:nvSpPr>
        <p:spPr>
          <a:xfrm>
            <a:off x="6420633" y="2228890"/>
            <a:ext cx="5293360" cy="1145029"/>
          </a:xfrm>
          <a:prstGeom prst="wedgeRoundRectCallout">
            <a:avLst>
              <a:gd name="adj1" fmla="val -94708"/>
              <a:gd name="adj2" fmla="val -367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noProof="1"/>
              <a:t>Ces concepts ne sont pas d’origine traumatique :</a:t>
            </a:r>
          </a:p>
          <a:p>
            <a:r>
              <a:rPr lang="fr-FR" noProof="1"/>
              <a:t>- Pas descendant de |Traumatic injury|</a:t>
            </a:r>
          </a:p>
          <a:p>
            <a:r>
              <a:rPr lang="fr-FR" noProof="1"/>
              <a:t>- Pas d’attribut |due to| = &lt;&lt;|Traumatic event|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4FE895E6-B8D0-D16E-A58F-5968DC090C4C}"/>
              </a:ext>
            </a:extLst>
          </p:cNvPr>
          <p:cNvSpPr/>
          <p:nvPr/>
        </p:nvSpPr>
        <p:spPr>
          <a:xfrm>
            <a:off x="6420633" y="2228890"/>
            <a:ext cx="5293360" cy="1145029"/>
          </a:xfrm>
          <a:prstGeom prst="wedgeRoundRectCallout">
            <a:avLst>
              <a:gd name="adj1" fmla="val -95689"/>
              <a:gd name="adj2" fmla="val -26987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noProof="1"/>
              <a:t>Ces concepts ne sont pas d’origine traumatique :</a:t>
            </a:r>
          </a:p>
          <a:p>
            <a:r>
              <a:rPr lang="fr-FR" noProof="1"/>
              <a:t>- Pas descendant de |Traumatic injury|</a:t>
            </a:r>
          </a:p>
          <a:p>
            <a:r>
              <a:rPr lang="fr-FR" noProof="1"/>
              <a:t>- Pas d’attribut |due to| = &lt;&lt;|Traumatic event|</a:t>
            </a:r>
          </a:p>
        </p:txBody>
      </p:sp>
    </p:spTree>
    <p:extLst>
      <p:ext uri="{BB962C8B-B14F-4D97-AF65-F5344CB8AC3E}">
        <p14:creationId xmlns:p14="http://schemas.microsoft.com/office/powerpoint/2010/main" val="33289298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4621</TotalTime>
  <Words>427</Words>
  <Application>Microsoft Office PowerPoint</Application>
  <PresentationFormat>Grand écran</PresentationFormat>
  <Paragraphs>50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Wingdings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François Macary</dc:creator>
  <cp:lastModifiedBy>François Macary</cp:lastModifiedBy>
  <cp:revision>49</cp:revision>
  <dcterms:created xsi:type="dcterms:W3CDTF">2024-04-14T13:52:21Z</dcterms:created>
  <dcterms:modified xsi:type="dcterms:W3CDTF">2024-06-19T12:53:00Z</dcterms:modified>
</cp:coreProperties>
</file>