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7010400" cy="92964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hVW7Ht/SXKqeCuRDVJcCXOGHH0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7" Type="http://customschemas.google.com/relationships/presentationmetadata" Target="meta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" name="Google Shape;68;p3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b626c28e8_0_7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geb626c28e8_0_7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817bf8d78_0_1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ge817bf8d78_0_15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e817bf8d78_0_3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" name="Google Shape;93;ge817bf8d78_0_3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817bf8d78_0_9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e817bf8d78_0_9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b874f7dc84_0_0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gb874f7dc84_0_0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/>
          <p:nvPr>
            <p:ph idx="2" type="pic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" name="Google Shape;18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18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/>
          <p:nvPr>
            <p:ph idx="2" type="pic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21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7" name="Google Shape;37;p21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4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24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4"/>
          <p:cNvSpPr txBox="1"/>
          <p:nvPr>
            <p:ph idx="1" type="body"/>
          </p:nvPr>
        </p:nvSpPr>
        <p:spPr>
          <a:xfrm rot="-5400000">
            <a:off x="-83414" y="2687349"/>
            <a:ext cx="3117850" cy="84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24"/>
          <p:cNvSpPr/>
          <p:nvPr>
            <p:ph idx="2" type="pic"/>
          </p:nvPr>
        </p:nvSpPr>
        <p:spPr>
          <a:xfrm>
            <a:off x="2148031" y="1550988"/>
            <a:ext cx="6026150" cy="3117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25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25"/>
          <p:cNvSpPr txBox="1"/>
          <p:nvPr>
            <p:ph idx="1" type="body"/>
          </p:nvPr>
        </p:nvSpPr>
        <p:spPr>
          <a:xfrm>
            <a:off x="463549" y="1545094"/>
            <a:ext cx="474576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25"/>
          <p:cNvSpPr/>
          <p:nvPr>
            <p:ph idx="2" type="pic"/>
          </p:nvPr>
        </p:nvSpPr>
        <p:spPr>
          <a:xfrm>
            <a:off x="5333999" y="1545093"/>
            <a:ext cx="335280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6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26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26"/>
          <p:cNvSpPr txBox="1"/>
          <p:nvPr>
            <p:ph idx="1" type="body"/>
          </p:nvPr>
        </p:nvSpPr>
        <p:spPr>
          <a:xfrm>
            <a:off x="463549" y="1406988"/>
            <a:ext cx="3886777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26"/>
          <p:cNvSpPr txBox="1"/>
          <p:nvPr>
            <p:ph idx="2" type="body"/>
          </p:nvPr>
        </p:nvSpPr>
        <p:spPr>
          <a:xfrm>
            <a:off x="4488873" y="1420838"/>
            <a:ext cx="4170226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7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27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463549" y="3532908"/>
            <a:ext cx="8223250" cy="10898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27"/>
          <p:cNvSpPr/>
          <p:nvPr>
            <p:ph idx="2" type="pic"/>
          </p:nvPr>
        </p:nvSpPr>
        <p:spPr>
          <a:xfrm>
            <a:off x="803275" y="157956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27"/>
          <p:cNvSpPr/>
          <p:nvPr>
            <p:ph idx="3" type="pic"/>
          </p:nvPr>
        </p:nvSpPr>
        <p:spPr>
          <a:xfrm>
            <a:off x="4918076" y="156570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00A7D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11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6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11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Google Shape;12;p16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sp>
          <p:nvSpPr>
            <p:cNvPr id="13" name="Google Shape;13;p16"/>
            <p:cNvSpPr/>
            <p:nvPr/>
          </p:nvSpPr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6"/>
            <p:cNvSpPr/>
            <p:nvPr/>
          </p:nvSpPr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19"/>
          <p:cNvSpPr/>
          <p:nvPr/>
        </p:nvSpPr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19"/>
          <p:cNvSpPr txBox="1"/>
          <p:nvPr>
            <p:ph idx="1" type="body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8" name="Google Shape;28;p19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hopkinsmedicine.org/health/treatment-tests-and-therapies/cerebral-arteriogram" TargetMode="External"/><Relationship Id="rId4" Type="http://schemas.openxmlformats.org/officeDocument/2006/relationships/hyperlink" Target="https://www.hopkinsmedicine.org/health/treatment-tests-and-therapies/cerebral-arteriogram" TargetMode="External"/><Relationship Id="rId11" Type="http://schemas.openxmlformats.org/officeDocument/2006/relationships/hyperlink" Target="https://medlineplus.gov/ency/article/003327.htm" TargetMode="External"/><Relationship Id="rId10" Type="http://schemas.openxmlformats.org/officeDocument/2006/relationships/hyperlink" Target="https://www.medicinenet.com/difference_between_angiogram_and_angioplasty/article.htm" TargetMode="External"/><Relationship Id="rId12" Type="http://schemas.openxmlformats.org/officeDocument/2006/relationships/hyperlink" Target="https://www.stlukes-stl.com/health-content/health-ency-multimedia/1/003327.htm" TargetMode="External"/><Relationship Id="rId9" Type="http://schemas.openxmlformats.org/officeDocument/2006/relationships/hyperlink" Target="https://www.healthline.com/health/arteriogram" TargetMode="External"/><Relationship Id="rId5" Type="http://schemas.openxmlformats.org/officeDocument/2006/relationships/hyperlink" Target="https://www.hopkinsmedicine.org/health/treatment-tests-and-therapies/cerebral-arteriogram" TargetMode="External"/><Relationship Id="rId6" Type="http://schemas.openxmlformats.org/officeDocument/2006/relationships/hyperlink" Target="https://www.hopkinsmedicine.org/health/treatment-tests-and-therapies/cerebral-arteriogram" TargetMode="External"/><Relationship Id="rId7" Type="http://schemas.openxmlformats.org/officeDocument/2006/relationships/hyperlink" Target="https://stanfordhealthcare.org/medical-tests/a/angiogram-arteriogram.html" TargetMode="External"/><Relationship Id="rId8" Type="http://schemas.openxmlformats.org/officeDocument/2006/relationships/hyperlink" Target="https://www.johnmuirhealth.com/services/cardiovascular-services/intervention/angiography-angiogram-arteriogram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chicagotribune.com/news/ct-xpm-1986-01-23-8601060680-story.html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/>
        </p:nvSpPr>
        <p:spPr>
          <a:xfrm>
            <a:off x="387350" y="3379698"/>
            <a:ext cx="56896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Editorial Advisory Group 20210901</a:t>
            </a: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Angiography Arteriography Venography</a:t>
            </a: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Monica Harry</a:t>
            </a:r>
            <a:b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b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4" name="Google Shape;64;p1"/>
          <p:cNvSpPr/>
          <p:nvPr>
            <p:ph idx="2" type="pic"/>
          </p:nvPr>
        </p:nvSpPr>
        <p:spPr>
          <a:xfrm>
            <a:off x="6819900" y="1104900"/>
            <a:ext cx="23241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Problem statement: </a:t>
            </a:r>
            <a:r>
              <a:rPr b="1" lang="en-US" sz="2000">
                <a:solidFill>
                  <a:srgbClr val="1155CC"/>
                </a:solidFill>
                <a:highlight>
                  <a:schemeClr val="lt1"/>
                </a:highlight>
              </a:rPr>
              <a:t>Inconsistent use of terms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t/>
            </a:r>
            <a:endParaRPr b="1" sz="2000">
              <a:solidFill>
                <a:srgbClr val="1155CC"/>
              </a:solidFill>
              <a:highlight>
                <a:schemeClr val="lt1"/>
              </a:highlight>
            </a:endParaRPr>
          </a:p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1155CC"/>
                </a:solidFill>
                <a:highlight>
                  <a:srgbClr val="FFFFFF"/>
                </a:highlight>
              </a:rPr>
              <a:t>Angiography procedures </a:t>
            </a:r>
            <a:r>
              <a:rPr b="1" lang="en-US" sz="1500">
                <a:solidFill>
                  <a:srgbClr val="1155CC"/>
                </a:solidFill>
                <a:highlight>
                  <a:srgbClr val="FFFFFF"/>
                </a:highlight>
              </a:rPr>
              <a:t>sometimes have synonym</a:t>
            </a:r>
            <a:r>
              <a:rPr lang="en-US" sz="1500">
                <a:solidFill>
                  <a:srgbClr val="1155CC"/>
                </a:solidFill>
                <a:highlight>
                  <a:srgbClr val="FFFFFF"/>
                </a:highlight>
              </a:rPr>
              <a:t> arteriography and/or arteriogram...</a:t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73" name="Google Shape;7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5175" y="2136988"/>
            <a:ext cx="3505200" cy="195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b626c28e8_0_7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/>
              <a:t>Sometimes not...</a:t>
            </a:r>
            <a:endParaRPr sz="15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9" name="Google Shape;79;geb626c28e8_0_7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eb626c28e8_0_7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81" name="Google Shape;81;geb626c28e8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5563" y="1733550"/>
            <a:ext cx="395287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817bf8d78_0_15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Angiography vs arteriography</a:t>
            </a:r>
            <a:endParaRPr/>
          </a:p>
        </p:txBody>
      </p:sp>
      <p:sp>
        <p:nvSpPr>
          <p:cNvPr id="87" name="Google Shape;87;ge817bf8d78_0_15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e817bf8d78_0_15"/>
          <p:cNvSpPr txBox="1"/>
          <p:nvPr>
            <p:ph idx="1" type="body"/>
          </p:nvPr>
        </p:nvSpPr>
        <p:spPr>
          <a:xfrm>
            <a:off x="463500" y="832700"/>
            <a:ext cx="41316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89" name="Google Shape;89;ge817bf8d78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5275" y="1102852"/>
            <a:ext cx="3819525" cy="240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e817bf8d78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450" y="1018075"/>
            <a:ext cx="3619500" cy="248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817bf8d78_0_3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Angiography vs arteriography</a:t>
            </a:r>
            <a:endParaRPr/>
          </a:p>
        </p:txBody>
      </p:sp>
      <p:sp>
        <p:nvSpPr>
          <p:cNvPr id="96" name="Google Shape;96;ge817bf8d78_0_3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e817bf8d78_0_3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>
                <a:solidFill>
                  <a:srgbClr val="333333"/>
                </a:solidFill>
                <a:highlight>
                  <a:schemeClr val="lt1"/>
                </a:highlight>
              </a:rPr>
              <a:t>Common clinical speech uses these two terms interchangeably as found at these various references: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https://www.hopkinsmedicine.org/health/treatment-tests</a:t>
            </a: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-a</a:t>
            </a: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nd-therapie</a:t>
            </a: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s/cerebral-arteriogram</a:t>
            </a:r>
            <a:r>
              <a:rPr lang="en-US" sz="1300">
                <a:solidFill>
                  <a:srgbClr val="000000"/>
                </a:solidFill>
              </a:rPr>
              <a:t> - synonymous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https://stanfordhealthcare.org/medical-tests/a/angiogram-arteriogram.html</a:t>
            </a:r>
            <a:r>
              <a:rPr lang="en-US" sz="1300">
                <a:solidFill>
                  <a:srgbClr val="000000"/>
                </a:solidFill>
              </a:rPr>
              <a:t> - synonymous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https://www.johnmuirhealth.com/services/cardiovascular-services/intervention/angiography-angiogram-arteriogram.html</a:t>
            </a:r>
            <a:r>
              <a:rPr lang="en-US" sz="1300">
                <a:solidFill>
                  <a:srgbClr val="000000"/>
                </a:solidFill>
              </a:rPr>
              <a:t> - synonymous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https://www.healthline.com/health/arteriogram</a:t>
            </a:r>
            <a:r>
              <a:rPr lang="en-US" sz="1300">
                <a:solidFill>
                  <a:srgbClr val="000000"/>
                </a:solidFill>
              </a:rPr>
              <a:t> - synonymous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https://www.medicinenet.com/difference_between_angiogram_and_angioplasty/article.htm</a:t>
            </a:r>
            <a:endParaRPr sz="13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222222"/>
                </a:solidFill>
                <a:highlight>
                  <a:srgbClr val="FFFFFF"/>
                </a:highlight>
              </a:rPr>
              <a:t>patient - </a:t>
            </a: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https://medlineplus.gov/ency/article/003327.htm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222222"/>
                </a:solidFill>
                <a:highlight>
                  <a:srgbClr val="FFFFFF"/>
                </a:highlight>
              </a:rPr>
              <a:t>Multimedia Encyclopedia </a:t>
            </a:r>
            <a:r>
              <a:rPr lang="en-US" sz="1300" u="sng">
                <a:solidFill>
                  <a:srgbClr val="1155CC"/>
                </a:solidFill>
                <a:highlight>
                  <a:srgbClr val="FFFFFF"/>
                </a:highlight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https://www.stlukes-stl.com/health-content/health-ency-multimedia/1/003327.htm</a:t>
            </a:r>
            <a:endParaRPr sz="13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817bf8d78_0_9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Proposed solution</a:t>
            </a:r>
            <a:endParaRPr/>
          </a:p>
        </p:txBody>
      </p:sp>
      <p:sp>
        <p:nvSpPr>
          <p:cNvPr id="103" name="Google Shape;103;ge817bf8d78_0_9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e817bf8d78_0_9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1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1450"/>
              <a:buFont typeface="Roboto"/>
              <a:buChar char="●"/>
            </a:pP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When an </a:t>
            </a:r>
            <a:r>
              <a:rPr b="1"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artery </a:t>
            </a: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is named in the FSN, use:</a:t>
            </a:r>
            <a:endParaRPr sz="14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FSN: Arteriography </a:t>
            </a:r>
            <a:endParaRPr sz="14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PT: Angiography</a:t>
            </a:r>
            <a:b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</a:br>
            <a:endParaRPr sz="14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206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1450"/>
              <a:buFont typeface="Roboto"/>
              <a:buChar char="●"/>
            </a:pP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When imaging procedure is unspecified as to (artery or vein) blood vessel of </a:t>
            </a:r>
            <a:r>
              <a:rPr b="1"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body site/region</a:t>
            </a: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, use:</a:t>
            </a:r>
            <a:b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</a:br>
            <a:b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FSN: Angiography </a:t>
            </a:r>
            <a:b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-US" sz="1450">
                <a:solidFill>
                  <a:srgbClr val="172B4D"/>
                </a:solidFill>
                <a:highlight>
                  <a:srgbClr val="F4F5F7"/>
                </a:highlight>
                <a:latin typeface="Roboto"/>
                <a:ea typeface="Roboto"/>
                <a:cs typeface="Roboto"/>
                <a:sym typeface="Roboto"/>
              </a:rPr>
              <a:t>PT: angiography</a:t>
            </a:r>
            <a:endParaRPr sz="14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b874f7dc84_0_0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Venography</a:t>
            </a:r>
            <a:endParaRPr/>
          </a:p>
        </p:txBody>
      </p:sp>
      <p:sp>
        <p:nvSpPr>
          <p:cNvPr id="110" name="Google Shape;110;gb874f7dc84_0_0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b874f7dc84_0_0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https://www.chicagotribune.com/news/ct-xpm-1986-01-23-8601060680-story.html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Because there are two major kinds of blood vessels, angiograms can be of two types--either an arteriogram, when the study is done on arteries, or a venogram, when the study is done on veins. However, everyday usage, angiograms and arteriograms are often used synonymously, whereas ''venogram'' is used more precisely.</a:t>
            </a:r>
            <a:endParaRPr sz="1350">
              <a:solidFill>
                <a:srgbClr val="333333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Recommend: </a:t>
            </a:r>
            <a:r>
              <a:rPr b="1" lang="en-US" sz="135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do not change description patterns </a:t>
            </a:r>
            <a:r>
              <a:rPr lang="en-US" sz="135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for Venography concepts. </a:t>
            </a:r>
            <a:endParaRPr sz="1350">
              <a:solidFill>
                <a:srgbClr val="333333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12" name="Google Shape;112;gb874f7dc84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76575" y="2834425"/>
            <a:ext cx="3714750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