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5"/>
  </p:notesMasterIdLst>
  <p:sldIdLst>
    <p:sldId id="258" r:id="rId2"/>
    <p:sldId id="268" r:id="rId3"/>
    <p:sldId id="278" r:id="rId4"/>
    <p:sldId id="279" r:id="rId5"/>
    <p:sldId id="280" r:id="rId6"/>
    <p:sldId id="281" r:id="rId7"/>
    <p:sldId id="282" r:id="rId8"/>
    <p:sldId id="283" r:id="rId9"/>
    <p:sldId id="284" r:id="rId10"/>
    <p:sldId id="269" r:id="rId11"/>
    <p:sldId id="285" r:id="rId12"/>
    <p:sldId id="271" r:id="rId13"/>
    <p:sldId id="272" r:id="rId14"/>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9" autoAdjust="0"/>
    <p:restoredTop sz="94757" autoAdjust="0"/>
  </p:normalViewPr>
  <p:slideViewPr>
    <p:cSldViewPr snapToGrid="0" snapToObjects="1">
      <p:cViewPr varScale="1">
        <p:scale>
          <a:sx n="70" d="100"/>
          <a:sy n="70" d="100"/>
        </p:scale>
        <p:origin x="89"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Editorial Advisory Group</a:t>
            </a:r>
            <a:br>
              <a:rPr lang="en-US" dirty="0" smtClean="0"/>
            </a:br>
            <a:r>
              <a:rPr lang="en-US" dirty="0" smtClean="0"/>
              <a:t>Drug Project Discussion Topics</a:t>
            </a:r>
            <a:endParaRPr lang="en-US" dirty="0"/>
          </a:p>
        </p:txBody>
      </p:sp>
      <p:sp>
        <p:nvSpPr>
          <p:cNvPr id="3" name="Subtitle 2"/>
          <p:cNvSpPr>
            <a:spLocks noGrp="1"/>
          </p:cNvSpPr>
          <p:nvPr>
            <p:ph type="subTitle" idx="1"/>
          </p:nvPr>
        </p:nvSpPr>
        <p:spPr/>
        <p:txBody>
          <a:bodyPr/>
          <a:lstStyle/>
          <a:p>
            <a:r>
              <a:rPr lang="en-US" dirty="0" smtClean="0"/>
              <a:t>Toni Morrison, Sr. Terminologist</a:t>
            </a:r>
          </a:p>
          <a:p>
            <a:endParaRPr lang="en-US" dirty="0"/>
          </a:p>
          <a:p>
            <a:r>
              <a:rPr lang="en-US" dirty="0" smtClean="0"/>
              <a:t>2016-02-29</a:t>
            </a:r>
            <a:endParaRPr lang="en-US" dirty="0"/>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Pros</a:t>
            </a:r>
          </a:p>
          <a:p>
            <a:pPr lvl="1"/>
            <a:r>
              <a:rPr lang="en-US" dirty="0"/>
              <a:t>Ensures concepts remain available for Members who want to keep the content available but do not have the capability or desire to persist the </a:t>
            </a:r>
            <a:r>
              <a:rPr lang="en-US" dirty="0" smtClean="0"/>
              <a:t>content</a:t>
            </a:r>
          </a:p>
          <a:p>
            <a:pPr lvl="1"/>
            <a:r>
              <a:rPr lang="en-US" dirty="0"/>
              <a:t>Minimizes impact if concept model evolves to support fully defining these concepts in the </a:t>
            </a:r>
            <a:r>
              <a:rPr lang="en-US" dirty="0" smtClean="0"/>
              <a:t>future</a:t>
            </a:r>
          </a:p>
          <a:p>
            <a:pPr lvl="1"/>
            <a:r>
              <a:rPr lang="en-US" dirty="0"/>
              <a:t>New </a:t>
            </a:r>
            <a:r>
              <a:rPr lang="en-US" dirty="0" smtClean="0"/>
              <a:t>module will </a:t>
            </a:r>
            <a:r>
              <a:rPr lang="en-US" dirty="0"/>
              <a:t>be distributed by IHTSDO and readily available to all Members</a:t>
            </a:r>
          </a:p>
          <a:p>
            <a:endParaRPr lang="en-US" dirty="0" smtClean="0"/>
          </a:p>
        </p:txBody>
      </p:sp>
      <p:sp>
        <p:nvSpPr>
          <p:cNvPr id="3" name="Title 2"/>
          <p:cNvSpPr>
            <a:spLocks noGrp="1"/>
          </p:cNvSpPr>
          <p:nvPr>
            <p:ph type="title"/>
          </p:nvPr>
        </p:nvSpPr>
        <p:spPr>
          <a:xfrm>
            <a:off x="457200" y="152400"/>
            <a:ext cx="8365671" cy="1442357"/>
          </a:xfrm>
        </p:spPr>
        <p:txBody>
          <a:bodyPr/>
          <a:lstStyle/>
          <a:p>
            <a:r>
              <a:rPr lang="en-US" dirty="0" smtClean="0"/>
              <a:t>#4: Move </a:t>
            </a:r>
            <a:r>
              <a:rPr lang="en-US" dirty="0"/>
              <a:t>the concepts from the International release to a minimally maintained module that would be maintained and distributed by IHTSDO</a:t>
            </a:r>
            <a:br>
              <a:rPr lang="en-US" dirty="0"/>
            </a:br>
            <a:endParaRPr lang="en-US" dirty="0"/>
          </a:p>
        </p:txBody>
      </p:sp>
    </p:spTree>
    <p:extLst>
      <p:ext uri="{BB962C8B-B14F-4D97-AF65-F5344CB8AC3E}">
        <p14:creationId xmlns:p14="http://schemas.microsoft.com/office/powerpoint/2010/main" val="4025644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Cons</a:t>
            </a:r>
          </a:p>
          <a:p>
            <a:pPr lvl="1"/>
            <a:r>
              <a:rPr lang="en-US" dirty="0"/>
              <a:t>More effort and testing for International Release than </a:t>
            </a:r>
            <a:r>
              <a:rPr lang="en-US" dirty="0" smtClean="0"/>
              <a:t>inactivating the concepts</a:t>
            </a:r>
          </a:p>
          <a:p>
            <a:pPr lvl="1"/>
            <a:r>
              <a:rPr lang="en-US" dirty="0"/>
              <a:t>May negatively impact Members who are currently using the concepts because the concepts will have a new module ID assigned; however, the concept ID, description ID, and attributes will remain </a:t>
            </a:r>
            <a:r>
              <a:rPr lang="en-US" dirty="0" smtClean="0"/>
              <a:t>unchanged</a:t>
            </a:r>
          </a:p>
          <a:p>
            <a:pPr lvl="1"/>
            <a:r>
              <a:rPr lang="en-US" dirty="0"/>
              <a:t>Requires manual cleanup of content (e.g. add missing Has active ingredient or Has dose form relationships</a:t>
            </a:r>
            <a:r>
              <a:rPr lang="en-US" dirty="0" smtClean="0"/>
              <a:t>)</a:t>
            </a:r>
            <a:endParaRPr lang="en-US" dirty="0"/>
          </a:p>
          <a:p>
            <a:pPr lvl="1"/>
            <a:r>
              <a:rPr lang="en-US" dirty="0"/>
              <a:t>Relationships that tie it to the core </a:t>
            </a:r>
            <a:r>
              <a:rPr lang="en-US" dirty="0" smtClean="0"/>
              <a:t>must be maintained as </a:t>
            </a:r>
            <a:r>
              <a:rPr lang="en-US" dirty="0"/>
              <a:t>the core </a:t>
            </a:r>
            <a:r>
              <a:rPr lang="en-US" dirty="0" smtClean="0"/>
              <a:t>evolves</a:t>
            </a:r>
          </a:p>
          <a:p>
            <a:r>
              <a:rPr lang="en-US" dirty="0" smtClean="0"/>
              <a:t>UNDER CONSIDERATION</a:t>
            </a:r>
            <a:endParaRPr lang="en-US" dirty="0"/>
          </a:p>
          <a:p>
            <a:pPr lvl="0"/>
            <a:endParaRPr lang="en-US" dirty="0"/>
          </a:p>
          <a:p>
            <a:endParaRPr lang="en-US" dirty="0"/>
          </a:p>
          <a:p>
            <a:endParaRPr lang="en-US" dirty="0" smtClean="0"/>
          </a:p>
        </p:txBody>
      </p:sp>
      <p:sp>
        <p:nvSpPr>
          <p:cNvPr id="3" name="Title 2"/>
          <p:cNvSpPr>
            <a:spLocks noGrp="1"/>
          </p:cNvSpPr>
          <p:nvPr>
            <p:ph type="title"/>
          </p:nvPr>
        </p:nvSpPr>
        <p:spPr>
          <a:xfrm>
            <a:off x="457200" y="152400"/>
            <a:ext cx="8365671" cy="1442357"/>
          </a:xfrm>
        </p:spPr>
        <p:txBody>
          <a:bodyPr/>
          <a:lstStyle/>
          <a:p>
            <a:r>
              <a:rPr lang="en-US" dirty="0" smtClean="0"/>
              <a:t>#4: Move </a:t>
            </a:r>
            <a:r>
              <a:rPr lang="en-US" dirty="0"/>
              <a:t>the concepts from the International release to a minimally maintained module that would be maintained and distributed by IHTSDO</a:t>
            </a:r>
            <a:br>
              <a:rPr lang="en-US" dirty="0"/>
            </a:br>
            <a:endParaRPr lang="en-US" dirty="0"/>
          </a:p>
        </p:txBody>
      </p:sp>
    </p:spTree>
    <p:extLst>
      <p:ext uri="{BB962C8B-B14F-4D97-AF65-F5344CB8AC3E}">
        <p14:creationId xmlns:p14="http://schemas.microsoft.com/office/powerpoint/2010/main" val="4275254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Pros</a:t>
            </a:r>
          </a:p>
          <a:p>
            <a:pPr lvl="1"/>
            <a:r>
              <a:rPr lang="en-US" dirty="0" smtClean="0"/>
              <a:t>No impact on Members</a:t>
            </a:r>
          </a:p>
          <a:p>
            <a:pPr lvl="1"/>
            <a:r>
              <a:rPr lang="en-US" dirty="0" smtClean="0"/>
              <a:t>Ensures </a:t>
            </a:r>
            <a:r>
              <a:rPr lang="en-US" dirty="0"/>
              <a:t>concepts remain available for Members who want to keep the content available but do not have the capability or desire to persist the content</a:t>
            </a:r>
          </a:p>
          <a:p>
            <a:pPr lvl="1"/>
            <a:r>
              <a:rPr lang="en-US" dirty="0"/>
              <a:t>Minimizes impact if concept model evolves to support fully defining these concepts in the </a:t>
            </a:r>
            <a:r>
              <a:rPr lang="en-US" dirty="0" smtClean="0"/>
              <a:t>future</a:t>
            </a:r>
          </a:p>
          <a:p>
            <a:pPr lvl="1"/>
            <a:r>
              <a:rPr lang="en-US" dirty="0" smtClean="0"/>
              <a:t>Reassess when/if concept model evolves to allow concepts to be fully defined</a:t>
            </a:r>
          </a:p>
          <a:p>
            <a:r>
              <a:rPr lang="en-US" dirty="0" smtClean="0"/>
              <a:t>Cons</a:t>
            </a:r>
          </a:p>
          <a:p>
            <a:pPr lvl="1"/>
            <a:r>
              <a:rPr lang="en-US" dirty="0"/>
              <a:t>Requires manual cleanup of content (e.g. add missing Has active ingredient or Has dose form relationships)</a:t>
            </a:r>
          </a:p>
          <a:p>
            <a:pPr lvl="1"/>
            <a:r>
              <a:rPr lang="en-US" dirty="0"/>
              <a:t>Relationships that tie it to the core must be maintained as the core </a:t>
            </a:r>
            <a:r>
              <a:rPr lang="en-US" dirty="0" smtClean="0"/>
              <a:t>evolves</a:t>
            </a:r>
          </a:p>
          <a:p>
            <a:r>
              <a:rPr lang="en-US" dirty="0" smtClean="0"/>
              <a:t>UNDER CONSIDERATION</a:t>
            </a:r>
            <a:endParaRPr lang="en-US" dirty="0"/>
          </a:p>
          <a:p>
            <a:endParaRPr lang="en-US" dirty="0"/>
          </a:p>
        </p:txBody>
      </p:sp>
      <p:sp>
        <p:nvSpPr>
          <p:cNvPr id="3" name="Title 2"/>
          <p:cNvSpPr>
            <a:spLocks noGrp="1"/>
          </p:cNvSpPr>
          <p:nvPr>
            <p:ph type="title"/>
          </p:nvPr>
        </p:nvSpPr>
        <p:spPr>
          <a:xfrm>
            <a:off x="457200" y="70758"/>
            <a:ext cx="7788729" cy="1151594"/>
          </a:xfrm>
        </p:spPr>
        <p:txBody>
          <a:bodyPr/>
          <a:lstStyle/>
          <a:p>
            <a:r>
              <a:rPr lang="en-US" dirty="0"/>
              <a:t>#5 - Leave the concepts in the International Release with minimal </a:t>
            </a:r>
            <a:r>
              <a:rPr lang="en-US" dirty="0" smtClean="0"/>
              <a:t>maintenance, no terming normalization, and no new concepts</a:t>
            </a:r>
            <a:endParaRPr lang="en-US" dirty="0"/>
          </a:p>
        </p:txBody>
      </p:sp>
    </p:spTree>
    <p:extLst>
      <p:ext uri="{BB962C8B-B14F-4D97-AF65-F5344CB8AC3E}">
        <p14:creationId xmlns:p14="http://schemas.microsoft.com/office/powerpoint/2010/main" val="3128663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Discussion and recommendation for next steps</a:t>
            </a:r>
            <a:endParaRPr lang="en-US" dirty="0"/>
          </a:p>
        </p:txBody>
      </p:sp>
      <p:sp>
        <p:nvSpPr>
          <p:cNvPr id="3" name="Title 2"/>
          <p:cNvSpPr>
            <a:spLocks noGrp="1"/>
          </p:cNvSpPr>
          <p:nvPr>
            <p:ph type="title"/>
          </p:nvPr>
        </p:nvSpPr>
        <p:spPr/>
        <p:txBody>
          <a:bodyPr/>
          <a:lstStyle/>
          <a:p>
            <a:r>
              <a:rPr lang="en-US" dirty="0" smtClean="0"/>
              <a:t>Other options?</a:t>
            </a:r>
            <a:endParaRPr lang="en-US" dirty="0"/>
          </a:p>
        </p:txBody>
      </p:sp>
    </p:spTree>
    <p:extLst>
      <p:ext uri="{BB962C8B-B14F-4D97-AF65-F5344CB8AC3E}">
        <p14:creationId xmlns:p14="http://schemas.microsoft.com/office/powerpoint/2010/main" val="1838874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Pharmaceutical / biologic product hierarchy contains around </a:t>
            </a:r>
            <a:r>
              <a:rPr lang="en-US" dirty="0" smtClean="0"/>
              <a:t>10,000 </a:t>
            </a:r>
            <a:r>
              <a:rPr lang="en-US" dirty="0"/>
              <a:t>primitive concepts that include product strength in the </a:t>
            </a:r>
            <a:r>
              <a:rPr lang="en-US" dirty="0" smtClean="0"/>
              <a:t>FSN</a:t>
            </a:r>
          </a:p>
          <a:p>
            <a:pPr lvl="1"/>
            <a:r>
              <a:rPr lang="en-US" dirty="0" smtClean="0"/>
              <a:t>Examples:</a:t>
            </a:r>
          </a:p>
          <a:p>
            <a:pPr lvl="2"/>
            <a:r>
              <a:rPr lang="fr-FR" dirty="0" smtClean="0"/>
              <a:t>Abacavir </a:t>
            </a:r>
            <a:r>
              <a:rPr lang="fr-FR" dirty="0"/>
              <a:t>20mg/</a:t>
            </a:r>
            <a:r>
              <a:rPr lang="fr-FR" dirty="0" err="1"/>
              <a:t>mL</a:t>
            </a:r>
            <a:r>
              <a:rPr lang="fr-FR" dirty="0"/>
              <a:t> oral solution (</a:t>
            </a:r>
            <a:r>
              <a:rPr lang="fr-FR" dirty="0" err="1"/>
              <a:t>product</a:t>
            </a:r>
            <a:r>
              <a:rPr lang="fr-FR" dirty="0" smtClean="0"/>
              <a:t>)</a:t>
            </a:r>
          </a:p>
          <a:p>
            <a:pPr lvl="2"/>
            <a:r>
              <a:rPr lang="en-US" dirty="0"/>
              <a:t>Abacavir 600mg/lamivudine 300mg tablet (product</a:t>
            </a:r>
            <a:r>
              <a:rPr lang="en-US" dirty="0" smtClean="0"/>
              <a:t>)</a:t>
            </a:r>
          </a:p>
          <a:p>
            <a:pPr lvl="2"/>
            <a:r>
              <a:rPr lang="en-US" dirty="0"/>
              <a:t>Abacavir sulfate + lamivudine + zidovudine 300mg/150mg/300mg tablet (product)</a:t>
            </a:r>
            <a:endParaRPr lang="en-US" dirty="0"/>
          </a:p>
        </p:txBody>
      </p:sp>
      <p:sp>
        <p:nvSpPr>
          <p:cNvPr id="3" name="Title 2"/>
          <p:cNvSpPr>
            <a:spLocks noGrp="1"/>
          </p:cNvSpPr>
          <p:nvPr>
            <p:ph type="title"/>
          </p:nvPr>
        </p:nvSpPr>
        <p:spPr/>
        <p:txBody>
          <a:bodyPr/>
          <a:lstStyle/>
          <a:p>
            <a:r>
              <a:rPr lang="en-US" dirty="0" smtClean="0"/>
              <a:t>Concepts containing product strength</a:t>
            </a:r>
            <a:endParaRPr lang="en-US" dirty="0"/>
          </a:p>
        </p:txBody>
      </p:sp>
    </p:spTree>
    <p:extLst>
      <p:ext uri="{BB962C8B-B14F-4D97-AF65-F5344CB8AC3E}">
        <p14:creationId xmlns:p14="http://schemas.microsoft.com/office/powerpoint/2010/main" val="1718802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The concepts cannot be fully defined using the existing concept model because the concept model does not support concrete domains or nesting.</a:t>
            </a:r>
          </a:p>
          <a:p>
            <a:pPr lvl="1"/>
            <a:r>
              <a:rPr lang="en-US" i="1" dirty="0"/>
              <a:t>This functionality will not be present in the International Release concept model in the foreseeable future</a:t>
            </a:r>
            <a:r>
              <a:rPr lang="en-US" i="1" dirty="0" smtClean="0"/>
              <a:t>.</a:t>
            </a:r>
          </a:p>
          <a:p>
            <a:pPr lvl="1"/>
            <a:endParaRPr lang="en-US" i="1" dirty="0"/>
          </a:p>
          <a:p>
            <a:pPr lvl="0"/>
            <a:r>
              <a:rPr lang="en-US" dirty="0"/>
              <a:t>The modeling and terming conventions for the concepts is inconsistent.</a:t>
            </a:r>
          </a:p>
          <a:p>
            <a:pPr lvl="1"/>
            <a:r>
              <a:rPr lang="en-US" i="1" dirty="0"/>
              <a:t>The maintenance burden to keep these concepts aligned with changes to the Substance Hierarchy and Product Hierarchy’s grouper, Medicinal Entity and Medicinal Form concept classes is significant and will require manual intervention on an ongoing basis as the classifier cannot be leveraged.</a:t>
            </a:r>
            <a:endParaRPr lang="en-US" dirty="0"/>
          </a:p>
        </p:txBody>
      </p:sp>
      <p:sp>
        <p:nvSpPr>
          <p:cNvPr id="3" name="Title 2"/>
          <p:cNvSpPr>
            <a:spLocks noGrp="1"/>
          </p:cNvSpPr>
          <p:nvPr>
            <p:ph type="title"/>
          </p:nvPr>
        </p:nvSpPr>
        <p:spPr/>
        <p:txBody>
          <a:bodyPr/>
          <a:lstStyle/>
          <a:p>
            <a:r>
              <a:rPr lang="en-US" dirty="0" smtClean="0"/>
              <a:t>Problem with these concepts</a:t>
            </a:r>
            <a:endParaRPr lang="en-US" dirty="0"/>
          </a:p>
        </p:txBody>
      </p:sp>
    </p:spTree>
    <p:extLst>
      <p:ext uri="{BB962C8B-B14F-4D97-AF65-F5344CB8AC3E}">
        <p14:creationId xmlns:p14="http://schemas.microsoft.com/office/powerpoint/2010/main" val="411885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The content in the International Release is not comprehensive as new products have not been added on a regular and systematic basis over the years.</a:t>
            </a:r>
          </a:p>
          <a:p>
            <a:pPr lvl="1"/>
            <a:r>
              <a:rPr lang="en-US" i="1" dirty="0"/>
              <a:t>The primitive nature of these concepts does not allow IHTSDO to efficiently leverage concepts created by National Release Centers to ensure the hierarchy is comprehensive and current because critical information about the product (e.g. product strength) is only available as part of a textual description in the International Release.</a:t>
            </a:r>
            <a:endParaRPr lang="en-US" dirty="0"/>
          </a:p>
        </p:txBody>
      </p:sp>
      <p:sp>
        <p:nvSpPr>
          <p:cNvPr id="3" name="Title 2"/>
          <p:cNvSpPr>
            <a:spLocks noGrp="1"/>
          </p:cNvSpPr>
          <p:nvPr>
            <p:ph type="title"/>
          </p:nvPr>
        </p:nvSpPr>
        <p:spPr/>
        <p:txBody>
          <a:bodyPr/>
          <a:lstStyle/>
          <a:p>
            <a:r>
              <a:rPr lang="en-US" dirty="0"/>
              <a:t>Problem with these </a:t>
            </a:r>
            <a:r>
              <a:rPr lang="en-US" dirty="0" smtClean="0"/>
              <a:t>concepts, cont.</a:t>
            </a:r>
            <a:endParaRPr lang="en-US" dirty="0"/>
          </a:p>
        </p:txBody>
      </p:sp>
    </p:spTree>
    <p:extLst>
      <p:ext uri="{BB962C8B-B14F-4D97-AF65-F5344CB8AC3E}">
        <p14:creationId xmlns:p14="http://schemas.microsoft.com/office/powerpoint/2010/main" val="2626172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86741" indent="-457200">
              <a:buFont typeface="+mj-lt"/>
              <a:buAutoNum type="arabicPeriod"/>
            </a:pPr>
            <a:r>
              <a:rPr lang="en-US" dirty="0" smtClean="0"/>
              <a:t>Inactivate concepts in International Release</a:t>
            </a:r>
          </a:p>
          <a:p>
            <a:pPr marL="586741" indent="-457200">
              <a:buFont typeface="+mj-lt"/>
              <a:buAutoNum type="arabicPeriod"/>
            </a:pPr>
            <a:r>
              <a:rPr lang="en-US" dirty="0"/>
              <a:t>Relocate the concepts to a national </a:t>
            </a:r>
            <a:r>
              <a:rPr lang="en-US" dirty="0" smtClean="0"/>
              <a:t>extension</a:t>
            </a:r>
            <a:endParaRPr lang="en-US" dirty="0" smtClean="0"/>
          </a:p>
          <a:p>
            <a:pPr marL="586741" indent="-457200">
              <a:buFont typeface="+mj-lt"/>
              <a:buAutoNum type="arabicPeriod"/>
            </a:pPr>
            <a:r>
              <a:rPr lang="en-US" dirty="0"/>
              <a:t>Move the concepts from the International Release to an unmaintained extension that would be distributed by </a:t>
            </a:r>
            <a:r>
              <a:rPr lang="en-US" dirty="0" smtClean="0"/>
              <a:t>IHTSDO</a:t>
            </a:r>
          </a:p>
          <a:p>
            <a:pPr marL="586741" indent="-457200">
              <a:buFont typeface="+mj-lt"/>
              <a:buAutoNum type="arabicPeriod"/>
            </a:pPr>
            <a:r>
              <a:rPr lang="en-US" dirty="0" smtClean="0"/>
              <a:t>Move the concepts from the International Release to a minimally maintained module that would be maintained and distributed by IHTSDO</a:t>
            </a:r>
          </a:p>
          <a:p>
            <a:pPr marL="586741" indent="-457200">
              <a:buFont typeface="+mj-lt"/>
              <a:buAutoNum type="arabicPeriod"/>
            </a:pPr>
            <a:r>
              <a:rPr lang="en-US" dirty="0" smtClean="0"/>
              <a:t>Leave the concepts in the International Release with minimal maintenance, no terming normalization, and no addition of new concepts containing product strength (reassess at such time the concepts can be fully defined)</a:t>
            </a:r>
          </a:p>
          <a:p>
            <a:endParaRPr lang="en-US" dirty="0"/>
          </a:p>
        </p:txBody>
      </p:sp>
      <p:sp>
        <p:nvSpPr>
          <p:cNvPr id="3" name="Title 2"/>
          <p:cNvSpPr>
            <a:spLocks noGrp="1"/>
          </p:cNvSpPr>
          <p:nvPr>
            <p:ph type="title"/>
          </p:nvPr>
        </p:nvSpPr>
        <p:spPr/>
        <p:txBody>
          <a:bodyPr/>
          <a:lstStyle/>
          <a:p>
            <a:r>
              <a:rPr lang="en-US" dirty="0" smtClean="0"/>
              <a:t>Solutions considered</a:t>
            </a:r>
            <a:endParaRPr lang="en-US" dirty="0"/>
          </a:p>
        </p:txBody>
      </p:sp>
    </p:spTree>
    <p:extLst>
      <p:ext uri="{BB962C8B-B14F-4D97-AF65-F5344CB8AC3E}">
        <p14:creationId xmlns:p14="http://schemas.microsoft.com/office/powerpoint/2010/main" val="1128014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Pros</a:t>
            </a:r>
          </a:p>
          <a:p>
            <a:pPr lvl="1"/>
            <a:r>
              <a:rPr lang="en-US" dirty="0"/>
              <a:t>Resolves maintenance concern for International </a:t>
            </a:r>
            <a:r>
              <a:rPr lang="en-US" dirty="0" smtClean="0"/>
              <a:t>Release</a:t>
            </a:r>
          </a:p>
          <a:p>
            <a:pPr lvl="1"/>
            <a:r>
              <a:rPr lang="en-US" dirty="0"/>
              <a:t>Less effort and testing for International Release team than moving the concepts to an unmaintained extension or relocating the concepts to a national </a:t>
            </a:r>
            <a:r>
              <a:rPr lang="en-US" dirty="0" smtClean="0"/>
              <a:t>extension</a:t>
            </a:r>
          </a:p>
          <a:p>
            <a:r>
              <a:rPr lang="en-US" dirty="0" smtClean="0"/>
              <a:t>Cons</a:t>
            </a:r>
          </a:p>
          <a:p>
            <a:pPr lvl="1"/>
            <a:r>
              <a:rPr lang="en-US" dirty="0"/>
              <a:t>Negatively impacts Members who are currently using the concepts because the concepts will be </a:t>
            </a:r>
            <a:r>
              <a:rPr lang="en-US" dirty="0" smtClean="0"/>
              <a:t>retired</a:t>
            </a:r>
          </a:p>
          <a:p>
            <a:pPr lvl="1"/>
            <a:r>
              <a:rPr lang="en-US" dirty="0"/>
              <a:t>Previously presented as option to Members but was not well received because at least one Member has used these concepts for mapping and would be impacted by retirement of the </a:t>
            </a:r>
            <a:r>
              <a:rPr lang="en-US" dirty="0" smtClean="0"/>
              <a:t>concepts</a:t>
            </a:r>
          </a:p>
          <a:p>
            <a:r>
              <a:rPr lang="en-US" dirty="0" smtClean="0"/>
              <a:t>REJECTED</a:t>
            </a:r>
            <a:endParaRPr lang="en-US" dirty="0"/>
          </a:p>
        </p:txBody>
      </p:sp>
      <p:sp>
        <p:nvSpPr>
          <p:cNvPr id="3" name="Title 2"/>
          <p:cNvSpPr>
            <a:spLocks noGrp="1"/>
          </p:cNvSpPr>
          <p:nvPr>
            <p:ph type="title"/>
          </p:nvPr>
        </p:nvSpPr>
        <p:spPr/>
        <p:txBody>
          <a:bodyPr/>
          <a:lstStyle/>
          <a:p>
            <a:r>
              <a:rPr lang="en-US" dirty="0" smtClean="0"/>
              <a:t>#1 </a:t>
            </a:r>
            <a:r>
              <a:rPr lang="en-US" dirty="0"/>
              <a:t>- Inactivate concepts in International Release</a:t>
            </a:r>
            <a:br>
              <a:rPr lang="en-US" dirty="0"/>
            </a:br>
            <a:endParaRPr lang="en-US" dirty="0"/>
          </a:p>
        </p:txBody>
      </p:sp>
    </p:spTree>
    <p:extLst>
      <p:ext uri="{BB962C8B-B14F-4D97-AF65-F5344CB8AC3E}">
        <p14:creationId xmlns:p14="http://schemas.microsoft.com/office/powerpoint/2010/main" val="4201067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Pros</a:t>
            </a:r>
          </a:p>
          <a:p>
            <a:pPr lvl="1"/>
            <a:r>
              <a:rPr lang="en-US" dirty="0"/>
              <a:t>Resolves maintenance concern for International </a:t>
            </a:r>
            <a:r>
              <a:rPr lang="en-US" dirty="0" smtClean="0"/>
              <a:t>Release</a:t>
            </a:r>
            <a:endParaRPr lang="en-US" dirty="0" smtClean="0"/>
          </a:p>
          <a:p>
            <a:r>
              <a:rPr lang="en-US" dirty="0" smtClean="0"/>
              <a:t>Cons</a:t>
            </a:r>
          </a:p>
          <a:p>
            <a:pPr lvl="1"/>
            <a:r>
              <a:rPr lang="en-US" dirty="0"/>
              <a:t>More effort and testing for International Release than retiring the </a:t>
            </a:r>
            <a:r>
              <a:rPr lang="en-US" dirty="0" smtClean="0"/>
              <a:t>concept</a:t>
            </a:r>
          </a:p>
          <a:p>
            <a:pPr lvl="1"/>
            <a:r>
              <a:rPr lang="en-US" dirty="0"/>
              <a:t>Negatively impacts Members who are currently using the concepts because the concepts may not be easily available to all Members if they are relocated to a national </a:t>
            </a:r>
            <a:r>
              <a:rPr lang="en-US" dirty="0" smtClean="0"/>
              <a:t>extension</a:t>
            </a:r>
          </a:p>
          <a:p>
            <a:pPr lvl="1"/>
            <a:r>
              <a:rPr lang="en-US" dirty="0"/>
              <a:t>Requires a Member country willing to receive the concepts into their national extension; this option was previously presented to the project group and no Member was willing to receive these concepts into their </a:t>
            </a:r>
            <a:r>
              <a:rPr lang="en-US" dirty="0" smtClean="0"/>
              <a:t>extension</a:t>
            </a:r>
          </a:p>
          <a:p>
            <a:pPr lvl="1"/>
            <a:r>
              <a:rPr lang="en-US" dirty="0"/>
              <a:t>No precedent of having moved concepts from the International Release to a national extension  before on a large </a:t>
            </a:r>
            <a:r>
              <a:rPr lang="en-US" dirty="0" smtClean="0"/>
              <a:t>scale</a:t>
            </a:r>
          </a:p>
          <a:p>
            <a:r>
              <a:rPr lang="en-US" dirty="0" smtClean="0"/>
              <a:t>REJECTED</a:t>
            </a:r>
          </a:p>
          <a:p>
            <a:endParaRPr lang="en-US" dirty="0"/>
          </a:p>
        </p:txBody>
      </p:sp>
      <p:sp>
        <p:nvSpPr>
          <p:cNvPr id="3" name="Title 2"/>
          <p:cNvSpPr>
            <a:spLocks noGrp="1"/>
          </p:cNvSpPr>
          <p:nvPr>
            <p:ph type="title"/>
          </p:nvPr>
        </p:nvSpPr>
        <p:spPr>
          <a:xfrm>
            <a:off x="457200" y="299358"/>
            <a:ext cx="6592043" cy="922994"/>
          </a:xfrm>
        </p:spPr>
        <p:txBody>
          <a:bodyPr/>
          <a:lstStyle/>
          <a:p>
            <a:r>
              <a:rPr lang="en-US" dirty="0" smtClean="0"/>
              <a:t>#2 </a:t>
            </a:r>
            <a:r>
              <a:rPr lang="en-US" dirty="0"/>
              <a:t>- Relocate the concepts to a national extension</a:t>
            </a:r>
            <a:endParaRPr lang="en-US" dirty="0"/>
          </a:p>
        </p:txBody>
      </p:sp>
    </p:spTree>
    <p:extLst>
      <p:ext uri="{BB962C8B-B14F-4D97-AF65-F5344CB8AC3E}">
        <p14:creationId xmlns:p14="http://schemas.microsoft.com/office/powerpoint/2010/main" val="3154194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Pros</a:t>
            </a:r>
          </a:p>
          <a:p>
            <a:pPr lvl="1"/>
            <a:r>
              <a:rPr lang="en-US" dirty="0"/>
              <a:t>Resolves maintenance concern for International </a:t>
            </a:r>
            <a:r>
              <a:rPr lang="en-US" dirty="0" smtClean="0"/>
              <a:t>Release</a:t>
            </a:r>
          </a:p>
          <a:p>
            <a:pPr lvl="1"/>
            <a:r>
              <a:rPr lang="en-US" dirty="0"/>
              <a:t>Ensures concepts remain available for Members who want to keep the content available but do not have the capability or desire to persist the </a:t>
            </a:r>
            <a:r>
              <a:rPr lang="en-US" dirty="0" smtClean="0"/>
              <a:t>content</a:t>
            </a:r>
          </a:p>
          <a:p>
            <a:pPr lvl="1"/>
            <a:r>
              <a:rPr lang="en-US" dirty="0"/>
              <a:t>Minimizes impact if concept model evolves to support fully defining these concepts in the </a:t>
            </a:r>
            <a:r>
              <a:rPr lang="en-US" dirty="0" smtClean="0"/>
              <a:t>future</a:t>
            </a:r>
          </a:p>
          <a:p>
            <a:pPr lvl="1"/>
            <a:r>
              <a:rPr lang="en-US" dirty="0"/>
              <a:t>Precedent of having done this before (e.g. non-human content, the now defunct US Drug extension</a:t>
            </a:r>
            <a:r>
              <a:rPr lang="en-US" dirty="0" smtClean="0"/>
              <a:t>)</a:t>
            </a:r>
          </a:p>
          <a:p>
            <a:pPr lvl="1"/>
            <a:r>
              <a:rPr lang="en-US" dirty="0"/>
              <a:t>New extension will be distributed by IHTSDO and readily available to all Members</a:t>
            </a:r>
            <a:endParaRPr lang="en-US" dirty="0" smtClean="0"/>
          </a:p>
          <a:p>
            <a:pPr marL="129541" indent="0">
              <a:buNone/>
            </a:pPr>
            <a:endParaRPr lang="en-US" dirty="0"/>
          </a:p>
        </p:txBody>
      </p:sp>
      <p:sp>
        <p:nvSpPr>
          <p:cNvPr id="3" name="Title 2"/>
          <p:cNvSpPr>
            <a:spLocks noGrp="1"/>
          </p:cNvSpPr>
          <p:nvPr>
            <p:ph type="title"/>
          </p:nvPr>
        </p:nvSpPr>
        <p:spPr>
          <a:xfrm>
            <a:off x="457200" y="97972"/>
            <a:ext cx="8507186" cy="1589314"/>
          </a:xfrm>
        </p:spPr>
        <p:txBody>
          <a:bodyPr/>
          <a:lstStyle/>
          <a:p>
            <a:r>
              <a:rPr lang="en-US" dirty="0" smtClean="0"/>
              <a:t>#3 </a:t>
            </a:r>
            <a:r>
              <a:rPr lang="en-US" dirty="0"/>
              <a:t>- Move the concepts from the International Release to an unmaintained extension that would be distributed by IHTSDO</a:t>
            </a:r>
            <a:br>
              <a:rPr lang="en-US" dirty="0"/>
            </a:br>
            <a:endParaRPr lang="en-US" dirty="0"/>
          </a:p>
        </p:txBody>
      </p:sp>
    </p:spTree>
    <p:extLst>
      <p:ext uri="{BB962C8B-B14F-4D97-AF65-F5344CB8AC3E}">
        <p14:creationId xmlns:p14="http://schemas.microsoft.com/office/powerpoint/2010/main" val="1284204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Cons</a:t>
            </a:r>
            <a:endParaRPr lang="en-US" dirty="0"/>
          </a:p>
          <a:p>
            <a:pPr lvl="1"/>
            <a:r>
              <a:rPr lang="en-US" dirty="0"/>
              <a:t>More effort and testing for International Release than retiring the concepts</a:t>
            </a:r>
          </a:p>
          <a:p>
            <a:pPr lvl="1"/>
            <a:r>
              <a:rPr lang="en-US" dirty="0" smtClean="0"/>
              <a:t>Negatively impacts </a:t>
            </a:r>
            <a:r>
              <a:rPr lang="en-US" dirty="0"/>
              <a:t>Members who are currently using the concepts because the concepts will have a new </a:t>
            </a:r>
            <a:r>
              <a:rPr lang="en-US" dirty="0" smtClean="0"/>
              <a:t>concept ID assigned</a:t>
            </a:r>
          </a:p>
          <a:p>
            <a:pPr lvl="1"/>
            <a:r>
              <a:rPr lang="en-US" dirty="0" smtClean="0"/>
              <a:t>Requires manual </a:t>
            </a:r>
            <a:r>
              <a:rPr lang="en-US" dirty="0"/>
              <a:t>cleanup of content (e.g. add missing Has active ingredient or Has dose form relationships)  </a:t>
            </a:r>
          </a:p>
          <a:p>
            <a:pPr lvl="1"/>
            <a:r>
              <a:rPr lang="en-US" dirty="0"/>
              <a:t>R</a:t>
            </a:r>
            <a:r>
              <a:rPr lang="en-US" dirty="0" smtClean="0"/>
              <a:t>elationships </a:t>
            </a:r>
            <a:r>
              <a:rPr lang="en-US" dirty="0"/>
              <a:t>that tie it to the core may become obsolete as the core </a:t>
            </a:r>
            <a:r>
              <a:rPr lang="en-US" dirty="0" smtClean="0"/>
              <a:t>evolves</a:t>
            </a:r>
          </a:p>
          <a:p>
            <a:r>
              <a:rPr lang="en-US" dirty="0" smtClean="0"/>
              <a:t>REJECTED</a:t>
            </a:r>
            <a:endParaRPr lang="en-US" dirty="0"/>
          </a:p>
        </p:txBody>
      </p:sp>
      <p:sp>
        <p:nvSpPr>
          <p:cNvPr id="3" name="Title 2"/>
          <p:cNvSpPr>
            <a:spLocks noGrp="1"/>
          </p:cNvSpPr>
          <p:nvPr>
            <p:ph type="title"/>
          </p:nvPr>
        </p:nvSpPr>
        <p:spPr>
          <a:xfrm>
            <a:off x="457200" y="97972"/>
            <a:ext cx="8507186" cy="1589314"/>
          </a:xfrm>
        </p:spPr>
        <p:txBody>
          <a:bodyPr/>
          <a:lstStyle/>
          <a:p>
            <a:r>
              <a:rPr lang="en-US" dirty="0" smtClean="0"/>
              <a:t>#3 </a:t>
            </a:r>
            <a:r>
              <a:rPr lang="en-US" dirty="0"/>
              <a:t>- Move the concepts from the International Release to an unmaintained extension that would be distributed by IHTSDO</a:t>
            </a:r>
            <a:br>
              <a:rPr lang="en-US" dirty="0"/>
            </a:br>
            <a:endParaRPr lang="en-US" dirty="0"/>
          </a:p>
        </p:txBody>
      </p:sp>
    </p:spTree>
    <p:extLst>
      <p:ext uri="{BB962C8B-B14F-4D97-AF65-F5344CB8AC3E}">
        <p14:creationId xmlns:p14="http://schemas.microsoft.com/office/powerpoint/2010/main" val="2790419694"/>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89</TotalTime>
  <Words>1004</Words>
  <Application>Microsoft Office PowerPoint</Application>
  <PresentationFormat>On-screen Show (4:3)</PresentationFormat>
  <Paragraphs>81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Museo 300</vt:lpstr>
      <vt:lpstr>Museo 500</vt:lpstr>
      <vt:lpstr>IHTSDO PPT Template 2014</vt:lpstr>
      <vt:lpstr>Editorial Advisory Group Drug Project Discussion Topics</vt:lpstr>
      <vt:lpstr>Concepts containing product strength</vt:lpstr>
      <vt:lpstr>Problem with these concepts</vt:lpstr>
      <vt:lpstr>Problem with these concepts, cont.</vt:lpstr>
      <vt:lpstr>Solutions considered</vt:lpstr>
      <vt:lpstr>#1 - Inactivate concepts in International Release </vt:lpstr>
      <vt:lpstr>#2 - Relocate the concepts to a national extension</vt:lpstr>
      <vt:lpstr>#3 - Move the concepts from the International Release to an unmaintained extension that would be distributed by IHTSDO </vt:lpstr>
      <vt:lpstr>#3 - Move the concepts from the International Release to an unmaintained extension that would be distributed by IHTSDO </vt:lpstr>
      <vt:lpstr>#4: Move the concepts from the International release to a minimally maintained module that would be maintained and distributed by IHTSDO </vt:lpstr>
      <vt:lpstr>#4: Move the concepts from the International release to a minimally maintained module that would be maintained and distributed by IHTSDO </vt:lpstr>
      <vt:lpstr>#5 - Leave the concepts in the International Release with minimal maintenance, no terming normalization, and no new concepts</vt:lpstr>
      <vt:lpstr>Other options?</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Toni Morrison</dc:creator>
  <cp:keywords/>
  <dc:description/>
  <cp:lastModifiedBy>Toni Morrison</cp:lastModifiedBy>
  <cp:revision>15</cp:revision>
  <dcterms:created xsi:type="dcterms:W3CDTF">2016-02-29T15:30:17Z</dcterms:created>
  <dcterms:modified xsi:type="dcterms:W3CDTF">2016-02-29T17:02:02Z</dcterms:modified>
  <cp:category/>
</cp:coreProperties>
</file>