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1B1D"/>
    <a:srgbClr val="787F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0B4105-23D9-589C-8A32-215C39F3E6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A2D91EB-6968-B219-8619-C07D7F1B1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F4ADDB-BAA5-F645-4E78-B6BE3D669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E6DC77-E45E-A027-A814-5D544B66F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EB7647-88F6-B720-8906-57FC0EC7F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2146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8D4BDA-34D7-5AB3-7F90-D02C01F50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27B7B4C-2A63-627F-A8DF-E6A4AB3640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CD12BF-2AC3-FBFE-61E0-51386C2D7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D35099-1794-3585-46A9-B55DCF5B8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02BBE-FD62-5AEC-4EB9-1DFFD8AC1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737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A30FDC1-6D5D-D111-CA0B-01C7A0D38B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946E07E-8EDA-46A0-91AD-466442CACF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411C99-37AA-5A3F-2DA0-7E4B112F0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6C1287-3F87-3874-5C8C-925AC06CA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C9D872-08AA-E635-A8C6-C9225072B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668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51A597-7B70-6BD0-E60E-913EEF247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559CBCB-5B2B-0BC8-FDFF-31E1564CB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A205A5-1778-8A3D-F044-F28F6854F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71AE90-24B1-3B8A-1DED-B6E4EF8F1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C38FAE-1133-45AA-5B15-449E51EBF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011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DD8383-46D1-83B9-8AB1-3181F8EBA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64DC43-939B-EAB9-2CF0-59C376E4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46D2E4-6AD3-D5AF-16DE-AED29F115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08DABE-500D-D41F-CF8F-652143E71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66F498-CA69-1A3C-9BC8-069DF9694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19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2D42A8-9B78-A12B-B6AE-7C9BD3399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0BE4B1A-7D34-F9CB-5537-B214337581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044ECD6-F7F6-5785-2E5B-0EC95E02B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5290CE8-5A4D-A2C4-7A60-AB2F7F9C1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4B5F1E7-DAFD-531E-53F3-3BE67F043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8207EA-00F2-2082-59AA-67C5002FF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1739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09E9BC-27BA-DBAB-B66D-7922F0B3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CB15E6-79C1-2C27-B143-C7B7977E41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CA936D-75DC-757D-6171-C89BD24394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CC50A4B-2A9E-A698-9F3D-35618E1145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8060930-EC21-A124-5F1E-B7FC685917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C037A3F-796B-5A7D-B4AD-3B785D774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386FE94-FDEB-C97D-E3C5-1270AA9FF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6E75E1A-EAC7-C314-7FD7-8D26909FF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337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13AE45-491A-4C98-87D1-FBF78B7A0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20A82A-2586-4488-BC36-9DD3BA50C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2608E22-4109-7529-C697-79EDE0113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B644BA5-E5A2-EC86-6F61-DCDA3F74F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304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806B541-AEC1-2869-33CC-109BD3366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3DB1800-8B49-23FB-7927-89D49AD4C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88485FD-BB89-936A-D422-DBE3BED4E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9476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CF274B-BA89-15D7-CCDD-44D78DF2F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F3272CA-58DE-D818-1E08-410DB0849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DB94D60-B18A-8414-E193-C3CEB997B3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526978-9A52-C82C-704A-94D781004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E929D3C-5C7B-1DD8-D950-4A1714A44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E6929C5-3954-9033-6C10-E7695D77A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589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CF2E68-5548-1602-6BCE-27F09B450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D7AA3951-9518-E0A4-C9FC-655B703F4E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24B95EF-8B04-5235-FE90-9B6BF872F7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1785542-8BBC-20CA-E739-6CBFFC065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E8762-2FC5-46D3-A84D-5F94B0EFFDB8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877A6BF-6940-72F9-9059-6143E881C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736C6C4-5FE1-7EC7-013D-0A53E1FC0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7810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DE90D3B-751B-EBE3-E6DB-9AA0BFB38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4678DA-4439-2F41-B036-4CA217054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903801-23EE-B4BD-924F-F7C9179EFA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FE8762-2FC5-46D3-A84D-5F94B0EFFDB8}" type="datetimeFigureOut">
              <a:rPr lang="fr-FR" smtClean="0"/>
              <a:t>16/04/2024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DBEB9E-DB89-8E5C-CFAA-AE55B07BD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BAFC18-6C5C-35D4-CEB6-7ED8A219DB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D4D396E-8C1A-4814-B91B-10471C0DB1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969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EFEBC7-E6A9-D72E-F123-F8654AF025C1}"/>
              </a:ext>
            </a:extLst>
          </p:cNvPr>
          <p:cNvSpPr/>
          <p:nvPr/>
        </p:nvSpPr>
        <p:spPr>
          <a:xfrm>
            <a:off x="2738350" y="5038672"/>
            <a:ext cx="1086296" cy="589965"/>
          </a:xfrm>
          <a:prstGeom prst="rect">
            <a:avLst/>
          </a:prstGeom>
          <a:solidFill>
            <a:srgbClr val="7D1B1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/>
              <a:t>Open wound of X’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A675AE-035E-F566-269A-35949C38778C}"/>
              </a:ext>
            </a:extLst>
          </p:cNvPr>
          <p:cNvSpPr/>
          <p:nvPr/>
        </p:nvSpPr>
        <p:spPr>
          <a:xfrm>
            <a:off x="7511761" y="2026922"/>
            <a:ext cx="1611732" cy="355600"/>
          </a:xfrm>
          <a:prstGeom prst="rect">
            <a:avLst/>
          </a:prstGeom>
          <a:solidFill>
            <a:srgbClr val="7D1B1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/>
              <a:t>Traumatic </a:t>
            </a:r>
            <a:r>
              <a:rPr lang="en-US" sz="16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injury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A4FF61C9-CA70-99F1-38C4-ABDAC6DC74F9}"/>
              </a:ext>
            </a:extLst>
          </p:cNvPr>
          <p:cNvCxnSpPr>
            <a:cxnSpLocks/>
            <a:stCxn id="40" idx="2"/>
            <a:endCxn id="4" idx="0"/>
          </p:cNvCxnSpPr>
          <p:nvPr/>
        </p:nvCxnSpPr>
        <p:spPr>
          <a:xfrm flipH="1">
            <a:off x="3281498" y="4185918"/>
            <a:ext cx="530" cy="852754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E658C9D4-0C21-A7CA-32BF-DCB45AD61400}"/>
              </a:ext>
            </a:extLst>
          </p:cNvPr>
          <p:cNvSpPr/>
          <p:nvPr/>
        </p:nvSpPr>
        <p:spPr>
          <a:xfrm>
            <a:off x="3025140" y="953771"/>
            <a:ext cx="3223464" cy="35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Traumatic or non-traumatic </a:t>
            </a:r>
            <a:r>
              <a:rPr lang="en-US" sz="1600" b="1" dirty="0">
                <a:solidFill>
                  <a:srgbClr val="0070C0"/>
                </a:solidFill>
              </a:rPr>
              <a:t>injury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35936A-C68A-088B-B1F4-02B496856EEC}"/>
              </a:ext>
            </a:extLst>
          </p:cNvPr>
          <p:cNvSpPr/>
          <p:nvPr/>
        </p:nvSpPr>
        <p:spPr>
          <a:xfrm>
            <a:off x="1823841" y="3655856"/>
            <a:ext cx="837156" cy="530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Lesion of X</a:t>
            </a: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6505F157-C6DC-7351-363C-6F95C0AD9F5B}"/>
              </a:ext>
            </a:extLst>
          </p:cNvPr>
          <p:cNvCxnSpPr>
            <a:cxnSpLocks/>
            <a:stCxn id="6" idx="0"/>
            <a:endCxn id="12" idx="2"/>
          </p:cNvCxnSpPr>
          <p:nvPr/>
        </p:nvCxnSpPr>
        <p:spPr>
          <a:xfrm flipH="1" flipV="1">
            <a:off x="4636872" y="1309371"/>
            <a:ext cx="3680755" cy="71755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895B5BD7-9AAB-4737-5212-0A6B96006277}"/>
              </a:ext>
            </a:extLst>
          </p:cNvPr>
          <p:cNvSpPr/>
          <p:nvPr/>
        </p:nvSpPr>
        <p:spPr>
          <a:xfrm>
            <a:off x="2127752" y="2556909"/>
            <a:ext cx="1414254" cy="35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Disorder of X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3A6D2E35-E85B-C900-980B-B6D109AFE5D3}"/>
              </a:ext>
            </a:extLst>
          </p:cNvPr>
          <p:cNvCxnSpPr>
            <a:cxnSpLocks/>
            <a:stCxn id="30" idx="2"/>
            <a:endCxn id="13" idx="0"/>
          </p:cNvCxnSpPr>
          <p:nvPr/>
        </p:nvCxnSpPr>
        <p:spPr>
          <a:xfrm flipH="1">
            <a:off x="2242419" y="2912509"/>
            <a:ext cx="592460" cy="743347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6DD7A283-7D3D-096B-C09F-316954277FE8}"/>
              </a:ext>
            </a:extLst>
          </p:cNvPr>
          <p:cNvCxnSpPr>
            <a:cxnSpLocks/>
            <a:stCxn id="13" idx="2"/>
            <a:endCxn id="4" idx="0"/>
          </p:cNvCxnSpPr>
          <p:nvPr/>
        </p:nvCxnSpPr>
        <p:spPr>
          <a:xfrm>
            <a:off x="2242419" y="4185920"/>
            <a:ext cx="1039079" cy="852752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AB8A1E80-FFFA-A06F-DCB2-35BDE86CBCCC}"/>
              </a:ext>
            </a:extLst>
          </p:cNvPr>
          <p:cNvSpPr/>
          <p:nvPr/>
        </p:nvSpPr>
        <p:spPr>
          <a:xfrm>
            <a:off x="2799086" y="3655855"/>
            <a:ext cx="965884" cy="5300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0070C0"/>
                </a:solidFill>
              </a:rPr>
              <a:t>injury</a:t>
            </a:r>
            <a:r>
              <a:rPr lang="en-US" sz="1600" dirty="0">
                <a:solidFill>
                  <a:schemeClr val="tx1"/>
                </a:solidFill>
              </a:rPr>
              <a:t> of X</a:t>
            </a: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49F7FE09-6030-0FC7-BEE3-95C50E79CDE0}"/>
              </a:ext>
            </a:extLst>
          </p:cNvPr>
          <p:cNvCxnSpPr>
            <a:cxnSpLocks/>
            <a:stCxn id="40" idx="0"/>
            <a:endCxn id="12" idx="2"/>
          </p:cNvCxnSpPr>
          <p:nvPr/>
        </p:nvCxnSpPr>
        <p:spPr>
          <a:xfrm flipV="1">
            <a:off x="3282028" y="1309371"/>
            <a:ext cx="1354844" cy="2346484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E3C11018-3C08-F76E-3CDF-1386AF5763B7}"/>
              </a:ext>
            </a:extLst>
          </p:cNvPr>
          <p:cNvSpPr/>
          <p:nvPr/>
        </p:nvSpPr>
        <p:spPr>
          <a:xfrm>
            <a:off x="1172712" y="245548"/>
            <a:ext cx="1438910" cy="35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</a:rPr>
              <a:t>Disease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CC135D5B-FD22-7369-5960-9B51FC381568}"/>
              </a:ext>
            </a:extLst>
          </p:cNvPr>
          <p:cNvCxnSpPr>
            <a:cxnSpLocks/>
            <a:stCxn id="51" idx="2"/>
            <a:endCxn id="30" idx="0"/>
          </p:cNvCxnSpPr>
          <p:nvPr/>
        </p:nvCxnSpPr>
        <p:spPr>
          <a:xfrm>
            <a:off x="1892167" y="601148"/>
            <a:ext cx="942712" cy="195576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EF9EA514-3534-CBF7-070B-0465F6793F1B}"/>
              </a:ext>
            </a:extLst>
          </p:cNvPr>
          <p:cNvCxnSpPr>
            <a:cxnSpLocks/>
            <a:stCxn id="12" idx="0"/>
            <a:endCxn id="51" idx="2"/>
          </p:cNvCxnSpPr>
          <p:nvPr/>
        </p:nvCxnSpPr>
        <p:spPr>
          <a:xfrm flipH="1" flipV="1">
            <a:off x="1892167" y="601148"/>
            <a:ext cx="2744705" cy="352623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>
            <a:extLst>
              <a:ext uri="{FF2B5EF4-FFF2-40B4-BE49-F238E27FC236}">
                <a16:creationId xmlns:a16="http://schemas.microsoft.com/office/drawing/2014/main" id="{2B32FA13-2167-92EC-E38E-4552CA043BF2}"/>
              </a:ext>
            </a:extLst>
          </p:cNvPr>
          <p:cNvCxnSpPr>
            <a:cxnSpLocks/>
            <a:stCxn id="128" idx="2"/>
            <a:endCxn id="4" idx="0"/>
          </p:cNvCxnSpPr>
          <p:nvPr/>
        </p:nvCxnSpPr>
        <p:spPr>
          <a:xfrm flipH="1">
            <a:off x="3281498" y="3616956"/>
            <a:ext cx="2960900" cy="142171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8" name="Rectangle 127">
            <a:extLst>
              <a:ext uri="{FF2B5EF4-FFF2-40B4-BE49-F238E27FC236}">
                <a16:creationId xmlns:a16="http://schemas.microsoft.com/office/drawing/2014/main" id="{F2042812-C9A4-0271-B38C-C5D1BE18BE0D}"/>
              </a:ext>
            </a:extLst>
          </p:cNvPr>
          <p:cNvSpPr/>
          <p:nvPr/>
        </p:nvSpPr>
        <p:spPr>
          <a:xfrm>
            <a:off x="5770354" y="3086896"/>
            <a:ext cx="944088" cy="530060"/>
          </a:xfrm>
          <a:prstGeom prst="rect">
            <a:avLst/>
          </a:prstGeom>
          <a:solidFill>
            <a:srgbClr val="7D1B1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/>
              <a:t>Open wound</a:t>
            </a:r>
          </a:p>
        </p:txBody>
      </p:sp>
      <p:cxnSp>
        <p:nvCxnSpPr>
          <p:cNvPr id="130" name="Connecteur droit 129">
            <a:extLst>
              <a:ext uri="{FF2B5EF4-FFF2-40B4-BE49-F238E27FC236}">
                <a16:creationId xmlns:a16="http://schemas.microsoft.com/office/drawing/2014/main" id="{FC41D471-A6AF-3A62-761E-0530E37F23E3}"/>
              </a:ext>
            </a:extLst>
          </p:cNvPr>
          <p:cNvCxnSpPr>
            <a:cxnSpLocks/>
            <a:stCxn id="6" idx="2"/>
            <a:endCxn id="128" idx="0"/>
          </p:cNvCxnSpPr>
          <p:nvPr/>
        </p:nvCxnSpPr>
        <p:spPr>
          <a:xfrm flipH="1">
            <a:off x="6242398" y="2382522"/>
            <a:ext cx="2075229" cy="704374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5" name="Rectangle 134">
            <a:extLst>
              <a:ext uri="{FF2B5EF4-FFF2-40B4-BE49-F238E27FC236}">
                <a16:creationId xmlns:a16="http://schemas.microsoft.com/office/drawing/2014/main" id="{BF1A2443-2668-6D5F-60AF-E57A739CC7FF}"/>
              </a:ext>
            </a:extLst>
          </p:cNvPr>
          <p:cNvSpPr/>
          <p:nvPr/>
        </p:nvSpPr>
        <p:spPr>
          <a:xfrm>
            <a:off x="6366092" y="5820988"/>
            <a:ext cx="765729" cy="596890"/>
          </a:xfrm>
          <a:prstGeom prst="rect">
            <a:avLst/>
          </a:prstGeom>
          <a:solidFill>
            <a:srgbClr val="7D1B1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/>
              <a:t>Wound of X</a:t>
            </a:r>
          </a:p>
        </p:txBody>
      </p:sp>
      <p:cxnSp>
        <p:nvCxnSpPr>
          <p:cNvPr id="140" name="Connecteur droit 139">
            <a:extLst>
              <a:ext uri="{FF2B5EF4-FFF2-40B4-BE49-F238E27FC236}">
                <a16:creationId xmlns:a16="http://schemas.microsoft.com/office/drawing/2014/main" id="{D423708D-5640-36E0-6A84-0CE5BC812A22}"/>
              </a:ext>
            </a:extLst>
          </p:cNvPr>
          <p:cNvCxnSpPr>
            <a:cxnSpLocks/>
            <a:stCxn id="6" idx="2"/>
            <a:endCxn id="135" idx="0"/>
          </p:cNvCxnSpPr>
          <p:nvPr/>
        </p:nvCxnSpPr>
        <p:spPr>
          <a:xfrm flipH="1">
            <a:off x="6748957" y="2382522"/>
            <a:ext cx="1568670" cy="3438466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3" name="Connecteur droit 142">
            <a:extLst>
              <a:ext uri="{FF2B5EF4-FFF2-40B4-BE49-F238E27FC236}">
                <a16:creationId xmlns:a16="http://schemas.microsoft.com/office/drawing/2014/main" id="{4371982D-665E-C83B-FA3D-66B9B71E4A4A}"/>
              </a:ext>
            </a:extLst>
          </p:cNvPr>
          <p:cNvCxnSpPr>
            <a:cxnSpLocks/>
            <a:stCxn id="40" idx="2"/>
            <a:endCxn id="135" idx="0"/>
          </p:cNvCxnSpPr>
          <p:nvPr/>
        </p:nvCxnSpPr>
        <p:spPr>
          <a:xfrm>
            <a:off x="3282028" y="4185918"/>
            <a:ext cx="3466929" cy="163507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8" name="Rectangle 157">
            <a:extLst>
              <a:ext uri="{FF2B5EF4-FFF2-40B4-BE49-F238E27FC236}">
                <a16:creationId xmlns:a16="http://schemas.microsoft.com/office/drawing/2014/main" id="{93B4840D-0592-1B14-6414-A0D356670EA1}"/>
              </a:ext>
            </a:extLst>
          </p:cNvPr>
          <p:cNvSpPr/>
          <p:nvPr/>
        </p:nvSpPr>
        <p:spPr>
          <a:xfrm>
            <a:off x="9960113" y="5820988"/>
            <a:ext cx="538024" cy="596889"/>
          </a:xfrm>
          <a:prstGeom prst="rect">
            <a:avLst/>
          </a:prstGeom>
          <a:solidFill>
            <a:srgbClr val="7D1B1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/>
              <a:t>Burn of X</a:t>
            </a:r>
          </a:p>
        </p:txBody>
      </p:sp>
      <p:cxnSp>
        <p:nvCxnSpPr>
          <p:cNvPr id="159" name="Connecteur droit 158">
            <a:extLst>
              <a:ext uri="{FF2B5EF4-FFF2-40B4-BE49-F238E27FC236}">
                <a16:creationId xmlns:a16="http://schemas.microsoft.com/office/drawing/2014/main" id="{1653FDB0-B8F4-CD42-588A-6EC85CA9E7FD}"/>
              </a:ext>
            </a:extLst>
          </p:cNvPr>
          <p:cNvCxnSpPr>
            <a:cxnSpLocks/>
            <a:stCxn id="40" idx="2"/>
            <a:endCxn id="158" idx="0"/>
          </p:cNvCxnSpPr>
          <p:nvPr/>
        </p:nvCxnSpPr>
        <p:spPr>
          <a:xfrm>
            <a:off x="3282028" y="4185918"/>
            <a:ext cx="6947097" cy="163507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Connecteur droit 161">
            <a:extLst>
              <a:ext uri="{FF2B5EF4-FFF2-40B4-BE49-F238E27FC236}">
                <a16:creationId xmlns:a16="http://schemas.microsoft.com/office/drawing/2014/main" id="{5654E5BA-1E89-A648-1637-DBA77D2843FC}"/>
              </a:ext>
            </a:extLst>
          </p:cNvPr>
          <p:cNvCxnSpPr>
            <a:cxnSpLocks/>
            <a:stCxn id="217" idx="2"/>
            <a:endCxn id="158" idx="0"/>
          </p:cNvCxnSpPr>
          <p:nvPr/>
        </p:nvCxnSpPr>
        <p:spPr>
          <a:xfrm>
            <a:off x="10189368" y="3442496"/>
            <a:ext cx="39757" cy="2378492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7" name="Rectangle 166">
            <a:extLst>
              <a:ext uri="{FF2B5EF4-FFF2-40B4-BE49-F238E27FC236}">
                <a16:creationId xmlns:a16="http://schemas.microsoft.com/office/drawing/2014/main" id="{E92F4406-49BF-6245-7A18-5BD24DEA31F8}"/>
              </a:ext>
            </a:extLst>
          </p:cNvPr>
          <p:cNvSpPr/>
          <p:nvPr/>
        </p:nvSpPr>
        <p:spPr>
          <a:xfrm>
            <a:off x="10931380" y="5820988"/>
            <a:ext cx="909057" cy="596892"/>
          </a:xfrm>
          <a:prstGeom prst="rect">
            <a:avLst/>
          </a:prstGeom>
          <a:solidFill>
            <a:srgbClr val="7D1B1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/>
              <a:t>Frostbite of X</a:t>
            </a:r>
          </a:p>
        </p:txBody>
      </p:sp>
      <p:cxnSp>
        <p:nvCxnSpPr>
          <p:cNvPr id="168" name="Connecteur droit 167">
            <a:extLst>
              <a:ext uri="{FF2B5EF4-FFF2-40B4-BE49-F238E27FC236}">
                <a16:creationId xmlns:a16="http://schemas.microsoft.com/office/drawing/2014/main" id="{1A17C885-DB8A-1A7B-A65A-BFFE09ECAE30}"/>
              </a:ext>
            </a:extLst>
          </p:cNvPr>
          <p:cNvCxnSpPr>
            <a:cxnSpLocks/>
            <a:stCxn id="40" idx="2"/>
            <a:endCxn id="167" idx="0"/>
          </p:cNvCxnSpPr>
          <p:nvPr/>
        </p:nvCxnSpPr>
        <p:spPr>
          <a:xfrm>
            <a:off x="3282028" y="4185918"/>
            <a:ext cx="8103881" cy="163507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1" name="Rectangle 170">
            <a:extLst>
              <a:ext uri="{FF2B5EF4-FFF2-40B4-BE49-F238E27FC236}">
                <a16:creationId xmlns:a16="http://schemas.microsoft.com/office/drawing/2014/main" id="{AE1B2866-9628-9335-6D53-452EF5D839DC}"/>
              </a:ext>
            </a:extLst>
          </p:cNvPr>
          <p:cNvSpPr/>
          <p:nvPr/>
        </p:nvSpPr>
        <p:spPr>
          <a:xfrm>
            <a:off x="10808835" y="3086896"/>
            <a:ext cx="1149486" cy="355600"/>
          </a:xfrm>
          <a:prstGeom prst="rect">
            <a:avLst/>
          </a:prstGeom>
          <a:solidFill>
            <a:srgbClr val="7D1B1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/>
              <a:t>Cold </a:t>
            </a:r>
            <a:r>
              <a:rPr lang="en-US" sz="16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injury</a:t>
            </a:r>
          </a:p>
        </p:txBody>
      </p:sp>
      <p:cxnSp>
        <p:nvCxnSpPr>
          <p:cNvPr id="172" name="Connecteur droit 171">
            <a:extLst>
              <a:ext uri="{FF2B5EF4-FFF2-40B4-BE49-F238E27FC236}">
                <a16:creationId xmlns:a16="http://schemas.microsoft.com/office/drawing/2014/main" id="{FAA2CC73-D9C4-F3CC-EAB5-9E8176734C2F}"/>
              </a:ext>
            </a:extLst>
          </p:cNvPr>
          <p:cNvCxnSpPr>
            <a:cxnSpLocks/>
            <a:stCxn id="54" idx="2"/>
            <a:endCxn id="167" idx="0"/>
          </p:cNvCxnSpPr>
          <p:nvPr/>
        </p:nvCxnSpPr>
        <p:spPr>
          <a:xfrm>
            <a:off x="11382412" y="4028096"/>
            <a:ext cx="3497" cy="1792892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5" name="Connecteur droit 174">
            <a:extLst>
              <a:ext uri="{FF2B5EF4-FFF2-40B4-BE49-F238E27FC236}">
                <a16:creationId xmlns:a16="http://schemas.microsoft.com/office/drawing/2014/main" id="{3E51AA7D-35AB-406A-5B32-66AF979010B9}"/>
              </a:ext>
            </a:extLst>
          </p:cNvPr>
          <p:cNvCxnSpPr>
            <a:cxnSpLocks/>
            <a:stCxn id="6" idx="2"/>
            <a:endCxn id="171" idx="0"/>
          </p:cNvCxnSpPr>
          <p:nvPr/>
        </p:nvCxnSpPr>
        <p:spPr>
          <a:xfrm>
            <a:off x="8317627" y="2382522"/>
            <a:ext cx="3065951" cy="704374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8" name="Rectangle 177">
            <a:extLst>
              <a:ext uri="{FF2B5EF4-FFF2-40B4-BE49-F238E27FC236}">
                <a16:creationId xmlns:a16="http://schemas.microsoft.com/office/drawing/2014/main" id="{89AB81F1-717E-04FA-FCDD-6A3557D58379}"/>
              </a:ext>
            </a:extLst>
          </p:cNvPr>
          <p:cNvSpPr/>
          <p:nvPr/>
        </p:nvSpPr>
        <p:spPr>
          <a:xfrm>
            <a:off x="5138838" y="5820988"/>
            <a:ext cx="1086295" cy="589966"/>
          </a:xfrm>
          <a:prstGeom prst="rect">
            <a:avLst/>
          </a:prstGeom>
          <a:solidFill>
            <a:srgbClr val="7D1B1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/>
              <a:t>Closed </a:t>
            </a:r>
            <a:r>
              <a:rPr lang="en-US" sz="16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injury</a:t>
            </a:r>
            <a:r>
              <a:rPr lang="en-US" sz="1600" dirty="0"/>
              <a:t> of X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A943AE1D-2D1F-A30C-7C6D-75DEAAC0095B}"/>
              </a:ext>
            </a:extLst>
          </p:cNvPr>
          <p:cNvSpPr/>
          <p:nvPr/>
        </p:nvSpPr>
        <p:spPr>
          <a:xfrm>
            <a:off x="6820010" y="3086896"/>
            <a:ext cx="895611" cy="530064"/>
          </a:xfrm>
          <a:prstGeom prst="rect">
            <a:avLst/>
          </a:prstGeom>
          <a:solidFill>
            <a:srgbClr val="7D1B1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/>
              <a:t>Closed wound</a:t>
            </a:r>
          </a:p>
        </p:txBody>
      </p:sp>
      <p:cxnSp>
        <p:nvCxnSpPr>
          <p:cNvPr id="184" name="Connecteur droit 183">
            <a:extLst>
              <a:ext uri="{FF2B5EF4-FFF2-40B4-BE49-F238E27FC236}">
                <a16:creationId xmlns:a16="http://schemas.microsoft.com/office/drawing/2014/main" id="{05F60102-162A-394E-0485-C0581CD9EA19}"/>
              </a:ext>
            </a:extLst>
          </p:cNvPr>
          <p:cNvCxnSpPr>
            <a:cxnSpLocks/>
            <a:stCxn id="181" idx="2"/>
            <a:endCxn id="178" idx="0"/>
          </p:cNvCxnSpPr>
          <p:nvPr/>
        </p:nvCxnSpPr>
        <p:spPr>
          <a:xfrm flipH="1">
            <a:off x="5681986" y="3616960"/>
            <a:ext cx="1585830" cy="2204028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7" name="Connecteur droit 186">
            <a:extLst>
              <a:ext uri="{FF2B5EF4-FFF2-40B4-BE49-F238E27FC236}">
                <a16:creationId xmlns:a16="http://schemas.microsoft.com/office/drawing/2014/main" id="{E1B04EF1-48A9-86E5-914D-F807ED1E6FAD}"/>
              </a:ext>
            </a:extLst>
          </p:cNvPr>
          <p:cNvCxnSpPr>
            <a:cxnSpLocks/>
            <a:stCxn id="6" idx="2"/>
            <a:endCxn id="181" idx="0"/>
          </p:cNvCxnSpPr>
          <p:nvPr/>
        </p:nvCxnSpPr>
        <p:spPr>
          <a:xfrm flipH="1">
            <a:off x="7267816" y="2382522"/>
            <a:ext cx="1049811" cy="704374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5" name="Connecteur droit 194">
            <a:extLst>
              <a:ext uri="{FF2B5EF4-FFF2-40B4-BE49-F238E27FC236}">
                <a16:creationId xmlns:a16="http://schemas.microsoft.com/office/drawing/2014/main" id="{1CBE4517-FDA0-F5D4-6AB8-3B78AE0D5752}"/>
              </a:ext>
            </a:extLst>
          </p:cNvPr>
          <p:cNvCxnSpPr>
            <a:cxnSpLocks/>
            <a:stCxn id="40" idx="2"/>
            <a:endCxn id="178" idx="0"/>
          </p:cNvCxnSpPr>
          <p:nvPr/>
        </p:nvCxnSpPr>
        <p:spPr>
          <a:xfrm>
            <a:off x="3282028" y="4185918"/>
            <a:ext cx="2399958" cy="163507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8" name="Rectangle 197">
            <a:extLst>
              <a:ext uri="{FF2B5EF4-FFF2-40B4-BE49-F238E27FC236}">
                <a16:creationId xmlns:a16="http://schemas.microsoft.com/office/drawing/2014/main" id="{CEF3CED6-AFF2-9630-DEF2-C4308B950BEF}"/>
              </a:ext>
            </a:extLst>
          </p:cNvPr>
          <p:cNvSpPr/>
          <p:nvPr/>
        </p:nvSpPr>
        <p:spPr>
          <a:xfrm>
            <a:off x="1541724" y="5820988"/>
            <a:ext cx="984521" cy="596893"/>
          </a:xfrm>
          <a:prstGeom prst="rect">
            <a:avLst/>
          </a:prstGeom>
          <a:solidFill>
            <a:srgbClr val="7D1B1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/>
              <a:t>Open </a:t>
            </a:r>
            <a:r>
              <a:rPr lang="en-US" sz="16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injury</a:t>
            </a:r>
            <a:r>
              <a:rPr lang="en-US" sz="1600" dirty="0"/>
              <a:t> of X</a:t>
            </a:r>
          </a:p>
        </p:txBody>
      </p:sp>
      <p:cxnSp>
        <p:nvCxnSpPr>
          <p:cNvPr id="199" name="Connecteur droit 198">
            <a:extLst>
              <a:ext uri="{FF2B5EF4-FFF2-40B4-BE49-F238E27FC236}">
                <a16:creationId xmlns:a16="http://schemas.microsoft.com/office/drawing/2014/main" id="{D0C31973-80EA-C216-F3B2-ABB027832137}"/>
              </a:ext>
            </a:extLst>
          </p:cNvPr>
          <p:cNvCxnSpPr>
            <a:cxnSpLocks/>
            <a:stCxn id="13" idx="2"/>
            <a:endCxn id="198" idx="0"/>
          </p:cNvCxnSpPr>
          <p:nvPr/>
        </p:nvCxnSpPr>
        <p:spPr>
          <a:xfrm flipH="1">
            <a:off x="2033985" y="4185920"/>
            <a:ext cx="208434" cy="163506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5" name="Connecteur droit 204">
            <a:extLst>
              <a:ext uri="{FF2B5EF4-FFF2-40B4-BE49-F238E27FC236}">
                <a16:creationId xmlns:a16="http://schemas.microsoft.com/office/drawing/2014/main" id="{5BEB2C02-9DCB-AAB9-FDE0-72E895B4AAE2}"/>
              </a:ext>
            </a:extLst>
          </p:cNvPr>
          <p:cNvCxnSpPr>
            <a:cxnSpLocks/>
            <a:stCxn id="4" idx="2"/>
            <a:endCxn id="198" idx="0"/>
          </p:cNvCxnSpPr>
          <p:nvPr/>
        </p:nvCxnSpPr>
        <p:spPr>
          <a:xfrm flipH="1">
            <a:off x="2033985" y="5628637"/>
            <a:ext cx="1247513" cy="192351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7" name="Rectangle 216">
            <a:extLst>
              <a:ext uri="{FF2B5EF4-FFF2-40B4-BE49-F238E27FC236}">
                <a16:creationId xmlns:a16="http://schemas.microsoft.com/office/drawing/2014/main" id="{D371AAA8-F7EF-39A8-FE3B-E0A8B2E3528F}"/>
              </a:ext>
            </a:extLst>
          </p:cNvPr>
          <p:cNvSpPr/>
          <p:nvPr/>
        </p:nvSpPr>
        <p:spPr>
          <a:xfrm>
            <a:off x="9880599" y="3086896"/>
            <a:ext cx="617537" cy="355600"/>
          </a:xfrm>
          <a:prstGeom prst="rect">
            <a:avLst/>
          </a:prstGeom>
          <a:solidFill>
            <a:srgbClr val="7D1B1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/>
              <a:t>Burn</a:t>
            </a:r>
          </a:p>
        </p:txBody>
      </p:sp>
      <p:cxnSp>
        <p:nvCxnSpPr>
          <p:cNvPr id="219" name="Connecteur droit 218">
            <a:extLst>
              <a:ext uri="{FF2B5EF4-FFF2-40B4-BE49-F238E27FC236}">
                <a16:creationId xmlns:a16="http://schemas.microsoft.com/office/drawing/2014/main" id="{1E4AB104-D552-01D5-D8E5-46B17A6E521F}"/>
              </a:ext>
            </a:extLst>
          </p:cNvPr>
          <p:cNvCxnSpPr>
            <a:cxnSpLocks/>
            <a:stCxn id="6" idx="2"/>
            <a:endCxn id="217" idx="0"/>
          </p:cNvCxnSpPr>
          <p:nvPr/>
        </p:nvCxnSpPr>
        <p:spPr>
          <a:xfrm>
            <a:off x="8317627" y="2382522"/>
            <a:ext cx="1871741" cy="704374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0E09B34-07DF-836F-B02C-6EB64B681187}"/>
              </a:ext>
            </a:extLst>
          </p:cNvPr>
          <p:cNvSpPr/>
          <p:nvPr/>
        </p:nvSpPr>
        <p:spPr>
          <a:xfrm>
            <a:off x="8798678" y="3086896"/>
            <a:ext cx="930702" cy="530064"/>
          </a:xfrm>
          <a:prstGeom prst="rect">
            <a:avLst/>
          </a:prstGeom>
          <a:solidFill>
            <a:srgbClr val="7D1B1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/>
              <a:t>Crushing </a:t>
            </a:r>
            <a:r>
              <a:rPr lang="en-US" sz="1600" b="1" dirty="0"/>
              <a:t>injury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250DC9-3483-273C-4991-FFEFA55490D9}"/>
              </a:ext>
            </a:extLst>
          </p:cNvPr>
          <p:cNvSpPr/>
          <p:nvPr/>
        </p:nvSpPr>
        <p:spPr>
          <a:xfrm>
            <a:off x="8754749" y="5820988"/>
            <a:ext cx="1071756" cy="596891"/>
          </a:xfrm>
          <a:prstGeom prst="rect">
            <a:avLst/>
          </a:prstGeom>
          <a:solidFill>
            <a:srgbClr val="7D1B1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/>
              <a:t>Crush </a:t>
            </a:r>
            <a:r>
              <a:rPr lang="en-US" sz="16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injury</a:t>
            </a:r>
            <a:r>
              <a:rPr lang="en-US" sz="1600" dirty="0"/>
              <a:t> of X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1E291813-F8AB-092C-27DC-8425374DC7A5}"/>
              </a:ext>
            </a:extLst>
          </p:cNvPr>
          <p:cNvCxnSpPr>
            <a:cxnSpLocks/>
            <a:stCxn id="11" idx="0"/>
            <a:endCxn id="3" idx="2"/>
          </p:cNvCxnSpPr>
          <p:nvPr/>
        </p:nvCxnSpPr>
        <p:spPr>
          <a:xfrm flipH="1" flipV="1">
            <a:off x="9264029" y="3616960"/>
            <a:ext cx="26598" cy="2204028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C35957A3-9DB4-BEE1-3589-3E557C80256E}"/>
              </a:ext>
            </a:extLst>
          </p:cNvPr>
          <p:cNvCxnSpPr>
            <a:cxnSpLocks/>
            <a:stCxn id="3" idx="0"/>
            <a:endCxn id="6" idx="2"/>
          </p:cNvCxnSpPr>
          <p:nvPr/>
        </p:nvCxnSpPr>
        <p:spPr>
          <a:xfrm flipH="1" flipV="1">
            <a:off x="8317627" y="2382522"/>
            <a:ext cx="946402" cy="704374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3F79BA73-6C54-6FE4-6C8F-82F30EBEA3C8}"/>
              </a:ext>
            </a:extLst>
          </p:cNvPr>
          <p:cNvCxnSpPr>
            <a:cxnSpLocks/>
            <a:stCxn id="11" idx="0"/>
            <a:endCxn id="40" idx="2"/>
          </p:cNvCxnSpPr>
          <p:nvPr/>
        </p:nvCxnSpPr>
        <p:spPr>
          <a:xfrm flipH="1" flipV="1">
            <a:off x="3282028" y="4185918"/>
            <a:ext cx="6008599" cy="163507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Rectangle 133">
            <a:extLst>
              <a:ext uri="{FF2B5EF4-FFF2-40B4-BE49-F238E27FC236}">
                <a16:creationId xmlns:a16="http://schemas.microsoft.com/office/drawing/2014/main" id="{60DBC0D8-421F-FD21-0D55-684961152BAB}"/>
              </a:ext>
            </a:extLst>
          </p:cNvPr>
          <p:cNvSpPr/>
          <p:nvPr/>
        </p:nvSpPr>
        <p:spPr>
          <a:xfrm>
            <a:off x="226287" y="5820988"/>
            <a:ext cx="1187186" cy="5968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Pressure </a:t>
            </a:r>
            <a:r>
              <a:rPr lang="en-US" sz="1600" b="1" dirty="0">
                <a:solidFill>
                  <a:srgbClr val="0070C0"/>
                </a:solidFill>
              </a:rPr>
              <a:t>injury</a:t>
            </a:r>
            <a:r>
              <a:rPr lang="en-US" sz="1600" dirty="0">
                <a:solidFill>
                  <a:schemeClr val="tx1"/>
                </a:solidFill>
              </a:rPr>
              <a:t> of X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504C9596-B292-A795-BFA9-8B9BFB1C5371}"/>
              </a:ext>
            </a:extLst>
          </p:cNvPr>
          <p:cNvSpPr/>
          <p:nvPr/>
        </p:nvSpPr>
        <p:spPr>
          <a:xfrm>
            <a:off x="355396" y="2595010"/>
            <a:ext cx="964142" cy="530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Pressure </a:t>
            </a:r>
            <a:r>
              <a:rPr lang="en-US" sz="1600" b="1" dirty="0">
                <a:solidFill>
                  <a:srgbClr val="0070C0"/>
                </a:solidFill>
              </a:rPr>
              <a:t>injury</a:t>
            </a:r>
          </a:p>
        </p:txBody>
      </p:sp>
      <p:cxnSp>
        <p:nvCxnSpPr>
          <p:cNvPr id="145" name="Connecteur droit 144">
            <a:extLst>
              <a:ext uri="{FF2B5EF4-FFF2-40B4-BE49-F238E27FC236}">
                <a16:creationId xmlns:a16="http://schemas.microsoft.com/office/drawing/2014/main" id="{9F8FCA4F-C4EC-541A-B3A7-FC48961FC09F}"/>
              </a:ext>
            </a:extLst>
          </p:cNvPr>
          <p:cNvCxnSpPr>
            <a:cxnSpLocks/>
            <a:stCxn id="136" idx="2"/>
            <a:endCxn id="134" idx="0"/>
          </p:cNvCxnSpPr>
          <p:nvPr/>
        </p:nvCxnSpPr>
        <p:spPr>
          <a:xfrm flipH="1">
            <a:off x="819880" y="3125074"/>
            <a:ext cx="17587" cy="2695914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151">
            <a:extLst>
              <a:ext uri="{FF2B5EF4-FFF2-40B4-BE49-F238E27FC236}">
                <a16:creationId xmlns:a16="http://schemas.microsoft.com/office/drawing/2014/main" id="{0ABF6E5F-EF35-5BAA-D6F0-CFC2FF62510F}"/>
              </a:ext>
            </a:extLst>
          </p:cNvPr>
          <p:cNvCxnSpPr>
            <a:cxnSpLocks/>
            <a:stCxn id="136" idx="0"/>
            <a:endCxn id="12" idx="2"/>
          </p:cNvCxnSpPr>
          <p:nvPr/>
        </p:nvCxnSpPr>
        <p:spPr>
          <a:xfrm flipV="1">
            <a:off x="837467" y="1309371"/>
            <a:ext cx="3799405" cy="1285639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>
            <a:extLst>
              <a:ext uri="{FF2B5EF4-FFF2-40B4-BE49-F238E27FC236}">
                <a16:creationId xmlns:a16="http://schemas.microsoft.com/office/drawing/2014/main" id="{F1DECD9D-94C9-A73C-21CB-04E458B362A5}"/>
              </a:ext>
            </a:extLst>
          </p:cNvPr>
          <p:cNvCxnSpPr>
            <a:cxnSpLocks/>
            <a:stCxn id="40" idx="2"/>
            <a:endCxn id="198" idx="0"/>
          </p:cNvCxnSpPr>
          <p:nvPr/>
        </p:nvCxnSpPr>
        <p:spPr>
          <a:xfrm flipH="1">
            <a:off x="2033985" y="4185918"/>
            <a:ext cx="1248043" cy="163507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ZoneTexte 95">
            <a:extLst>
              <a:ext uri="{FF2B5EF4-FFF2-40B4-BE49-F238E27FC236}">
                <a16:creationId xmlns:a16="http://schemas.microsoft.com/office/drawing/2014/main" id="{2ACF69EB-8C0E-0CB1-F866-93632026DD84}"/>
              </a:ext>
            </a:extLst>
          </p:cNvPr>
          <p:cNvSpPr txBox="1"/>
          <p:nvPr/>
        </p:nvSpPr>
        <p:spPr>
          <a:xfrm>
            <a:off x="484323" y="6433352"/>
            <a:ext cx="65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163</a:t>
            </a:r>
          </a:p>
        </p:txBody>
      </p:sp>
      <p:sp>
        <p:nvSpPr>
          <p:cNvPr id="97" name="ZoneTexte 96">
            <a:extLst>
              <a:ext uri="{FF2B5EF4-FFF2-40B4-BE49-F238E27FC236}">
                <a16:creationId xmlns:a16="http://schemas.microsoft.com/office/drawing/2014/main" id="{24C3699F-0634-1B7F-7C30-CF3B3E2C576F}"/>
              </a:ext>
            </a:extLst>
          </p:cNvPr>
          <p:cNvSpPr txBox="1"/>
          <p:nvPr/>
        </p:nvSpPr>
        <p:spPr>
          <a:xfrm>
            <a:off x="1725043" y="6433352"/>
            <a:ext cx="65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21</a:t>
            </a:r>
          </a:p>
        </p:txBody>
      </p:sp>
      <p:sp>
        <p:nvSpPr>
          <p:cNvPr id="98" name="ZoneTexte 97">
            <a:extLst>
              <a:ext uri="{FF2B5EF4-FFF2-40B4-BE49-F238E27FC236}">
                <a16:creationId xmlns:a16="http://schemas.microsoft.com/office/drawing/2014/main" id="{07346825-D19A-6607-311F-BB4C5F8B9AE8}"/>
              </a:ext>
            </a:extLst>
          </p:cNvPr>
          <p:cNvSpPr txBox="1"/>
          <p:nvPr/>
        </p:nvSpPr>
        <p:spPr>
          <a:xfrm>
            <a:off x="2925011" y="5640872"/>
            <a:ext cx="65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673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B916BB7-CE9B-2C45-007D-1EC4CECBD109}"/>
              </a:ext>
            </a:extLst>
          </p:cNvPr>
          <p:cNvSpPr txBox="1"/>
          <p:nvPr/>
        </p:nvSpPr>
        <p:spPr>
          <a:xfrm>
            <a:off x="5319948" y="6433352"/>
            <a:ext cx="65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29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0227CF3-1540-0B46-2D1A-F1B790F9129C}"/>
              </a:ext>
            </a:extLst>
          </p:cNvPr>
          <p:cNvSpPr/>
          <p:nvPr/>
        </p:nvSpPr>
        <p:spPr>
          <a:xfrm>
            <a:off x="4320546" y="2029461"/>
            <a:ext cx="818292" cy="355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Wound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02F140EF-822A-C453-BB3A-F3D8D30C7D9A}"/>
              </a:ext>
            </a:extLst>
          </p:cNvPr>
          <p:cNvCxnSpPr>
            <a:cxnSpLocks/>
            <a:stCxn id="135" idx="0"/>
            <a:endCxn id="20" idx="2"/>
          </p:cNvCxnSpPr>
          <p:nvPr/>
        </p:nvCxnSpPr>
        <p:spPr>
          <a:xfrm flipH="1" flipV="1">
            <a:off x="4729692" y="2385061"/>
            <a:ext cx="2019265" cy="3435927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CA68368B-1AF3-F1A6-B5CA-D8F060DBBCFD}"/>
              </a:ext>
            </a:extLst>
          </p:cNvPr>
          <p:cNvCxnSpPr>
            <a:cxnSpLocks/>
            <a:stCxn id="20" idx="0"/>
            <a:endCxn id="12" idx="2"/>
          </p:cNvCxnSpPr>
          <p:nvPr/>
        </p:nvCxnSpPr>
        <p:spPr>
          <a:xfrm flipH="1" flipV="1">
            <a:off x="4636872" y="1309371"/>
            <a:ext cx="92820" cy="72009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2692D9DF-771E-12D7-D3F9-DB1FA986791B}"/>
              </a:ext>
            </a:extLst>
          </p:cNvPr>
          <p:cNvSpPr txBox="1"/>
          <p:nvPr/>
        </p:nvSpPr>
        <p:spPr>
          <a:xfrm>
            <a:off x="6419167" y="6433352"/>
            <a:ext cx="65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4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8B66EEBC-C462-6DE5-3D13-EEB8E2A25902}"/>
              </a:ext>
            </a:extLst>
          </p:cNvPr>
          <p:cNvSpPr txBox="1"/>
          <p:nvPr/>
        </p:nvSpPr>
        <p:spPr>
          <a:xfrm>
            <a:off x="8947530" y="6433352"/>
            <a:ext cx="65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114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25A18569-1811-9151-0355-658A57612F6E}"/>
              </a:ext>
            </a:extLst>
          </p:cNvPr>
          <p:cNvSpPr txBox="1"/>
          <p:nvPr/>
        </p:nvSpPr>
        <p:spPr>
          <a:xfrm>
            <a:off x="9889254" y="6433352"/>
            <a:ext cx="65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940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E4BB6B1-5479-49D4-0FEF-018405AC3732}"/>
              </a:ext>
            </a:extLst>
          </p:cNvPr>
          <p:cNvSpPr/>
          <p:nvPr/>
        </p:nvSpPr>
        <p:spPr>
          <a:xfrm>
            <a:off x="10880591" y="3672496"/>
            <a:ext cx="1003641" cy="355600"/>
          </a:xfrm>
          <a:prstGeom prst="rect">
            <a:avLst/>
          </a:prstGeom>
          <a:solidFill>
            <a:srgbClr val="7D1B1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/>
              <a:t>Frostbite</a:t>
            </a:r>
          </a:p>
        </p:txBody>
      </p:sp>
      <p:cxnSp>
        <p:nvCxnSpPr>
          <p:cNvPr id="58" name="Connecteur droit 57">
            <a:extLst>
              <a:ext uri="{FF2B5EF4-FFF2-40B4-BE49-F238E27FC236}">
                <a16:creationId xmlns:a16="http://schemas.microsoft.com/office/drawing/2014/main" id="{1078DAF1-17FD-0078-8B16-EE5B2CCC5B16}"/>
              </a:ext>
            </a:extLst>
          </p:cNvPr>
          <p:cNvCxnSpPr>
            <a:cxnSpLocks/>
            <a:stCxn id="171" idx="2"/>
            <a:endCxn id="54" idx="0"/>
          </p:cNvCxnSpPr>
          <p:nvPr/>
        </p:nvCxnSpPr>
        <p:spPr>
          <a:xfrm flipH="1">
            <a:off x="11382412" y="3442496"/>
            <a:ext cx="1166" cy="23000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0" name="ZoneTexte 99">
            <a:extLst>
              <a:ext uri="{FF2B5EF4-FFF2-40B4-BE49-F238E27FC236}">
                <a16:creationId xmlns:a16="http://schemas.microsoft.com/office/drawing/2014/main" id="{EB99C581-7D5B-6842-C415-6DCC3919C1AB}"/>
              </a:ext>
            </a:extLst>
          </p:cNvPr>
          <p:cNvSpPr txBox="1"/>
          <p:nvPr/>
        </p:nvSpPr>
        <p:spPr>
          <a:xfrm>
            <a:off x="11064658" y="6433352"/>
            <a:ext cx="653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31</a:t>
            </a:r>
          </a:p>
        </p:txBody>
      </p:sp>
      <p:sp>
        <p:nvSpPr>
          <p:cNvPr id="111" name="ZoneTexte 110">
            <a:extLst>
              <a:ext uri="{FF2B5EF4-FFF2-40B4-BE49-F238E27FC236}">
                <a16:creationId xmlns:a16="http://schemas.microsoft.com/office/drawing/2014/main" id="{6001D653-8FE9-F5D5-408D-8944CCB9EB5B}"/>
              </a:ext>
            </a:extLst>
          </p:cNvPr>
          <p:cNvSpPr txBox="1"/>
          <p:nvPr/>
        </p:nvSpPr>
        <p:spPr>
          <a:xfrm>
            <a:off x="3641615" y="3679663"/>
            <a:ext cx="1007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&gt;1000</a:t>
            </a:r>
          </a:p>
        </p:txBody>
      </p:sp>
      <p:cxnSp>
        <p:nvCxnSpPr>
          <p:cNvPr id="120" name="Connecteur droit 119">
            <a:extLst>
              <a:ext uri="{FF2B5EF4-FFF2-40B4-BE49-F238E27FC236}">
                <a16:creationId xmlns:a16="http://schemas.microsoft.com/office/drawing/2014/main" id="{EBA42294-2689-9A4A-D4EE-923B2555FDE2}"/>
              </a:ext>
            </a:extLst>
          </p:cNvPr>
          <p:cNvCxnSpPr>
            <a:cxnSpLocks/>
            <a:stCxn id="128" idx="0"/>
            <a:endCxn id="20" idx="2"/>
          </p:cNvCxnSpPr>
          <p:nvPr/>
        </p:nvCxnSpPr>
        <p:spPr>
          <a:xfrm flipH="1" flipV="1">
            <a:off x="4729692" y="2385061"/>
            <a:ext cx="1512706" cy="701835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 droit 122">
            <a:extLst>
              <a:ext uri="{FF2B5EF4-FFF2-40B4-BE49-F238E27FC236}">
                <a16:creationId xmlns:a16="http://schemas.microsoft.com/office/drawing/2014/main" id="{86B9CD1F-E061-5BAF-74F5-1163E03A0209}"/>
              </a:ext>
            </a:extLst>
          </p:cNvPr>
          <p:cNvCxnSpPr>
            <a:cxnSpLocks/>
            <a:stCxn id="181" idx="0"/>
            <a:endCxn id="20" idx="2"/>
          </p:cNvCxnSpPr>
          <p:nvPr/>
        </p:nvCxnSpPr>
        <p:spPr>
          <a:xfrm flipH="1" flipV="1">
            <a:off x="4729692" y="2385061"/>
            <a:ext cx="2538124" cy="701835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125">
            <a:extLst>
              <a:ext uri="{FF2B5EF4-FFF2-40B4-BE49-F238E27FC236}">
                <a16:creationId xmlns:a16="http://schemas.microsoft.com/office/drawing/2014/main" id="{97D4F052-9B3A-1DE4-4E62-BEC43B0D77F0}"/>
              </a:ext>
            </a:extLst>
          </p:cNvPr>
          <p:cNvCxnSpPr>
            <a:cxnSpLocks/>
            <a:stCxn id="13" idx="2"/>
            <a:endCxn id="178" idx="0"/>
          </p:cNvCxnSpPr>
          <p:nvPr/>
        </p:nvCxnSpPr>
        <p:spPr>
          <a:xfrm>
            <a:off x="2242419" y="4185920"/>
            <a:ext cx="3439567" cy="163506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ZoneTexte 130">
            <a:extLst>
              <a:ext uri="{FF2B5EF4-FFF2-40B4-BE49-F238E27FC236}">
                <a16:creationId xmlns:a16="http://schemas.microsoft.com/office/drawing/2014/main" id="{FD436C75-2B03-C10F-EFD0-8C2ECAACB3C8}"/>
              </a:ext>
            </a:extLst>
          </p:cNvPr>
          <p:cNvSpPr txBox="1"/>
          <p:nvPr/>
        </p:nvSpPr>
        <p:spPr>
          <a:xfrm>
            <a:off x="1238209" y="3655855"/>
            <a:ext cx="687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360</a:t>
            </a:r>
          </a:p>
        </p:txBody>
      </p:sp>
      <p:cxnSp>
        <p:nvCxnSpPr>
          <p:cNvPr id="137" name="Connecteur droit 136">
            <a:extLst>
              <a:ext uri="{FF2B5EF4-FFF2-40B4-BE49-F238E27FC236}">
                <a16:creationId xmlns:a16="http://schemas.microsoft.com/office/drawing/2014/main" id="{8812F556-D1AC-2020-2389-222503E6092C}"/>
              </a:ext>
            </a:extLst>
          </p:cNvPr>
          <p:cNvCxnSpPr>
            <a:cxnSpLocks/>
            <a:stCxn id="30" idx="2"/>
            <a:endCxn id="40" idx="0"/>
          </p:cNvCxnSpPr>
          <p:nvPr/>
        </p:nvCxnSpPr>
        <p:spPr>
          <a:xfrm>
            <a:off x="2834879" y="2912509"/>
            <a:ext cx="447149" cy="743346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Titre 1">
            <a:extLst>
              <a:ext uri="{FF2B5EF4-FFF2-40B4-BE49-F238E27FC236}">
                <a16:creationId xmlns:a16="http://schemas.microsoft.com/office/drawing/2014/main" id="{58C86E88-9A02-F6D5-E8AA-33D6612B1E94}"/>
              </a:ext>
            </a:extLst>
          </p:cNvPr>
          <p:cNvSpPr txBox="1">
            <a:spLocks/>
          </p:cNvSpPr>
          <p:nvPr/>
        </p:nvSpPr>
        <p:spPr>
          <a:xfrm>
            <a:off x="5193828" y="33971"/>
            <a:ext cx="6998172" cy="7016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>
                <a:solidFill>
                  <a:srgbClr val="0070C0"/>
                </a:solidFill>
              </a:rPr>
              <a:t>Règle pa3 : traduction de « </a:t>
            </a:r>
            <a:r>
              <a:rPr lang="en-US" sz="3200" dirty="0">
                <a:solidFill>
                  <a:srgbClr val="0070C0"/>
                </a:solidFill>
              </a:rPr>
              <a:t>injury</a:t>
            </a:r>
            <a:r>
              <a:rPr lang="fr-FR" sz="3200" dirty="0">
                <a:solidFill>
                  <a:srgbClr val="0070C0"/>
                </a:solidFill>
              </a:rPr>
              <a:t> » (1/3)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4D478D05-9C5D-5F48-9E94-10BBDA9A892E}"/>
              </a:ext>
            </a:extLst>
          </p:cNvPr>
          <p:cNvSpPr/>
          <p:nvPr/>
        </p:nvSpPr>
        <p:spPr>
          <a:xfrm>
            <a:off x="7346709" y="5820988"/>
            <a:ext cx="1274432" cy="612364"/>
          </a:xfrm>
          <a:prstGeom prst="rect">
            <a:avLst/>
          </a:prstGeom>
          <a:solidFill>
            <a:srgbClr val="7D1B1D">
              <a:alpha val="7098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dirty="0" err="1"/>
              <a:t>autres</a:t>
            </a:r>
            <a:r>
              <a:rPr lang="en-US" sz="1600" dirty="0"/>
              <a:t> </a:t>
            </a:r>
            <a:r>
              <a:rPr lang="en-US" sz="16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injury</a:t>
            </a:r>
            <a:r>
              <a:rPr lang="en-US" sz="1600" dirty="0"/>
              <a:t> </a:t>
            </a:r>
            <a:r>
              <a:rPr lang="en-US" sz="1600" dirty="0" err="1"/>
              <a:t>xyz</a:t>
            </a:r>
            <a:r>
              <a:rPr lang="en-US" sz="1600" dirty="0"/>
              <a:t> of X</a:t>
            </a:r>
          </a:p>
        </p:txBody>
      </p:sp>
      <p:cxnSp>
        <p:nvCxnSpPr>
          <p:cNvPr id="163" name="Connecteur droit 139">
            <a:extLst>
              <a:ext uri="{FF2B5EF4-FFF2-40B4-BE49-F238E27FC236}">
                <a16:creationId xmlns:a16="http://schemas.microsoft.com/office/drawing/2014/main" id="{F0F2C3DA-211C-45C5-C590-1994E50EC3DF}"/>
              </a:ext>
            </a:extLst>
          </p:cNvPr>
          <p:cNvCxnSpPr>
            <a:cxnSpLocks/>
            <a:stCxn id="6" idx="2"/>
            <a:endCxn id="161" idx="0"/>
          </p:cNvCxnSpPr>
          <p:nvPr/>
        </p:nvCxnSpPr>
        <p:spPr>
          <a:xfrm flipH="1">
            <a:off x="7983925" y="2382522"/>
            <a:ext cx="333702" cy="3438466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4" name="ZoneTexte 173">
            <a:extLst>
              <a:ext uri="{FF2B5EF4-FFF2-40B4-BE49-F238E27FC236}">
                <a16:creationId xmlns:a16="http://schemas.microsoft.com/office/drawing/2014/main" id="{1AC04A7D-C96D-AA62-8CE1-7B9823761BCF}"/>
              </a:ext>
            </a:extLst>
          </p:cNvPr>
          <p:cNvSpPr txBox="1"/>
          <p:nvPr/>
        </p:nvSpPr>
        <p:spPr>
          <a:xfrm>
            <a:off x="7514576" y="6433352"/>
            <a:ext cx="1007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&gt; 900</a:t>
            </a:r>
          </a:p>
        </p:txBody>
      </p:sp>
    </p:spTree>
    <p:extLst>
      <p:ext uri="{BB962C8B-B14F-4D97-AF65-F5344CB8AC3E}">
        <p14:creationId xmlns:p14="http://schemas.microsoft.com/office/powerpoint/2010/main" val="353719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A988EE-E1CD-4CCC-F9FD-D2CD5684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80" y="243205"/>
            <a:ext cx="11120120" cy="701675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Propositions pour corriger la règle pa3          				(2/3)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B0FA85-53D3-9F2F-CCF9-58C87CA05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680" y="1361441"/>
            <a:ext cx="11663680" cy="3271520"/>
          </a:xfrm>
        </p:spPr>
        <p:txBody>
          <a:bodyPr>
            <a:normAutofit fontScale="92500" lnSpcReduction="10000"/>
          </a:bodyPr>
          <a:lstStyle/>
          <a:p>
            <a:pPr marL="538163" indent="-538163">
              <a:buFont typeface="Wingdings" panose="05000000000000000000" pitchFamily="2" charset="2"/>
              <a:buChar char="q"/>
            </a:pPr>
            <a:r>
              <a:rPr lang="fr-FR" dirty="0"/>
              <a:t>Patrons pour les </a:t>
            </a:r>
            <a:r>
              <a:rPr lang="en-US" b="1" dirty="0"/>
              <a:t>traumatic</a:t>
            </a:r>
            <a:r>
              <a:rPr lang="en-US" dirty="0"/>
              <a:t> </a:t>
            </a:r>
            <a:r>
              <a:rPr lang="en-US" b="1" dirty="0"/>
              <a:t>injuries</a:t>
            </a:r>
            <a:endParaRPr lang="en-US" dirty="0"/>
          </a:p>
          <a:p>
            <a:pPr marL="538163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noProof="1">
                <a:solidFill>
                  <a:srgbClr val="0070C0"/>
                </a:solidFill>
              </a:rPr>
              <a:t>ECL : </a:t>
            </a:r>
          </a:p>
          <a:p>
            <a:pPr marL="538163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noProof="1">
                <a:solidFill>
                  <a:srgbClr val="0070C0"/>
                </a:solidFill>
              </a:rPr>
              <a:t>(&lt;417746004 |Traumatic injury (disorder)| : [1..*] 363698007 |Finding site| = *)  {{D term = "injury"}}  </a:t>
            </a:r>
          </a:p>
          <a:p>
            <a:pPr marL="538163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noProof="1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sz="2000" b="1" noProof="1">
                <a:solidFill>
                  <a:srgbClr val="0070C0"/>
                </a:solidFill>
                <a:sym typeface="Wingdings" panose="05000000000000000000" pitchFamily="2" charset="2"/>
              </a:rPr>
              <a:t>1142 concepts dans l’édition d’avril</a:t>
            </a:r>
            <a:endParaRPr lang="en-US" sz="2000" b="1" noProof="1">
              <a:solidFill>
                <a:srgbClr val="0070C0"/>
              </a:solidFill>
            </a:endParaRPr>
          </a:p>
          <a:p>
            <a:endParaRPr lang="fr-FR" dirty="0"/>
          </a:p>
          <a:p>
            <a:pPr lvl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dirty="0"/>
              <a:t> {</a:t>
            </a:r>
            <a:r>
              <a:rPr lang="en-US" dirty="0"/>
              <a:t>closed | open} injury of X</a:t>
            </a:r>
            <a:r>
              <a:rPr lang="fr-FR" dirty="0"/>
              <a:t>   </a:t>
            </a:r>
            <a:r>
              <a:rPr lang="fr-FR" dirty="0">
                <a:sym typeface="Wingdings" panose="05000000000000000000" pitchFamily="2" charset="2"/>
              </a:rPr>
              <a:t>   blessure {ouverte | fermée} de X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crush injury of X   </a:t>
            </a:r>
            <a:r>
              <a:rPr lang="fr-FR" dirty="0">
                <a:sym typeface="Wingdings" panose="05000000000000000000" pitchFamily="2" charset="2"/>
              </a:rPr>
              <a:t>   [blessure par] écrasement de X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dirty="0">
                <a:sym typeface="Wingdings" panose="05000000000000000000" pitchFamily="2" charset="2"/>
              </a:rPr>
              <a:t> &lt;</a:t>
            </a:r>
            <a:r>
              <a:rPr lang="en-US" dirty="0">
                <a:sym typeface="Wingdings" panose="05000000000000000000" pitchFamily="2" charset="2"/>
              </a:rPr>
              <a:t>other qualifier&gt; injury of X</a:t>
            </a:r>
            <a:r>
              <a:rPr lang="fr-FR" dirty="0">
                <a:sym typeface="Wingdings" panose="05000000000000000000" pitchFamily="2" charset="2"/>
              </a:rPr>
              <a:t>  [blessure] &lt;qualificatif approprié&gt; de 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00676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A988EE-E1CD-4CCC-F9FD-D2CD5684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80" y="243205"/>
            <a:ext cx="11120120" cy="701675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Propositions pour corriger la règle pa3          				(3/3)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B0FA85-53D3-9F2F-CCF9-58C87CA05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680" y="1361440"/>
            <a:ext cx="11663680" cy="5029200"/>
          </a:xfrm>
        </p:spPr>
        <p:txBody>
          <a:bodyPr>
            <a:normAutofit/>
          </a:bodyPr>
          <a:lstStyle/>
          <a:p>
            <a:pPr marL="538163" indent="-538163">
              <a:buFont typeface="Wingdings" panose="05000000000000000000" pitchFamily="2" charset="2"/>
              <a:buChar char="q"/>
            </a:pPr>
            <a:r>
              <a:rPr lang="fr-FR" dirty="0"/>
              <a:t>Patrons pour les </a:t>
            </a:r>
            <a:r>
              <a:rPr lang="en-US" b="1" dirty="0"/>
              <a:t>injuries</a:t>
            </a:r>
            <a:r>
              <a:rPr lang="en-US" dirty="0"/>
              <a:t> ne descendant pas de |traumatic injury|</a:t>
            </a:r>
            <a:r>
              <a:rPr lang="fr-FR" dirty="0"/>
              <a:t>:</a:t>
            </a:r>
          </a:p>
          <a:p>
            <a:pPr marL="538163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noProof="1">
                <a:solidFill>
                  <a:srgbClr val="0070C0"/>
                </a:solidFill>
              </a:rPr>
              <a:t>ECL : </a:t>
            </a:r>
          </a:p>
          <a:p>
            <a:pPr marL="538163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noProof="1">
                <a:solidFill>
                  <a:srgbClr val="0070C0"/>
                </a:solidFill>
              </a:rPr>
              <a:t>(</a:t>
            </a:r>
          </a:p>
          <a:p>
            <a:pPr marL="538163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noProof="1">
                <a:solidFill>
                  <a:srgbClr val="0070C0"/>
                </a:solidFill>
              </a:rPr>
              <a:t>	(&lt;417163006 |Traumatic or non-traumatic injury (disorder)| MINUS &lt;417746004 |Traumatic injury (disorder)|) </a:t>
            </a:r>
          </a:p>
          <a:p>
            <a:pPr marL="538163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noProof="1">
                <a:solidFill>
                  <a:srgbClr val="0070C0"/>
                </a:solidFill>
              </a:rPr>
              <a:t>		: [1..*] 363698007 |Finding site| = *</a:t>
            </a:r>
          </a:p>
          <a:p>
            <a:pPr marL="538163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noProof="1">
                <a:solidFill>
                  <a:srgbClr val="0070C0"/>
                </a:solidFill>
              </a:rPr>
              <a:t>)  {{D term = "injury"}} </a:t>
            </a:r>
          </a:p>
          <a:p>
            <a:pPr marL="538163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noProof="1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sz="2000" b="1" noProof="1">
                <a:solidFill>
                  <a:srgbClr val="0070C0"/>
                </a:solidFill>
                <a:sym typeface="Wingdings" panose="05000000000000000000" pitchFamily="2" charset="2"/>
              </a:rPr>
              <a:t>1092 concepts dans l’édition d’avril</a:t>
            </a:r>
            <a:endParaRPr lang="en-US" sz="2000" b="1" noProof="1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fr-FR" dirty="0"/>
          </a:p>
          <a:p>
            <a:pPr lvl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dirty="0"/>
              <a:t> pressure </a:t>
            </a:r>
            <a:r>
              <a:rPr lang="en-US" dirty="0"/>
              <a:t>injury of X</a:t>
            </a:r>
            <a:r>
              <a:rPr lang="fr-FR" dirty="0"/>
              <a:t>   </a:t>
            </a:r>
            <a:r>
              <a:rPr lang="fr-FR" dirty="0">
                <a:sym typeface="Wingdings" panose="05000000000000000000" pitchFamily="2" charset="2"/>
              </a:rPr>
              <a:t>   </a:t>
            </a:r>
            <a:r>
              <a:rPr lang="fr-FR" dirty="0">
                <a:highlight>
                  <a:srgbClr val="FFFF00"/>
                </a:highlight>
                <a:sym typeface="Wingdings" panose="05000000000000000000" pitchFamily="2" charset="2"/>
              </a:rPr>
              <a:t>escarre ?</a:t>
            </a:r>
            <a:r>
              <a:rPr lang="fr-FR" dirty="0">
                <a:sym typeface="Wingdings" panose="05000000000000000000" pitchFamily="2" charset="2"/>
              </a:rPr>
              <a:t> de X due à la pression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/>
              <a:t>injury of X   </a:t>
            </a:r>
            <a:r>
              <a:rPr lang="fr-FR" dirty="0">
                <a:sym typeface="Wingdings" panose="05000000000000000000" pitchFamily="2" charset="2"/>
              </a:rPr>
              <a:t>   </a:t>
            </a:r>
            <a:r>
              <a:rPr lang="fr-FR" dirty="0">
                <a:highlight>
                  <a:srgbClr val="FFFF00"/>
                </a:highlight>
                <a:sym typeface="Wingdings" panose="05000000000000000000" pitchFamily="2" charset="2"/>
              </a:rPr>
              <a:t>???</a:t>
            </a:r>
            <a:r>
              <a:rPr lang="fr-FR" dirty="0">
                <a:sym typeface="Wingdings" panose="05000000000000000000" pitchFamily="2" charset="2"/>
              </a:rPr>
              <a:t> de X   	</a:t>
            </a:r>
            <a:r>
              <a:rPr lang="fr-FR" dirty="0">
                <a:highlight>
                  <a:srgbClr val="FFFF00"/>
                </a:highlight>
                <a:sym typeface="Wingdings" panose="05000000000000000000" pitchFamily="2" charset="2"/>
              </a:rPr>
              <a:t>(le mot « lésion » est exclus)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fr-FR" dirty="0">
                <a:sym typeface="Wingdings" panose="05000000000000000000" pitchFamily="2" charset="2"/>
              </a:rPr>
              <a:t> &lt;</a:t>
            </a:r>
            <a:r>
              <a:rPr lang="en-US" dirty="0">
                <a:sym typeface="Wingdings" panose="05000000000000000000" pitchFamily="2" charset="2"/>
              </a:rPr>
              <a:t>other qualifier&gt; injury of X</a:t>
            </a:r>
            <a:r>
              <a:rPr lang="fr-FR" dirty="0">
                <a:sym typeface="Wingdings" panose="05000000000000000000" pitchFamily="2" charset="2"/>
              </a:rPr>
              <a:t>  </a:t>
            </a:r>
            <a:r>
              <a:rPr lang="fr-FR" dirty="0">
                <a:highlight>
                  <a:srgbClr val="FFFF00"/>
                </a:highlight>
                <a:sym typeface="Wingdings" panose="05000000000000000000" pitchFamily="2" charset="2"/>
              </a:rPr>
              <a:t>???</a:t>
            </a:r>
            <a:r>
              <a:rPr lang="fr-FR" dirty="0">
                <a:sym typeface="Wingdings" panose="05000000000000000000" pitchFamily="2" charset="2"/>
              </a:rPr>
              <a:t> &lt;qualificatif approprié&gt; de 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68673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2452</TotalTime>
  <Words>311</Words>
  <Application>Microsoft Office PowerPoint</Application>
  <PresentationFormat>Grand écran</PresentationFormat>
  <Paragraphs>56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Wingdings</vt:lpstr>
      <vt:lpstr>Thème Office</vt:lpstr>
      <vt:lpstr>Présentation PowerPoint</vt:lpstr>
      <vt:lpstr>Propositions pour corriger la règle pa3              (2/3)</vt:lpstr>
      <vt:lpstr>Propositions pour corriger la règle pa3              (3/3)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François Macary</dc:creator>
  <cp:lastModifiedBy>François Macary</cp:lastModifiedBy>
  <cp:revision>32</cp:revision>
  <dcterms:created xsi:type="dcterms:W3CDTF">2024-04-14T13:52:21Z</dcterms:created>
  <dcterms:modified xsi:type="dcterms:W3CDTF">2024-04-16T19:27:43Z</dcterms:modified>
</cp:coreProperties>
</file>