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10"/>
  </p:notesMasterIdLst>
  <p:sldIdLst>
    <p:sldId id="350" r:id="rId5"/>
    <p:sldId id="347" r:id="rId6"/>
    <p:sldId id="348" r:id="rId7"/>
    <p:sldId id="352" r:id="rId8"/>
    <p:sldId id="351" r:id="rId9"/>
  </p:sldIdLst>
  <p:sldSz cx="9144000" cy="5143500" type="screen16x9"/>
  <p:notesSz cx="6858000" cy="9144000"/>
  <p:embeddedFontLst>
    <p:embeddedFont>
      <p:font typeface="Helvetica Neue" panose="020B0604020202020204" charset="0"/>
      <p:regular r:id="rId11"/>
      <p:bold r:id="rId12"/>
      <p:italic r:id="rId13"/>
      <p:boldItalic r:id="rId14"/>
    </p:embeddedFont>
    <p:embeddedFont>
      <p:font typeface="Helvetica Neue Light" panose="020B0604020202020204" charset="0"/>
      <p:regular r:id="rId15"/>
      <p:bold r:id="rId16"/>
      <p:italic r:id="rId17"/>
      <p:boldItalic r:id="rId18"/>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50"/>
            <p14:sldId id="347"/>
            <p14:sldId id="348"/>
            <p14:sldId id="352"/>
            <p14:sldId id="35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6C47A2-8B03-BD33-52DE-09E78F720487}" name="Boutin , Julie" initials="B,J" userId="S::jboutin@infoway-inforoute.ca::603e4d5f-1feb-48b7-82ae-5a95221f58a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D04F99-9AD6-4A9A-80D4-E72C916CA04E}" v="2" dt="2024-04-15T13:23:40.784"/>
  </p1510:revLst>
</p1510:revInfo>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1" autoAdjust="0"/>
    <p:restoredTop sz="90741" autoAdjust="0"/>
  </p:normalViewPr>
  <p:slideViewPr>
    <p:cSldViewPr snapToGrid="0" snapToObjects="1">
      <p:cViewPr varScale="1">
        <p:scale>
          <a:sx n="99" d="100"/>
          <a:sy n="99" d="100"/>
        </p:scale>
        <p:origin x="902" y="7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font" Target="fonts/font5.fntdata"/><Relationship Id="rId23" Type="http://schemas.microsoft.com/office/2016/11/relationships/changesInfo" Target="changesInfos/changesInfo1.xml"/><Relationship Id="rId10" Type="http://schemas.openxmlformats.org/officeDocument/2006/relationships/notesMaster" Target="notesMasters/notesMaster1.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4.fntdata"/><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2FD04F99-9AD6-4A9A-80D4-E72C916CA04E}"/>
    <pc:docChg chg="undo redo custSel modSld">
      <pc:chgData name="Boutin , Julie" userId="603e4d5f-1feb-48b7-82ae-5a95221f58ac" providerId="ADAL" clId="{2FD04F99-9AD6-4A9A-80D4-E72C916CA04E}" dt="2024-04-16T13:56:15.366" v="408" actId="20577"/>
      <pc:docMkLst>
        <pc:docMk/>
      </pc:docMkLst>
      <pc:sldChg chg="modSp mod">
        <pc:chgData name="Boutin , Julie" userId="603e4d5f-1feb-48b7-82ae-5a95221f58ac" providerId="ADAL" clId="{2FD04F99-9AD6-4A9A-80D4-E72C916CA04E}" dt="2024-04-16T13:56:15.366" v="408" actId="20577"/>
        <pc:sldMkLst>
          <pc:docMk/>
          <pc:sldMk cId="4121906065" sldId="347"/>
        </pc:sldMkLst>
        <pc:spChg chg="mod">
          <ac:chgData name="Boutin , Julie" userId="603e4d5f-1feb-48b7-82ae-5a95221f58ac" providerId="ADAL" clId="{2FD04F99-9AD6-4A9A-80D4-E72C916CA04E}" dt="2024-04-16T13:56:15.366" v="408" actId="20577"/>
          <ac:spMkLst>
            <pc:docMk/>
            <pc:sldMk cId="4121906065" sldId="347"/>
            <ac:spMk id="3" creationId="{D8023076-5B62-4B99-3F30-CE5D6B8F40C4}"/>
          </ac:spMkLst>
        </pc:spChg>
      </pc:sldChg>
      <pc:sldChg chg="modSp mod">
        <pc:chgData name="Boutin , Julie" userId="603e4d5f-1feb-48b7-82ae-5a95221f58ac" providerId="ADAL" clId="{2FD04F99-9AD6-4A9A-80D4-E72C916CA04E}" dt="2024-04-15T13:57:27.298" v="393"/>
        <pc:sldMkLst>
          <pc:docMk/>
          <pc:sldMk cId="3938894266" sldId="348"/>
        </pc:sldMkLst>
        <pc:spChg chg="mod">
          <ac:chgData name="Boutin , Julie" userId="603e4d5f-1feb-48b7-82ae-5a95221f58ac" providerId="ADAL" clId="{2FD04F99-9AD6-4A9A-80D4-E72C916CA04E}" dt="2024-04-15T13:57:27.298" v="393"/>
          <ac:spMkLst>
            <pc:docMk/>
            <pc:sldMk cId="3938894266" sldId="348"/>
            <ac:spMk id="3" creationId="{60D8C275-429E-C8FC-E674-BB17FD091B8B}"/>
          </ac:spMkLst>
        </pc:spChg>
      </pc:sldChg>
      <pc:sldChg chg="addSp delSp modSp mod">
        <pc:chgData name="Boutin , Julie" userId="603e4d5f-1feb-48b7-82ae-5a95221f58ac" providerId="ADAL" clId="{2FD04F99-9AD6-4A9A-80D4-E72C916CA04E}" dt="2024-04-15T13:24:30.257" v="88"/>
        <pc:sldMkLst>
          <pc:docMk/>
          <pc:sldMk cId="2576189153" sldId="350"/>
        </pc:sldMkLst>
        <pc:spChg chg="mod">
          <ac:chgData name="Boutin , Julie" userId="603e4d5f-1feb-48b7-82ae-5a95221f58ac" providerId="ADAL" clId="{2FD04F99-9AD6-4A9A-80D4-E72C916CA04E}" dt="2024-04-15T13:21:59.523" v="31" actId="20577"/>
          <ac:spMkLst>
            <pc:docMk/>
            <pc:sldMk cId="2576189153" sldId="350"/>
            <ac:spMk id="2" creationId="{F5625977-8DC5-B7C4-7EEE-625D6D5320B0}"/>
          </ac:spMkLst>
        </pc:spChg>
        <pc:spChg chg="mod">
          <ac:chgData name="Boutin , Julie" userId="603e4d5f-1feb-48b7-82ae-5a95221f58ac" providerId="ADAL" clId="{2FD04F99-9AD6-4A9A-80D4-E72C916CA04E}" dt="2024-04-15T13:24:01.917" v="85" actId="6549"/>
          <ac:spMkLst>
            <pc:docMk/>
            <pc:sldMk cId="2576189153" sldId="350"/>
            <ac:spMk id="3" creationId="{E89EE2C4-781F-3E43-3ADF-F30280606255}"/>
          </ac:spMkLst>
        </pc:spChg>
        <pc:spChg chg="add del mod">
          <ac:chgData name="Boutin , Julie" userId="603e4d5f-1feb-48b7-82ae-5a95221f58ac" providerId="ADAL" clId="{2FD04F99-9AD6-4A9A-80D4-E72C916CA04E}" dt="2024-04-15T13:24:30.257" v="88"/>
          <ac:spMkLst>
            <pc:docMk/>
            <pc:sldMk cId="2576189153" sldId="350"/>
            <ac:spMk id="6" creationId="{3E2C273B-4EF3-19E8-8659-637B2E28278E}"/>
          </ac:spMkLst>
        </pc:spChg>
      </pc:sldChg>
      <pc:sldChg chg="modSp mod">
        <pc:chgData name="Boutin , Julie" userId="603e4d5f-1feb-48b7-82ae-5a95221f58ac" providerId="ADAL" clId="{2FD04F99-9AD6-4A9A-80D4-E72C916CA04E}" dt="2024-04-15T13:39:02.679" v="284" actId="20577"/>
        <pc:sldMkLst>
          <pc:docMk/>
          <pc:sldMk cId="1379386814" sldId="352"/>
        </pc:sldMkLst>
        <pc:spChg chg="mod">
          <ac:chgData name="Boutin , Julie" userId="603e4d5f-1feb-48b7-82ae-5a95221f58ac" providerId="ADAL" clId="{2FD04F99-9AD6-4A9A-80D4-E72C916CA04E}" dt="2024-04-15T13:39:02.679" v="284" actId="20577"/>
          <ac:spMkLst>
            <pc:docMk/>
            <pc:sldMk cId="1379386814" sldId="352"/>
            <ac:spMk id="3" creationId="{AB8D2195-F1AE-63F1-876C-1169B848B3F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cchst.ca/oshanswers/prevention/ventilation/vent_glossary.html"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p:txBody>
          <a:bodyPr/>
          <a:lstStyle/>
          <a:p>
            <a:r>
              <a:rPr lang="fr-FR" dirty="0">
                <a:solidFill>
                  <a:srgbClr val="181F2D"/>
                </a:solidFill>
              </a:rPr>
              <a:t>Traduction de « fumes » et « </a:t>
            </a:r>
            <a:r>
              <a:rPr lang="fr-FR" dirty="0" err="1">
                <a:solidFill>
                  <a:srgbClr val="181F2D"/>
                </a:solidFill>
              </a:rPr>
              <a:t>vapors</a:t>
            </a:r>
            <a:r>
              <a:rPr lang="fr-FR" dirty="0">
                <a:solidFill>
                  <a:srgbClr val="181F2D"/>
                </a:solidFill>
              </a:rPr>
              <a:t> »</a:t>
            </a:r>
            <a:endParaRPr lang="en-CA" dirty="0"/>
          </a:p>
        </p:txBody>
      </p:sp>
      <p:sp>
        <p:nvSpPr>
          <p:cNvPr id="3" name="Espace réservé du contenu 2">
            <a:extLst>
              <a:ext uri="{FF2B5EF4-FFF2-40B4-BE49-F238E27FC236}">
                <a16:creationId xmlns:a16="http://schemas.microsoft.com/office/drawing/2014/main" id="{E89EE2C4-781F-3E43-3ADF-F30280606255}"/>
              </a:ext>
            </a:extLst>
          </p:cNvPr>
          <p:cNvSpPr>
            <a:spLocks noGrp="1"/>
          </p:cNvSpPr>
          <p:nvPr>
            <p:ph sz="quarter" idx="10"/>
          </p:nvPr>
        </p:nvSpPr>
        <p:spPr/>
        <p:txBody>
          <a:bodyPr>
            <a:normAutofit fontScale="85000" lnSpcReduction="10000"/>
          </a:bodyPr>
          <a:lstStyle/>
          <a:p>
            <a:pPr marL="1524" indent="0">
              <a:buNone/>
            </a:pPr>
            <a:r>
              <a:rPr lang="fr-CA" b="1" dirty="0"/>
              <a:t>Problématique</a:t>
            </a:r>
            <a:r>
              <a:rPr lang="fr-CA" dirty="0"/>
              <a:t>: Les deux concepts sont souvent traduits par « vapeurs », par conséquent quelques doublons sont donc retrouvés pour le même trouble.</a:t>
            </a:r>
          </a:p>
          <a:p>
            <a:pPr marL="1524" indent="0">
              <a:buNone/>
            </a:pPr>
            <a:r>
              <a:rPr lang="fr-CA" dirty="0"/>
              <a:t>Exemples:</a:t>
            </a:r>
          </a:p>
          <a:p>
            <a:r>
              <a:rPr lang="en-CA" dirty="0"/>
              <a:t>846637007 |Chronic pulmonary fibrosis caused by chemical vapors (disorder)|</a:t>
            </a:r>
          </a:p>
          <a:p>
            <a:r>
              <a:rPr lang="en-CA" dirty="0"/>
              <a:t>196028003 |Chronic pulmonary fibrosis caused by chemical fumes (disorder)|</a:t>
            </a:r>
          </a:p>
          <a:p>
            <a:endParaRPr lang="en-CA" dirty="0"/>
          </a:p>
          <a:p>
            <a:r>
              <a:rPr lang="en-CA" dirty="0"/>
              <a:t>846639005 |Bronchitis caused by vapors (disorder)|</a:t>
            </a:r>
          </a:p>
          <a:p>
            <a:r>
              <a:rPr lang="en-CA" dirty="0"/>
              <a:t>846638002 |Bronchitis caused by chemical fumes (disorder)|</a:t>
            </a:r>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1</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25761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8023076-5B62-4B99-3F30-CE5D6B8F40C4}"/>
              </a:ext>
            </a:extLst>
          </p:cNvPr>
          <p:cNvSpPr>
            <a:spLocks noGrp="1"/>
          </p:cNvSpPr>
          <p:nvPr>
            <p:ph sz="quarter" idx="10"/>
          </p:nvPr>
        </p:nvSpPr>
        <p:spPr>
          <a:xfrm>
            <a:off x="733424" y="441702"/>
            <a:ext cx="7643660" cy="4093722"/>
          </a:xfrm>
        </p:spPr>
        <p:txBody>
          <a:bodyPr>
            <a:normAutofit/>
          </a:bodyPr>
          <a:lstStyle/>
          <a:p>
            <a:pPr marL="1524" indent="0" rtl="0" fontAlgn="base">
              <a:buNone/>
            </a:pPr>
            <a:r>
              <a:rPr lang="fr-FR" b="1" dirty="0">
                <a:solidFill>
                  <a:srgbClr val="000000"/>
                </a:solidFill>
                <a:cs typeface="Calibri" panose="020F0502020204030204" pitchFamily="34" charset="0"/>
              </a:rPr>
              <a:t>Définitions de « fumes »</a:t>
            </a:r>
          </a:p>
          <a:p>
            <a:pPr marL="1524" indent="0" rtl="0" fontAlgn="base">
              <a:lnSpc>
                <a:spcPct val="140000"/>
              </a:lnSpc>
              <a:buFontTx/>
              <a:buNone/>
            </a:pPr>
            <a:r>
              <a:rPr lang="fr-FR" dirty="0" err="1">
                <a:solidFill>
                  <a:srgbClr val="000000"/>
                </a:solidFill>
                <a:cs typeface="Calibri" panose="020F0502020204030204" pitchFamily="34" charset="0"/>
              </a:rPr>
              <a:t>Termium</a:t>
            </a:r>
            <a:r>
              <a:rPr lang="fr-FR" dirty="0">
                <a:solidFill>
                  <a:srgbClr val="000000"/>
                </a:solidFill>
                <a:cs typeface="Calibri" panose="020F0502020204030204" pitchFamily="34" charset="0"/>
              </a:rPr>
              <a:t>*: </a:t>
            </a:r>
          </a:p>
          <a:p>
            <a:pPr marL="1524" indent="0" rtl="0" fontAlgn="base">
              <a:lnSpc>
                <a:spcPct val="140000"/>
              </a:lnSpc>
              <a:buFontTx/>
              <a:buNone/>
            </a:pPr>
            <a:endParaRPr lang="fr-FR" dirty="0">
              <a:solidFill>
                <a:srgbClr val="000000"/>
              </a:solidFill>
              <a:cs typeface="Calibri" panose="020F0502020204030204" pitchFamily="34" charset="0"/>
            </a:endParaRPr>
          </a:p>
          <a:p>
            <a:pPr marL="1524" indent="0" rtl="0" fontAlgn="base">
              <a:lnSpc>
                <a:spcPct val="140000"/>
              </a:lnSpc>
              <a:buFontTx/>
              <a:buNone/>
            </a:pPr>
            <a:r>
              <a:rPr lang="fr-FR" dirty="0">
                <a:solidFill>
                  <a:srgbClr val="000000"/>
                </a:solidFill>
                <a:cs typeface="Calibri" panose="020F0502020204030204" pitchFamily="34" charset="0"/>
              </a:rPr>
              <a:t>Termes privilégiés:</a:t>
            </a:r>
          </a:p>
          <a:p>
            <a:pPr rtl="0" fontAlgn="base">
              <a:lnSpc>
                <a:spcPct val="140000"/>
              </a:lnSpc>
            </a:pPr>
            <a:r>
              <a:rPr lang="fr-FR" dirty="0">
                <a:solidFill>
                  <a:srgbClr val="000000"/>
                </a:solidFill>
                <a:cs typeface="Calibri" panose="020F0502020204030204" pitchFamily="34" charset="0"/>
              </a:rPr>
              <a:t>émanations</a:t>
            </a:r>
          </a:p>
          <a:p>
            <a:pPr marL="1524" indent="0" rtl="0" fontAlgn="base">
              <a:buNone/>
            </a:pPr>
            <a:endParaRPr lang="fr-FR" sz="2500" dirty="0"/>
          </a:p>
          <a:p>
            <a:pPr marL="1524" indent="0" rtl="0" fontAlgn="base">
              <a:buNone/>
            </a:pPr>
            <a:r>
              <a:rPr lang="fr-FR" sz="1500" dirty="0">
                <a:solidFill>
                  <a:srgbClr val="000000"/>
                </a:solidFill>
                <a:cs typeface="Calibri" panose="020F0502020204030204" pitchFamily="34" charset="0"/>
              </a:rPr>
              <a:t>*https://www.btb.termiumplus.gc.ca/tpv2alpha/alpha-eng.html?lang=eng&amp;i=1&amp;index=ent&amp;codom2nd_wet=1</a:t>
            </a:r>
          </a:p>
        </p:txBody>
      </p:sp>
      <p:sp>
        <p:nvSpPr>
          <p:cNvPr id="4" name="Espace réservé du numéro de diapositive 3">
            <a:extLst>
              <a:ext uri="{FF2B5EF4-FFF2-40B4-BE49-F238E27FC236}">
                <a16:creationId xmlns:a16="http://schemas.microsoft.com/office/drawing/2014/main" id="{EAEF5C1D-24DF-3C18-3C9C-ACAAA67F1A1F}"/>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D6E50AF5-0D7B-D94F-FCB7-12C68EDA45F1}"/>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412190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0D8C275-429E-C8FC-E674-BB17FD091B8B}"/>
              </a:ext>
            </a:extLst>
          </p:cNvPr>
          <p:cNvSpPr>
            <a:spLocks noGrp="1"/>
          </p:cNvSpPr>
          <p:nvPr>
            <p:ph sz="quarter" idx="10"/>
          </p:nvPr>
        </p:nvSpPr>
        <p:spPr>
          <a:xfrm>
            <a:off x="733423" y="441703"/>
            <a:ext cx="7814584" cy="4093722"/>
          </a:xfrm>
        </p:spPr>
        <p:txBody>
          <a:bodyPr>
            <a:normAutofit/>
          </a:bodyPr>
          <a:lstStyle/>
          <a:p>
            <a:pPr marL="1524" indent="0" algn="l" rtl="0" fontAlgn="base">
              <a:buNone/>
            </a:pPr>
            <a:r>
              <a:rPr lang="fr-FR" sz="1800" b="1" i="0" dirty="0">
                <a:solidFill>
                  <a:srgbClr val="000000"/>
                </a:solidFill>
                <a:effectLst/>
                <a:cs typeface="Calibri" panose="020F0502020204030204" pitchFamily="34" charset="0"/>
              </a:rPr>
              <a:t>Définitions de </a:t>
            </a:r>
            <a:r>
              <a:rPr lang="fr-FR" b="1" dirty="0">
                <a:solidFill>
                  <a:srgbClr val="000000"/>
                </a:solidFill>
                <a:cs typeface="Calibri" panose="020F0502020204030204" pitchFamily="34" charset="0"/>
              </a:rPr>
              <a:t>« </a:t>
            </a:r>
            <a:r>
              <a:rPr lang="fr-FR" b="1" dirty="0" err="1">
                <a:solidFill>
                  <a:srgbClr val="000000"/>
                </a:solidFill>
                <a:cs typeface="Calibri" panose="020F0502020204030204" pitchFamily="34" charset="0"/>
              </a:rPr>
              <a:t>vapors</a:t>
            </a:r>
            <a:r>
              <a:rPr lang="fr-FR" b="1" dirty="0">
                <a:solidFill>
                  <a:srgbClr val="000000"/>
                </a:solidFill>
                <a:cs typeface="Calibri" panose="020F0502020204030204" pitchFamily="34" charset="0"/>
              </a:rPr>
              <a:t> »</a:t>
            </a:r>
            <a:endParaRPr lang="fr-FR" sz="1800" b="1" i="0" dirty="0">
              <a:solidFill>
                <a:srgbClr val="000000"/>
              </a:solidFill>
              <a:effectLst/>
              <a:cs typeface="Calibri" panose="020F0502020204030204" pitchFamily="34" charset="0"/>
            </a:endParaRPr>
          </a:p>
          <a:p>
            <a:pPr marL="1524" indent="0" algn="l" rtl="0" fontAlgn="base">
              <a:buNone/>
            </a:pPr>
            <a:r>
              <a:rPr lang="fr-FR" dirty="0" err="1">
                <a:solidFill>
                  <a:srgbClr val="000000"/>
                </a:solidFill>
                <a:cs typeface="Calibri" panose="020F0502020204030204" pitchFamily="34" charset="0"/>
              </a:rPr>
              <a:t>Termium</a:t>
            </a:r>
            <a:r>
              <a:rPr lang="fr-FR" dirty="0">
                <a:solidFill>
                  <a:srgbClr val="000000"/>
                </a:solidFill>
                <a:cs typeface="Calibri" panose="020F0502020204030204" pitchFamily="34" charset="0"/>
              </a:rPr>
              <a:t>*: État d'un fluide occupant tout l'espace qui lui est offert, au-dessous de sa température critique Tc. Au-dessus de Tc, la vapeur devient un gaz.</a:t>
            </a:r>
          </a:p>
          <a:p>
            <a:pPr marL="1524" indent="0" algn="l" rtl="0" fontAlgn="base">
              <a:buNone/>
            </a:pPr>
            <a:r>
              <a:rPr lang="fr-FR" dirty="0">
                <a:solidFill>
                  <a:srgbClr val="000000"/>
                </a:solidFill>
                <a:cs typeface="Calibri" panose="020F0502020204030204" pitchFamily="34" charset="0"/>
              </a:rPr>
              <a:t>Termes privilégiés:</a:t>
            </a:r>
          </a:p>
          <a:p>
            <a:pPr rtl="0" fontAlgn="base"/>
            <a:r>
              <a:rPr lang="fr-FR" dirty="0">
                <a:solidFill>
                  <a:srgbClr val="000000"/>
                </a:solidFill>
                <a:cs typeface="Calibri" panose="020F0502020204030204" pitchFamily="34" charset="0"/>
              </a:rPr>
              <a:t>Vapeur</a:t>
            </a:r>
          </a:p>
          <a:p>
            <a:pPr marL="1524" indent="0" rtl="0" fontAlgn="base">
              <a:buNone/>
            </a:pPr>
            <a:endParaRPr lang="fr-FR" sz="1400" dirty="0">
              <a:solidFill>
                <a:srgbClr val="000000"/>
              </a:solidFill>
              <a:cs typeface="Calibri" panose="020F0502020204030204" pitchFamily="34" charset="0"/>
            </a:endParaRPr>
          </a:p>
          <a:p>
            <a:pPr marL="1524" indent="0" rtl="0" fontAlgn="base">
              <a:buNone/>
            </a:pPr>
            <a:r>
              <a:rPr lang="fr-FR" sz="1400" dirty="0">
                <a:solidFill>
                  <a:srgbClr val="000000"/>
                </a:solidFill>
                <a:cs typeface="Calibri" panose="020F0502020204030204" pitchFamily="34" charset="0"/>
              </a:rPr>
              <a:t>*https://www.btb.termiumplus.gc.ca/tpv2alpha/alpha-eng.html?lang=eng&amp;i=1&amp;index=ent&amp;codom2nd_wet=1</a:t>
            </a:r>
          </a:p>
        </p:txBody>
      </p:sp>
      <p:sp>
        <p:nvSpPr>
          <p:cNvPr id="4" name="Espace réservé du numéro de diapositive 3">
            <a:extLst>
              <a:ext uri="{FF2B5EF4-FFF2-40B4-BE49-F238E27FC236}">
                <a16:creationId xmlns:a16="http://schemas.microsoft.com/office/drawing/2014/main" id="{F8ADB874-5B10-02FE-5AF8-E8863443A389}"/>
              </a:ext>
            </a:extLst>
          </p:cNvPr>
          <p:cNvSpPr>
            <a:spLocks noGrp="1"/>
          </p:cNvSpPr>
          <p:nvPr>
            <p:ph type="sldNum" sz="quarter" idx="11"/>
          </p:nvPr>
        </p:nvSpPr>
        <p:spPr/>
        <p:txBody>
          <a:bodyPr/>
          <a:lstStyle/>
          <a:p>
            <a:fld id="{7BCFBF29-39BB-47B7-B83E-9E61FEB2B13F}" type="slidenum">
              <a:rPr lang="en-CA" smtClean="0"/>
              <a:pPr/>
              <a:t>3</a:t>
            </a:fld>
            <a:endParaRPr lang="en-CA" dirty="0"/>
          </a:p>
        </p:txBody>
      </p:sp>
      <p:sp>
        <p:nvSpPr>
          <p:cNvPr id="5" name="Espace réservé du pied de page 4">
            <a:extLst>
              <a:ext uri="{FF2B5EF4-FFF2-40B4-BE49-F238E27FC236}">
                <a16:creationId xmlns:a16="http://schemas.microsoft.com/office/drawing/2014/main" id="{CE6D565D-87BA-3F42-5752-924470AD6D3B}"/>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93889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1FA9D-210A-BBD3-A28F-CD7489674065}"/>
              </a:ext>
            </a:extLst>
          </p:cNvPr>
          <p:cNvSpPr>
            <a:spLocks noGrp="1"/>
          </p:cNvSpPr>
          <p:nvPr>
            <p:ph type="title"/>
          </p:nvPr>
        </p:nvSpPr>
        <p:spPr/>
        <p:txBody>
          <a:bodyPr/>
          <a:lstStyle/>
          <a:p>
            <a:r>
              <a:rPr lang="fr-CA" dirty="0"/>
              <a:t>Proposition</a:t>
            </a:r>
            <a:endParaRPr lang="en-CA" dirty="0"/>
          </a:p>
        </p:txBody>
      </p:sp>
      <p:sp>
        <p:nvSpPr>
          <p:cNvPr id="3" name="Espace réservé du contenu 2">
            <a:extLst>
              <a:ext uri="{FF2B5EF4-FFF2-40B4-BE49-F238E27FC236}">
                <a16:creationId xmlns:a16="http://schemas.microsoft.com/office/drawing/2014/main" id="{AB8D2195-F1AE-63F1-876C-1169B848B3F7}"/>
              </a:ext>
            </a:extLst>
          </p:cNvPr>
          <p:cNvSpPr>
            <a:spLocks noGrp="1"/>
          </p:cNvSpPr>
          <p:nvPr>
            <p:ph sz="quarter" idx="10"/>
          </p:nvPr>
        </p:nvSpPr>
        <p:spPr/>
        <p:txBody>
          <a:bodyPr>
            <a:normAutofit fontScale="70000" lnSpcReduction="20000"/>
          </a:bodyPr>
          <a:lstStyle/>
          <a:p>
            <a:pPr marL="344424" indent="-342900">
              <a:buFont typeface="+mj-lt"/>
              <a:buAutoNum type="arabicPeriod"/>
            </a:pPr>
            <a:endParaRPr lang="fr-FR" dirty="0">
              <a:cs typeface="Calibri" panose="020F0502020204030204" pitchFamily="34" charset="0"/>
            </a:endParaRPr>
          </a:p>
          <a:p>
            <a:pPr marL="344424" indent="-342900">
              <a:buFont typeface="+mj-lt"/>
              <a:buAutoNum type="arabicPeriod"/>
            </a:pPr>
            <a:r>
              <a:rPr lang="fr-FR" dirty="0">
                <a:cs typeface="Calibri" panose="020F0502020204030204" pitchFamily="34" charset="0"/>
              </a:rPr>
              <a:t>« Fumes » devrait être traduit par émanations (</a:t>
            </a:r>
            <a:r>
              <a:rPr lang="fr-CA" dirty="0">
                <a:solidFill>
                  <a:srgbClr val="333333"/>
                </a:solidFill>
                <a:latin typeface="Helvetica Neue" panose="020B0604020202020204" charset="0"/>
                <a:cs typeface="Calibri" panose="020F0502020204030204" pitchFamily="34" charset="0"/>
              </a:rPr>
              <a:t>« </a:t>
            </a:r>
            <a:r>
              <a:rPr lang="fr-CA" b="0" i="0" dirty="0">
                <a:solidFill>
                  <a:srgbClr val="333333"/>
                </a:solidFill>
                <a:effectLst/>
                <a:latin typeface="Helvetica Neue" panose="020B0604020202020204" charset="0"/>
              </a:rPr>
              <a:t>Aérosols, gaz et vapeurs résultant d'une combustion incomplète. »*)</a:t>
            </a:r>
            <a:endParaRPr lang="fr-FR" dirty="0">
              <a:cs typeface="Calibri" panose="020F0502020204030204" pitchFamily="34" charset="0"/>
            </a:endParaRPr>
          </a:p>
          <a:p>
            <a:pPr marL="1524" indent="0">
              <a:buNone/>
            </a:pPr>
            <a:r>
              <a:rPr lang="fr-FR" b="1" u="sng" dirty="0">
                <a:cs typeface="Calibri" panose="020F0502020204030204" pitchFamily="34" charset="0"/>
              </a:rPr>
              <a:t>Attention</a:t>
            </a:r>
            <a:r>
              <a:rPr lang="fr-FR" dirty="0">
                <a:cs typeface="Calibri" panose="020F0502020204030204" pitchFamily="34" charset="0"/>
              </a:rPr>
              <a:t>, dans certains cas/domaines, « fumes » = </a:t>
            </a:r>
            <a:r>
              <a:rPr lang="fr-CA" i="0" dirty="0">
                <a:solidFill>
                  <a:srgbClr val="333333"/>
                </a:solidFill>
                <a:effectLst/>
                <a:latin typeface="Helvetica Neue" panose="020B0604020202020204" charset="0"/>
              </a:rPr>
              <a:t>fumées : </a:t>
            </a:r>
            <a:r>
              <a:rPr lang="fr-CA" b="0" i="0" dirty="0">
                <a:solidFill>
                  <a:srgbClr val="333333"/>
                </a:solidFill>
                <a:effectLst/>
                <a:latin typeface="Helvetica Neue" panose="020B0604020202020204" charset="0"/>
              </a:rPr>
              <a:t>« Particules solides générées par une condensation à l'état gazeux, généralement après la volatilisation de substances fondues (p. ex. durant les travaux de soudage), et souvent accompagnées d'une réaction chimique telle que l'oxydation. Les gaz et les vapeurs sont différents des fumées. »*, p. ex. </a:t>
            </a:r>
            <a:r>
              <a:rPr lang="fr-CA" b="1" i="0" dirty="0" err="1">
                <a:effectLst/>
                <a:latin typeface="Helvetica Neue" panose="020B0604020202020204" charset="0"/>
              </a:rPr>
              <a:t>welding</a:t>
            </a:r>
            <a:r>
              <a:rPr lang="fr-CA" b="1" i="0" dirty="0">
                <a:effectLst/>
                <a:latin typeface="Helvetica Neue" panose="020B0604020202020204" charset="0"/>
              </a:rPr>
              <a:t> fumes = fumées de soudage (INRS, CNESST, IRSST)</a:t>
            </a:r>
          </a:p>
          <a:p>
            <a:pPr marL="1524" indent="0">
              <a:buNone/>
            </a:pPr>
            <a:endParaRPr lang="fr-CA" b="0" i="0" dirty="0">
              <a:solidFill>
                <a:srgbClr val="333333"/>
              </a:solidFill>
              <a:effectLst/>
              <a:latin typeface="Helvetica Neue" panose="020B0604020202020204" charset="0"/>
            </a:endParaRPr>
          </a:p>
          <a:p>
            <a:pPr marL="1524" indent="0">
              <a:buNone/>
            </a:pPr>
            <a:r>
              <a:rPr lang="fr-FR" dirty="0">
                <a:cs typeface="Calibri" panose="020F0502020204030204" pitchFamily="34" charset="0"/>
              </a:rPr>
              <a:t>2. « </a:t>
            </a:r>
            <a:r>
              <a:rPr lang="fr-FR" dirty="0" err="1">
                <a:cs typeface="Calibri" panose="020F0502020204030204" pitchFamily="34" charset="0"/>
              </a:rPr>
              <a:t>Vapors</a:t>
            </a:r>
            <a:r>
              <a:rPr lang="fr-FR" dirty="0">
                <a:cs typeface="Calibri" panose="020F0502020204030204" pitchFamily="34" charset="0"/>
              </a:rPr>
              <a:t> » devrait être traduit par « vapeurs »</a:t>
            </a:r>
          </a:p>
          <a:p>
            <a:pPr marL="1524" indent="0">
              <a:buNone/>
            </a:pPr>
            <a:endParaRPr lang="fr-FR" dirty="0">
              <a:cs typeface="Calibri" panose="020F0502020204030204" pitchFamily="34" charset="0"/>
            </a:endParaRPr>
          </a:p>
          <a:p>
            <a:pPr marL="1524" indent="0">
              <a:buNone/>
            </a:pPr>
            <a:r>
              <a:rPr lang="fr-FR" dirty="0">
                <a:cs typeface="Calibri" panose="020F0502020204030204" pitchFamily="34" charset="0"/>
              </a:rPr>
              <a:t>* </a:t>
            </a:r>
            <a:r>
              <a:rPr lang="fr-FR" dirty="0">
                <a:cs typeface="Calibri" panose="020F0502020204030204" pitchFamily="34" charset="0"/>
                <a:hlinkClick r:id="rId2"/>
              </a:rPr>
              <a:t>https://www.cchst.ca/oshanswers/prevention/ventilation/vent_glossary.html</a:t>
            </a:r>
            <a:r>
              <a:rPr lang="fr-FR" dirty="0">
                <a:cs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598F3B1E-CAB9-E207-A472-A785802EC2CC}"/>
              </a:ext>
            </a:extLst>
          </p:cNvPr>
          <p:cNvSpPr>
            <a:spLocks noGrp="1"/>
          </p:cNvSpPr>
          <p:nvPr>
            <p:ph type="sldNum" sz="quarter" idx="11"/>
          </p:nvPr>
        </p:nvSpPr>
        <p:spPr/>
        <p:txBody>
          <a:bodyPr/>
          <a:lstStyle/>
          <a:p>
            <a:fld id="{7BCFBF29-39BB-47B7-B83E-9E61FEB2B13F}" type="slidenum">
              <a:rPr lang="en-CA" smtClean="0"/>
              <a:pPr/>
              <a:t>4</a:t>
            </a:fld>
            <a:endParaRPr lang="en-CA" dirty="0"/>
          </a:p>
        </p:txBody>
      </p:sp>
      <p:sp>
        <p:nvSpPr>
          <p:cNvPr id="5" name="Espace réservé du pied de page 4">
            <a:extLst>
              <a:ext uri="{FF2B5EF4-FFF2-40B4-BE49-F238E27FC236}">
                <a16:creationId xmlns:a16="http://schemas.microsoft.com/office/drawing/2014/main" id="{86AB14FA-C940-C675-7D81-02ABEBF9491C}"/>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137938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564A9-F989-62FD-CE07-3188D96B5A8A}"/>
              </a:ext>
            </a:extLst>
          </p:cNvPr>
          <p:cNvSpPr>
            <a:spLocks noGrp="1"/>
          </p:cNvSpPr>
          <p:nvPr>
            <p:ph type="title"/>
          </p:nvPr>
        </p:nvSpPr>
        <p:spPr/>
        <p:txBody>
          <a:bodyPr/>
          <a:lstStyle/>
          <a:p>
            <a:r>
              <a:rPr lang="fr-CA" dirty="0"/>
              <a:t>Actions</a:t>
            </a:r>
            <a:endParaRPr lang="en-CA" dirty="0"/>
          </a:p>
        </p:txBody>
      </p:sp>
      <p:sp>
        <p:nvSpPr>
          <p:cNvPr id="3" name="Espace réservé du contenu 2">
            <a:extLst>
              <a:ext uri="{FF2B5EF4-FFF2-40B4-BE49-F238E27FC236}">
                <a16:creationId xmlns:a16="http://schemas.microsoft.com/office/drawing/2014/main" id="{400BD863-4759-F6FB-9911-977AADCE057B}"/>
              </a:ext>
            </a:extLst>
          </p:cNvPr>
          <p:cNvSpPr>
            <a:spLocks noGrp="1"/>
          </p:cNvSpPr>
          <p:nvPr>
            <p:ph sz="quarter" idx="10"/>
          </p:nvPr>
        </p:nvSpPr>
        <p:spPr>
          <a:xfrm>
            <a:off x="733424" y="1365683"/>
            <a:ext cx="7643660" cy="3200400"/>
          </a:xfrm>
        </p:spPr>
        <p:txBody>
          <a:bodyPr/>
          <a:lstStyle/>
          <a:p>
            <a:pPr marL="344424" indent="-342900">
              <a:buFont typeface="+mj-lt"/>
              <a:buAutoNum type="arabicPeriod"/>
            </a:pPr>
            <a:r>
              <a:rPr lang="fr-CA" dirty="0"/>
              <a:t>Les doublons ont été corrigés dans l’environnement du CF</a:t>
            </a:r>
          </a:p>
          <a:p>
            <a:pPr marL="344424" indent="-342900">
              <a:buFont typeface="+mj-lt"/>
              <a:buAutoNum type="arabicPeriod"/>
            </a:pPr>
            <a:endParaRPr lang="fr-CA" dirty="0"/>
          </a:p>
          <a:p>
            <a:pPr marL="344424" indent="-342900">
              <a:buFont typeface="+mj-lt"/>
              <a:buAutoNum type="arabicPeriod"/>
            </a:pPr>
            <a:r>
              <a:rPr lang="fr-CA" dirty="0"/>
              <a:t>Appliquer la règle pour les prochains concepts à traduire</a:t>
            </a:r>
            <a:endParaRPr lang="en-CA" dirty="0"/>
          </a:p>
        </p:txBody>
      </p:sp>
      <p:sp>
        <p:nvSpPr>
          <p:cNvPr id="4" name="Espace réservé du numéro de diapositive 3">
            <a:extLst>
              <a:ext uri="{FF2B5EF4-FFF2-40B4-BE49-F238E27FC236}">
                <a16:creationId xmlns:a16="http://schemas.microsoft.com/office/drawing/2014/main" id="{43B55913-E758-CC76-59A6-F8DC7641B678}"/>
              </a:ext>
            </a:extLst>
          </p:cNvPr>
          <p:cNvSpPr>
            <a:spLocks noGrp="1"/>
          </p:cNvSpPr>
          <p:nvPr>
            <p:ph type="sldNum" sz="quarter" idx="11"/>
          </p:nvPr>
        </p:nvSpPr>
        <p:spPr/>
        <p:txBody>
          <a:bodyPr/>
          <a:lstStyle/>
          <a:p>
            <a:fld id="{7BCFBF29-39BB-47B7-B83E-9E61FEB2B13F}" type="slidenum">
              <a:rPr lang="en-CA" smtClean="0"/>
              <a:pPr/>
              <a:t>5</a:t>
            </a:fld>
            <a:endParaRPr lang="en-CA" dirty="0"/>
          </a:p>
        </p:txBody>
      </p:sp>
      <p:sp>
        <p:nvSpPr>
          <p:cNvPr id="5" name="Espace réservé du pied de page 4">
            <a:extLst>
              <a:ext uri="{FF2B5EF4-FFF2-40B4-BE49-F238E27FC236}">
                <a16:creationId xmlns:a16="http://schemas.microsoft.com/office/drawing/2014/main" id="{FA6739AB-3BA9-8E3A-C3C1-99B2A3288068}"/>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211671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C608E6E86C1E74AA86944AA5D90D1A8" ma:contentTypeVersion="15" ma:contentTypeDescription="Crée un document." ma:contentTypeScope="" ma:versionID="c63330f468642aac17653257f7532f25">
  <xsd:schema xmlns:xsd="http://www.w3.org/2001/XMLSchema" xmlns:xs="http://www.w3.org/2001/XMLSchema" xmlns:p="http://schemas.microsoft.com/office/2006/metadata/properties" xmlns:ns3="2dfa8947-0727-4928-a28d-23888e43ac3d" xmlns:ns4="19da2342-152e-4a84-baea-10101173dca6" targetNamespace="http://schemas.microsoft.com/office/2006/metadata/properties" ma:root="true" ma:fieldsID="2814a111c0ca7d3084d13dc8e9c98d6a" ns3:_="" ns4:_="">
    <xsd:import namespace="2dfa8947-0727-4928-a28d-23888e43ac3d"/>
    <xsd:import namespace="19da2342-152e-4a84-baea-10101173dca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fa8947-0727-4928-a28d-23888e43ac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_activity" ma:index="16" nillable="true" ma:displayName="_activity" ma:hidden="true" ma:internalName="_activity">
      <xsd:simpleType>
        <xsd:restriction base="dms:Note"/>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da2342-152e-4a84-baea-10101173dca6"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SharingHintHash" ma:index="12"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2dfa8947-0727-4928-a28d-23888e43ac3d" xsi:nil="true"/>
  </documentManagement>
</p:properties>
</file>

<file path=customXml/itemProps1.xml><?xml version="1.0" encoding="utf-8"?>
<ds:datastoreItem xmlns:ds="http://schemas.openxmlformats.org/officeDocument/2006/customXml" ds:itemID="{89B637AA-827C-4C76-9979-28BA6BC6BDA1}">
  <ds:schemaRefs>
    <ds:schemaRef ds:uri="http://schemas.microsoft.com/sharepoint/v3/contenttype/forms"/>
  </ds:schemaRefs>
</ds:datastoreItem>
</file>

<file path=customXml/itemProps2.xml><?xml version="1.0" encoding="utf-8"?>
<ds:datastoreItem xmlns:ds="http://schemas.openxmlformats.org/officeDocument/2006/customXml" ds:itemID="{2B2A51B3-0D96-4D2F-A194-7C72956EE4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fa8947-0727-4928-a28d-23888e43ac3d"/>
    <ds:schemaRef ds:uri="19da2342-152e-4a84-baea-10101173dc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285F30A-D0FA-407B-80F0-8AC60561B0C0}">
  <ds:schemaRefs>
    <ds:schemaRef ds:uri="2dfa8947-0727-4928-a28d-23888e43ac3d"/>
    <ds:schemaRef ds:uri="http://schemas.openxmlformats.org/package/2006/metadata/core-properties"/>
    <ds:schemaRef ds:uri="19da2342-152e-4a84-baea-10101173dca6"/>
    <ds:schemaRef ds:uri="http://purl.org/dc/elements/1.1/"/>
    <ds:schemaRef ds:uri="http://www.w3.org/XML/1998/namespace"/>
    <ds:schemaRef ds:uri="http://purl.org/dc/terms/"/>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31564</TotalTime>
  <Words>384</Words>
  <Application>Microsoft Office PowerPoint</Application>
  <PresentationFormat>Affichage à l'écran (16:9)</PresentationFormat>
  <Paragraphs>43</Paragraphs>
  <Slides>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5</vt:i4>
      </vt:variant>
    </vt:vector>
  </HeadingPairs>
  <TitlesOfParts>
    <vt:vector size="9" baseType="lpstr">
      <vt:lpstr>Arial</vt:lpstr>
      <vt:lpstr>Helvetica Neue</vt:lpstr>
      <vt:lpstr>Helvetica Neue Light</vt:lpstr>
      <vt:lpstr>Canada Health Infoway</vt:lpstr>
      <vt:lpstr>Traduction de « fumes » et « vapors »</vt:lpstr>
      <vt:lpstr>Présentation PowerPoint</vt:lpstr>
      <vt:lpstr>Présentation PowerPoint</vt:lpstr>
      <vt:lpstr>Proposition</vt:lpstr>
      <vt:lpstr>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Gagnon , Marjolaine</cp:lastModifiedBy>
  <cp:revision>507</cp:revision>
  <dcterms:created xsi:type="dcterms:W3CDTF">2018-11-29T01:44:37Z</dcterms:created>
  <dcterms:modified xsi:type="dcterms:W3CDTF">2024-04-16T15:35:20Z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0x010100CC608E6E86C1E74AA86944AA5D90D1A8</vt:lpwstr>
  </property>
</Properties>
</file>