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sldIdLst>
    <p:sldId id="257" r:id="rId2"/>
    <p:sldId id="262" r:id="rId3"/>
    <p:sldId id="263" r:id="rId4"/>
    <p:sldId id="264" r:id="rId5"/>
    <p:sldId id="265"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BD1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8" d="100"/>
          <a:sy n="118" d="100"/>
        </p:scale>
        <p:origin x="610" y="1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F136DB9-F642-401B-A4BC-06745808692B}" type="datetimeFigureOut">
              <a:rPr lang="fr-FR" smtClean="0"/>
              <a:t>07/03/2024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D98706-2F2A-4B90-AE18-EED97164C3D2}" type="slidenum">
              <a:rPr lang="fr-FR" smtClean="0"/>
              <a:t>‹#›</a:t>
            </a:fld>
            <a:endParaRPr lang="fr-F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6564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136DB9-F642-401B-A4BC-06745808692B}" type="datetimeFigureOut">
              <a:rPr lang="fr-FR" smtClean="0"/>
              <a:t>07/03/2024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D98706-2F2A-4B90-AE18-EED97164C3D2}" type="slidenum">
              <a:rPr lang="fr-FR" smtClean="0"/>
              <a:t>‹#›</a:t>
            </a:fld>
            <a:endParaRPr lang="fr-FR"/>
          </a:p>
        </p:txBody>
      </p:sp>
    </p:spTree>
    <p:extLst>
      <p:ext uri="{BB962C8B-B14F-4D97-AF65-F5344CB8AC3E}">
        <p14:creationId xmlns:p14="http://schemas.microsoft.com/office/powerpoint/2010/main" val="2928681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136DB9-F642-401B-A4BC-06745808692B}" type="datetimeFigureOut">
              <a:rPr lang="fr-FR" smtClean="0"/>
              <a:t>07/03/2024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D98706-2F2A-4B90-AE18-EED97164C3D2}" type="slidenum">
              <a:rPr lang="fr-FR" smtClean="0"/>
              <a:t>‹#›</a:t>
            </a:fld>
            <a:endParaRPr lang="fr-FR"/>
          </a:p>
        </p:txBody>
      </p:sp>
    </p:spTree>
    <p:extLst>
      <p:ext uri="{BB962C8B-B14F-4D97-AF65-F5344CB8AC3E}">
        <p14:creationId xmlns:p14="http://schemas.microsoft.com/office/powerpoint/2010/main" val="1253203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97280" y="109728"/>
            <a:ext cx="10058400" cy="829056"/>
          </a:xfrm>
        </p:spPr>
        <p:txBody>
          <a:bodyPr/>
          <a:lstStyle>
            <a:lvl1pPr marL="0">
              <a:defRPr/>
            </a:lvl1pPr>
          </a:lstStyle>
          <a:p>
            <a:r>
              <a:rPr lang="en-US" dirty="0"/>
              <a:t>Click to edit Master title style</a:t>
            </a:r>
          </a:p>
        </p:txBody>
      </p:sp>
      <p:sp>
        <p:nvSpPr>
          <p:cNvPr id="3" name="Content Placeholder 2"/>
          <p:cNvSpPr>
            <a:spLocks noGrp="1"/>
          </p:cNvSpPr>
          <p:nvPr>
            <p:ph idx="1"/>
          </p:nvPr>
        </p:nvSpPr>
        <p:spPr>
          <a:xfrm>
            <a:off x="1097280" y="1078173"/>
            <a:ext cx="10058400" cy="4790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F136DB9-F642-401B-A4BC-06745808692B}" type="datetimeFigureOut">
              <a:rPr lang="fr-FR" smtClean="0"/>
              <a:t>07/03/2024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D98706-2F2A-4B90-AE18-EED97164C3D2}" type="slidenum">
              <a:rPr lang="fr-FR" smtClean="0"/>
              <a:t>‹#›</a:t>
            </a:fld>
            <a:endParaRPr lang="fr-FR"/>
          </a:p>
        </p:txBody>
      </p:sp>
    </p:spTree>
    <p:extLst>
      <p:ext uri="{BB962C8B-B14F-4D97-AF65-F5344CB8AC3E}">
        <p14:creationId xmlns:p14="http://schemas.microsoft.com/office/powerpoint/2010/main" val="2699792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F136DB9-F642-401B-A4BC-06745808692B}" type="datetimeFigureOut">
              <a:rPr lang="fr-FR" smtClean="0"/>
              <a:t>07/03/2024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DD98706-2F2A-4B90-AE18-EED97164C3D2}" type="slidenum">
              <a:rPr lang="fr-FR" smtClean="0"/>
              <a:t>‹#›</a:t>
            </a:fld>
            <a:endParaRPr lang="fr-F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8116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F136DB9-F642-401B-A4BC-06745808692B}" type="datetimeFigureOut">
              <a:rPr lang="fr-FR" smtClean="0"/>
              <a:t>07/03/2024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D98706-2F2A-4B90-AE18-EED97164C3D2}" type="slidenum">
              <a:rPr lang="fr-FR" smtClean="0"/>
              <a:t>‹#›</a:t>
            </a:fld>
            <a:endParaRPr lang="fr-FR"/>
          </a:p>
        </p:txBody>
      </p:sp>
    </p:spTree>
    <p:extLst>
      <p:ext uri="{BB962C8B-B14F-4D97-AF65-F5344CB8AC3E}">
        <p14:creationId xmlns:p14="http://schemas.microsoft.com/office/powerpoint/2010/main" val="3892364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136DB9-F642-401B-A4BC-06745808692B}" type="datetimeFigureOut">
              <a:rPr lang="fr-FR" smtClean="0"/>
              <a:t>07/03/2024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DD98706-2F2A-4B90-AE18-EED97164C3D2}" type="slidenum">
              <a:rPr lang="fr-FR" smtClean="0"/>
              <a:t>‹#›</a:t>
            </a:fld>
            <a:endParaRPr lang="fr-FR"/>
          </a:p>
        </p:txBody>
      </p:sp>
    </p:spTree>
    <p:extLst>
      <p:ext uri="{BB962C8B-B14F-4D97-AF65-F5344CB8AC3E}">
        <p14:creationId xmlns:p14="http://schemas.microsoft.com/office/powerpoint/2010/main" val="1002802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F136DB9-F642-401B-A4BC-06745808692B}" type="datetimeFigureOut">
              <a:rPr lang="fr-FR" smtClean="0"/>
              <a:t>07/03/2024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DD98706-2F2A-4B90-AE18-EED97164C3D2}" type="slidenum">
              <a:rPr lang="fr-FR" smtClean="0"/>
              <a:t>‹#›</a:t>
            </a:fld>
            <a:endParaRPr lang="fr-FR"/>
          </a:p>
        </p:txBody>
      </p:sp>
    </p:spTree>
    <p:extLst>
      <p:ext uri="{BB962C8B-B14F-4D97-AF65-F5344CB8AC3E}">
        <p14:creationId xmlns:p14="http://schemas.microsoft.com/office/powerpoint/2010/main" val="2021841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F136DB9-F642-401B-A4BC-06745808692B}" type="datetimeFigureOut">
              <a:rPr lang="fr-FR" smtClean="0"/>
              <a:t>07/03/2024</a:t>
            </a:fld>
            <a:endParaRPr lang="fr-F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r-FR"/>
          </a:p>
        </p:txBody>
      </p:sp>
      <p:sp>
        <p:nvSpPr>
          <p:cNvPr id="9" name="Slide Number Placeholder 8"/>
          <p:cNvSpPr>
            <a:spLocks noGrp="1"/>
          </p:cNvSpPr>
          <p:nvPr>
            <p:ph type="sldNum" sz="quarter" idx="12"/>
          </p:nvPr>
        </p:nvSpPr>
        <p:spPr/>
        <p:txBody>
          <a:bodyPr/>
          <a:lstStyle/>
          <a:p>
            <a:fld id="{DDD98706-2F2A-4B90-AE18-EED97164C3D2}" type="slidenum">
              <a:rPr lang="fr-FR" smtClean="0"/>
              <a:t>‹#›</a:t>
            </a:fld>
            <a:endParaRPr lang="fr-FR"/>
          </a:p>
        </p:txBody>
      </p:sp>
    </p:spTree>
    <p:extLst>
      <p:ext uri="{BB962C8B-B14F-4D97-AF65-F5344CB8AC3E}">
        <p14:creationId xmlns:p14="http://schemas.microsoft.com/office/powerpoint/2010/main" val="658825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F136DB9-F642-401B-A4BC-06745808692B}" type="datetimeFigureOut">
              <a:rPr lang="fr-FR" smtClean="0"/>
              <a:t>07/03/2024</a:t>
            </a:fld>
            <a:endParaRPr lang="fr-F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fr-F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DD98706-2F2A-4B90-AE18-EED97164C3D2}" type="slidenum">
              <a:rPr lang="fr-FR" smtClean="0"/>
              <a:t>‹#›</a:t>
            </a:fld>
            <a:endParaRPr lang="fr-FR"/>
          </a:p>
        </p:txBody>
      </p:sp>
    </p:spTree>
    <p:extLst>
      <p:ext uri="{BB962C8B-B14F-4D97-AF65-F5344CB8AC3E}">
        <p14:creationId xmlns:p14="http://schemas.microsoft.com/office/powerpoint/2010/main" val="1727761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136DB9-F642-401B-A4BC-06745808692B}" type="datetimeFigureOut">
              <a:rPr lang="fr-FR" smtClean="0"/>
              <a:t>07/03/2024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DD98706-2F2A-4B90-AE18-EED97164C3D2}" type="slidenum">
              <a:rPr lang="fr-FR" smtClean="0"/>
              <a:t>‹#›</a:t>
            </a:fld>
            <a:endParaRPr lang="fr-FR"/>
          </a:p>
        </p:txBody>
      </p:sp>
    </p:spTree>
    <p:extLst>
      <p:ext uri="{BB962C8B-B14F-4D97-AF65-F5344CB8AC3E}">
        <p14:creationId xmlns:p14="http://schemas.microsoft.com/office/powerpoint/2010/main" val="313829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F136DB9-F642-401B-A4BC-06745808692B}" type="datetimeFigureOut">
              <a:rPr lang="fr-FR" smtClean="0"/>
              <a:t>07/03/2024</a:t>
            </a:fld>
            <a:endParaRPr lang="fr-F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r-F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DD98706-2F2A-4B90-AE18-EED97164C3D2}" type="slidenum">
              <a:rPr lang="fr-FR" smtClean="0"/>
              <a:t>‹#›</a:t>
            </a:fld>
            <a:endParaRPr lang="fr-FR"/>
          </a:p>
        </p:txBody>
      </p:sp>
      <p:cxnSp>
        <p:nvCxnSpPr>
          <p:cNvPr id="10" name="Straight Connector 9"/>
          <p:cNvCxnSpPr>
            <a:cxnSpLocks/>
          </p:cNvCxnSpPr>
          <p:nvPr/>
        </p:nvCxnSpPr>
        <p:spPr>
          <a:xfrm>
            <a:off x="1097280" y="925800"/>
            <a:ext cx="10063212"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6032054"/>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4C600-BF35-7727-6724-91E824C3AB67}"/>
              </a:ext>
            </a:extLst>
          </p:cNvPr>
          <p:cNvSpPr>
            <a:spLocks noGrp="1"/>
          </p:cNvSpPr>
          <p:nvPr>
            <p:ph type="title"/>
          </p:nvPr>
        </p:nvSpPr>
        <p:spPr/>
        <p:txBody>
          <a:bodyPr>
            <a:noAutofit/>
          </a:bodyPr>
          <a:lstStyle/>
          <a:p>
            <a:r>
              <a:rPr lang="fr-FR" sz="3200" dirty="0"/>
              <a:t>Problème 1 : différence entre </a:t>
            </a:r>
            <a:r>
              <a:rPr lang="fr-LU" sz="3200" dirty="0">
                <a:effectLst/>
                <a:ea typeface="Times New Roman" panose="02020603050405020304" pitchFamily="18" charset="0"/>
              </a:rPr>
              <a:t>286738000 </a:t>
            </a:r>
            <a:r>
              <a:rPr lang="fr-LU" sz="3200" dirty="0"/>
              <a:t>(</a:t>
            </a:r>
            <a:r>
              <a:rPr lang="en-US" sz="3200" i="1" dirty="0"/>
              <a:t>Removal of urinary system catheter</a:t>
            </a:r>
            <a:r>
              <a:rPr lang="fr-LU" sz="3200" dirty="0"/>
              <a:t>) et </a:t>
            </a:r>
            <a:r>
              <a:rPr lang="fr-LU" sz="3200" dirty="0">
                <a:effectLst/>
                <a:ea typeface="Times New Roman" panose="02020603050405020304" pitchFamily="18" charset="0"/>
              </a:rPr>
              <a:t>43748006 (</a:t>
            </a:r>
            <a:r>
              <a:rPr lang="fr-LU" sz="3200" i="1" dirty="0">
                <a:ea typeface="Times New Roman" panose="02020603050405020304" pitchFamily="18" charset="0"/>
              </a:rPr>
              <a:t>R</a:t>
            </a:r>
            <a:r>
              <a:rPr lang="fr-LU" sz="3200" i="1" dirty="0">
                <a:effectLst/>
                <a:ea typeface="Times New Roman" panose="02020603050405020304" pitchFamily="18" charset="0"/>
              </a:rPr>
              <a:t>emoval of </a:t>
            </a:r>
            <a:r>
              <a:rPr lang="fr-LU" sz="3200" i="1" dirty="0" err="1">
                <a:effectLst/>
                <a:ea typeface="Times New Roman" panose="02020603050405020304" pitchFamily="18" charset="0"/>
              </a:rPr>
              <a:t>bladder</a:t>
            </a:r>
            <a:r>
              <a:rPr lang="fr-LU" sz="3200" i="1" dirty="0">
                <a:effectLst/>
                <a:ea typeface="Times New Roman" panose="02020603050405020304" pitchFamily="18" charset="0"/>
              </a:rPr>
              <a:t> </a:t>
            </a:r>
            <a:r>
              <a:rPr lang="fr-LU" sz="3200" i="1" dirty="0" err="1">
                <a:effectLst/>
                <a:ea typeface="Times New Roman" panose="02020603050405020304" pitchFamily="18" charset="0"/>
              </a:rPr>
              <a:t>catheter</a:t>
            </a:r>
            <a:r>
              <a:rPr lang="fr-LU" sz="3200" dirty="0">
                <a:effectLst/>
                <a:ea typeface="Times New Roman" panose="02020603050405020304" pitchFamily="18" charset="0"/>
              </a:rPr>
              <a:t>)</a:t>
            </a:r>
            <a:endParaRPr lang="fr-FR" sz="3200" dirty="0"/>
          </a:p>
        </p:txBody>
      </p:sp>
      <p:sp>
        <p:nvSpPr>
          <p:cNvPr id="3" name="Content Placeholder 2">
            <a:extLst>
              <a:ext uri="{FF2B5EF4-FFF2-40B4-BE49-F238E27FC236}">
                <a16:creationId xmlns:a16="http://schemas.microsoft.com/office/drawing/2014/main" id="{DBDDB21C-2443-E57C-7E0E-63A68A4F1BF8}"/>
              </a:ext>
            </a:extLst>
          </p:cNvPr>
          <p:cNvSpPr>
            <a:spLocks noGrp="1"/>
          </p:cNvSpPr>
          <p:nvPr>
            <p:ph idx="1"/>
          </p:nvPr>
        </p:nvSpPr>
        <p:spPr>
          <a:xfrm>
            <a:off x="1097280" y="1261053"/>
            <a:ext cx="10491340" cy="5080031"/>
          </a:xfrm>
        </p:spPr>
        <p:txBody>
          <a:bodyPr>
            <a:normAutofit/>
          </a:bodyPr>
          <a:lstStyle/>
          <a:p>
            <a:pPr marL="0" indent="0">
              <a:buNone/>
            </a:pPr>
            <a:r>
              <a:rPr lang="fr-FR" sz="2400" dirty="0"/>
              <a:t>Le NRC Luxembourg a été sollicité par un médecin pour comprendre la différence entre (extrait de la traduction francophone) :</a:t>
            </a:r>
          </a:p>
          <a:p>
            <a:pPr marL="342900" indent="-342900">
              <a:buFont typeface="Symbol" panose="05050102010706020507" pitchFamily="18" charset="2"/>
              <a:buChar char=""/>
            </a:pPr>
            <a:r>
              <a:rPr lang="fr-LU" sz="1400" dirty="0">
                <a:effectLst/>
                <a:latin typeface="Calibri" panose="020F0502020204030204" pitchFamily="34" charset="0"/>
                <a:ea typeface="Times New Roman" panose="02020603050405020304" pitchFamily="18" charset="0"/>
              </a:rPr>
              <a:t>286738000 </a:t>
            </a:r>
            <a:r>
              <a:rPr lang="fr-LU" sz="1400" dirty="0">
                <a:latin typeface="Calibri" panose="020F0502020204030204" pitchFamily="34" charset="0"/>
              </a:rPr>
              <a:t>(</a:t>
            </a:r>
            <a:r>
              <a:rPr lang="en-US" sz="1400" dirty="0">
                <a:latin typeface="Calibri" panose="020F0502020204030204" pitchFamily="34" charset="0"/>
              </a:rPr>
              <a:t>Removal of urinary system catheter</a:t>
            </a:r>
            <a:r>
              <a:rPr lang="fr-LU" sz="1400" dirty="0">
                <a:latin typeface="Calibri" panose="020F0502020204030204" pitchFamily="34" charset="0"/>
              </a:rPr>
              <a:t>) </a:t>
            </a:r>
          </a:p>
          <a:p>
            <a:pPr marL="742950" lvl="1" indent="-285750">
              <a:buFont typeface="Courier New" panose="02070309020205020404" pitchFamily="49" charset="0"/>
              <a:buChar char="o"/>
            </a:pPr>
            <a:r>
              <a:rPr lang="fr-LU" sz="1400" dirty="0">
                <a:effectLst/>
                <a:latin typeface="Calibri" panose="020F0502020204030204" pitchFamily="34" charset="0"/>
                <a:ea typeface="Times New Roman" panose="02020603050405020304" pitchFamily="18" charset="0"/>
              </a:rPr>
              <a:t>retrait d'un cathéter du système urinaire (intervention)</a:t>
            </a:r>
            <a:endParaRPr lang="fr-LU" sz="1400" dirty="0">
              <a:effectLst/>
              <a:latin typeface="Calibri" panose="020F0502020204030204" pitchFamily="34" charset="0"/>
              <a:ea typeface="Calibri" panose="020F0502020204030204" pitchFamily="34" charset="0"/>
            </a:endParaRPr>
          </a:p>
          <a:p>
            <a:pPr marL="742950" lvl="1" indent="-285750">
              <a:buFont typeface="Courier New" panose="02070309020205020404" pitchFamily="49" charset="0"/>
              <a:buChar char="o"/>
            </a:pPr>
            <a:r>
              <a:rPr lang="fr-LU" sz="1400" dirty="0">
                <a:effectLst/>
                <a:latin typeface="Calibri" panose="020F0502020204030204" pitchFamily="34" charset="0"/>
                <a:ea typeface="Times New Roman" panose="02020603050405020304" pitchFamily="18" charset="0"/>
              </a:rPr>
              <a:t>retrait d'un cathéter du système urinaire</a:t>
            </a:r>
            <a:endParaRPr lang="fr-LU" sz="1400" dirty="0">
              <a:effectLst/>
              <a:latin typeface="Calibri" panose="020F0502020204030204" pitchFamily="34" charset="0"/>
              <a:ea typeface="Calibri" panose="020F0502020204030204" pitchFamily="34" charset="0"/>
            </a:endParaRPr>
          </a:p>
          <a:p>
            <a:pPr marL="742950" lvl="1" indent="-285750">
              <a:buFont typeface="Courier New" panose="02070309020205020404" pitchFamily="49" charset="0"/>
              <a:buChar char="o"/>
            </a:pPr>
            <a:r>
              <a:rPr lang="fr-LU" sz="1400" dirty="0">
                <a:effectLst/>
                <a:latin typeface="Calibri" panose="020F0502020204030204" pitchFamily="34" charset="0"/>
                <a:ea typeface="Times New Roman" panose="02020603050405020304" pitchFamily="18" charset="0"/>
              </a:rPr>
              <a:t>retrait d'une sonde urinaire</a:t>
            </a:r>
            <a:endParaRPr lang="fr-LU" sz="14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fr-LU" sz="1400" dirty="0">
                <a:effectLst/>
                <a:latin typeface="Calibri" panose="020F0502020204030204" pitchFamily="34" charset="0"/>
                <a:ea typeface="Times New Roman" panose="02020603050405020304" pitchFamily="18" charset="0"/>
              </a:rPr>
              <a:t>43748006 (</a:t>
            </a:r>
            <a:r>
              <a:rPr lang="fr-LU" sz="1400" dirty="0">
                <a:latin typeface="Calibri" panose="020F0502020204030204" pitchFamily="34" charset="0"/>
                <a:ea typeface="Times New Roman" panose="02020603050405020304" pitchFamily="18" charset="0"/>
              </a:rPr>
              <a:t>R</a:t>
            </a:r>
            <a:r>
              <a:rPr lang="fr-LU" sz="1400" dirty="0">
                <a:effectLst/>
                <a:latin typeface="Calibri" panose="020F0502020204030204" pitchFamily="34" charset="0"/>
                <a:ea typeface="Times New Roman" panose="02020603050405020304" pitchFamily="18" charset="0"/>
              </a:rPr>
              <a:t>emoval of </a:t>
            </a:r>
            <a:r>
              <a:rPr lang="fr-LU" sz="1400" dirty="0" err="1">
                <a:effectLst/>
                <a:latin typeface="Calibri" panose="020F0502020204030204" pitchFamily="34" charset="0"/>
                <a:ea typeface="Times New Roman" panose="02020603050405020304" pitchFamily="18" charset="0"/>
              </a:rPr>
              <a:t>bladder</a:t>
            </a:r>
            <a:r>
              <a:rPr lang="fr-LU" sz="1400" dirty="0">
                <a:effectLst/>
                <a:latin typeface="Calibri" panose="020F0502020204030204" pitchFamily="34" charset="0"/>
                <a:ea typeface="Times New Roman" panose="02020603050405020304" pitchFamily="18" charset="0"/>
              </a:rPr>
              <a:t> </a:t>
            </a:r>
            <a:r>
              <a:rPr lang="fr-LU" sz="1400" dirty="0" err="1">
                <a:effectLst/>
                <a:latin typeface="Calibri" panose="020F0502020204030204" pitchFamily="34" charset="0"/>
                <a:ea typeface="Times New Roman" panose="02020603050405020304" pitchFamily="18" charset="0"/>
              </a:rPr>
              <a:t>catheter</a:t>
            </a:r>
            <a:r>
              <a:rPr lang="fr-LU" sz="1400" dirty="0">
                <a:effectLst/>
                <a:latin typeface="Calibri" panose="020F0502020204030204" pitchFamily="34" charset="0"/>
                <a:ea typeface="Times New Roman" panose="02020603050405020304" pitchFamily="18" charset="0"/>
              </a:rPr>
              <a:t>)</a:t>
            </a:r>
            <a:endParaRPr lang="fr-LU" sz="1400" dirty="0">
              <a:effectLst/>
              <a:latin typeface="Calibri" panose="020F0502020204030204" pitchFamily="34" charset="0"/>
              <a:ea typeface="Calibri" panose="020F0502020204030204" pitchFamily="34" charset="0"/>
            </a:endParaRPr>
          </a:p>
          <a:p>
            <a:pPr marL="742950" lvl="1" indent="-285750">
              <a:buFont typeface="Courier New" panose="02070309020205020404" pitchFamily="49" charset="0"/>
              <a:buChar char="o"/>
            </a:pPr>
            <a:r>
              <a:rPr lang="fr-LU" sz="1400" dirty="0">
                <a:effectLst/>
                <a:latin typeface="Calibri" panose="020F0502020204030204" pitchFamily="34" charset="0"/>
                <a:ea typeface="Times New Roman" panose="02020603050405020304" pitchFamily="18" charset="0"/>
              </a:rPr>
              <a:t>retrait d'un cathéter vésical (intervention)</a:t>
            </a:r>
            <a:endParaRPr lang="fr-LU" sz="1400" dirty="0">
              <a:effectLst/>
              <a:latin typeface="Calibri" panose="020F0502020204030204" pitchFamily="34" charset="0"/>
              <a:ea typeface="Calibri" panose="020F0502020204030204" pitchFamily="34" charset="0"/>
            </a:endParaRPr>
          </a:p>
          <a:p>
            <a:pPr marL="742950" lvl="1" indent="-285750">
              <a:buFont typeface="Courier New" panose="02070309020205020404" pitchFamily="49" charset="0"/>
              <a:buChar char="o"/>
            </a:pPr>
            <a:r>
              <a:rPr lang="fr-LU" sz="1400" dirty="0">
                <a:effectLst/>
                <a:latin typeface="Calibri" panose="020F0502020204030204" pitchFamily="34" charset="0"/>
                <a:ea typeface="Times New Roman" panose="02020603050405020304" pitchFamily="18" charset="0"/>
              </a:rPr>
              <a:t>retrait d'un cathéter vésical</a:t>
            </a:r>
          </a:p>
          <a:p>
            <a:pPr marL="457200" lvl="1" indent="0">
              <a:buNone/>
            </a:pPr>
            <a:endParaRPr lang="fr-LU" sz="1100" dirty="0">
              <a:latin typeface="Calibri" panose="020F0502020204030204" pitchFamily="34" charset="0"/>
              <a:ea typeface="Calibri" panose="020F0502020204030204" pitchFamily="34" charset="0"/>
            </a:endParaRPr>
          </a:p>
          <a:p>
            <a:pPr marL="0" indent="0">
              <a:buNone/>
            </a:pPr>
            <a:r>
              <a:rPr lang="fr-FR" sz="2400" dirty="0"/>
              <a:t>En effet, selon lui, il n’y a pas de différence.</a:t>
            </a:r>
            <a:endParaRPr lang="fr-FR" sz="1200" dirty="0"/>
          </a:p>
        </p:txBody>
      </p:sp>
      <p:sp>
        <p:nvSpPr>
          <p:cNvPr id="9" name="ZoneTexte 8">
            <a:extLst>
              <a:ext uri="{FF2B5EF4-FFF2-40B4-BE49-F238E27FC236}">
                <a16:creationId xmlns:a16="http://schemas.microsoft.com/office/drawing/2014/main" id="{DC2F82D5-B39A-EED9-B1B5-A85A8D34367B}"/>
              </a:ext>
            </a:extLst>
          </p:cNvPr>
          <p:cNvSpPr txBox="1"/>
          <p:nvPr/>
        </p:nvSpPr>
        <p:spPr>
          <a:xfrm>
            <a:off x="5118058" y="3570235"/>
            <a:ext cx="5632952" cy="461665"/>
          </a:xfrm>
          <a:prstGeom prst="rect">
            <a:avLst/>
          </a:prstGeom>
          <a:noFill/>
          <a:ln>
            <a:solidFill>
              <a:schemeClr val="tx1"/>
            </a:solidFill>
          </a:ln>
        </p:spPr>
        <p:txBody>
          <a:bodyPr wrap="square" rtlCol="0">
            <a:spAutoFit/>
          </a:bodyPr>
          <a:lstStyle/>
          <a:p>
            <a:r>
              <a:rPr lang="en-CA" sz="1200" dirty="0"/>
              <a:t>Procedure site - Indirect (attribute) = </a:t>
            </a:r>
            <a:r>
              <a:rPr lang="en-CA" sz="1200" b="1" dirty="0">
                <a:solidFill>
                  <a:srgbClr val="29BD15"/>
                </a:solidFill>
              </a:rPr>
              <a:t>Bladder and outflow structure </a:t>
            </a:r>
            <a:r>
              <a:rPr lang="en-CA" sz="1200" dirty="0"/>
              <a:t>(body structure)</a:t>
            </a:r>
          </a:p>
          <a:p>
            <a:r>
              <a:rPr lang="en-CA" sz="1200" dirty="0"/>
              <a:t>Direct device (attribute) = Urinary catheter, device (physical object)</a:t>
            </a:r>
            <a:endParaRPr lang="fr-CA" sz="1200" dirty="0"/>
          </a:p>
        </p:txBody>
      </p:sp>
      <p:sp>
        <p:nvSpPr>
          <p:cNvPr id="4" name="ZoneTexte 8">
            <a:extLst>
              <a:ext uri="{FF2B5EF4-FFF2-40B4-BE49-F238E27FC236}">
                <a16:creationId xmlns:a16="http://schemas.microsoft.com/office/drawing/2014/main" id="{458537C6-907B-2AE2-D5E9-3850D24B90AB}"/>
              </a:ext>
            </a:extLst>
          </p:cNvPr>
          <p:cNvSpPr txBox="1"/>
          <p:nvPr/>
        </p:nvSpPr>
        <p:spPr>
          <a:xfrm>
            <a:off x="5955668" y="2094873"/>
            <a:ext cx="5632952" cy="461665"/>
          </a:xfrm>
          <a:prstGeom prst="rect">
            <a:avLst/>
          </a:prstGeom>
          <a:noFill/>
          <a:ln>
            <a:solidFill>
              <a:schemeClr val="tx1"/>
            </a:solidFill>
          </a:ln>
        </p:spPr>
        <p:txBody>
          <a:bodyPr wrap="square" rtlCol="0">
            <a:spAutoFit/>
          </a:bodyPr>
          <a:lstStyle/>
          <a:p>
            <a:r>
              <a:rPr lang="en-CA" sz="1200" dirty="0"/>
              <a:t>Procedure site - Indirect (attribute) = </a:t>
            </a:r>
            <a:r>
              <a:rPr lang="en-CA" sz="1200" b="1" dirty="0">
                <a:solidFill>
                  <a:srgbClr val="29BD15"/>
                </a:solidFill>
              </a:rPr>
              <a:t>Urinary system structure </a:t>
            </a:r>
            <a:r>
              <a:rPr lang="en-CA" sz="1200" dirty="0"/>
              <a:t>(body structure)</a:t>
            </a:r>
          </a:p>
          <a:p>
            <a:r>
              <a:rPr lang="en-CA" sz="1200" dirty="0"/>
              <a:t>Direct device (attribute) = Urinary catheter, device (physical object)</a:t>
            </a:r>
            <a:endParaRPr lang="fr-CA" sz="1200" dirty="0"/>
          </a:p>
        </p:txBody>
      </p:sp>
    </p:spTree>
    <p:extLst>
      <p:ext uri="{BB962C8B-B14F-4D97-AF65-F5344CB8AC3E}">
        <p14:creationId xmlns:p14="http://schemas.microsoft.com/office/powerpoint/2010/main" val="2380737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06CCA-A500-A5E7-F8E4-6A24C7CC23DF}"/>
              </a:ext>
            </a:extLst>
          </p:cNvPr>
          <p:cNvSpPr>
            <a:spLocks noGrp="1"/>
          </p:cNvSpPr>
          <p:nvPr>
            <p:ph type="title"/>
          </p:nvPr>
        </p:nvSpPr>
        <p:spPr/>
        <p:txBody>
          <a:bodyPr>
            <a:normAutofit/>
          </a:bodyPr>
          <a:lstStyle/>
          <a:p>
            <a:r>
              <a:rPr lang="fr-LU" sz="3600" dirty="0"/>
              <a:t>286738000 / 43748006 </a:t>
            </a:r>
            <a:r>
              <a:rPr lang="fr-FR" sz="3600" dirty="0"/>
              <a:t>: éléments</a:t>
            </a:r>
          </a:p>
        </p:txBody>
      </p:sp>
      <p:sp>
        <p:nvSpPr>
          <p:cNvPr id="3" name="Content Placeholder 2">
            <a:extLst>
              <a:ext uri="{FF2B5EF4-FFF2-40B4-BE49-F238E27FC236}">
                <a16:creationId xmlns:a16="http://schemas.microsoft.com/office/drawing/2014/main" id="{4261A50F-CA4F-B81B-5BA4-3BE9AC34DD5F}"/>
              </a:ext>
            </a:extLst>
          </p:cNvPr>
          <p:cNvSpPr>
            <a:spLocks noGrp="1"/>
          </p:cNvSpPr>
          <p:nvPr>
            <p:ph idx="1"/>
          </p:nvPr>
        </p:nvSpPr>
        <p:spPr/>
        <p:txBody>
          <a:bodyPr/>
          <a:lstStyle/>
          <a:p>
            <a:r>
              <a:rPr lang="fr-CA" b="1" dirty="0"/>
              <a:t>Commentaires du D</a:t>
            </a:r>
            <a:r>
              <a:rPr lang="fr-CA" b="1" baseline="30000" dirty="0"/>
              <a:t>r</a:t>
            </a:r>
            <a:r>
              <a:rPr lang="fr-CA" b="1" dirty="0"/>
              <a:t> Christophe RIOU</a:t>
            </a:r>
          </a:p>
          <a:p>
            <a:pPr lvl="1"/>
            <a:r>
              <a:rPr lang="fr-CA" dirty="0"/>
              <a:t>286738000 = retrait de tout dispositif</a:t>
            </a:r>
          </a:p>
          <a:p>
            <a:pPr lvl="1"/>
            <a:r>
              <a:rPr lang="fr-CA" dirty="0"/>
              <a:t>43748006 = retrait spécifique d’un cathéter sus-pubien </a:t>
            </a:r>
            <a:r>
              <a:rPr lang="fr-CA" sz="1600" i="1" dirty="0">
                <a:solidFill>
                  <a:schemeClr val="tx1"/>
                </a:solidFill>
              </a:rPr>
              <a:t>(avis du Canada : non, car ce concept a comme enfants Removal of </a:t>
            </a:r>
            <a:r>
              <a:rPr lang="fr-CA" sz="1600" i="1" dirty="0" err="1">
                <a:solidFill>
                  <a:schemeClr val="tx1"/>
                </a:solidFill>
              </a:rPr>
              <a:t>urethral</a:t>
            </a:r>
            <a:r>
              <a:rPr lang="fr-CA" sz="1600" i="1" dirty="0">
                <a:solidFill>
                  <a:schemeClr val="tx1"/>
                </a:solidFill>
              </a:rPr>
              <a:t> </a:t>
            </a:r>
            <a:r>
              <a:rPr lang="fr-CA" sz="1600" i="1" dirty="0" err="1">
                <a:solidFill>
                  <a:schemeClr val="tx1"/>
                </a:solidFill>
              </a:rPr>
              <a:t>catheter</a:t>
            </a:r>
            <a:r>
              <a:rPr lang="fr-CA" sz="1600" i="1" dirty="0">
                <a:solidFill>
                  <a:schemeClr val="tx1"/>
                </a:solidFill>
              </a:rPr>
              <a:t> (</a:t>
            </a:r>
            <a:r>
              <a:rPr lang="fr-CA" sz="1600" i="1" dirty="0" err="1">
                <a:solidFill>
                  <a:schemeClr val="tx1"/>
                </a:solidFill>
              </a:rPr>
              <a:t>procedure</a:t>
            </a:r>
            <a:r>
              <a:rPr lang="fr-CA" sz="1600" i="1" dirty="0">
                <a:solidFill>
                  <a:schemeClr val="tx1"/>
                </a:solidFill>
              </a:rPr>
              <a:t>), càd un cathéter urétral qui passe par l’urètre, et Replacement of </a:t>
            </a:r>
            <a:r>
              <a:rPr lang="fr-CA" sz="1600" i="1" dirty="0" err="1">
                <a:solidFill>
                  <a:schemeClr val="tx1"/>
                </a:solidFill>
              </a:rPr>
              <a:t>indwelling</a:t>
            </a:r>
            <a:r>
              <a:rPr lang="fr-CA" sz="1600" i="1" dirty="0">
                <a:solidFill>
                  <a:schemeClr val="tx1"/>
                </a:solidFill>
              </a:rPr>
              <a:t> </a:t>
            </a:r>
            <a:r>
              <a:rPr lang="fr-CA" sz="1600" i="1" dirty="0" err="1">
                <a:solidFill>
                  <a:schemeClr val="tx1"/>
                </a:solidFill>
              </a:rPr>
              <a:t>catheter</a:t>
            </a:r>
            <a:r>
              <a:rPr lang="fr-CA" sz="1600" i="1" dirty="0">
                <a:solidFill>
                  <a:schemeClr val="tx1"/>
                </a:solidFill>
              </a:rPr>
              <a:t> of </a:t>
            </a:r>
            <a:r>
              <a:rPr lang="fr-CA" sz="1600" i="1" dirty="0" err="1">
                <a:solidFill>
                  <a:schemeClr val="tx1"/>
                </a:solidFill>
              </a:rPr>
              <a:t>urinary</a:t>
            </a:r>
            <a:r>
              <a:rPr lang="fr-CA" sz="1600" i="1" dirty="0">
                <a:solidFill>
                  <a:schemeClr val="tx1"/>
                </a:solidFill>
              </a:rPr>
              <a:t> </a:t>
            </a:r>
            <a:r>
              <a:rPr lang="fr-CA" sz="1600" i="1" dirty="0" err="1">
                <a:solidFill>
                  <a:schemeClr val="tx1"/>
                </a:solidFill>
              </a:rPr>
              <a:t>bladder</a:t>
            </a:r>
            <a:r>
              <a:rPr lang="fr-CA" sz="1600" i="1" dirty="0">
                <a:solidFill>
                  <a:schemeClr val="tx1"/>
                </a:solidFill>
              </a:rPr>
              <a:t> (</a:t>
            </a:r>
            <a:r>
              <a:rPr lang="fr-CA" sz="1600" i="1" dirty="0" err="1">
                <a:solidFill>
                  <a:schemeClr val="tx1"/>
                </a:solidFill>
              </a:rPr>
              <a:t>procedure</a:t>
            </a:r>
            <a:r>
              <a:rPr lang="fr-CA" sz="1600" i="1" dirty="0">
                <a:solidFill>
                  <a:schemeClr val="tx1"/>
                </a:solidFill>
              </a:rPr>
              <a:t>), càd une sonde urinaire à demeure)</a:t>
            </a:r>
          </a:p>
          <a:p>
            <a:pPr lvl="1"/>
            <a:r>
              <a:rPr lang="fr-CA" dirty="0"/>
              <a:t>Mais : </a:t>
            </a:r>
            <a:r>
              <a:rPr lang="fr-CA" sz="1600" dirty="0"/>
              <a:t>75325006 | Removal of </a:t>
            </a:r>
            <a:r>
              <a:rPr lang="fr-CA" sz="1600" dirty="0" err="1"/>
              <a:t>cystostomy</a:t>
            </a:r>
            <a:r>
              <a:rPr lang="fr-CA" sz="1600" dirty="0"/>
              <a:t> tube (</a:t>
            </a:r>
            <a:r>
              <a:rPr lang="fr-CA" sz="1600" dirty="0" err="1"/>
              <a:t>procedure</a:t>
            </a:r>
            <a:r>
              <a:rPr lang="fr-CA" sz="1600" dirty="0"/>
              <a:t>) | Synonyme : Removal of </a:t>
            </a:r>
            <a:r>
              <a:rPr lang="fr-CA" sz="1600" dirty="0" err="1"/>
              <a:t>suprapubic</a:t>
            </a:r>
            <a:r>
              <a:rPr lang="fr-CA" sz="1600" dirty="0"/>
              <a:t> </a:t>
            </a:r>
            <a:r>
              <a:rPr lang="fr-CA" sz="1600" dirty="0" err="1"/>
              <a:t>catheter</a:t>
            </a:r>
            <a:endParaRPr lang="fr-CA" sz="1600" dirty="0"/>
          </a:p>
          <a:p>
            <a:pPr marL="0">
              <a:buNone/>
            </a:pPr>
            <a:r>
              <a:rPr lang="fr-CA" b="1" dirty="0"/>
              <a:t>Attributs des concepts en question</a:t>
            </a:r>
            <a:endParaRPr lang="fr-CA" sz="2400" b="1" dirty="0"/>
          </a:p>
        </p:txBody>
      </p:sp>
      <p:grpSp>
        <p:nvGrpSpPr>
          <p:cNvPr id="4" name="Groupe 3">
            <a:extLst>
              <a:ext uri="{FF2B5EF4-FFF2-40B4-BE49-F238E27FC236}">
                <a16:creationId xmlns:a16="http://schemas.microsoft.com/office/drawing/2014/main" id="{3017D418-F679-7B88-CC22-D129321D81E7}"/>
              </a:ext>
            </a:extLst>
          </p:cNvPr>
          <p:cNvGrpSpPr/>
          <p:nvPr/>
        </p:nvGrpSpPr>
        <p:grpSpPr>
          <a:xfrm>
            <a:off x="481180" y="3358191"/>
            <a:ext cx="4834992" cy="2510903"/>
            <a:chOff x="270408" y="2811439"/>
            <a:chExt cx="5690938" cy="3057655"/>
          </a:xfrm>
        </p:grpSpPr>
        <p:pic>
          <p:nvPicPr>
            <p:cNvPr id="5" name="Picture 4">
              <a:extLst>
                <a:ext uri="{FF2B5EF4-FFF2-40B4-BE49-F238E27FC236}">
                  <a16:creationId xmlns:a16="http://schemas.microsoft.com/office/drawing/2014/main" id="{5F84639A-094F-B97A-491F-22A3A5F29AEC}"/>
                </a:ext>
              </a:extLst>
            </p:cNvPr>
            <p:cNvPicPr>
              <a:picLocks noChangeAspect="1"/>
            </p:cNvPicPr>
            <p:nvPr/>
          </p:nvPicPr>
          <p:blipFill>
            <a:blip r:embed="rId2"/>
            <a:stretch>
              <a:fillRect/>
            </a:stretch>
          </p:blipFill>
          <p:spPr>
            <a:xfrm>
              <a:off x="270408" y="2811439"/>
              <a:ext cx="5690938" cy="3057655"/>
            </a:xfrm>
            <a:prstGeom prst="rect">
              <a:avLst/>
            </a:prstGeom>
          </p:spPr>
        </p:pic>
        <p:sp>
          <p:nvSpPr>
            <p:cNvPr id="8" name="Rectangle 7">
              <a:extLst>
                <a:ext uri="{FF2B5EF4-FFF2-40B4-BE49-F238E27FC236}">
                  <a16:creationId xmlns:a16="http://schemas.microsoft.com/office/drawing/2014/main" id="{50BD01A2-E725-5534-8991-65D0E9164962}"/>
                </a:ext>
              </a:extLst>
            </p:cNvPr>
            <p:cNvSpPr/>
            <p:nvPr/>
          </p:nvSpPr>
          <p:spPr>
            <a:xfrm>
              <a:off x="3923731" y="5042848"/>
              <a:ext cx="2037615" cy="388961"/>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grpSp>
      <p:grpSp>
        <p:nvGrpSpPr>
          <p:cNvPr id="6" name="Groupe 5">
            <a:extLst>
              <a:ext uri="{FF2B5EF4-FFF2-40B4-BE49-F238E27FC236}">
                <a16:creationId xmlns:a16="http://schemas.microsoft.com/office/drawing/2014/main" id="{CC1ECAAB-4FCF-5199-2A8D-FD5A8D323771}"/>
              </a:ext>
            </a:extLst>
          </p:cNvPr>
          <p:cNvGrpSpPr/>
          <p:nvPr/>
        </p:nvGrpSpPr>
        <p:grpSpPr>
          <a:xfrm>
            <a:off x="6096000" y="3511867"/>
            <a:ext cx="5839508" cy="1998134"/>
            <a:chOff x="5436890" y="2829146"/>
            <a:chExt cx="6530422" cy="2229215"/>
          </a:xfrm>
        </p:grpSpPr>
        <p:pic>
          <p:nvPicPr>
            <p:cNvPr id="7" name="Picture 6">
              <a:extLst>
                <a:ext uri="{FF2B5EF4-FFF2-40B4-BE49-F238E27FC236}">
                  <a16:creationId xmlns:a16="http://schemas.microsoft.com/office/drawing/2014/main" id="{C4CA7B49-5C81-09EA-79F6-464272D35289}"/>
                </a:ext>
              </a:extLst>
            </p:cNvPr>
            <p:cNvPicPr>
              <a:picLocks noChangeAspect="1"/>
            </p:cNvPicPr>
            <p:nvPr/>
          </p:nvPicPr>
          <p:blipFill>
            <a:blip r:embed="rId3"/>
            <a:stretch>
              <a:fillRect/>
            </a:stretch>
          </p:blipFill>
          <p:spPr>
            <a:xfrm>
              <a:off x="5436890" y="2829146"/>
              <a:ext cx="6530422" cy="2229215"/>
            </a:xfrm>
            <a:prstGeom prst="rect">
              <a:avLst/>
            </a:prstGeom>
          </p:spPr>
        </p:pic>
        <p:sp>
          <p:nvSpPr>
            <p:cNvPr id="9" name="Rectangle 8">
              <a:extLst>
                <a:ext uri="{FF2B5EF4-FFF2-40B4-BE49-F238E27FC236}">
                  <a16:creationId xmlns:a16="http://schemas.microsoft.com/office/drawing/2014/main" id="{69B0B6EC-F441-89F7-46B1-FF4A563E79A7}"/>
                </a:ext>
              </a:extLst>
            </p:cNvPr>
            <p:cNvSpPr/>
            <p:nvPr/>
          </p:nvSpPr>
          <p:spPr>
            <a:xfrm>
              <a:off x="9195358" y="4210385"/>
              <a:ext cx="2771954" cy="388961"/>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fr-FR"/>
            </a:p>
          </p:txBody>
        </p:sp>
      </p:grpSp>
    </p:spTree>
    <p:extLst>
      <p:ext uri="{BB962C8B-B14F-4D97-AF65-F5344CB8AC3E}">
        <p14:creationId xmlns:p14="http://schemas.microsoft.com/office/powerpoint/2010/main" val="360189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06CCA-A500-A5E7-F8E4-6A24C7CC23DF}"/>
              </a:ext>
            </a:extLst>
          </p:cNvPr>
          <p:cNvSpPr>
            <a:spLocks noGrp="1"/>
          </p:cNvSpPr>
          <p:nvPr>
            <p:ph type="title"/>
          </p:nvPr>
        </p:nvSpPr>
        <p:spPr/>
        <p:txBody>
          <a:bodyPr>
            <a:normAutofit/>
          </a:bodyPr>
          <a:lstStyle/>
          <a:p>
            <a:r>
              <a:rPr lang="fr-LU" sz="3600" dirty="0"/>
              <a:t>286738000 / 43748006 </a:t>
            </a:r>
            <a:r>
              <a:rPr lang="fr-FR" sz="3600" dirty="0"/>
              <a:t>: éléments</a:t>
            </a:r>
          </a:p>
        </p:txBody>
      </p:sp>
      <p:pic>
        <p:nvPicPr>
          <p:cNvPr id="6" name="Picture 5">
            <a:extLst>
              <a:ext uri="{FF2B5EF4-FFF2-40B4-BE49-F238E27FC236}">
                <a16:creationId xmlns:a16="http://schemas.microsoft.com/office/drawing/2014/main" id="{2DB87ECC-EB15-1E8C-3A1F-B89CEBF470DA}"/>
              </a:ext>
            </a:extLst>
          </p:cNvPr>
          <p:cNvPicPr>
            <a:picLocks noChangeAspect="1"/>
          </p:cNvPicPr>
          <p:nvPr/>
        </p:nvPicPr>
        <p:blipFill>
          <a:blip r:embed="rId2"/>
          <a:stretch>
            <a:fillRect/>
          </a:stretch>
        </p:blipFill>
        <p:spPr>
          <a:xfrm>
            <a:off x="317048" y="1699188"/>
            <a:ext cx="4747671" cy="1630821"/>
          </a:xfrm>
          <a:prstGeom prst="rect">
            <a:avLst/>
          </a:prstGeom>
        </p:spPr>
      </p:pic>
      <p:pic>
        <p:nvPicPr>
          <p:cNvPr id="11" name="Picture 10">
            <a:extLst>
              <a:ext uri="{FF2B5EF4-FFF2-40B4-BE49-F238E27FC236}">
                <a16:creationId xmlns:a16="http://schemas.microsoft.com/office/drawing/2014/main" id="{F97F13E9-47CD-B5A6-E46A-0FCDC6D63129}"/>
              </a:ext>
            </a:extLst>
          </p:cNvPr>
          <p:cNvPicPr>
            <a:picLocks noChangeAspect="1"/>
          </p:cNvPicPr>
          <p:nvPr/>
        </p:nvPicPr>
        <p:blipFill>
          <a:blip r:embed="rId3"/>
          <a:stretch>
            <a:fillRect/>
          </a:stretch>
        </p:blipFill>
        <p:spPr>
          <a:xfrm>
            <a:off x="5875321" y="1328372"/>
            <a:ext cx="4869602" cy="2850127"/>
          </a:xfrm>
          <a:prstGeom prst="rect">
            <a:avLst/>
          </a:prstGeom>
        </p:spPr>
      </p:pic>
      <p:cxnSp>
        <p:nvCxnSpPr>
          <p:cNvPr id="13" name="Straight Arrow Connector 12">
            <a:extLst>
              <a:ext uri="{FF2B5EF4-FFF2-40B4-BE49-F238E27FC236}">
                <a16:creationId xmlns:a16="http://schemas.microsoft.com/office/drawing/2014/main" id="{0EDA90FE-1099-012F-AA8A-D88410846F26}"/>
              </a:ext>
            </a:extLst>
          </p:cNvPr>
          <p:cNvCxnSpPr/>
          <p:nvPr/>
        </p:nvCxnSpPr>
        <p:spPr>
          <a:xfrm flipV="1">
            <a:off x="4196687" y="2514598"/>
            <a:ext cx="2197289" cy="228602"/>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14" name="TextBox 13">
            <a:extLst>
              <a:ext uri="{FF2B5EF4-FFF2-40B4-BE49-F238E27FC236}">
                <a16:creationId xmlns:a16="http://schemas.microsoft.com/office/drawing/2014/main" id="{A5AB7249-9960-B179-0B65-8ED78142ECA3}"/>
              </a:ext>
            </a:extLst>
          </p:cNvPr>
          <p:cNvSpPr txBox="1"/>
          <p:nvPr/>
        </p:nvSpPr>
        <p:spPr>
          <a:xfrm>
            <a:off x="484496" y="3978322"/>
            <a:ext cx="2463420" cy="646331"/>
          </a:xfrm>
          <a:prstGeom prst="rect">
            <a:avLst/>
          </a:prstGeom>
          <a:noFill/>
        </p:spPr>
        <p:txBody>
          <a:bodyPr wrap="square" rtlCol="0">
            <a:spAutoFit/>
          </a:bodyPr>
          <a:lstStyle/>
          <a:p>
            <a:r>
              <a:rPr lang="fr-FR" dirty="0"/>
              <a:t>Traduit par « système urinaire »</a:t>
            </a:r>
          </a:p>
        </p:txBody>
      </p:sp>
      <p:sp>
        <p:nvSpPr>
          <p:cNvPr id="15" name="TextBox 14">
            <a:extLst>
              <a:ext uri="{FF2B5EF4-FFF2-40B4-BE49-F238E27FC236}">
                <a16:creationId xmlns:a16="http://schemas.microsoft.com/office/drawing/2014/main" id="{123AEFF2-327F-E431-3403-358C31C49763}"/>
              </a:ext>
            </a:extLst>
          </p:cNvPr>
          <p:cNvSpPr txBox="1"/>
          <p:nvPr/>
        </p:nvSpPr>
        <p:spPr>
          <a:xfrm>
            <a:off x="6512256" y="4779327"/>
            <a:ext cx="4643423" cy="646331"/>
          </a:xfrm>
          <a:prstGeom prst="rect">
            <a:avLst/>
          </a:prstGeom>
          <a:noFill/>
        </p:spPr>
        <p:txBody>
          <a:bodyPr wrap="square" rtlCol="0">
            <a:spAutoFit/>
          </a:bodyPr>
          <a:lstStyle/>
          <a:p>
            <a:r>
              <a:rPr lang="fr-FR" dirty="0"/>
              <a:t>Non traduit</a:t>
            </a:r>
          </a:p>
          <a:p>
            <a:r>
              <a:rPr lang="fr-FR" dirty="0"/>
              <a:t>=&gt; à traduire par «</a:t>
            </a:r>
            <a:r>
              <a:rPr lang="fr-LU" dirty="0">
                <a:solidFill>
                  <a:schemeClr val="tx1"/>
                </a:solidFill>
              </a:rPr>
              <a:t>vessie et voies excrétrices »?</a:t>
            </a:r>
            <a:r>
              <a:rPr lang="fr-FR" dirty="0"/>
              <a:t> </a:t>
            </a:r>
          </a:p>
        </p:txBody>
      </p:sp>
    </p:spTree>
    <p:extLst>
      <p:ext uri="{BB962C8B-B14F-4D97-AF65-F5344CB8AC3E}">
        <p14:creationId xmlns:p14="http://schemas.microsoft.com/office/powerpoint/2010/main" val="4113070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06CCA-A500-A5E7-F8E4-6A24C7CC23DF}"/>
              </a:ext>
            </a:extLst>
          </p:cNvPr>
          <p:cNvSpPr>
            <a:spLocks noGrp="1"/>
          </p:cNvSpPr>
          <p:nvPr>
            <p:ph type="title"/>
          </p:nvPr>
        </p:nvSpPr>
        <p:spPr/>
        <p:txBody>
          <a:bodyPr>
            <a:normAutofit/>
          </a:bodyPr>
          <a:lstStyle/>
          <a:p>
            <a:r>
              <a:rPr lang="fr-FR" sz="3600" dirty="0"/>
              <a:t>Conclusion 1</a:t>
            </a:r>
          </a:p>
        </p:txBody>
      </p:sp>
      <p:sp>
        <p:nvSpPr>
          <p:cNvPr id="3" name="Content Placeholder 2">
            <a:extLst>
              <a:ext uri="{FF2B5EF4-FFF2-40B4-BE49-F238E27FC236}">
                <a16:creationId xmlns:a16="http://schemas.microsoft.com/office/drawing/2014/main" id="{4261A50F-CA4F-B81B-5BA4-3BE9AC34DD5F}"/>
              </a:ext>
            </a:extLst>
          </p:cNvPr>
          <p:cNvSpPr>
            <a:spLocks noGrp="1"/>
          </p:cNvSpPr>
          <p:nvPr>
            <p:ph idx="1"/>
          </p:nvPr>
        </p:nvSpPr>
        <p:spPr>
          <a:xfrm>
            <a:off x="1097280" y="1078173"/>
            <a:ext cx="10614822" cy="5102133"/>
          </a:xfrm>
        </p:spPr>
        <p:txBody>
          <a:bodyPr>
            <a:normAutofit fontScale="92500" lnSpcReduction="10000"/>
          </a:bodyPr>
          <a:lstStyle/>
          <a:p>
            <a:r>
              <a:rPr lang="fr-FR" dirty="0"/>
              <a:t>Conclusion « technique »</a:t>
            </a:r>
          </a:p>
          <a:p>
            <a:pPr lvl="1"/>
            <a:r>
              <a:rPr lang="fr-LU" dirty="0"/>
              <a:t>43748006</a:t>
            </a:r>
            <a:r>
              <a:rPr lang="fr-FR" dirty="0"/>
              <a:t> semble en effet se référer à une zone anatomique plus précise que </a:t>
            </a:r>
            <a:r>
              <a:rPr lang="fr-LU" dirty="0"/>
              <a:t>286738000 </a:t>
            </a:r>
          </a:p>
          <a:p>
            <a:pPr marL="201168" lvl="1" indent="0">
              <a:buNone/>
            </a:pPr>
            <a:r>
              <a:rPr lang="fr-LU" sz="1800" dirty="0">
                <a:solidFill>
                  <a:schemeClr val="tx1"/>
                </a:solidFill>
                <a:effectLst/>
                <a:ea typeface="Calibri" panose="020F0502020204030204" pitchFamily="34" charset="0"/>
              </a:rPr>
              <a:t>Commentaire CA : le SYN ACC « </a:t>
            </a:r>
            <a:r>
              <a:rPr lang="fr-LU" sz="1800" dirty="0">
                <a:solidFill>
                  <a:schemeClr val="tx1"/>
                </a:solidFill>
                <a:effectLst/>
                <a:ea typeface="Times New Roman" panose="02020603050405020304" pitchFamily="18" charset="0"/>
              </a:rPr>
              <a:t>retrait d'une sonde urinaire » est trop précis pour figurer dans le concept parent « retrait d'un cathéter du système urinaire », un générique qui englobe, comme le montre les enfants, deux types de cathéter retirés du système urinaire : </a:t>
            </a:r>
            <a:r>
              <a:rPr lang="fr-CA" sz="1800" b="0" i="0" dirty="0">
                <a:solidFill>
                  <a:schemeClr val="tx1"/>
                </a:solidFill>
                <a:effectLst/>
              </a:rPr>
              <a:t>retrait d'un cathéter urétéral (intervention)</a:t>
            </a:r>
            <a:r>
              <a:rPr lang="fr-LU" sz="1800" dirty="0">
                <a:solidFill>
                  <a:schemeClr val="tx1"/>
                </a:solidFill>
                <a:effectLst/>
                <a:ea typeface="Times New Roman" panose="02020603050405020304" pitchFamily="18" charset="0"/>
              </a:rPr>
              <a:t> et retrait d'un cathéter vésical (intervention). Le SYN ACC retrait d'une sonde urinaire devrait être placé comme SYN ACC du concept enfant « retrait d'un cathéter vésical (intervention) »:</a:t>
            </a:r>
          </a:p>
          <a:p>
            <a:endParaRPr lang="fr-LU" dirty="0"/>
          </a:p>
          <a:p>
            <a:endParaRPr lang="fr-LU" dirty="0"/>
          </a:p>
          <a:p>
            <a:endParaRPr lang="fr-LU" dirty="0"/>
          </a:p>
          <a:p>
            <a:endParaRPr lang="fr-LU" dirty="0"/>
          </a:p>
          <a:p>
            <a:r>
              <a:rPr lang="fr-LU" dirty="0"/>
              <a:t>Conclusion « métier »</a:t>
            </a:r>
          </a:p>
          <a:p>
            <a:pPr lvl="1"/>
            <a:r>
              <a:rPr lang="fr-LU" dirty="0"/>
              <a:t>Comment expliquer à un professionnel de santé la différence entre ces codes, et donc la différence entre 122489005 (</a:t>
            </a:r>
            <a:r>
              <a:rPr lang="fr-LU" dirty="0" err="1"/>
              <a:t>Urinary</a:t>
            </a:r>
            <a:r>
              <a:rPr lang="fr-LU" dirty="0"/>
              <a:t> system structure) et 303409005 (</a:t>
            </a:r>
            <a:r>
              <a:rPr lang="en-US" dirty="0"/>
              <a:t>Structure of urinary bladder and outflow</a:t>
            </a:r>
            <a:r>
              <a:rPr lang="fr-LU" dirty="0"/>
              <a:t>) ? Par exemple lors du codage d’un résumé patient ou d’une lettre de sortie. </a:t>
            </a:r>
          </a:p>
          <a:p>
            <a:pPr marL="201168" lvl="1" indent="0">
              <a:buNone/>
            </a:pPr>
            <a:r>
              <a:rPr lang="fr-LU" dirty="0">
                <a:solidFill>
                  <a:schemeClr val="tx1"/>
                </a:solidFill>
              </a:rPr>
              <a:t>=&gt; 122489005 (</a:t>
            </a:r>
            <a:r>
              <a:rPr lang="fr-LU" dirty="0" err="1">
                <a:solidFill>
                  <a:schemeClr val="tx1"/>
                </a:solidFill>
              </a:rPr>
              <a:t>Urinary</a:t>
            </a:r>
            <a:r>
              <a:rPr lang="fr-LU" dirty="0">
                <a:solidFill>
                  <a:schemeClr val="tx1"/>
                </a:solidFill>
              </a:rPr>
              <a:t> system structure) est la structure du système urinaire dans son intégralité.</a:t>
            </a:r>
          </a:p>
          <a:p>
            <a:pPr marL="201168" lvl="1" indent="0">
              <a:buNone/>
            </a:pPr>
            <a:r>
              <a:rPr lang="fr-LU" dirty="0">
                <a:solidFill>
                  <a:schemeClr val="tx1"/>
                </a:solidFill>
              </a:rPr>
              <a:t>=&gt; 303409005 (</a:t>
            </a:r>
            <a:r>
              <a:rPr lang="en-US" dirty="0">
                <a:solidFill>
                  <a:schemeClr val="tx1"/>
                </a:solidFill>
              </a:rPr>
              <a:t>Structure of urinary bladder and outflow</a:t>
            </a:r>
            <a:r>
              <a:rPr lang="fr-LU" dirty="0">
                <a:solidFill>
                  <a:schemeClr val="tx1"/>
                </a:solidFill>
              </a:rPr>
              <a:t>) correspond à la vessie et les voies excrétrices.</a:t>
            </a:r>
          </a:p>
        </p:txBody>
      </p:sp>
      <p:pic>
        <p:nvPicPr>
          <p:cNvPr id="7" name="Picture 6">
            <a:extLst>
              <a:ext uri="{FF2B5EF4-FFF2-40B4-BE49-F238E27FC236}">
                <a16:creationId xmlns:a16="http://schemas.microsoft.com/office/drawing/2014/main" id="{9ADAF325-786F-525F-54CB-BC359A248ED0}"/>
              </a:ext>
            </a:extLst>
          </p:cNvPr>
          <p:cNvPicPr>
            <a:picLocks noChangeAspect="1"/>
          </p:cNvPicPr>
          <p:nvPr/>
        </p:nvPicPr>
        <p:blipFill>
          <a:blip r:embed="rId2"/>
          <a:stretch>
            <a:fillRect/>
          </a:stretch>
        </p:blipFill>
        <p:spPr>
          <a:xfrm>
            <a:off x="7591705" y="3042845"/>
            <a:ext cx="3426491" cy="1019056"/>
          </a:xfrm>
          <a:prstGeom prst="rect">
            <a:avLst/>
          </a:prstGeom>
        </p:spPr>
      </p:pic>
      <p:pic>
        <p:nvPicPr>
          <p:cNvPr id="9" name="Picture 8">
            <a:extLst>
              <a:ext uri="{FF2B5EF4-FFF2-40B4-BE49-F238E27FC236}">
                <a16:creationId xmlns:a16="http://schemas.microsoft.com/office/drawing/2014/main" id="{A35EDFD7-0057-388B-C5E7-59B43A71C5B1}"/>
              </a:ext>
            </a:extLst>
          </p:cNvPr>
          <p:cNvPicPr>
            <a:picLocks noChangeAspect="1"/>
          </p:cNvPicPr>
          <p:nvPr/>
        </p:nvPicPr>
        <p:blipFill>
          <a:blip r:embed="rId3"/>
          <a:stretch>
            <a:fillRect/>
          </a:stretch>
        </p:blipFill>
        <p:spPr>
          <a:xfrm>
            <a:off x="3610848" y="2827776"/>
            <a:ext cx="3160791" cy="1802590"/>
          </a:xfrm>
          <a:prstGeom prst="rect">
            <a:avLst/>
          </a:prstGeom>
        </p:spPr>
      </p:pic>
      <p:cxnSp>
        <p:nvCxnSpPr>
          <p:cNvPr id="11" name="Straight Arrow Connector 10">
            <a:extLst>
              <a:ext uri="{FF2B5EF4-FFF2-40B4-BE49-F238E27FC236}">
                <a16:creationId xmlns:a16="http://schemas.microsoft.com/office/drawing/2014/main" id="{5ADCFE09-2133-8AA8-2E5E-54B8648F724E}"/>
              </a:ext>
            </a:extLst>
          </p:cNvPr>
          <p:cNvCxnSpPr>
            <a:cxnSpLocks/>
          </p:cNvCxnSpPr>
          <p:nvPr/>
        </p:nvCxnSpPr>
        <p:spPr>
          <a:xfrm>
            <a:off x="5616102" y="3657600"/>
            <a:ext cx="2159541" cy="404301"/>
          </a:xfrm>
          <a:prstGeom prst="straightConnector1">
            <a:avLst/>
          </a:prstGeom>
          <a:ln>
            <a:solidFill>
              <a:srgbClr val="FF0000"/>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122592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82DC79-B3D5-BB71-1898-C144BA53AD54}"/>
              </a:ext>
            </a:extLst>
          </p:cNvPr>
          <p:cNvSpPr>
            <a:spLocks noGrp="1"/>
          </p:cNvSpPr>
          <p:nvPr>
            <p:ph type="title"/>
          </p:nvPr>
        </p:nvSpPr>
        <p:spPr>
          <a:xfrm>
            <a:off x="1097280" y="159850"/>
            <a:ext cx="8862060" cy="829056"/>
          </a:xfrm>
        </p:spPr>
        <p:txBody>
          <a:bodyPr>
            <a:noAutofit/>
          </a:bodyPr>
          <a:lstStyle/>
          <a:p>
            <a:r>
              <a:rPr lang="fr-FR" sz="3200" dirty="0"/>
              <a:t>Problème 2 : faut-il harmoniser l’usage des termes sonde et cathéter?</a:t>
            </a:r>
            <a:endParaRPr lang="fr-CA" sz="3200" dirty="0"/>
          </a:p>
        </p:txBody>
      </p:sp>
      <p:sp>
        <p:nvSpPr>
          <p:cNvPr id="3" name="Espace réservé du contenu 2">
            <a:extLst>
              <a:ext uri="{FF2B5EF4-FFF2-40B4-BE49-F238E27FC236}">
                <a16:creationId xmlns:a16="http://schemas.microsoft.com/office/drawing/2014/main" id="{5764C5C4-82FF-0623-9AEC-E7AB30EEB550}"/>
              </a:ext>
            </a:extLst>
          </p:cNvPr>
          <p:cNvSpPr>
            <a:spLocks noGrp="1"/>
          </p:cNvSpPr>
          <p:nvPr>
            <p:ph idx="1"/>
          </p:nvPr>
        </p:nvSpPr>
        <p:spPr/>
        <p:txBody>
          <a:bodyPr>
            <a:normAutofit fontScale="77500" lnSpcReduction="20000"/>
          </a:bodyPr>
          <a:lstStyle/>
          <a:p>
            <a:r>
              <a:rPr lang="fr-FR" dirty="0"/>
              <a:t>D</a:t>
            </a:r>
            <a:r>
              <a:rPr lang="fr-FR" baseline="30000" dirty="0"/>
              <a:t>r</a:t>
            </a:r>
            <a:r>
              <a:rPr lang="fr-FR" dirty="0"/>
              <a:t> Christophe RIOU</a:t>
            </a:r>
          </a:p>
          <a:p>
            <a:pPr lvl="1"/>
            <a:r>
              <a:rPr lang="fr-FR" dirty="0"/>
              <a:t>Sondage = passer par voie naturelle</a:t>
            </a:r>
          </a:p>
          <a:p>
            <a:pPr lvl="1"/>
            <a:r>
              <a:rPr lang="fr-FR" dirty="0"/>
              <a:t>Cathétérisme = en dehors d’une voie naturelle pour placer un objet complémentaire (e.g. drain). </a:t>
            </a:r>
          </a:p>
          <a:p>
            <a:pPr marL="201168" lvl="1" indent="0">
              <a:buNone/>
            </a:pPr>
            <a:r>
              <a:rPr lang="fr-FR" dirty="0">
                <a:solidFill>
                  <a:schemeClr val="tx1"/>
                </a:solidFill>
              </a:rPr>
              <a:t>Commentaires CA : Or, selon les sources habituelles, notamment le CHUV (Centre hospitalier universitaire vaudois), sondage vésical est SYN de cathétérisme vésical, et sondage urétral est SYN de cathétérisme urétral. Mais il est évident qu’un cathétérisme cardiaque nécessite de passer en dehors d’une voie naturelle, p. ex. l’aine, pour aboutir dans une voie naturelle. </a:t>
            </a:r>
          </a:p>
          <a:p>
            <a:r>
              <a:rPr lang="fr-FR" dirty="0"/>
              <a:t>GDT</a:t>
            </a:r>
          </a:p>
          <a:p>
            <a:pPr lvl="1"/>
            <a:r>
              <a:rPr lang="fr-FR" dirty="0"/>
              <a:t>Pas clair sur la notion voie naturelle ou en dehors</a:t>
            </a:r>
          </a:p>
          <a:p>
            <a:pPr lvl="1"/>
            <a:r>
              <a:rPr lang="fr-FR" dirty="0"/>
              <a:t>Cathéter est une sonde ayant la particularité d’être creuse</a:t>
            </a:r>
          </a:p>
          <a:p>
            <a:r>
              <a:rPr lang="fr-FR" dirty="0"/>
              <a:t>Dictionnaire de l’Académie de médecine</a:t>
            </a:r>
          </a:p>
          <a:p>
            <a:pPr lvl="1"/>
            <a:r>
              <a:rPr lang="fr-FR" dirty="0"/>
              <a:t>Sonde = explorer les canaux naturels, les plaies, évacuer des liquides</a:t>
            </a:r>
          </a:p>
          <a:p>
            <a:pPr lvl="1"/>
            <a:r>
              <a:rPr lang="fr-FR" dirty="0"/>
              <a:t>Cathéter = sonde creuse, introduite dans un canal naturel</a:t>
            </a:r>
          </a:p>
          <a:p>
            <a:pPr lvl="1"/>
            <a:r>
              <a:rPr lang="fr-FR" dirty="0"/>
              <a:t>Cathétérisme = notion d’introduction d’un objet complémentaire</a:t>
            </a:r>
          </a:p>
          <a:p>
            <a:r>
              <a:rPr lang="fr-FR" dirty="0"/>
              <a:t>Larousse médical</a:t>
            </a:r>
          </a:p>
          <a:p>
            <a:pPr lvl="1"/>
            <a:r>
              <a:rPr lang="fr-FR" dirty="0"/>
              <a:t>Sonde = voie naturelle ou non</a:t>
            </a:r>
          </a:p>
          <a:p>
            <a:pPr lvl="1"/>
            <a:r>
              <a:rPr lang="fr-FR" dirty="0"/>
              <a:t>Cathéter = sonde creuse dans un canal naturel</a:t>
            </a:r>
          </a:p>
          <a:p>
            <a:r>
              <a:rPr lang="fr-FR" dirty="0"/>
              <a:t>Autre avis</a:t>
            </a:r>
          </a:p>
          <a:p>
            <a:pPr lvl="1"/>
            <a:r>
              <a:rPr lang="fr-FR" dirty="0"/>
              <a:t>Sonde = introduction </a:t>
            </a:r>
            <a:r>
              <a:rPr lang="fr-FR" dirty="0">
                <a:solidFill>
                  <a:schemeClr val="tx1"/>
                </a:solidFill>
              </a:rPr>
              <a:t>temporaire (commentaire CA : pas dans le cas d’une sonde de Foley, qui est une sonde à demeure)</a:t>
            </a:r>
          </a:p>
          <a:p>
            <a:pPr lvl="1"/>
            <a:r>
              <a:rPr lang="fr-FR" dirty="0">
                <a:solidFill>
                  <a:schemeClr val="tx1"/>
                </a:solidFill>
              </a:rPr>
              <a:t>Cathéter = peut rester des mois ou des années (pas nécessairement)</a:t>
            </a:r>
          </a:p>
          <a:p>
            <a:pPr lvl="1"/>
            <a:endParaRPr lang="fr-FR" dirty="0"/>
          </a:p>
          <a:p>
            <a:endParaRPr lang="fr-CA" dirty="0"/>
          </a:p>
        </p:txBody>
      </p:sp>
    </p:spTree>
    <p:extLst>
      <p:ext uri="{BB962C8B-B14F-4D97-AF65-F5344CB8AC3E}">
        <p14:creationId xmlns:p14="http://schemas.microsoft.com/office/powerpoint/2010/main" val="1462591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06CCA-A500-A5E7-F8E4-6A24C7CC23DF}"/>
              </a:ext>
            </a:extLst>
          </p:cNvPr>
          <p:cNvSpPr>
            <a:spLocks noGrp="1"/>
          </p:cNvSpPr>
          <p:nvPr>
            <p:ph type="title"/>
          </p:nvPr>
        </p:nvSpPr>
        <p:spPr/>
        <p:txBody>
          <a:bodyPr>
            <a:normAutofit/>
          </a:bodyPr>
          <a:lstStyle/>
          <a:p>
            <a:r>
              <a:rPr lang="fr-FR" sz="3600" dirty="0"/>
              <a:t>Conclusion 2</a:t>
            </a:r>
          </a:p>
        </p:txBody>
      </p:sp>
      <p:sp>
        <p:nvSpPr>
          <p:cNvPr id="3" name="Content Placeholder 2">
            <a:extLst>
              <a:ext uri="{FF2B5EF4-FFF2-40B4-BE49-F238E27FC236}">
                <a16:creationId xmlns:a16="http://schemas.microsoft.com/office/drawing/2014/main" id="{4261A50F-CA4F-B81B-5BA4-3BE9AC34DD5F}"/>
              </a:ext>
            </a:extLst>
          </p:cNvPr>
          <p:cNvSpPr>
            <a:spLocks noGrp="1"/>
          </p:cNvSpPr>
          <p:nvPr>
            <p:ph idx="1"/>
          </p:nvPr>
        </p:nvSpPr>
        <p:spPr/>
        <p:txBody>
          <a:bodyPr/>
          <a:lstStyle/>
          <a:p>
            <a:pPr lvl="1"/>
            <a:endParaRPr lang="fr-FR" dirty="0"/>
          </a:p>
          <a:p>
            <a:pPr lvl="1"/>
            <a:r>
              <a:rPr lang="fr-FR" dirty="0"/>
              <a:t>Utiliser les termes consacrés par l’usage.</a:t>
            </a:r>
          </a:p>
          <a:p>
            <a:pPr lvl="1"/>
            <a:r>
              <a:rPr lang="fr-FR" dirty="0"/>
              <a:t>Permettre les expressions avec cathéter ou sonde comme synonymes si validé par l’usage.</a:t>
            </a:r>
          </a:p>
          <a:p>
            <a:pPr lvl="1"/>
            <a:endParaRPr lang="fr-FR" dirty="0"/>
          </a:p>
        </p:txBody>
      </p:sp>
    </p:spTree>
    <p:extLst>
      <p:ext uri="{BB962C8B-B14F-4D97-AF65-F5344CB8AC3E}">
        <p14:creationId xmlns:p14="http://schemas.microsoft.com/office/powerpoint/2010/main" val="3709181976"/>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0</TotalTime>
  <Words>712</Words>
  <Application>Microsoft Office PowerPoint</Application>
  <PresentationFormat>Widescreen</PresentationFormat>
  <Paragraphs>59</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Calibri</vt:lpstr>
      <vt:lpstr>Calibri Light</vt:lpstr>
      <vt:lpstr>Courier New</vt:lpstr>
      <vt:lpstr>Symbol</vt:lpstr>
      <vt:lpstr>Retrospect</vt:lpstr>
      <vt:lpstr>Problème 1 : différence entre 286738000 (Removal of urinary system catheter) et 43748006 (Removal of bladder catheter)</vt:lpstr>
      <vt:lpstr>286738000 / 43748006 : éléments</vt:lpstr>
      <vt:lpstr>286738000 / 43748006 : éléments</vt:lpstr>
      <vt:lpstr>Conclusion 1</vt:lpstr>
      <vt:lpstr>Problème 2 : faut-il harmoniser l’usage des termes sonde et cathéter?</vt:lpstr>
      <vt:lpstr>Conclusion 2</vt:lpstr>
    </vt:vector>
  </TitlesOfParts>
  <Company>CTIE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Problème</dc:title>
  <dc:creator>Samuel Danhardt</dc:creator>
  <cp:lastModifiedBy>Samuel Danhardt</cp:lastModifiedBy>
  <cp:revision>10</cp:revision>
  <dcterms:created xsi:type="dcterms:W3CDTF">2024-02-27T10:05:34Z</dcterms:created>
  <dcterms:modified xsi:type="dcterms:W3CDTF">2024-03-07T14:22:07Z</dcterms:modified>
</cp:coreProperties>
</file>