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0"/>
  </p:notesMasterIdLst>
  <p:sldIdLst>
    <p:sldId id="350" r:id="rId5"/>
    <p:sldId id="347" r:id="rId6"/>
    <p:sldId id="348" r:id="rId7"/>
    <p:sldId id="352" r:id="rId8"/>
    <p:sldId id="351" r:id="rId9"/>
  </p:sldIdLst>
  <p:sldSz cx="9144000" cy="5143500" type="screen16x9"/>
  <p:notesSz cx="6858000" cy="9144000"/>
  <p:embeddedFontLst>
    <p:embeddedFont>
      <p:font typeface="Helvetica Neue" panose="020B0604020202020204" charset="0"/>
      <p:regular r:id="rId11"/>
      <p:bold r:id="rId12"/>
      <p:italic r:id="rId13"/>
      <p:boldItalic r:id="rId14"/>
    </p:embeddedFont>
    <p:embeddedFont>
      <p:font typeface="Helvetica Neue Light" panose="020B0604020202020204" charset="0"/>
      <p:regular r:id="rId15"/>
      <p:bold r:id="rId16"/>
      <p:italic r:id="rId17"/>
      <p:boldItalic r:id="rId18"/>
    </p:embeddedFont>
  </p:embeddedFontLst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857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1714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2571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3429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4286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5143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6000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6858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Canada Health Infoway" id="{30BADA36-A467-4704-BBDC-6B182C540F4B}">
          <p14:sldIdLst>
            <p14:sldId id="350"/>
            <p14:sldId id="347"/>
            <p14:sldId id="348"/>
            <p14:sldId id="352"/>
            <p14:sldId id="3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36C47A2-8B03-BD33-52DE-09E78F720487}" name="Boutin , Julie" initials="B,J" userId="S::jboutin@infoway-inforoute.ca::603e4d5f-1feb-48b7-82ae-5a95221f58a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81F2D"/>
    <a:srgbClr val="E02E3B"/>
    <a:srgbClr val="E1E1E1"/>
    <a:srgbClr val="171717"/>
    <a:srgbClr val="1A1919"/>
    <a:srgbClr val="515151"/>
    <a:srgbClr val="2B2C2B"/>
    <a:srgbClr val="555655"/>
    <a:srgbClr val="E02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9AA0C2-601E-4AFE-8D3F-8AB8C5F4DBED}" v="2" dt="2024-04-15T12:38:07.755"/>
  </p1510:revLst>
</p1510:revInfo>
</file>

<file path=ppt/tableStyles.xml><?xml version="1.0" encoding="utf-8"?>
<a:tblStyleLst xmlns:a="http://schemas.openxmlformats.org/drawingml/2006/main" def="{073A0DAA-6AF3-43AB-8588-CEC1D06C72B9}">
  <a:tblStyle styleId="{4C3C2611-4C71-4FC5-86AE-919BDF0F9419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1" autoAdjust="0"/>
    <p:restoredTop sz="90741" autoAdjust="0"/>
  </p:normalViewPr>
  <p:slideViewPr>
    <p:cSldViewPr snapToGrid="0" snapToObjects="1">
      <p:cViewPr varScale="1">
        <p:scale>
          <a:sx n="95" d="100"/>
          <a:sy n="95" d="100"/>
        </p:scale>
        <p:origin x="384" y="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utin , Julie" userId="603e4d5f-1feb-48b7-82ae-5a95221f58ac" providerId="ADAL" clId="{B99AA0C2-601E-4AFE-8D3F-8AB8C5F4DBED}"/>
    <pc:docChg chg="undo custSel delSld modSld modSection">
      <pc:chgData name="Boutin , Julie" userId="603e4d5f-1feb-48b7-82ae-5a95221f58ac" providerId="ADAL" clId="{B99AA0C2-601E-4AFE-8D3F-8AB8C5F4DBED}" dt="2024-04-16T15:45:46.345" v="685" actId="108"/>
      <pc:docMkLst>
        <pc:docMk/>
      </pc:docMkLst>
      <pc:sldChg chg="del">
        <pc:chgData name="Boutin , Julie" userId="603e4d5f-1feb-48b7-82ae-5a95221f58ac" providerId="ADAL" clId="{B99AA0C2-601E-4AFE-8D3F-8AB8C5F4DBED}" dt="2024-04-15T12:42:00.875" v="399" actId="2696"/>
        <pc:sldMkLst>
          <pc:docMk/>
          <pc:sldMk cId="828726136" sldId="345"/>
        </pc:sldMkLst>
      </pc:sldChg>
      <pc:sldChg chg="modSp mod">
        <pc:chgData name="Boutin , Julie" userId="603e4d5f-1feb-48b7-82ae-5a95221f58ac" providerId="ADAL" clId="{B99AA0C2-601E-4AFE-8D3F-8AB8C5F4DBED}" dt="2024-04-16T15:45:40.731" v="684" actId="108"/>
        <pc:sldMkLst>
          <pc:docMk/>
          <pc:sldMk cId="4121906065" sldId="347"/>
        </pc:sldMkLst>
        <pc:spChg chg="mod">
          <ac:chgData name="Boutin , Julie" userId="603e4d5f-1feb-48b7-82ae-5a95221f58ac" providerId="ADAL" clId="{B99AA0C2-601E-4AFE-8D3F-8AB8C5F4DBED}" dt="2024-04-16T15:45:40.731" v="684" actId="108"/>
          <ac:spMkLst>
            <pc:docMk/>
            <pc:sldMk cId="4121906065" sldId="347"/>
            <ac:spMk id="3" creationId="{D8023076-5B62-4B99-3F30-CE5D6B8F40C4}"/>
          </ac:spMkLst>
        </pc:spChg>
      </pc:sldChg>
      <pc:sldChg chg="modSp mod">
        <pc:chgData name="Boutin , Julie" userId="603e4d5f-1feb-48b7-82ae-5a95221f58ac" providerId="ADAL" clId="{B99AA0C2-601E-4AFE-8D3F-8AB8C5F4DBED}" dt="2024-04-16T15:45:46.345" v="685" actId="108"/>
        <pc:sldMkLst>
          <pc:docMk/>
          <pc:sldMk cId="3938894266" sldId="348"/>
        </pc:sldMkLst>
        <pc:spChg chg="mod">
          <ac:chgData name="Boutin , Julie" userId="603e4d5f-1feb-48b7-82ae-5a95221f58ac" providerId="ADAL" clId="{B99AA0C2-601E-4AFE-8D3F-8AB8C5F4DBED}" dt="2024-04-16T15:45:46.345" v="685" actId="108"/>
          <ac:spMkLst>
            <pc:docMk/>
            <pc:sldMk cId="3938894266" sldId="348"/>
            <ac:spMk id="3" creationId="{60D8C275-429E-C8FC-E674-BB17FD091B8B}"/>
          </ac:spMkLst>
        </pc:spChg>
      </pc:sldChg>
      <pc:sldChg chg="del">
        <pc:chgData name="Boutin , Julie" userId="603e4d5f-1feb-48b7-82ae-5a95221f58ac" providerId="ADAL" clId="{B99AA0C2-601E-4AFE-8D3F-8AB8C5F4DBED}" dt="2024-04-15T12:42:04.348" v="400" actId="2696"/>
        <pc:sldMkLst>
          <pc:docMk/>
          <pc:sldMk cId="3349290284" sldId="349"/>
        </pc:sldMkLst>
      </pc:sldChg>
      <pc:sldChg chg="modSp mod">
        <pc:chgData name="Boutin , Julie" userId="603e4d5f-1feb-48b7-82ae-5a95221f58ac" providerId="ADAL" clId="{B99AA0C2-601E-4AFE-8D3F-8AB8C5F4DBED}" dt="2024-04-15T07:16:20.648" v="181" actId="20577"/>
        <pc:sldMkLst>
          <pc:docMk/>
          <pc:sldMk cId="2576189153" sldId="350"/>
        </pc:sldMkLst>
        <pc:spChg chg="mod">
          <ac:chgData name="Boutin , Julie" userId="603e4d5f-1feb-48b7-82ae-5a95221f58ac" providerId="ADAL" clId="{B99AA0C2-601E-4AFE-8D3F-8AB8C5F4DBED}" dt="2024-04-15T07:11:51.624" v="44" actId="313"/>
          <ac:spMkLst>
            <pc:docMk/>
            <pc:sldMk cId="2576189153" sldId="350"/>
            <ac:spMk id="2" creationId="{F5625977-8DC5-B7C4-7EEE-625D6D5320B0}"/>
          </ac:spMkLst>
        </pc:spChg>
        <pc:spChg chg="mod">
          <ac:chgData name="Boutin , Julie" userId="603e4d5f-1feb-48b7-82ae-5a95221f58ac" providerId="ADAL" clId="{B99AA0C2-601E-4AFE-8D3F-8AB8C5F4DBED}" dt="2024-04-15T07:16:20.648" v="181" actId="20577"/>
          <ac:spMkLst>
            <pc:docMk/>
            <pc:sldMk cId="2576189153" sldId="350"/>
            <ac:spMk id="3" creationId="{E89EE2C4-781F-3E43-3ADF-F30280606255}"/>
          </ac:spMkLst>
        </pc:spChg>
      </pc:sldChg>
      <pc:sldChg chg="modSp mod">
        <pc:chgData name="Boutin , Julie" userId="603e4d5f-1feb-48b7-82ae-5a95221f58ac" providerId="ADAL" clId="{B99AA0C2-601E-4AFE-8D3F-8AB8C5F4DBED}" dt="2024-04-15T12:50:09.120" v="675" actId="1076"/>
        <pc:sldMkLst>
          <pc:docMk/>
          <pc:sldMk cId="2116715865" sldId="351"/>
        </pc:sldMkLst>
        <pc:spChg chg="mod">
          <ac:chgData name="Boutin , Julie" userId="603e4d5f-1feb-48b7-82ae-5a95221f58ac" providerId="ADAL" clId="{B99AA0C2-601E-4AFE-8D3F-8AB8C5F4DBED}" dt="2024-04-15T12:50:09.120" v="675" actId="1076"/>
          <ac:spMkLst>
            <pc:docMk/>
            <pc:sldMk cId="2116715865" sldId="351"/>
            <ac:spMk id="3" creationId="{400BD863-4759-F6FB-9911-977AADCE057B}"/>
          </ac:spMkLst>
        </pc:spChg>
      </pc:sldChg>
      <pc:sldChg chg="modSp mod">
        <pc:chgData name="Boutin , Julie" userId="603e4d5f-1feb-48b7-82ae-5a95221f58ac" providerId="ADAL" clId="{B99AA0C2-601E-4AFE-8D3F-8AB8C5F4DBED}" dt="2024-04-16T13:53:43.394" v="679" actId="20577"/>
        <pc:sldMkLst>
          <pc:docMk/>
          <pc:sldMk cId="1379386814" sldId="352"/>
        </pc:sldMkLst>
        <pc:spChg chg="mod">
          <ac:chgData name="Boutin , Julie" userId="603e4d5f-1feb-48b7-82ae-5a95221f58ac" providerId="ADAL" clId="{B99AA0C2-601E-4AFE-8D3F-8AB8C5F4DBED}" dt="2024-04-16T13:53:43.394" v="679" actId="20577"/>
          <ac:spMkLst>
            <pc:docMk/>
            <pc:sldMk cId="1379386814" sldId="352"/>
            <ac:spMk id="3" creationId="{AB8D2195-F1AE-63F1-876C-1169B848B3F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24922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95404" y="1934216"/>
            <a:ext cx="4430553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defRPr sz="36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249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171A38-97DD-4F7E-B0FC-095A26BDF8CD}"/>
              </a:ext>
            </a:extLst>
          </p:cNvPr>
          <p:cNvSpPr/>
          <p:nvPr userDrawn="1"/>
        </p:nvSpPr>
        <p:spPr>
          <a:xfrm>
            <a:off x="2754043" y="3897331"/>
            <a:ext cx="28656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LinkedIn</a:t>
            </a:r>
          </a:p>
          <a:p>
            <a:pPr algn="l"/>
            <a:r>
              <a:rPr lang="en-CA" sz="1000" b="0" cap="none" dirty="0">
                <a:solidFill>
                  <a:srgbClr val="181F2D"/>
                </a:solidFill>
              </a:rPr>
              <a:t>linkedin.com/company/canada-health-infoway/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8D203-AF26-46CF-A577-C5AB104B2482}"/>
              </a:ext>
            </a:extLst>
          </p:cNvPr>
          <p:cNvSpPr/>
          <p:nvPr userDrawn="1"/>
        </p:nvSpPr>
        <p:spPr>
          <a:xfrm>
            <a:off x="2754043" y="4498119"/>
            <a:ext cx="2236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Twitter</a:t>
            </a:r>
          </a:p>
          <a:p>
            <a:pPr algn="l"/>
            <a:r>
              <a:rPr kumimoji="0" lang="en-CA" sz="1000" b="0" i="0" u="none" strike="noStrike" cap="none" spc="0" normalizeH="0" baseline="0" dirty="0">
                <a:ln>
                  <a:noFill/>
                </a:ln>
                <a:solidFill>
                  <a:srgbClr val="181F2D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@infoway</a:t>
            </a:r>
            <a:endParaRPr lang="en-CA" sz="1000" b="0" cap="none" dirty="0">
              <a:solidFill>
                <a:srgbClr val="181F2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F3E43-1555-4380-8581-55C414910EFF}"/>
              </a:ext>
            </a:extLst>
          </p:cNvPr>
          <p:cNvSpPr/>
          <p:nvPr userDrawn="1"/>
        </p:nvSpPr>
        <p:spPr>
          <a:xfrm>
            <a:off x="853900" y="3893391"/>
            <a:ext cx="154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infoway-inforoute.ca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D811F-C4B6-4F8C-B415-49F6EDD14031}"/>
              </a:ext>
            </a:extLst>
          </p:cNvPr>
          <p:cNvSpPr/>
          <p:nvPr userDrawn="1"/>
        </p:nvSpPr>
        <p:spPr>
          <a:xfrm>
            <a:off x="472584" y="4506931"/>
            <a:ext cx="1991971" cy="407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SURVEY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insights.infoway-inforoute.ca/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B0A8F1-F1B1-4F13-A717-B7BBB3241E4A}"/>
              </a:ext>
            </a:extLst>
          </p:cNvPr>
          <p:cNvCxnSpPr>
            <a:cxnSpLocks/>
          </p:cNvCxnSpPr>
          <p:nvPr userDrawn="1"/>
        </p:nvCxnSpPr>
        <p:spPr>
          <a:xfrm>
            <a:off x="2576219" y="3831513"/>
            <a:ext cx="0" cy="1168504"/>
          </a:xfrm>
          <a:prstGeom prst="line">
            <a:avLst/>
          </a:prstGeom>
          <a:noFill/>
          <a:ln w="19050" cap="flat">
            <a:solidFill>
              <a:srgbClr val="181F2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AF5554A-CFEA-9347-870C-38F3A545EB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59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rp log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2407C80-0394-1B45-B6CA-84CC785D82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268943" y="969363"/>
            <a:ext cx="5116999" cy="82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48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71500" y="1517073"/>
            <a:ext cx="3238500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0" y="3185347"/>
            <a:ext cx="3238500" cy="157487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16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571500" y="2791523"/>
            <a:ext cx="3238500" cy="44976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477F427-F351-1C4E-96C4-5296762E2B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10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 u="none" strike="noStrike" cap="none" spc="0" baseline="0" dirty="0">
                <a:ln>
                  <a:noFill/>
                </a:ln>
                <a:solidFill>
                  <a:srgbClr val="181F2D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35024"/>
            <a:ext cx="764366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6D9C31-E9F5-477F-9B2D-9E0D4BDC47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6331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7643660" cy="32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81F2D"/>
                </a:solidFill>
              </a:defRPr>
            </a:lvl1pPr>
            <a:lvl2pPr marL="238125" indent="0">
              <a:buNone/>
              <a:defRPr sz="1600">
                <a:solidFill>
                  <a:srgbClr val="181F2D"/>
                </a:solidFill>
              </a:defRPr>
            </a:lvl2pPr>
            <a:lvl3pPr marL="476250" indent="0">
              <a:buNone/>
              <a:defRPr sz="1400">
                <a:solidFill>
                  <a:srgbClr val="181F2D"/>
                </a:solidFill>
              </a:defRPr>
            </a:lvl3pPr>
            <a:lvl4pPr marL="714375" indent="0">
              <a:buNone/>
              <a:defRPr sz="1400">
                <a:solidFill>
                  <a:srgbClr val="181F2D"/>
                </a:solidFill>
              </a:defRPr>
            </a:lvl4pPr>
            <a:lvl5pPr marL="952500" indent="0">
              <a:buNone/>
              <a:defRPr sz="1400"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2BB8D-42D4-4B44-9A76-51373BF95A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3614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8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733424" y="1743476"/>
            <a:ext cx="7643659" cy="2847573"/>
          </a:xfrm>
          <a:prstGeom prst="rect">
            <a:avLst/>
          </a:prstGeom>
        </p:spPr>
        <p:txBody>
          <a:bodyPr anchor="t">
            <a:noAutofit/>
          </a:bodyPr>
          <a:lstStyle>
            <a:lvl1pPr marL="460375" indent="-460375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1800">
                <a:solidFill>
                  <a:srgbClr val="181F2D"/>
                </a:solidFill>
                <a:latin typeface="+mn-lt"/>
              </a:defRPr>
            </a:lvl1pPr>
            <a:lvl2pPr marL="684213" indent="-223838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600">
                <a:solidFill>
                  <a:srgbClr val="181F2D"/>
                </a:solidFill>
                <a:latin typeface="+mn-lt"/>
              </a:defRPr>
            </a:lvl2pPr>
            <a:lvl3pPr marL="914400" indent="-223838" defTabSz="323850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400">
                <a:solidFill>
                  <a:srgbClr val="181F2D"/>
                </a:solidFill>
                <a:latin typeface="+mn-lt"/>
              </a:defRPr>
            </a:lvl3pPr>
            <a:lvl4pPr marL="457200" indent="257175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3" y="1335024"/>
            <a:ext cx="7643659" cy="408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81F2D"/>
                </a:solidFill>
              </a:defRPr>
            </a:lvl1pPr>
            <a:lvl2pPr marL="238125" indent="0">
              <a:buNone/>
              <a:defRPr/>
            </a:lvl2pPr>
            <a:lvl3pPr marL="476250" indent="0">
              <a:buNone/>
              <a:defRPr/>
            </a:lvl3pPr>
            <a:lvl4pPr marL="714375" indent="0">
              <a:buNone/>
              <a:defRPr/>
            </a:lvl4pPr>
            <a:lvl5pPr marL="9525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0289C22-0B97-4A69-B42C-3059CFFEF48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86411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60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333501"/>
            <a:ext cx="3577419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55254" y="1333500"/>
            <a:ext cx="368339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67B9066-CAB2-445E-9D55-B312616CD4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3761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76035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578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ROPP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37242" y="0"/>
            <a:ext cx="3806757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Title Text">
            <a:extLst>
              <a:ext uri="{FF2B5EF4-FFF2-40B4-BE49-F238E27FC236}">
                <a16:creationId xmlns:a16="http://schemas.microsoft.com/office/drawing/2014/main" id="{100864CA-6E58-439E-8194-65F1560D42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13188AC0-C894-4729-AEF7-89DF69E54A4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89726E0-7DC6-1846-AE6D-FAE9C79DDE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6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0" y="1335024"/>
            <a:ext cx="7645564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246081" y="4770665"/>
            <a:ext cx="1459662" cy="146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sz="700" b="0" i="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08CFF-7BA4-4FF3-A24E-133C63B99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©2023 Canada Health Infoway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135846-E460-4558-B9C1-CB8EEC24249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t="41558" b="41558"/>
          <a:stretch/>
        </p:blipFill>
        <p:spPr>
          <a:xfrm>
            <a:off x="6959889" y="4635476"/>
            <a:ext cx="1920160" cy="3252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7" r:id="rId3"/>
    <p:sldLayoutId id="2147483705" r:id="rId4"/>
    <p:sldLayoutId id="2147483710" r:id="rId5"/>
    <p:sldLayoutId id="2147483704" r:id="rId6"/>
    <p:sldLayoutId id="2147483711" r:id="rId7"/>
    <p:sldLayoutId id="2147483724" r:id="rId8"/>
    <p:sldLayoutId id="2147483729" r:id="rId9"/>
    <p:sldLayoutId id="2147483712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0" marR="0" indent="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 dirty="0">
          <a:ln>
            <a:noFill/>
          </a:ln>
          <a:solidFill>
            <a:srgbClr val="181F2D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857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14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571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429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286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143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000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6858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192024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8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1pPr>
      <a:lvl2pPr marL="429768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6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2pPr>
      <a:lvl3pPr marL="667512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3pPr>
      <a:lvl4pPr marL="905256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4pPr>
      <a:lvl5pPr marL="1143000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CA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5pPr>
      <a:lvl6pPr marL="130968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154781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178593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02406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25977-8DC5-B7C4-7EEE-625D6D532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181F2D"/>
                </a:solidFill>
              </a:rPr>
              <a:t>Traduction de « </a:t>
            </a:r>
            <a:r>
              <a:rPr lang="fr-FR" dirty="0" err="1">
                <a:solidFill>
                  <a:srgbClr val="181F2D"/>
                </a:solidFill>
              </a:rPr>
              <a:t>carbuncle</a:t>
            </a:r>
            <a:r>
              <a:rPr lang="fr-FR" dirty="0">
                <a:solidFill>
                  <a:srgbClr val="181F2D"/>
                </a:solidFill>
              </a:rPr>
              <a:t> » et « </a:t>
            </a:r>
            <a:r>
              <a:rPr lang="fr-FR" dirty="0" err="1">
                <a:solidFill>
                  <a:srgbClr val="181F2D"/>
                </a:solidFill>
              </a:rPr>
              <a:t>furuncle</a:t>
            </a:r>
            <a:r>
              <a:rPr lang="fr-FR" dirty="0">
                <a:solidFill>
                  <a:srgbClr val="181F2D"/>
                </a:solidFill>
              </a:rPr>
              <a:t> »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9EE2C4-781F-3E43-3ADF-F3028060625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 marL="1524" indent="0">
              <a:buNone/>
            </a:pPr>
            <a:r>
              <a:rPr lang="fr-CA" b="1" dirty="0"/>
              <a:t>Problématique</a:t>
            </a:r>
            <a:r>
              <a:rPr lang="fr-CA" dirty="0"/>
              <a:t>: Les deux concepts sont traduits par « furoncle » et plusieurs doublons sont donc retrouvés pour le même site corporel.</a:t>
            </a:r>
          </a:p>
          <a:p>
            <a:pPr marL="1524" indent="0">
              <a:buNone/>
            </a:pPr>
            <a:r>
              <a:rPr lang="fr-CA" dirty="0"/>
              <a:t>Exemples:</a:t>
            </a:r>
          </a:p>
          <a:p>
            <a:pPr marL="1524" indent="0">
              <a:buNone/>
            </a:pPr>
            <a:r>
              <a:rPr lang="en-CA" dirty="0"/>
              <a:t>85471005 |Carbuncle of breast (disorder)|</a:t>
            </a:r>
            <a:endParaRPr lang="fr-CA" dirty="0"/>
          </a:p>
          <a:p>
            <a:pPr marL="1524" indent="0">
              <a:buNone/>
            </a:pPr>
            <a:r>
              <a:rPr lang="en-CA" dirty="0"/>
              <a:t>36688000 |Furuncle of breast (disorder)|</a:t>
            </a:r>
            <a:endParaRPr lang="fr-CA" dirty="0"/>
          </a:p>
          <a:p>
            <a:pPr marL="1524" indent="0">
              <a:buNone/>
            </a:pPr>
            <a:endParaRPr lang="fr-CA" dirty="0"/>
          </a:p>
          <a:p>
            <a:pPr marL="1524" indent="0">
              <a:buNone/>
            </a:pPr>
            <a:r>
              <a:rPr lang="en-CA" dirty="0"/>
              <a:t>64786000 |Furuncle of thumb (disorder)|</a:t>
            </a:r>
          </a:p>
          <a:p>
            <a:pPr marL="1524" indent="0">
              <a:buNone/>
            </a:pPr>
            <a:r>
              <a:rPr lang="en-CA" dirty="0"/>
              <a:t>58540009 |Carbuncle of thumb (disorder)|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BB2660-B8DE-CD6C-154B-A1344531DE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1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7D8432-0534-2A46-5630-B1DFB494FE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618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023076-5B62-4B99-3F30-CE5D6B8F40C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441702"/>
            <a:ext cx="7643660" cy="4093722"/>
          </a:xfrm>
        </p:spPr>
        <p:txBody>
          <a:bodyPr>
            <a:normAutofit fontScale="62500" lnSpcReduction="20000"/>
          </a:bodyPr>
          <a:lstStyle/>
          <a:p>
            <a:pPr marL="0" indent="0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fr-FR" sz="3800" b="1" dirty="0">
                <a:latin typeface="+mj-lt"/>
              </a:rPr>
              <a:t>Définitions de « </a:t>
            </a:r>
            <a:r>
              <a:rPr lang="fr-FR" sz="3800" b="1" dirty="0" err="1">
                <a:latin typeface="+mj-lt"/>
              </a:rPr>
              <a:t>carbuncle</a:t>
            </a:r>
            <a:r>
              <a:rPr lang="fr-FR" sz="3800" b="1" dirty="0">
                <a:latin typeface="+mj-lt"/>
              </a:rPr>
              <a:t> »</a:t>
            </a:r>
          </a:p>
          <a:p>
            <a:pPr marL="1524" indent="0" algn="l" rtl="0" fontAlgn="base">
              <a:buNone/>
            </a:pPr>
            <a:r>
              <a:rPr lang="fr-FR" sz="2500" dirty="0"/>
              <a:t>GDT*: Infection de nature staphylococcique atteignant l'appareil glandulaire pilosébacé, caractérisée par une agglomération de plusieurs furoncles.</a:t>
            </a:r>
          </a:p>
          <a:p>
            <a:pPr marL="1524" indent="0" algn="l" rtl="0" fontAlgn="base">
              <a:buNone/>
            </a:pPr>
            <a:r>
              <a:rPr lang="fr-FR" sz="2500" dirty="0"/>
              <a:t>Termes privilégiés:</a:t>
            </a:r>
          </a:p>
          <a:p>
            <a:pPr rtl="0" fontAlgn="base"/>
            <a:r>
              <a:rPr lang="fr-FR" sz="2500" dirty="0"/>
              <a:t>Anthrax</a:t>
            </a:r>
          </a:p>
          <a:p>
            <a:pPr rtl="0" fontAlgn="base"/>
            <a:r>
              <a:rPr lang="fr-FR" sz="2500" dirty="0"/>
              <a:t>Furoncle guêpier</a:t>
            </a:r>
          </a:p>
          <a:p>
            <a:pPr marL="1524" indent="0" rtl="0" fontAlgn="base">
              <a:buNone/>
            </a:pPr>
            <a:r>
              <a:rPr lang="fr-FR" sz="2600" dirty="0"/>
              <a:t>Il ne faut pas confondre avec le terme anglais anthrax, dont l'équivalent français est charbon.</a:t>
            </a:r>
          </a:p>
          <a:p>
            <a:pPr marL="1524" indent="0" rtl="0" fontAlgn="base">
              <a:buNone/>
            </a:pPr>
            <a:r>
              <a:rPr lang="fr-FR" sz="2600" dirty="0"/>
              <a:t>Le terme furoncle guêpier est peu usité.</a:t>
            </a:r>
          </a:p>
          <a:p>
            <a:pPr marL="1524" indent="0" rtl="0" fontAlgn="base">
              <a:buNone/>
            </a:pPr>
            <a:endParaRPr lang="fr-FR" sz="2500" dirty="0"/>
          </a:p>
          <a:p>
            <a:pPr marL="1524" indent="0" rtl="0" fontAlgn="base">
              <a:buNone/>
            </a:pPr>
            <a:r>
              <a:rPr lang="en-CA" sz="2100" dirty="0"/>
              <a:t>*GDT: https://vitrinelinguistique.oqlf.gouv.qc.ca/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EF5C1D-24DF-3C18-3C9C-ACAAA67F1A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E50AF5-0D7B-D94F-FCB7-12C68EDA45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190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D8C275-429E-C8FC-E674-BB17FD091B8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3" y="441703"/>
            <a:ext cx="7814584" cy="4093722"/>
          </a:xfrm>
        </p:spPr>
        <p:txBody>
          <a:bodyPr>
            <a:normAutofit/>
          </a:bodyPr>
          <a:lstStyle/>
          <a:p>
            <a:pPr marL="0" indent="0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fr-FR" sz="2400" b="1" dirty="0">
                <a:latin typeface="+mj-lt"/>
              </a:rPr>
              <a:t>Définitions de « </a:t>
            </a:r>
            <a:r>
              <a:rPr lang="fr-FR" sz="2400" b="1" dirty="0" err="1">
                <a:latin typeface="+mj-lt"/>
              </a:rPr>
              <a:t>furuncle</a:t>
            </a:r>
            <a:r>
              <a:rPr lang="fr-FR" sz="2400" b="1" dirty="0">
                <a:latin typeface="+mj-lt"/>
              </a:rPr>
              <a:t> »</a:t>
            </a:r>
          </a:p>
          <a:p>
            <a:pPr marL="1524" indent="0" algn="l" rtl="0" fontAlgn="base">
              <a:buNone/>
            </a:pPr>
            <a:r>
              <a:rPr lang="fr-FR" dirty="0">
                <a:solidFill>
                  <a:srgbClr val="000000"/>
                </a:solidFill>
                <a:cs typeface="Calibri" panose="020F0502020204030204" pitchFamily="34" charset="0"/>
              </a:rPr>
              <a:t>GDT*: Inflammation d'un follicule pilo-sébacé due au staphylocoque doré, se présentant sous forme d'un bourbillon jaunâtre entouré d'un halo rouge et situé sur une base tuméfiée.</a:t>
            </a:r>
          </a:p>
          <a:p>
            <a:pPr marL="1524" indent="0" algn="l" rtl="0" fontAlgn="base">
              <a:buNone/>
            </a:pPr>
            <a:r>
              <a:rPr lang="fr-FR" dirty="0">
                <a:solidFill>
                  <a:srgbClr val="000000"/>
                </a:solidFill>
                <a:cs typeface="Calibri" panose="020F0502020204030204" pitchFamily="34" charset="0"/>
              </a:rPr>
              <a:t>Termes privilégiés:</a:t>
            </a:r>
          </a:p>
          <a:p>
            <a:pPr rtl="0" fontAlgn="base"/>
            <a:r>
              <a:rPr lang="fr-FR" dirty="0">
                <a:solidFill>
                  <a:srgbClr val="000000"/>
                </a:solidFill>
                <a:cs typeface="Calibri" panose="020F0502020204030204" pitchFamily="34" charset="0"/>
              </a:rPr>
              <a:t>Furoncle</a:t>
            </a:r>
          </a:p>
          <a:p>
            <a:pPr rtl="0" fontAlgn="base"/>
            <a:r>
              <a:rPr lang="fr-FR" dirty="0">
                <a:solidFill>
                  <a:srgbClr val="000000"/>
                </a:solidFill>
                <a:cs typeface="Calibri" panose="020F0502020204030204" pitchFamily="34" charset="0"/>
              </a:rPr>
              <a:t>Clou</a:t>
            </a:r>
          </a:p>
          <a:p>
            <a:pPr rtl="0" fontAlgn="base"/>
            <a:endParaRPr lang="fr-FR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marL="1524" indent="0" rtl="0" fontAlgn="base">
              <a:lnSpc>
                <a:spcPct val="110000"/>
              </a:lnSpc>
              <a:buNone/>
            </a:pPr>
            <a:r>
              <a:rPr lang="en-CA" sz="1300" dirty="0"/>
              <a:t>*GDT: https://vitrinelinguistique.oqlf.gouv.qc.ca/</a:t>
            </a:r>
          </a:p>
          <a:p>
            <a:pPr marL="1524" indent="0" rtl="0" fontAlgn="base">
              <a:buNone/>
            </a:pPr>
            <a:endParaRPr lang="fr-FR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8ADB874-5B10-02FE-5AF8-E8863443A3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6D565D-87BA-3F42-5752-924470AD6D3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93889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F1FA9D-210A-BBD3-A28F-CD7489674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Proposition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8D2195-F1AE-63F1-876C-1169B848B3F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4424" indent="-342900">
              <a:buFont typeface="+mj-lt"/>
              <a:buAutoNum type="arabicPeriod"/>
            </a:pPr>
            <a:endParaRPr lang="fr-FR" dirty="0">
              <a:cs typeface="Calibri" panose="020F0502020204030204" pitchFamily="34" charset="0"/>
            </a:endParaRPr>
          </a:p>
          <a:p>
            <a:pPr marL="344424" indent="-342900">
              <a:buFont typeface="+mj-lt"/>
              <a:buAutoNum type="arabicPeriod"/>
            </a:pPr>
            <a:r>
              <a:rPr lang="fr-FR" dirty="0">
                <a:cs typeface="Calibri" panose="020F0502020204030204" pitchFamily="34" charset="0"/>
              </a:rPr>
              <a:t>« </a:t>
            </a:r>
            <a:r>
              <a:rPr lang="fr-FR" dirty="0" err="1">
                <a:cs typeface="Calibri" panose="020F0502020204030204" pitchFamily="34" charset="0"/>
              </a:rPr>
              <a:t>Carbuncle</a:t>
            </a:r>
            <a:r>
              <a:rPr lang="fr-FR" dirty="0">
                <a:cs typeface="Calibri" panose="020F0502020204030204" pitchFamily="34" charset="0"/>
              </a:rPr>
              <a:t> » devrait être traduit par « anthrax »</a:t>
            </a:r>
          </a:p>
          <a:p>
            <a:pPr marL="344424" indent="-342900">
              <a:buFont typeface="+mj-lt"/>
              <a:buAutoNum type="arabicPeriod"/>
            </a:pPr>
            <a:endParaRPr lang="fr-FR" dirty="0">
              <a:cs typeface="Calibri" panose="020F0502020204030204" pitchFamily="34" charset="0"/>
            </a:endParaRPr>
          </a:p>
          <a:p>
            <a:pPr marL="344424" indent="-342900">
              <a:buFont typeface="+mj-lt"/>
              <a:buAutoNum type="arabicPeriod"/>
            </a:pPr>
            <a:r>
              <a:rPr lang="fr-FR" dirty="0">
                <a:cs typeface="Calibri" panose="020F0502020204030204" pitchFamily="34" charset="0"/>
              </a:rPr>
              <a:t>« </a:t>
            </a:r>
            <a:r>
              <a:rPr lang="fr-FR" dirty="0" err="1">
                <a:cs typeface="Calibri" panose="020F0502020204030204" pitchFamily="34" charset="0"/>
              </a:rPr>
              <a:t>Furuncle</a:t>
            </a:r>
            <a:r>
              <a:rPr lang="fr-FR" dirty="0">
                <a:cs typeface="Calibri" panose="020F0502020204030204" pitchFamily="34" charset="0"/>
              </a:rPr>
              <a:t> » et « </a:t>
            </a:r>
            <a:r>
              <a:rPr lang="fr-FR" dirty="0" err="1">
                <a:cs typeface="Calibri" panose="020F0502020204030204" pitchFamily="34" charset="0"/>
              </a:rPr>
              <a:t>boil</a:t>
            </a:r>
            <a:r>
              <a:rPr lang="fr-FR" dirty="0">
                <a:cs typeface="Calibri" panose="020F0502020204030204" pitchFamily="34" charset="0"/>
              </a:rPr>
              <a:t> » devraient être traduit par « furoncle »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98F3B1E-CAB9-E207-A472-A785802EC2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AB14FA-C940-C675-7D81-02ABEBF9491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7938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2564A9-F989-62FD-CE07-3188D96B5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Actions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0BD863-4759-F6FB-9911-977AADCE05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65683"/>
            <a:ext cx="7643660" cy="3200400"/>
          </a:xfrm>
        </p:spPr>
        <p:txBody>
          <a:bodyPr/>
          <a:lstStyle/>
          <a:p>
            <a:pPr marL="344424" indent="-342900">
              <a:buFont typeface="+mj-lt"/>
              <a:buAutoNum type="arabicPeriod"/>
            </a:pPr>
            <a:r>
              <a:rPr lang="fr-CA" dirty="0"/>
              <a:t>Les doublons ont été corrigés dans l’environnement du CF</a:t>
            </a:r>
          </a:p>
          <a:p>
            <a:pPr marL="344424" indent="-342900">
              <a:buFont typeface="+mj-lt"/>
              <a:buAutoNum type="arabicPeriod"/>
            </a:pPr>
            <a:endParaRPr lang="fr-CA" dirty="0"/>
          </a:p>
          <a:p>
            <a:pPr marL="344424" indent="-342900">
              <a:buFont typeface="+mj-lt"/>
              <a:buAutoNum type="arabicPeriod"/>
            </a:pPr>
            <a:r>
              <a:rPr lang="fr-CA" dirty="0"/>
              <a:t>Appliquer la règle pour les prochains concepts à traduire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3B55913-E758-CC76-59A6-F8DC7641B6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6739AB-3BA9-8E3A-C3C1-99B2A328806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1671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Canada Health Infoway">
  <a:themeElements>
    <a:clrScheme name="INFOWAY UPDATED 2021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E02E3B"/>
      </a:accent1>
      <a:accent2>
        <a:srgbClr val="1CA600"/>
      </a:accent2>
      <a:accent3>
        <a:srgbClr val="0094B7"/>
      </a:accent3>
      <a:accent4>
        <a:srgbClr val="4B1D56"/>
      </a:accent4>
      <a:accent5>
        <a:srgbClr val="A4DB99"/>
      </a:accent5>
      <a:accent6>
        <a:srgbClr val="66BFD4"/>
      </a:accent6>
      <a:hlink>
        <a:srgbClr val="E02E3B"/>
      </a:hlink>
      <a:folHlink>
        <a:srgbClr val="E02E3B"/>
      </a:folHlink>
    </a:clrScheme>
    <a:fontScheme name="Canada Health Infoway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Light"/>
            <a:ea typeface="Helvetica Neue Light"/>
            <a:cs typeface="Helvetica Neue Light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300" b="1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dfa8947-0727-4928-a28d-23888e43ac3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C608E6E86C1E74AA86944AA5D90D1A8" ma:contentTypeVersion="15" ma:contentTypeDescription="Crée un document." ma:contentTypeScope="" ma:versionID="c63330f468642aac17653257f7532f25">
  <xsd:schema xmlns:xsd="http://www.w3.org/2001/XMLSchema" xmlns:xs="http://www.w3.org/2001/XMLSchema" xmlns:p="http://schemas.microsoft.com/office/2006/metadata/properties" xmlns:ns3="2dfa8947-0727-4928-a28d-23888e43ac3d" xmlns:ns4="19da2342-152e-4a84-baea-10101173dca6" targetNamespace="http://schemas.microsoft.com/office/2006/metadata/properties" ma:root="true" ma:fieldsID="2814a111c0ca7d3084d13dc8e9c98d6a" ns3:_="" ns4:_="">
    <xsd:import namespace="2dfa8947-0727-4928-a28d-23888e43ac3d"/>
    <xsd:import namespace="19da2342-152e-4a84-baea-10101173dca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_activity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fa8947-0727-4928-a28d-23888e43ac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da2342-152e-4a84-baea-10101173dca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85F30A-D0FA-407B-80F0-8AC60561B0C0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2dfa8947-0727-4928-a28d-23888e43ac3d"/>
    <ds:schemaRef ds:uri="19da2342-152e-4a84-baea-10101173dca6"/>
    <ds:schemaRef ds:uri="http://www.w3.org/XML/1998/namespace"/>
    <ds:schemaRef ds:uri="http://purl.org/dc/terms/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9B637AA-827C-4C76-9979-28BA6BC6BD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2A51B3-0D96-4D2F-A194-7C72956EE4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fa8947-0727-4928-a28d-23888e43ac3d"/>
    <ds:schemaRef ds:uri="19da2342-152e-4a84-baea-10101173dc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Infoway - PowerPoint Template - V2 - November 7 2018</Template>
  <TotalTime>31474</TotalTime>
  <Words>264</Words>
  <Application>Microsoft Office PowerPoint</Application>
  <PresentationFormat>Affichage à l'écran (16:9)</PresentationFormat>
  <Paragraphs>43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Helvetica Neue Light</vt:lpstr>
      <vt:lpstr>Helvetica Neue</vt:lpstr>
      <vt:lpstr>Canada Health Infoway</vt:lpstr>
      <vt:lpstr>Traduction de « carbuncle » et « furuncle »</vt:lpstr>
      <vt:lpstr>Présentation PowerPoint</vt:lpstr>
      <vt:lpstr>Présentation PowerPoint</vt:lpstr>
      <vt:lpstr>Proposition</vt:lpstr>
      <vt:lpstr>Actions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Lucy Langstaff</dc:creator>
  <cp:lastModifiedBy>Boutin , Julie</cp:lastModifiedBy>
  <cp:revision>504</cp:revision>
  <dcterms:created xsi:type="dcterms:W3CDTF">2018-11-29T01:44:37Z</dcterms:created>
  <dcterms:modified xsi:type="dcterms:W3CDTF">2024-04-16T15:45:49Z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0x010100CC608E6E86C1E74AA86944AA5D90D1A8</vt:lpwstr>
  </property>
</Properties>
</file>