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embeddedFontLst>
    <p:embeddedFont>
      <p:font typeface="Mulish" pitchFamily="2" charset="77"/>
      <p:regular r:id="rId12"/>
      <p:bold r:id="rId13"/>
      <p:italic r:id="rId14"/>
      <p:boldItalic r:id="rId15"/>
    </p:embeddedFont>
    <p:embeddedFont>
      <p:font typeface="Mulish Black" pitchFamily="2" charset="77"/>
      <p:bold r:id="rId16"/>
      <p:italic r:id="rId17"/>
      <p:boldItalic r:id="rId18"/>
    </p:embeddedFont>
    <p:embeddedFont>
      <p:font typeface="Mulish ExtraBold" pitchFamily="2" charset="77"/>
      <p:bold r:id="rId19"/>
      <p:italic r:id="rId20"/>
      <p:boldItalic r:id="rId21"/>
    </p:embeddedFont>
    <p:embeddedFont>
      <p:font typeface="Mulish Light" pitchFamily="2" charset="77"/>
      <p:regular r:id="rId22"/>
      <p:bold r:id="rId23"/>
      <p:italic r:id="rId24"/>
      <p:boldItalic r:id="rId25"/>
    </p:embeddedFont>
    <p:embeddedFont>
      <p:font typeface="Mulish SemiBold" pitchFamily="2" charset="77"/>
      <p:regular r:id="rId26"/>
      <p:bold r:id="rId27"/>
      <p:italic r:id="rId28"/>
      <p:boldItalic r:id="rId29"/>
    </p:embeddedFont>
    <p:embeddedFont>
      <p:font typeface="Oswald" pitchFamily="2" charset="77"/>
      <p:regular r:id="rId30"/>
      <p:bold r:id="rId31"/>
    </p:embeddedFont>
    <p:embeddedFont>
      <p:font typeface="Roboto" panose="02000000000000000000"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7106">
          <p15:clr>
            <a:srgbClr val="A4A3A4"/>
          </p15:clr>
        </p15:guide>
        <p15:guide id="3" orient="horz" pos="3748">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gm2w2qBjq1sassKS2U88dCTEWzG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107" d="100"/>
          <a:sy n="107" d="100"/>
        </p:scale>
        <p:origin x="736" y="168"/>
      </p:cViewPr>
      <p:guideLst>
        <p:guide orient="horz" pos="572"/>
        <p:guide pos="7106"/>
        <p:guide orient="horz" pos="3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9" Type="http://schemas.openxmlformats.org/officeDocument/2006/relationships/theme" Target="theme/theme1.xml"/><Relationship Id="rId21" Type="http://schemas.openxmlformats.org/officeDocument/2006/relationships/font" Target="fonts/font10.fntdata"/><Relationship Id="rId34" Type="http://schemas.openxmlformats.org/officeDocument/2006/relationships/font" Target="fonts/font23.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font" Target="fonts/font2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font" Target="fonts/font2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 Id="rId35" Type="http://schemas.openxmlformats.org/officeDocument/2006/relationships/font" Target="fonts/font24.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9" name="Google Shape;10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17" name="Google Shape;11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6" name="Google Shape;12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4" name="Google Shape;13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4" name="Google Shape;1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50" name="Google Shape;15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56" name="Google Shape;1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64" name="Google Shape;16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snomedexpo.org"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15"/>
        <p:cNvGrpSpPr/>
        <p:nvPr/>
      </p:nvGrpSpPr>
      <p:grpSpPr>
        <a:xfrm>
          <a:off x="0" y="0"/>
          <a:ext cx="0" cy="0"/>
          <a:chOff x="0" y="0"/>
          <a:chExt cx="0" cy="0"/>
        </a:xfrm>
      </p:grpSpPr>
      <p:sp>
        <p:nvSpPr>
          <p:cNvPr id="16" name="Google Shape;16;p11"/>
          <p:cNvSpPr/>
          <p:nvPr/>
        </p:nvSpPr>
        <p:spPr>
          <a:xfrm>
            <a:off x="13231947" y="6084143"/>
            <a:ext cx="901200" cy="9342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Calibri"/>
              <a:buNone/>
            </a:pPr>
            <a:endParaRPr sz="1400" b="0" i="0" u="none" strike="noStrike" cap="none">
              <a:solidFill>
                <a:schemeClr val="lt1"/>
              </a:solidFill>
              <a:latin typeface="Arial"/>
              <a:ea typeface="Arial"/>
              <a:cs typeface="Arial"/>
              <a:sym typeface="Arial"/>
            </a:endParaRPr>
          </a:p>
        </p:txBody>
      </p:sp>
      <p:sp>
        <p:nvSpPr>
          <p:cNvPr id="17" name="Google Shape;17;p11"/>
          <p:cNvSpPr>
            <a:spLocks noGrp="1"/>
          </p:cNvSpPr>
          <p:nvPr>
            <p:ph type="pic" idx="2"/>
          </p:nvPr>
        </p:nvSpPr>
        <p:spPr>
          <a:xfrm>
            <a:off x="13231947" y="6104022"/>
            <a:ext cx="901200" cy="901200"/>
          </a:xfrm>
          <a:prstGeom prst="rect">
            <a:avLst/>
          </a:prstGeom>
          <a:noFill/>
          <a:ln>
            <a:noFill/>
          </a:ln>
        </p:spPr>
      </p:sp>
      <p:sp>
        <p:nvSpPr>
          <p:cNvPr id="18" name="Google Shape;18;p11"/>
          <p:cNvSpPr/>
          <p:nvPr/>
        </p:nvSpPr>
        <p:spPr>
          <a:xfrm>
            <a:off x="13384347" y="6256422"/>
            <a:ext cx="901200" cy="901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1"/>
              </a:solidFill>
              <a:latin typeface="Arial"/>
              <a:ea typeface="Arial"/>
              <a:cs typeface="Arial"/>
              <a:sym typeface="Arial"/>
            </a:endParaRPr>
          </a:p>
        </p:txBody>
      </p:sp>
      <p:sp>
        <p:nvSpPr>
          <p:cNvPr id="20" name="Google Shape;20;p11"/>
          <p:cNvSpPr txBox="1"/>
          <p:nvPr/>
        </p:nvSpPr>
        <p:spPr>
          <a:xfrm>
            <a:off x="353116" y="6130124"/>
            <a:ext cx="573600" cy="4218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GB" sz="1400" b="0" i="0" u="none" strike="noStrike" cap="none">
                <a:solidFill>
                  <a:schemeClr val="dk1"/>
                </a:solidFill>
                <a:latin typeface="Arial"/>
                <a:ea typeface="Arial"/>
                <a:cs typeface="Arial"/>
                <a:sym typeface="Arial"/>
              </a:rPr>
              <a:t>‹#›</a:t>
            </a:fld>
            <a:endParaRPr sz="1400" b="0" i="0" u="none" strike="noStrike" cap="none">
              <a:solidFill>
                <a:schemeClr val="dk1"/>
              </a:solidFill>
              <a:latin typeface="Arial"/>
              <a:ea typeface="Arial"/>
              <a:cs typeface="Arial"/>
              <a:sym typeface="Arial"/>
            </a:endParaRPr>
          </a:p>
        </p:txBody>
      </p:sp>
      <p:pic>
        <p:nvPicPr>
          <p:cNvPr id="21" name="Google Shape;21;p11"/>
          <p:cNvPicPr preferRelativeResize="0"/>
          <p:nvPr/>
        </p:nvPicPr>
        <p:blipFill rotWithShape="1">
          <a:blip r:embed="rId2">
            <a:alphaModFix/>
          </a:blip>
          <a:srcRect r="55744"/>
          <a:stretch/>
        </p:blipFill>
        <p:spPr>
          <a:xfrm>
            <a:off x="11376975" y="0"/>
            <a:ext cx="815025" cy="8192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le Slide">
  <p:cSld name="14_Title Slide">
    <p:spTree>
      <p:nvGrpSpPr>
        <p:cNvPr id="1" name="Shape 73"/>
        <p:cNvGrpSpPr/>
        <p:nvPr/>
      </p:nvGrpSpPr>
      <p:grpSpPr>
        <a:xfrm>
          <a:off x="0" y="0"/>
          <a:ext cx="0" cy="0"/>
          <a:chOff x="0" y="0"/>
          <a:chExt cx="0" cy="0"/>
        </a:xfrm>
      </p:grpSpPr>
      <p:sp>
        <p:nvSpPr>
          <p:cNvPr id="74" name="Google Shape;74;p20"/>
          <p:cNvSpPr/>
          <p:nvPr/>
        </p:nvSpPr>
        <p:spPr>
          <a:xfrm>
            <a:off x="0" y="0"/>
            <a:ext cx="233440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 name="Google Shape;75;p20"/>
          <p:cNvSpPr>
            <a:spLocks noGrp="1"/>
          </p:cNvSpPr>
          <p:nvPr>
            <p:ph type="pic" idx="2"/>
          </p:nvPr>
        </p:nvSpPr>
        <p:spPr>
          <a:xfrm>
            <a:off x="129088" y="0"/>
            <a:ext cx="2205321" cy="6858000"/>
          </a:xfrm>
          <a:prstGeom prst="rect">
            <a:avLst/>
          </a:prstGeom>
          <a:solidFill>
            <a:schemeClr val="lt2"/>
          </a:solidFill>
          <a:ln>
            <a:noFill/>
          </a:ln>
        </p:spPr>
      </p:sp>
      <p:pic>
        <p:nvPicPr>
          <p:cNvPr id="76" name="Google Shape;76;p20"/>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7" name="Google Shape;77;p20"/>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0"/>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3_Title Slide">
  <p:cSld name="14_Title Slide 2">
    <p:spTree>
      <p:nvGrpSpPr>
        <p:cNvPr id="1" name="Shape 79"/>
        <p:cNvGrpSpPr/>
        <p:nvPr/>
      </p:nvGrpSpPr>
      <p:grpSpPr>
        <a:xfrm>
          <a:off x="0" y="0"/>
          <a:ext cx="0" cy="0"/>
          <a:chOff x="0" y="0"/>
          <a:chExt cx="0" cy="0"/>
        </a:xfrm>
      </p:grpSpPr>
      <p:sp>
        <p:nvSpPr>
          <p:cNvPr id="80" name="Google Shape;80;p21"/>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 name="Google Shape;81;p21"/>
          <p:cNvSpPr>
            <a:spLocks noGrp="1"/>
          </p:cNvSpPr>
          <p:nvPr>
            <p:ph type="pic" idx="2"/>
          </p:nvPr>
        </p:nvSpPr>
        <p:spPr>
          <a:xfrm>
            <a:off x="129088" y="0"/>
            <a:ext cx="4420610" cy="6858000"/>
          </a:xfrm>
          <a:prstGeom prst="rect">
            <a:avLst/>
          </a:prstGeom>
          <a:solidFill>
            <a:schemeClr val="lt2"/>
          </a:solidFill>
          <a:ln>
            <a:noFill/>
          </a:ln>
        </p:spPr>
      </p:sp>
      <p:pic>
        <p:nvPicPr>
          <p:cNvPr id="82" name="Google Shape;82;p21"/>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3" name="Google Shape;83;p21"/>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1"/>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3_Title Slide">
  <p:cSld name="Full Text Green">
    <p:spTree>
      <p:nvGrpSpPr>
        <p:cNvPr id="1" name="Shape 85"/>
        <p:cNvGrpSpPr/>
        <p:nvPr/>
      </p:nvGrpSpPr>
      <p:grpSpPr>
        <a:xfrm>
          <a:off x="0" y="0"/>
          <a:ext cx="0" cy="0"/>
          <a:chOff x="0" y="0"/>
          <a:chExt cx="0" cy="0"/>
        </a:xfrm>
      </p:grpSpPr>
      <p:sp>
        <p:nvSpPr>
          <p:cNvPr id="86" name="Google Shape;86;p22"/>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22"/>
          <p:cNvSpPr/>
          <p:nvPr/>
        </p:nvSpPr>
        <p:spPr>
          <a:xfrm>
            <a:off x="0" y="0"/>
            <a:ext cx="86061"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2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9" name="Google Shape;89;p22"/>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22"/>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1/2 Image">
    <p:spTree>
      <p:nvGrpSpPr>
        <p:cNvPr id="1" name="Shape 22"/>
        <p:cNvGrpSpPr/>
        <p:nvPr/>
      </p:nvGrpSpPr>
      <p:grpSpPr>
        <a:xfrm>
          <a:off x="0" y="0"/>
          <a:ext cx="0" cy="0"/>
          <a:chOff x="0" y="0"/>
          <a:chExt cx="0" cy="0"/>
        </a:xfrm>
      </p:grpSpPr>
      <p:sp>
        <p:nvSpPr>
          <p:cNvPr id="23" name="Google Shape;23;p12"/>
          <p:cNvSpPr/>
          <p:nvPr/>
        </p:nvSpPr>
        <p:spPr>
          <a:xfrm>
            <a:off x="0" y="0"/>
            <a:ext cx="233440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 name="Google Shape;24;p12"/>
          <p:cNvSpPr>
            <a:spLocks noGrp="1"/>
          </p:cNvSpPr>
          <p:nvPr>
            <p:ph type="pic" idx="2"/>
          </p:nvPr>
        </p:nvSpPr>
        <p:spPr>
          <a:xfrm>
            <a:off x="129088" y="0"/>
            <a:ext cx="4420610" cy="6858000"/>
          </a:xfrm>
          <a:prstGeom prst="rect">
            <a:avLst/>
          </a:prstGeom>
          <a:solidFill>
            <a:schemeClr val="lt2"/>
          </a:solidFill>
          <a:ln>
            <a:noFill/>
          </a:ln>
        </p:spPr>
      </p:sp>
      <p:pic>
        <p:nvPicPr>
          <p:cNvPr id="25" name="Google Shape;25;p1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26" name="Google Shape;26;p12"/>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2"/>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28"/>
        <p:cNvGrpSpPr/>
        <p:nvPr/>
      </p:nvGrpSpPr>
      <p:grpSpPr>
        <a:xfrm>
          <a:off x="0" y="0"/>
          <a:ext cx="0" cy="0"/>
          <a:chOff x="0" y="0"/>
          <a:chExt cx="0" cy="0"/>
        </a:xfrm>
      </p:grpSpPr>
      <p:sp>
        <p:nvSpPr>
          <p:cNvPr id="29" name="Google Shape;29;p13"/>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 name="Google Shape;30;p13"/>
          <p:cNvSpPr>
            <a:spLocks noGrp="1"/>
          </p:cNvSpPr>
          <p:nvPr>
            <p:ph type="pic" idx="2"/>
          </p:nvPr>
        </p:nvSpPr>
        <p:spPr>
          <a:xfrm>
            <a:off x="129088" y="0"/>
            <a:ext cx="2205321" cy="6858000"/>
          </a:xfrm>
          <a:prstGeom prst="rect">
            <a:avLst/>
          </a:prstGeom>
          <a:solidFill>
            <a:schemeClr val="lt2"/>
          </a:solidFill>
          <a:ln>
            <a:noFill/>
          </a:ln>
        </p:spPr>
      </p:sp>
      <p:pic>
        <p:nvPicPr>
          <p:cNvPr id="31" name="Google Shape;31;p1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2" name="Google Shape;32;p13"/>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3"/>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Full Text - Blue">
    <p:spTree>
      <p:nvGrpSpPr>
        <p:cNvPr id="1" name="Shape 34"/>
        <p:cNvGrpSpPr/>
        <p:nvPr/>
      </p:nvGrpSpPr>
      <p:grpSpPr>
        <a:xfrm>
          <a:off x="0" y="0"/>
          <a:ext cx="0" cy="0"/>
          <a:chOff x="0" y="0"/>
          <a:chExt cx="0" cy="0"/>
        </a:xfrm>
      </p:grpSpPr>
      <p:sp>
        <p:nvSpPr>
          <p:cNvPr id="35" name="Google Shape;35;p14"/>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 name="Google Shape;36;p14"/>
          <p:cNvSpPr/>
          <p:nvPr/>
        </p:nvSpPr>
        <p:spPr>
          <a:xfrm>
            <a:off x="0" y="0"/>
            <a:ext cx="86061"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7" name="Google Shape;37;p14"/>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8" name="Google Shape;38;p14"/>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4"/>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Full Text - Yellow">
    <p:spTree>
      <p:nvGrpSpPr>
        <p:cNvPr id="1" name="Shape 40"/>
        <p:cNvGrpSpPr/>
        <p:nvPr/>
      </p:nvGrpSpPr>
      <p:grpSpPr>
        <a:xfrm>
          <a:off x="0" y="0"/>
          <a:ext cx="0" cy="0"/>
          <a:chOff x="0" y="0"/>
          <a:chExt cx="0" cy="0"/>
        </a:xfrm>
      </p:grpSpPr>
      <p:sp>
        <p:nvSpPr>
          <p:cNvPr id="41" name="Google Shape;41;p15"/>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 name="Google Shape;42;p15"/>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1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4" name="Google Shape;44;p15"/>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5"/>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Generic Text">
  <p:cSld name="Closing Slide">
    <p:spTree>
      <p:nvGrpSpPr>
        <p:cNvPr id="1" name="Shape 46"/>
        <p:cNvGrpSpPr/>
        <p:nvPr/>
      </p:nvGrpSpPr>
      <p:grpSpPr>
        <a:xfrm>
          <a:off x="0" y="0"/>
          <a:ext cx="0" cy="0"/>
          <a:chOff x="0" y="0"/>
          <a:chExt cx="0" cy="0"/>
        </a:xfrm>
      </p:grpSpPr>
      <p:sp>
        <p:nvSpPr>
          <p:cNvPr id="47" name="Google Shape;47;p16"/>
          <p:cNvSpPr/>
          <p:nvPr/>
        </p:nvSpPr>
        <p:spPr>
          <a:xfrm>
            <a:off x="11189586" y="0"/>
            <a:ext cx="863600" cy="67056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16"/>
          <p:cNvSpPr>
            <a:spLocks noGrp="1"/>
          </p:cNvSpPr>
          <p:nvPr>
            <p:ph type="pic" idx="2"/>
          </p:nvPr>
        </p:nvSpPr>
        <p:spPr>
          <a:xfrm>
            <a:off x="-1" y="0"/>
            <a:ext cx="12192001" cy="6098533"/>
          </a:xfrm>
          <a:prstGeom prst="rect">
            <a:avLst/>
          </a:prstGeom>
          <a:solidFill>
            <a:schemeClr val="lt2"/>
          </a:solidFill>
          <a:ln>
            <a:noFill/>
          </a:ln>
        </p:spPr>
      </p:sp>
      <p:sp>
        <p:nvSpPr>
          <p:cNvPr id="49" name="Google Shape;49;p16"/>
          <p:cNvSpPr txBox="1"/>
          <p:nvPr/>
        </p:nvSpPr>
        <p:spPr>
          <a:xfrm>
            <a:off x="291214" y="6416222"/>
            <a:ext cx="31347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1000" b="0" i="0" u="none" strike="noStrike" cap="none">
                <a:solidFill>
                  <a:schemeClr val="accent1"/>
                </a:solidFill>
                <a:latin typeface="Mulish Light"/>
                <a:ea typeface="Mulish Light"/>
                <a:cs typeface="Mulish Light"/>
                <a:sym typeface="Mulish Light"/>
              </a:rPr>
              <a:t>April 2024 Business Meetings</a:t>
            </a:r>
            <a:endParaRPr sz="1000" b="0" i="0" u="none" strike="noStrike" cap="none">
              <a:solidFill>
                <a:schemeClr val="accent1"/>
              </a:solidFill>
              <a:latin typeface="Mulish Light"/>
              <a:ea typeface="Mulish Light"/>
              <a:cs typeface="Mulish Light"/>
              <a:sym typeface="Mulish Light"/>
            </a:endParaRPr>
          </a:p>
        </p:txBody>
      </p:sp>
      <p:sp>
        <p:nvSpPr>
          <p:cNvPr id="50" name="Google Shape;50;p16"/>
          <p:cNvSpPr/>
          <p:nvPr/>
        </p:nvSpPr>
        <p:spPr>
          <a:xfrm rot="5400000">
            <a:off x="4004420" y="5171312"/>
            <a:ext cx="3600" cy="2736000"/>
          </a:xfrm>
          <a:prstGeom prst="rect">
            <a:avLst/>
          </a:prstGeom>
          <a:solidFill>
            <a:schemeClr val="accent1">
              <a:alpha val="4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chemeClr val="accent1"/>
              </a:solidFill>
              <a:latin typeface="Mulish Light"/>
              <a:ea typeface="Mulish Light"/>
              <a:cs typeface="Mulish Light"/>
              <a:sym typeface="Mulish Light"/>
            </a:endParaRPr>
          </a:p>
        </p:txBody>
      </p:sp>
      <p:sp>
        <p:nvSpPr>
          <p:cNvPr id="51" name="Google Shape;51;p16"/>
          <p:cNvSpPr txBox="1"/>
          <p:nvPr/>
        </p:nvSpPr>
        <p:spPr>
          <a:xfrm>
            <a:off x="5679022" y="6416202"/>
            <a:ext cx="7575819"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accent2"/>
                </a:solidFill>
                <a:uFill>
                  <a:noFill/>
                </a:uFill>
                <a:latin typeface="Mulish Light"/>
                <a:ea typeface="Mulish Light"/>
                <a:cs typeface="Mulish Light"/>
                <a:sym typeface="Mulish Light"/>
                <a:hlinkClick r:id="rId2">
                  <a:extLst>
                    <a:ext uri="{A12FA001-AC4F-418D-AE19-62706E023703}">
                      <ahyp:hlinkClr xmlns:ahyp="http://schemas.microsoft.com/office/drawing/2018/hyperlinkcolor" val="tx"/>
                    </a:ext>
                  </a:extLst>
                </a:hlinkClick>
              </a:rPr>
              <a:t>snomedexpo.org</a:t>
            </a:r>
            <a:r>
              <a:rPr lang="en-GB" sz="1000" b="0" i="0" u="none" strike="noStrike" cap="none">
                <a:solidFill>
                  <a:schemeClr val="accent1"/>
                </a:solidFill>
                <a:latin typeface="Mulish Light"/>
                <a:ea typeface="Mulish Light"/>
                <a:cs typeface="Mulish Light"/>
                <a:sym typeface="Mulish Light"/>
              </a:rPr>
              <a:t>  |   linkedin.com/company/ihtsdo   |   x.com/snomedct   |   youtube.com/@snomedct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52"/>
        <p:cNvGrpSpPr/>
        <p:nvPr/>
      </p:nvGrpSpPr>
      <p:grpSpPr>
        <a:xfrm>
          <a:off x="0" y="0"/>
          <a:ext cx="0" cy="0"/>
          <a:chOff x="0" y="0"/>
          <a:chExt cx="0" cy="0"/>
        </a:xfrm>
      </p:grpSpPr>
      <p:sp>
        <p:nvSpPr>
          <p:cNvPr id="53" name="Google Shape;53;p17"/>
          <p:cNvSpPr>
            <a:spLocks noGrp="1"/>
          </p:cNvSpPr>
          <p:nvPr>
            <p:ph type="pic" idx="2"/>
          </p:nvPr>
        </p:nvSpPr>
        <p:spPr>
          <a:xfrm>
            <a:off x="0" y="0"/>
            <a:ext cx="4064000" cy="2286000"/>
          </a:xfrm>
          <a:prstGeom prst="rect">
            <a:avLst/>
          </a:prstGeom>
          <a:noFill/>
          <a:ln>
            <a:noFill/>
          </a:ln>
        </p:spPr>
      </p:sp>
      <p:sp>
        <p:nvSpPr>
          <p:cNvPr id="54" name="Google Shape;54;p17"/>
          <p:cNvSpPr>
            <a:spLocks noGrp="1"/>
          </p:cNvSpPr>
          <p:nvPr>
            <p:ph type="pic" idx="3"/>
          </p:nvPr>
        </p:nvSpPr>
        <p:spPr>
          <a:xfrm>
            <a:off x="4064000" y="0"/>
            <a:ext cx="4064000" cy="2286000"/>
          </a:xfrm>
          <a:prstGeom prst="rect">
            <a:avLst/>
          </a:prstGeom>
          <a:noFill/>
          <a:ln>
            <a:noFill/>
          </a:ln>
        </p:spPr>
      </p:sp>
      <p:sp>
        <p:nvSpPr>
          <p:cNvPr id="55" name="Google Shape;55;p17"/>
          <p:cNvSpPr>
            <a:spLocks noGrp="1"/>
          </p:cNvSpPr>
          <p:nvPr>
            <p:ph type="pic" idx="4"/>
          </p:nvPr>
        </p:nvSpPr>
        <p:spPr>
          <a:xfrm>
            <a:off x="8128000" y="0"/>
            <a:ext cx="4064000" cy="2286000"/>
          </a:xfrm>
          <a:prstGeom prst="rect">
            <a:avLst/>
          </a:prstGeom>
          <a:noFill/>
          <a:ln>
            <a:noFill/>
          </a:ln>
        </p:spPr>
      </p:sp>
      <p:sp>
        <p:nvSpPr>
          <p:cNvPr id="56" name="Google Shape;56;p17"/>
          <p:cNvSpPr>
            <a:spLocks noGrp="1"/>
          </p:cNvSpPr>
          <p:nvPr>
            <p:ph type="pic" idx="5"/>
          </p:nvPr>
        </p:nvSpPr>
        <p:spPr>
          <a:xfrm>
            <a:off x="0" y="2286000"/>
            <a:ext cx="6273800" cy="2286000"/>
          </a:xfrm>
          <a:prstGeom prst="rect">
            <a:avLst/>
          </a:prstGeom>
          <a:noFill/>
          <a:ln>
            <a:noFill/>
          </a:ln>
        </p:spPr>
      </p:sp>
      <p:sp>
        <p:nvSpPr>
          <p:cNvPr id="57" name="Google Shape;57;p17"/>
          <p:cNvSpPr>
            <a:spLocks noGrp="1"/>
          </p:cNvSpPr>
          <p:nvPr>
            <p:ph type="pic" idx="6"/>
          </p:nvPr>
        </p:nvSpPr>
        <p:spPr>
          <a:xfrm>
            <a:off x="-1" y="4572000"/>
            <a:ext cx="6805204" cy="2286000"/>
          </a:xfrm>
          <a:prstGeom prst="rect">
            <a:avLst/>
          </a:prstGeom>
          <a:noFill/>
          <a:ln>
            <a:noFill/>
          </a:ln>
        </p:spPr>
      </p:sp>
      <p:sp>
        <p:nvSpPr>
          <p:cNvPr id="58" name="Google Shape;58;p17"/>
          <p:cNvSpPr>
            <a:spLocks noGrp="1"/>
          </p:cNvSpPr>
          <p:nvPr>
            <p:ph type="pic" idx="7"/>
          </p:nvPr>
        </p:nvSpPr>
        <p:spPr>
          <a:xfrm>
            <a:off x="6805204" y="4572000"/>
            <a:ext cx="5386797" cy="2286000"/>
          </a:xfrm>
          <a:prstGeom prst="rect">
            <a:avLst/>
          </a:prstGeom>
          <a:noFill/>
          <a:ln>
            <a:noFill/>
          </a:ln>
        </p:spPr>
      </p:sp>
      <p:pic>
        <p:nvPicPr>
          <p:cNvPr id="59" name="Google Shape;59;p17"/>
          <p:cNvPicPr preferRelativeResize="0"/>
          <p:nvPr/>
        </p:nvPicPr>
        <p:blipFill rotWithShape="1">
          <a:blip r:embed="rId2">
            <a:alphaModFix/>
          </a:blip>
          <a:srcRect/>
          <a:stretch/>
        </p:blipFill>
        <p:spPr>
          <a:xfrm>
            <a:off x="6426200" y="2438400"/>
            <a:ext cx="3238832" cy="19812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3_Title Slide">
  <p:cSld name="Promo Slide">
    <p:spTree>
      <p:nvGrpSpPr>
        <p:cNvPr id="1" name="Shape 60"/>
        <p:cNvGrpSpPr/>
        <p:nvPr/>
      </p:nvGrpSpPr>
      <p:grpSpPr>
        <a:xfrm>
          <a:off x="0" y="0"/>
          <a:ext cx="0" cy="0"/>
          <a:chOff x="0" y="0"/>
          <a:chExt cx="0" cy="0"/>
        </a:xfrm>
      </p:grpSpPr>
      <p:sp>
        <p:nvSpPr>
          <p:cNvPr id="61" name="Google Shape;61;p18"/>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 name="Google Shape;62;p18"/>
          <p:cNvSpPr/>
          <p:nvPr/>
        </p:nvSpPr>
        <p:spPr>
          <a:xfrm>
            <a:off x="0" y="0"/>
            <a:ext cx="86061" cy="6858000"/>
          </a:xfrm>
          <a:prstGeom prst="rect">
            <a:avLst/>
          </a:prstGeom>
          <a:solidFill>
            <a:srgbClr val="F0513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3" name="Google Shape;63;p18"/>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64" name="Google Shape;64;p18"/>
          <p:cNvSpPr txBox="1">
            <a:spLocks noGrp="1"/>
          </p:cNvSpPr>
          <p:nvPr>
            <p:ph type="body" idx="1"/>
          </p:nvPr>
        </p:nvSpPr>
        <p:spPr>
          <a:xfrm>
            <a:off x="638781" y="3454462"/>
            <a:ext cx="3080873" cy="3008003"/>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18"/>
          <p:cNvSpPr txBox="1">
            <a:spLocks noGrp="1"/>
          </p:cNvSpPr>
          <p:nvPr>
            <p:ph type="body" idx="2"/>
          </p:nvPr>
        </p:nvSpPr>
        <p:spPr>
          <a:xfrm>
            <a:off x="603273" y="980751"/>
            <a:ext cx="3080873"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6" name="Google Shape;66;p18"/>
          <p:cNvPicPr preferRelativeResize="0"/>
          <p:nvPr/>
        </p:nvPicPr>
        <p:blipFill rotWithShape="1">
          <a:blip r:embed="rId3">
            <a:alphaModFix/>
          </a:blip>
          <a:srcRect/>
          <a:stretch/>
        </p:blipFill>
        <p:spPr>
          <a:xfrm>
            <a:off x="4434000" y="0"/>
            <a:ext cx="6858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3_Title Slide">
  <p:cSld name="1/3 Image Yellow">
    <p:spTree>
      <p:nvGrpSpPr>
        <p:cNvPr id="1" name="Shape 67"/>
        <p:cNvGrpSpPr/>
        <p:nvPr/>
      </p:nvGrpSpPr>
      <p:grpSpPr>
        <a:xfrm>
          <a:off x="0" y="0"/>
          <a:ext cx="0" cy="0"/>
          <a:chOff x="0" y="0"/>
          <a:chExt cx="0" cy="0"/>
        </a:xfrm>
      </p:grpSpPr>
      <p:sp>
        <p:nvSpPr>
          <p:cNvPr id="68" name="Google Shape;68;p19"/>
          <p:cNvSpPr/>
          <p:nvPr/>
        </p:nvSpPr>
        <p:spPr>
          <a:xfrm>
            <a:off x="0" y="0"/>
            <a:ext cx="2334409"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9" name="Google Shape;69;p19"/>
          <p:cNvSpPr>
            <a:spLocks noGrp="1"/>
          </p:cNvSpPr>
          <p:nvPr>
            <p:ph type="pic" idx="2"/>
          </p:nvPr>
        </p:nvSpPr>
        <p:spPr>
          <a:xfrm>
            <a:off x="129088" y="0"/>
            <a:ext cx="2205321" cy="6858000"/>
          </a:xfrm>
          <a:prstGeom prst="rect">
            <a:avLst/>
          </a:prstGeom>
          <a:solidFill>
            <a:schemeClr val="lt2"/>
          </a:solidFill>
          <a:ln>
            <a:noFill/>
          </a:ln>
        </p:spPr>
      </p:sp>
      <p:pic>
        <p:nvPicPr>
          <p:cNvPr id="70" name="Google Shape;70;p19"/>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1" name="Google Shape;71;p19"/>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9"/>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10"/>
          <p:cNvCxnSpPr/>
          <p:nvPr/>
        </p:nvCxnSpPr>
        <p:spPr>
          <a:xfrm rot="10800000">
            <a:off x="11792737" y="1532400"/>
            <a:ext cx="0" cy="2590200"/>
          </a:xfrm>
          <a:prstGeom prst="straightConnector1">
            <a:avLst/>
          </a:prstGeom>
          <a:noFill/>
          <a:ln w="9525" cap="flat" cmpd="sng">
            <a:solidFill>
              <a:srgbClr val="EFEFEF"/>
            </a:solidFill>
            <a:prstDash val="solid"/>
            <a:round/>
            <a:headEnd type="none" w="sm" len="sm"/>
            <a:tailEnd type="none" w="sm" len="sm"/>
          </a:ln>
        </p:spPr>
      </p:cxnSp>
      <p:sp>
        <p:nvSpPr>
          <p:cNvPr id="11" name="Google Shape;11;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p:nvPr/>
        </p:nvSpPr>
        <p:spPr>
          <a:xfrm rot="-5400000">
            <a:off x="10215800" y="4865565"/>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1100" b="0" i="0" u="none" strike="noStrike" cap="none">
                <a:solidFill>
                  <a:srgbClr val="222222"/>
                </a:solidFill>
                <a:latin typeface="Mulish Light"/>
                <a:ea typeface="Mulish Light"/>
                <a:cs typeface="Mulish Light"/>
                <a:sym typeface="Mulish Light"/>
              </a:rPr>
              <a:t>April 2024  Business Meetings</a:t>
            </a:r>
            <a:endParaRPr sz="1100" b="0" i="0" u="none" strike="noStrike" cap="none">
              <a:solidFill>
                <a:srgbClr val="434A55"/>
              </a:solidFill>
              <a:latin typeface="Mulish Light"/>
              <a:ea typeface="Mulish Light"/>
              <a:cs typeface="Mulish Light"/>
              <a:sym typeface="Mulish Light"/>
            </a:endParaRPr>
          </a:p>
        </p:txBody>
      </p:sp>
      <p:sp>
        <p:nvSpPr>
          <p:cNvPr id="14" name="Google Shape;14;p10"/>
          <p:cNvSpPr txBox="1"/>
          <p:nvPr/>
        </p:nvSpPr>
        <p:spPr>
          <a:xfrm>
            <a:off x="11587566" y="2272998"/>
            <a:ext cx="416448" cy="42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GB" sz="1400" b="0" i="0" u="none" strike="noStrike" cap="none">
                <a:solidFill>
                  <a:schemeClr val="dk1"/>
                </a:solidFill>
                <a:latin typeface="Mulish Light"/>
                <a:ea typeface="Mulish Light"/>
                <a:cs typeface="Mulish Light"/>
                <a:sym typeface="Mulish Light"/>
              </a:rPr>
              <a:t>‹#›</a:t>
            </a:fld>
            <a:endParaRPr sz="1400" b="0" i="0" u="none" strike="noStrike" cap="none">
              <a:solidFill>
                <a:schemeClr val="dk1"/>
              </a:solidFill>
              <a:latin typeface="Mulish Light"/>
              <a:ea typeface="Mulish Light"/>
              <a:cs typeface="Mulish Light"/>
              <a:sym typeface="Mulish Light"/>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pic>
        <p:nvPicPr>
          <p:cNvPr id="95" name="Google Shape;95;p1"/>
          <p:cNvPicPr preferRelativeResize="0"/>
          <p:nvPr/>
        </p:nvPicPr>
        <p:blipFill rotWithShape="1">
          <a:blip r:embed="rId3">
            <a:alphaModFix/>
          </a:blip>
          <a:srcRect l="61927"/>
          <a:stretch/>
        </p:blipFill>
        <p:spPr>
          <a:xfrm>
            <a:off x="7550300" y="0"/>
            <a:ext cx="4641701" cy="6858000"/>
          </a:xfrm>
          <a:prstGeom prst="rect">
            <a:avLst/>
          </a:prstGeom>
          <a:noFill/>
          <a:ln>
            <a:noFill/>
          </a:ln>
        </p:spPr>
      </p:pic>
      <p:sp>
        <p:nvSpPr>
          <p:cNvPr id="96" name="Google Shape;96;p1"/>
          <p:cNvSpPr txBox="1"/>
          <p:nvPr/>
        </p:nvSpPr>
        <p:spPr>
          <a:xfrm>
            <a:off x="203450" y="262875"/>
            <a:ext cx="6483000" cy="7656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1700" b="0" i="0" u="none" strike="noStrike" cap="none">
                <a:solidFill>
                  <a:schemeClr val="accent1"/>
                </a:solidFill>
                <a:latin typeface="Mulish ExtraBold"/>
                <a:ea typeface="Mulish ExtraBold"/>
                <a:cs typeface="Mulish ExtraBold"/>
                <a:sym typeface="Mulish ExtraBold"/>
              </a:rPr>
              <a:t>APRIL 2024 </a:t>
            </a:r>
            <a:br>
              <a:rPr lang="en-GB" sz="1700" b="0" i="0" u="none" strike="noStrike" cap="none">
                <a:solidFill>
                  <a:schemeClr val="accent1"/>
                </a:solidFill>
                <a:latin typeface="Mulish ExtraBold"/>
                <a:ea typeface="Mulish ExtraBold"/>
                <a:cs typeface="Mulish ExtraBold"/>
                <a:sym typeface="Mulish ExtraBold"/>
              </a:rPr>
            </a:br>
            <a:r>
              <a:rPr lang="en-GB" sz="1700" b="0" i="0" u="none" strike="noStrike" cap="none">
                <a:solidFill>
                  <a:schemeClr val="accent1"/>
                </a:solidFill>
                <a:latin typeface="Mulish ExtraBold"/>
                <a:ea typeface="Mulish ExtraBold"/>
                <a:cs typeface="Mulish ExtraBold"/>
                <a:sym typeface="Mulish ExtraBold"/>
              </a:rPr>
              <a:t>SNOMED INTERNATIONAL BUSINESS MEETINGS</a:t>
            </a:r>
            <a:endParaRPr sz="1700" b="0" i="0" u="none" strike="noStrike" cap="none">
              <a:solidFill>
                <a:schemeClr val="accent1"/>
              </a:solidFill>
              <a:latin typeface="Mulish ExtraBold"/>
              <a:ea typeface="Mulish ExtraBold"/>
              <a:cs typeface="Mulish ExtraBold"/>
              <a:sym typeface="Mulish ExtraBold"/>
            </a:endParaRPr>
          </a:p>
        </p:txBody>
      </p:sp>
      <p:pic>
        <p:nvPicPr>
          <p:cNvPr id="97" name="Google Shape;97;p1"/>
          <p:cNvPicPr preferRelativeResize="0"/>
          <p:nvPr/>
        </p:nvPicPr>
        <p:blipFill rotWithShape="1">
          <a:blip r:embed="rId4">
            <a:alphaModFix/>
          </a:blip>
          <a:srcRect r="55514"/>
          <a:stretch/>
        </p:blipFill>
        <p:spPr>
          <a:xfrm>
            <a:off x="11290793" y="0"/>
            <a:ext cx="901201" cy="901199"/>
          </a:xfrm>
          <a:prstGeom prst="rect">
            <a:avLst/>
          </a:prstGeom>
          <a:noFill/>
          <a:ln>
            <a:noFill/>
          </a:ln>
        </p:spPr>
      </p:pic>
      <p:sp>
        <p:nvSpPr>
          <p:cNvPr id="98" name="Google Shape;98;p1"/>
          <p:cNvSpPr txBox="1"/>
          <p:nvPr/>
        </p:nvSpPr>
        <p:spPr>
          <a:xfrm>
            <a:off x="180590" y="2156550"/>
            <a:ext cx="10746600" cy="23925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3200" b="0" i="0" u="none" strike="noStrike" cap="none">
                <a:solidFill>
                  <a:schemeClr val="dk1"/>
                </a:solidFill>
                <a:latin typeface="Mulish Black"/>
                <a:ea typeface="Mulish Black"/>
                <a:cs typeface="Mulish Black"/>
                <a:sym typeface="Mulish Black"/>
              </a:rPr>
              <a:t>Addressing the ‘or’ in dose forms</a:t>
            </a:r>
            <a:endParaRPr/>
          </a:p>
          <a:p>
            <a:pPr marL="0" marR="0" lvl="0" indent="0" algn="l" rtl="0">
              <a:lnSpc>
                <a:spcPct val="90000"/>
              </a:lnSpc>
              <a:spcBef>
                <a:spcPts val="0"/>
              </a:spcBef>
              <a:spcAft>
                <a:spcPts val="0"/>
              </a:spcAft>
              <a:buClr>
                <a:schemeClr val="accent1"/>
              </a:buClr>
              <a:buSzPts val="5300"/>
              <a:buFont typeface="Oswald"/>
              <a:buNone/>
            </a:pPr>
            <a:endParaRPr sz="3200" b="0" i="0" u="none" strike="noStrike" cap="none">
              <a:solidFill>
                <a:schemeClr val="dk1"/>
              </a:solidFill>
              <a:latin typeface="Mulish Black"/>
              <a:ea typeface="Mulish Black"/>
              <a:cs typeface="Mulish Black"/>
              <a:sym typeface="Mulish Black"/>
            </a:endParaRPr>
          </a:p>
          <a:p>
            <a:pPr marL="0" marR="0" lvl="0" indent="0" algn="l" rtl="0">
              <a:lnSpc>
                <a:spcPct val="90000"/>
              </a:lnSpc>
              <a:spcBef>
                <a:spcPts val="0"/>
              </a:spcBef>
              <a:spcAft>
                <a:spcPts val="0"/>
              </a:spcAft>
              <a:buClr>
                <a:schemeClr val="accent1"/>
              </a:buClr>
              <a:buSzPts val="5300"/>
              <a:buFont typeface="Oswald"/>
              <a:buNone/>
            </a:pPr>
            <a:r>
              <a:rPr lang="en-GB" sz="2400" b="1" i="1" u="none" strike="noStrike" cap="none">
                <a:solidFill>
                  <a:schemeClr val="dk1"/>
                </a:solidFill>
                <a:latin typeface="Mulish Black"/>
                <a:ea typeface="Mulish Black"/>
                <a:cs typeface="Mulish Black"/>
                <a:sym typeface="Mulish Black"/>
              </a:rPr>
              <a:t>Nicki Ingram and </a:t>
            </a:r>
            <a:r>
              <a:rPr lang="en-GB" sz="2400" b="1" i="1">
                <a:solidFill>
                  <a:schemeClr val="dk1"/>
                </a:solidFill>
                <a:latin typeface="Mulish Black"/>
                <a:ea typeface="Mulish Black"/>
                <a:cs typeface="Mulish Black"/>
                <a:sym typeface="Mulish Black"/>
              </a:rPr>
              <a:t>Julie James</a:t>
            </a:r>
            <a:endParaRPr sz="2400" b="1" i="1" u="none" strike="noStrike" cap="none">
              <a:solidFill>
                <a:schemeClr val="dk1"/>
              </a:solidFill>
              <a:latin typeface="Mulish Black"/>
              <a:ea typeface="Mulish Black"/>
              <a:cs typeface="Mulish Black"/>
              <a:sym typeface="Mulish Black"/>
            </a:endParaRPr>
          </a:p>
        </p:txBody>
      </p:sp>
      <p:sp>
        <p:nvSpPr>
          <p:cNvPr id="99" name="Google Shape;99;p1"/>
          <p:cNvSpPr/>
          <p:nvPr/>
        </p:nvSpPr>
        <p:spPr>
          <a:xfrm>
            <a:off x="480050" y="6183625"/>
            <a:ext cx="365700" cy="351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00" name="Google Shape;100;p1"/>
          <p:cNvSpPr txBox="1"/>
          <p:nvPr/>
        </p:nvSpPr>
        <p:spPr>
          <a:xfrm>
            <a:off x="203450" y="5811100"/>
            <a:ext cx="6483000" cy="7656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1700" b="0" i="0" u="none" strike="noStrike" cap="none">
                <a:solidFill>
                  <a:schemeClr val="accent1"/>
                </a:solidFill>
                <a:latin typeface="Mulish"/>
                <a:ea typeface="Mulish"/>
                <a:cs typeface="Mulish"/>
                <a:sym typeface="Mulish"/>
              </a:rPr>
              <a:t>Wednesday APRIL 17, 2024  </a:t>
            </a:r>
            <a:br>
              <a:rPr lang="en-GB" sz="1700" b="0" i="0" u="none" strike="noStrike" cap="none">
                <a:solidFill>
                  <a:schemeClr val="accent1"/>
                </a:solidFill>
                <a:latin typeface="Mulish"/>
                <a:ea typeface="Mulish"/>
                <a:cs typeface="Mulish"/>
                <a:sym typeface="Mulish"/>
              </a:rPr>
            </a:br>
            <a:r>
              <a:rPr lang="en-GB" sz="1700" b="0" i="0" u="none" strike="noStrike" cap="none">
                <a:solidFill>
                  <a:schemeClr val="accent1"/>
                </a:solidFill>
                <a:latin typeface="Mulish"/>
                <a:ea typeface="Mulish"/>
                <a:cs typeface="Mulish"/>
                <a:sym typeface="Mulish"/>
              </a:rPr>
              <a:t>LONDON, UNITED KINGDOM</a:t>
            </a:r>
            <a:endParaRPr sz="1700" b="0" i="0" u="none" strike="noStrike" cap="none">
              <a:solidFill>
                <a:schemeClr val="accent1"/>
              </a:solidFill>
              <a:latin typeface="Mulish"/>
              <a:ea typeface="Mulish"/>
              <a:cs typeface="Mulish"/>
              <a:sym typeface="Mulish"/>
            </a:endParaRPr>
          </a:p>
        </p:txBody>
      </p:sp>
      <p:sp>
        <p:nvSpPr>
          <p:cNvPr id="101" name="Google Shape;101;p1"/>
          <p:cNvSpPr/>
          <p:nvPr/>
        </p:nvSpPr>
        <p:spPr>
          <a:xfrm flipH="1">
            <a:off x="11115617" y="4589795"/>
            <a:ext cx="1120500" cy="2561700"/>
          </a:xfrm>
          <a:prstGeom prst="rtTriangl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
          <p:cNvSpPr/>
          <p:nvPr/>
        </p:nvSpPr>
        <p:spPr>
          <a:xfrm rot="10800000">
            <a:off x="7810450" y="5189120"/>
            <a:ext cx="3939600" cy="1680300"/>
          </a:xfrm>
          <a:prstGeom prst="parallelogram">
            <a:avLst>
              <a:gd name="adj" fmla="val 43613"/>
            </a:avLst>
          </a:prstGeom>
          <a:solidFill>
            <a:schemeClr val="accent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03" name="Google Shape;103;p1"/>
          <p:cNvSpPr txBox="1"/>
          <p:nvPr/>
        </p:nvSpPr>
        <p:spPr>
          <a:xfrm>
            <a:off x="7955270" y="5284330"/>
            <a:ext cx="3726300" cy="1537200"/>
          </a:xfrm>
          <a:prstGeom prst="rect">
            <a:avLst/>
          </a:prstGeom>
          <a:noFill/>
          <a:ln>
            <a:noFill/>
          </a:ln>
        </p:spPr>
        <p:txBody>
          <a:bodyPr spcFirstLastPara="1" wrap="square" lIns="121900" tIns="121900" rIns="121900" bIns="121900" anchor="ctr" anchorCtr="0">
            <a:noAutofit/>
          </a:bodyPr>
          <a:lstStyle/>
          <a:p>
            <a:pPr marL="1200150" marR="0" lvl="0" indent="0" algn="l" rtl="0">
              <a:lnSpc>
                <a:spcPct val="90000"/>
              </a:lnSpc>
              <a:spcBef>
                <a:spcPts val="0"/>
              </a:spcBef>
              <a:spcAft>
                <a:spcPts val="0"/>
              </a:spcAft>
              <a:buClr>
                <a:srgbClr val="000000"/>
              </a:buClr>
              <a:buSzPts val="2700"/>
              <a:buFont typeface="Arial"/>
              <a:buNone/>
            </a:pPr>
            <a:r>
              <a:rPr lang="en-GB" sz="1700" b="0" i="1" u="none" strike="noStrike" cap="none">
                <a:solidFill>
                  <a:schemeClr val="lt1"/>
                </a:solidFill>
                <a:latin typeface="Mulish"/>
                <a:ea typeface="Mulish"/>
                <a:cs typeface="Mulish"/>
                <a:sym typeface="Mulish"/>
              </a:rPr>
              <a:t>Leading healthcare terminology, </a:t>
            </a:r>
            <a:endParaRPr sz="1700" b="0" i="1" u="none" strike="noStrike" cap="none">
              <a:solidFill>
                <a:schemeClr val="lt1"/>
              </a:solidFill>
              <a:latin typeface="Mulish"/>
              <a:ea typeface="Mulish"/>
              <a:cs typeface="Mulish"/>
              <a:sym typeface="Mulish"/>
            </a:endParaRPr>
          </a:p>
          <a:p>
            <a:pPr marL="1200150" marR="0" lvl="0" indent="0" algn="l" rtl="0">
              <a:lnSpc>
                <a:spcPct val="90000"/>
              </a:lnSpc>
              <a:spcBef>
                <a:spcPts val="0"/>
              </a:spcBef>
              <a:spcAft>
                <a:spcPts val="0"/>
              </a:spcAft>
              <a:buClr>
                <a:srgbClr val="000000"/>
              </a:buClr>
              <a:buSzPts val="2700"/>
              <a:buFont typeface="Arial"/>
              <a:buNone/>
            </a:pPr>
            <a:r>
              <a:rPr lang="en-GB" sz="1700" b="0" i="1" u="none" strike="noStrike" cap="none">
                <a:solidFill>
                  <a:schemeClr val="lt1"/>
                </a:solidFill>
                <a:latin typeface="Mulish"/>
                <a:ea typeface="Mulish"/>
                <a:cs typeface="Mulish"/>
                <a:sym typeface="Mulish"/>
              </a:rPr>
              <a:t>worldwide</a:t>
            </a:r>
            <a:endParaRPr sz="1700" b="0" i="0" u="none" strike="noStrike" cap="none">
              <a:solidFill>
                <a:schemeClr val="lt1"/>
              </a:solidFill>
              <a:latin typeface="Mulish"/>
              <a:ea typeface="Mulish"/>
              <a:cs typeface="Mulish"/>
              <a:sym typeface="Mulish"/>
            </a:endParaRPr>
          </a:p>
        </p:txBody>
      </p:sp>
      <p:pic>
        <p:nvPicPr>
          <p:cNvPr id="104" name="Google Shape;104;p1"/>
          <p:cNvPicPr preferRelativeResize="0"/>
          <p:nvPr/>
        </p:nvPicPr>
        <p:blipFill rotWithShape="1">
          <a:blip r:embed="rId4">
            <a:alphaModFix/>
          </a:blip>
          <a:srcRect r="55514"/>
          <a:stretch/>
        </p:blipFill>
        <p:spPr>
          <a:xfrm>
            <a:off x="8465743" y="5720180"/>
            <a:ext cx="674375" cy="674375"/>
          </a:xfrm>
          <a:prstGeom prst="rect">
            <a:avLst/>
          </a:prstGeom>
          <a:noFill/>
          <a:ln>
            <a:noFill/>
          </a:ln>
        </p:spPr>
      </p:pic>
      <p:sp>
        <p:nvSpPr>
          <p:cNvPr id="105" name="Google Shape;105;p1"/>
          <p:cNvSpPr/>
          <p:nvPr/>
        </p:nvSpPr>
        <p:spPr>
          <a:xfrm rot="10800000" flipH="1">
            <a:off x="7208825" y="4450"/>
            <a:ext cx="3429000" cy="7644000"/>
          </a:xfrm>
          <a:prstGeom prst="rtTriangl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6" name="Google Shape;106;p1"/>
          <p:cNvPicPr preferRelativeResize="0"/>
          <p:nvPr/>
        </p:nvPicPr>
        <p:blipFill rotWithShape="1">
          <a:blip r:embed="rId4">
            <a:alphaModFix/>
          </a:blip>
          <a:srcRect r="55514"/>
          <a:stretch/>
        </p:blipFill>
        <p:spPr>
          <a:xfrm>
            <a:off x="11290793" y="0"/>
            <a:ext cx="901201" cy="9011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
          <p:cNvSpPr txBox="1">
            <a:spLocks noGrp="1"/>
          </p:cNvSpPr>
          <p:nvPr>
            <p:ph type="body" idx="1"/>
          </p:nvPr>
        </p:nvSpPr>
        <p:spPr>
          <a:xfrm>
            <a:off x="4906174" y="360000"/>
            <a:ext cx="5917037" cy="53549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a:t>Logical model mismatch</a:t>
            </a:r>
            <a:endParaRPr/>
          </a:p>
        </p:txBody>
      </p:sp>
      <p:sp>
        <p:nvSpPr>
          <p:cNvPr id="112" name="Google Shape;112;p2"/>
          <p:cNvSpPr txBox="1">
            <a:spLocks noGrp="1"/>
          </p:cNvSpPr>
          <p:nvPr>
            <p:ph type="body" idx="3"/>
          </p:nvPr>
        </p:nvSpPr>
        <p:spPr>
          <a:xfrm>
            <a:off x="4906537" y="1014413"/>
            <a:ext cx="5916900" cy="54831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Dose forms containing ‘or’ in their descriptions have been modelled in SNOMED CT based on their defining relationships as meaning ‘and’ (i.e. conjunction).</a:t>
            </a: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Example: </a:t>
            </a:r>
            <a:endParaRPr/>
          </a:p>
          <a:p>
            <a:pPr marL="228600" lvl="0" indent="-50800" algn="l" rtl="0">
              <a:lnSpc>
                <a:spcPct val="90000"/>
              </a:lnSpc>
              <a:spcBef>
                <a:spcPts val="0"/>
              </a:spcBef>
              <a:spcAft>
                <a:spcPts val="0"/>
              </a:spcAft>
              <a:buClr>
                <a:schemeClr val="dk2"/>
              </a:buClr>
              <a:buSzPts val="2800"/>
              <a:buNone/>
            </a:pPr>
            <a:r>
              <a:rPr lang="en-GB"/>
              <a:t>420636007 |Conventional release ear or eye drops (dose form)|</a:t>
            </a:r>
            <a:endParaRPr/>
          </a:p>
        </p:txBody>
      </p:sp>
      <p:pic>
        <p:nvPicPr>
          <p:cNvPr id="113" name="Google Shape;113;p2"/>
          <p:cNvPicPr preferRelativeResize="0"/>
          <p:nvPr/>
        </p:nvPicPr>
        <p:blipFill rotWithShape="1">
          <a:blip r:embed="rId3">
            <a:alphaModFix/>
          </a:blip>
          <a:srcRect l="31867" r="31871"/>
          <a:stretch/>
        </p:blipFill>
        <p:spPr>
          <a:xfrm>
            <a:off x="129088" y="0"/>
            <a:ext cx="4420608" cy="6858000"/>
          </a:xfrm>
          <a:prstGeom prst="rect">
            <a:avLst/>
          </a:prstGeom>
          <a:solidFill>
            <a:srgbClr val="F1F2F1"/>
          </a:solidFill>
          <a:ln>
            <a:noFill/>
          </a:ln>
        </p:spPr>
      </p:pic>
      <p:sp>
        <p:nvSpPr>
          <p:cNvPr id="114" name="Google Shape;114;p2"/>
          <p:cNvSpPr txBox="1"/>
          <p:nvPr/>
        </p:nvSpPr>
        <p:spPr>
          <a:xfrm>
            <a:off x="650988" y="245844"/>
            <a:ext cx="3898710" cy="1850756"/>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rgbClr val="F1C232"/>
                </a:solidFill>
                <a:latin typeface="Mulish"/>
                <a:ea typeface="Mulish"/>
                <a:cs typeface="Mulish"/>
                <a:sym typeface="Mulish"/>
              </a:rPr>
              <a:t>The issue</a:t>
            </a:r>
            <a:endParaRPr sz="3200" b="0" i="0" u="none" strike="noStrike" cap="none">
              <a:solidFill>
                <a:srgbClr val="F1C232"/>
              </a:solidFill>
              <a:latin typeface="Mulish"/>
              <a:ea typeface="Mulish"/>
              <a:cs typeface="Mulish"/>
              <a:sym typeface="Mulish"/>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body" idx="1"/>
          </p:nvPr>
        </p:nvSpPr>
        <p:spPr>
          <a:xfrm>
            <a:off x="3531101" y="360000"/>
            <a:ext cx="7292100" cy="75709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sz="2400" b="1"/>
              <a:t>420636007 |Conventional release ear or eye drops (dose form)|</a:t>
            </a:r>
            <a:endParaRPr sz="2400" b="1"/>
          </a:p>
        </p:txBody>
      </p:sp>
      <p:sp>
        <p:nvSpPr>
          <p:cNvPr id="120" name="Google Shape;120;p3"/>
          <p:cNvSpPr txBox="1">
            <a:spLocks noGrp="1"/>
          </p:cNvSpPr>
          <p:nvPr>
            <p:ph type="body" idx="3"/>
          </p:nvPr>
        </p:nvSpPr>
        <p:spPr>
          <a:xfrm>
            <a:off x="3290951" y="1014425"/>
            <a:ext cx="7532649" cy="54831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sz="2000"/>
              <a:t>Modelled as ‘and’</a:t>
            </a: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endParaRPr/>
          </a:p>
        </p:txBody>
      </p:sp>
      <p:pic>
        <p:nvPicPr>
          <p:cNvPr id="121" name="Google Shape;121;p3"/>
          <p:cNvPicPr preferRelativeResize="0"/>
          <p:nvPr/>
        </p:nvPicPr>
        <p:blipFill rotWithShape="1">
          <a:blip r:embed="rId3">
            <a:alphaModFix/>
          </a:blip>
          <a:srcRect l="20661" r="24049"/>
          <a:stretch/>
        </p:blipFill>
        <p:spPr>
          <a:xfrm>
            <a:off x="114475" y="0"/>
            <a:ext cx="2928749" cy="6857999"/>
          </a:xfrm>
          <a:prstGeom prst="rect">
            <a:avLst/>
          </a:prstGeom>
          <a:noFill/>
          <a:ln>
            <a:noFill/>
          </a:ln>
        </p:spPr>
      </p:pic>
      <p:sp>
        <p:nvSpPr>
          <p:cNvPr id="122" name="Google Shape;122;p3"/>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pic>
        <p:nvPicPr>
          <p:cNvPr id="123" name="Google Shape;123;p3"/>
          <p:cNvPicPr preferRelativeResize="0"/>
          <p:nvPr/>
        </p:nvPicPr>
        <p:blipFill rotWithShape="1">
          <a:blip r:embed="rId4">
            <a:alphaModFix/>
          </a:blip>
          <a:srcRect/>
          <a:stretch/>
        </p:blipFill>
        <p:spPr>
          <a:xfrm>
            <a:off x="3290951" y="2006600"/>
            <a:ext cx="7772400" cy="418417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4"/>
          <p:cNvSpPr txBox="1">
            <a:spLocks noGrp="1"/>
          </p:cNvSpPr>
          <p:nvPr>
            <p:ph type="body" idx="1"/>
          </p:nvPr>
        </p:nvSpPr>
        <p:spPr>
          <a:xfrm>
            <a:off x="3531101" y="360000"/>
            <a:ext cx="7292100" cy="75709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sz="2400" b="1"/>
              <a:t>420636007 |Conventional release ear or eye drops (dose form)|</a:t>
            </a:r>
            <a:endParaRPr sz="2400" b="1"/>
          </a:p>
        </p:txBody>
      </p:sp>
      <p:sp>
        <p:nvSpPr>
          <p:cNvPr id="129" name="Google Shape;129;p4"/>
          <p:cNvSpPr txBox="1">
            <a:spLocks noGrp="1"/>
          </p:cNvSpPr>
          <p:nvPr>
            <p:ph type="body" idx="3"/>
          </p:nvPr>
        </p:nvSpPr>
        <p:spPr>
          <a:xfrm>
            <a:off x="3290950" y="1117100"/>
            <a:ext cx="7989900" cy="5380500"/>
          </a:xfrm>
          <a:prstGeom prst="rect">
            <a:avLst/>
          </a:prstGeom>
          <a:noFill/>
          <a:ln>
            <a:noFill/>
          </a:ln>
        </p:spPr>
        <p:txBody>
          <a:bodyPr spcFirstLastPara="1" wrap="square" lIns="91425" tIns="45700" rIns="91425" bIns="45700" anchor="t" anchorCtr="0">
            <a:normAutofit fontScale="77500" lnSpcReduction="20000"/>
          </a:bodyPr>
          <a:lstStyle/>
          <a:p>
            <a:pPr marL="228600" lvl="0" indent="-50800" algn="l" rtl="0">
              <a:lnSpc>
                <a:spcPct val="90000"/>
              </a:lnSpc>
              <a:spcBef>
                <a:spcPts val="0"/>
              </a:spcBef>
              <a:spcAft>
                <a:spcPts val="0"/>
              </a:spcAft>
              <a:buClr>
                <a:schemeClr val="dk2"/>
              </a:buClr>
              <a:buSzPct val="129032"/>
              <a:buNone/>
            </a:pPr>
            <a:endParaRPr b="0" i="0">
              <a:solidFill>
                <a:srgbClr val="172B4D"/>
              </a:solidFill>
              <a:highlight>
                <a:srgbClr val="FFFFFF"/>
              </a:highlight>
              <a:latin typeface="Arial"/>
              <a:ea typeface="Arial"/>
              <a:cs typeface="Arial"/>
              <a:sym typeface="Arial"/>
            </a:endParaRPr>
          </a:p>
          <a:p>
            <a:pPr marL="228600" lvl="0" indent="-50800" algn="l" rtl="0">
              <a:lnSpc>
                <a:spcPct val="90000"/>
              </a:lnSpc>
              <a:spcBef>
                <a:spcPts val="0"/>
              </a:spcBef>
              <a:spcAft>
                <a:spcPts val="0"/>
              </a:spcAft>
              <a:buClr>
                <a:schemeClr val="dk2"/>
              </a:buClr>
              <a:buSzPct val="129032"/>
              <a:buNone/>
            </a:pPr>
            <a:r>
              <a:rPr lang="en-GB" b="0" i="0">
                <a:solidFill>
                  <a:srgbClr val="172B4D"/>
                </a:solidFill>
                <a:highlight>
                  <a:srgbClr val="FFFFFF"/>
                </a:highlight>
                <a:latin typeface="Arial"/>
                <a:ea typeface="Arial"/>
                <a:cs typeface="Arial"/>
                <a:sym typeface="Arial"/>
              </a:rPr>
              <a:t>EDQM: Concept Code 50018000</a:t>
            </a:r>
            <a:br>
              <a:rPr lang="en-GB"/>
            </a:br>
            <a:endParaRPr/>
          </a:p>
          <a:p>
            <a:pPr marL="228600" lvl="0" indent="-50800" algn="l" rtl="0">
              <a:lnSpc>
                <a:spcPct val="90000"/>
              </a:lnSpc>
              <a:spcBef>
                <a:spcPts val="0"/>
              </a:spcBef>
              <a:spcAft>
                <a:spcPts val="0"/>
              </a:spcAft>
              <a:buClr>
                <a:schemeClr val="dk2"/>
              </a:buClr>
              <a:buSzPct val="129032"/>
              <a:buNone/>
            </a:pPr>
            <a:r>
              <a:rPr lang="en-GB" b="0" i="0">
                <a:solidFill>
                  <a:srgbClr val="172B4D"/>
                </a:solidFill>
                <a:highlight>
                  <a:srgbClr val="FFFFFF"/>
                </a:highlight>
                <a:latin typeface="Arial"/>
                <a:ea typeface="Arial"/>
                <a:cs typeface="Arial"/>
                <a:sym typeface="Arial"/>
              </a:rPr>
              <a:t>Term; Ear/eye drops, solution</a:t>
            </a:r>
            <a:endParaRPr b="0" i="0">
              <a:solidFill>
                <a:srgbClr val="172B4D"/>
              </a:solidFill>
              <a:highlight>
                <a:srgbClr val="FFFFFF"/>
              </a:highlight>
              <a:latin typeface="Arial"/>
              <a:ea typeface="Arial"/>
              <a:cs typeface="Arial"/>
              <a:sym typeface="Arial"/>
            </a:endParaRPr>
          </a:p>
          <a:p>
            <a:pPr marL="228600" lvl="0" indent="-50800" algn="l" rtl="0">
              <a:lnSpc>
                <a:spcPct val="90000"/>
              </a:lnSpc>
              <a:spcBef>
                <a:spcPts val="0"/>
              </a:spcBef>
              <a:spcAft>
                <a:spcPts val="0"/>
              </a:spcAft>
              <a:buClr>
                <a:schemeClr val="dk2"/>
              </a:buClr>
              <a:buSzPct val="129032"/>
              <a:buNone/>
            </a:pPr>
            <a:br>
              <a:rPr lang="en-GB"/>
            </a:br>
            <a:r>
              <a:rPr lang="en-GB" b="0" i="0">
                <a:solidFill>
                  <a:srgbClr val="172B4D"/>
                </a:solidFill>
                <a:highlight>
                  <a:srgbClr val="FFFFFF"/>
                </a:highlight>
                <a:latin typeface="Arial"/>
                <a:ea typeface="Arial"/>
                <a:cs typeface="Arial"/>
                <a:sym typeface="Arial"/>
              </a:rPr>
              <a:t>Definition</a:t>
            </a:r>
            <a:r>
              <a:rPr lang="en-GB">
                <a:solidFill>
                  <a:srgbClr val="172B4D"/>
                </a:solidFill>
                <a:highlight>
                  <a:srgbClr val="FFFFFF"/>
                </a:highlight>
                <a:latin typeface="Arial"/>
                <a:ea typeface="Arial"/>
                <a:cs typeface="Arial"/>
                <a:sym typeface="Arial"/>
              </a:rPr>
              <a:t>:</a:t>
            </a:r>
            <a:r>
              <a:rPr lang="en-GB" b="0" i="0">
                <a:solidFill>
                  <a:srgbClr val="172B4D"/>
                </a:solidFill>
                <a:highlight>
                  <a:srgbClr val="FFFFFF"/>
                </a:highlight>
                <a:latin typeface="Arial"/>
                <a:ea typeface="Arial"/>
                <a:cs typeface="Arial"/>
                <a:sym typeface="Arial"/>
              </a:rPr>
              <a:t> Liquid sterile preparation consisting of a solution intended for use as </a:t>
            </a:r>
            <a:r>
              <a:rPr lang="en-GB">
                <a:solidFill>
                  <a:srgbClr val="172B4D"/>
                </a:solidFill>
                <a:highlight>
                  <a:srgbClr val="FFFFFF"/>
                </a:highlight>
                <a:latin typeface="Arial"/>
                <a:ea typeface="Arial"/>
                <a:cs typeface="Arial"/>
                <a:sym typeface="Arial"/>
              </a:rPr>
              <a:t>“</a:t>
            </a:r>
            <a:r>
              <a:rPr lang="en-GB" b="0" i="0">
                <a:solidFill>
                  <a:srgbClr val="172B4D"/>
                </a:solidFill>
                <a:highlight>
                  <a:srgbClr val="FFFFFF"/>
                </a:highlight>
                <a:latin typeface="Arial"/>
                <a:ea typeface="Arial"/>
                <a:cs typeface="Arial"/>
                <a:sym typeface="Arial"/>
              </a:rPr>
              <a:t>ear drops</a:t>
            </a:r>
            <a:r>
              <a:rPr lang="en-GB">
                <a:solidFill>
                  <a:srgbClr val="172B4D"/>
                </a:solidFill>
                <a:highlight>
                  <a:srgbClr val="FFFFFF"/>
                </a:highlight>
                <a:latin typeface="Arial"/>
                <a:ea typeface="Arial"/>
                <a:cs typeface="Arial"/>
                <a:sym typeface="Arial"/>
              </a:rPr>
              <a:t>”</a:t>
            </a:r>
            <a:r>
              <a:rPr lang="en-GB" b="0" i="0">
                <a:solidFill>
                  <a:srgbClr val="172B4D"/>
                </a:solidFill>
                <a:highlight>
                  <a:srgbClr val="FFFFFF"/>
                </a:highlight>
                <a:latin typeface="Arial"/>
                <a:ea typeface="Arial"/>
                <a:cs typeface="Arial"/>
                <a:sym typeface="Arial"/>
              </a:rPr>
              <a:t> </a:t>
            </a:r>
            <a:r>
              <a:rPr lang="en-GB" b="1" i="0">
                <a:solidFill>
                  <a:srgbClr val="172B4D"/>
                </a:solidFill>
                <a:highlight>
                  <a:srgbClr val="FFFFFF"/>
                </a:highlight>
                <a:latin typeface="Arial"/>
                <a:ea typeface="Arial"/>
                <a:cs typeface="Arial"/>
                <a:sym typeface="Arial"/>
              </a:rPr>
              <a:t>or </a:t>
            </a:r>
            <a:r>
              <a:rPr lang="en-GB" b="1">
                <a:solidFill>
                  <a:srgbClr val="172B4D"/>
                </a:solidFill>
                <a:highlight>
                  <a:srgbClr val="FFFFFF"/>
                </a:highlight>
                <a:latin typeface="Arial"/>
                <a:ea typeface="Arial"/>
                <a:cs typeface="Arial"/>
                <a:sym typeface="Arial"/>
              </a:rPr>
              <a:t>“</a:t>
            </a:r>
            <a:r>
              <a:rPr lang="en-GB" b="0" i="0">
                <a:solidFill>
                  <a:srgbClr val="172B4D"/>
                </a:solidFill>
                <a:highlight>
                  <a:srgbClr val="FFFFFF"/>
                </a:highlight>
                <a:latin typeface="Arial"/>
                <a:ea typeface="Arial"/>
                <a:cs typeface="Arial"/>
                <a:sym typeface="Arial"/>
              </a:rPr>
              <a:t>eye drops</a:t>
            </a:r>
            <a:r>
              <a:rPr lang="en-GB">
                <a:solidFill>
                  <a:srgbClr val="172B4D"/>
                </a:solidFill>
                <a:highlight>
                  <a:srgbClr val="FFFFFF"/>
                </a:highlight>
                <a:latin typeface="Arial"/>
                <a:ea typeface="Arial"/>
                <a:cs typeface="Arial"/>
                <a:sym typeface="Arial"/>
              </a:rPr>
              <a:t>”</a:t>
            </a:r>
            <a:endParaRPr/>
          </a:p>
          <a:p>
            <a:pPr marL="50800" lvl="0" indent="0" algn="l" rtl="0">
              <a:lnSpc>
                <a:spcPct val="90000"/>
              </a:lnSpc>
              <a:spcBef>
                <a:spcPts val="1000"/>
              </a:spcBef>
              <a:spcAft>
                <a:spcPts val="0"/>
              </a:spcAft>
              <a:buSzPct val="129032"/>
              <a:buNone/>
            </a:pPr>
            <a:r>
              <a:rPr lang="en-GB" b="0" i="0">
                <a:solidFill>
                  <a:srgbClr val="172B4D"/>
                </a:solidFill>
                <a:highlight>
                  <a:srgbClr val="FFFFFF"/>
                </a:highlight>
                <a:latin typeface="Arial"/>
                <a:ea typeface="Arial"/>
                <a:cs typeface="Arial"/>
                <a:sym typeface="Arial"/>
              </a:rPr>
              <a:t>….But the solution is manufactured and passes quality checks and sterility tests as a dose form for both ear </a:t>
            </a:r>
            <a:r>
              <a:rPr lang="en-GB" b="1" i="0">
                <a:solidFill>
                  <a:srgbClr val="172B4D"/>
                </a:solidFill>
                <a:highlight>
                  <a:srgbClr val="FFFFFF"/>
                </a:highlight>
                <a:latin typeface="Arial"/>
                <a:ea typeface="Arial"/>
                <a:cs typeface="Arial"/>
                <a:sym typeface="Arial"/>
              </a:rPr>
              <a:t>and</a:t>
            </a:r>
            <a:r>
              <a:rPr lang="en-GB" b="0" i="0">
                <a:solidFill>
                  <a:srgbClr val="172B4D"/>
                </a:solidFill>
                <a:highlight>
                  <a:srgbClr val="FFFFFF"/>
                </a:highlight>
                <a:latin typeface="Arial"/>
                <a:ea typeface="Arial"/>
                <a:cs typeface="Arial"/>
                <a:sym typeface="Arial"/>
              </a:rPr>
              <a:t> eye</a:t>
            </a:r>
            <a:endParaRPr/>
          </a:p>
          <a:p>
            <a:pPr marL="457200" lvl="0" indent="-406400" algn="l" rtl="0">
              <a:lnSpc>
                <a:spcPct val="90000"/>
              </a:lnSpc>
              <a:spcBef>
                <a:spcPts val="1000"/>
              </a:spcBef>
              <a:spcAft>
                <a:spcPts val="0"/>
              </a:spcAft>
              <a:buSzPct val="129032"/>
              <a:buChar char="•"/>
            </a:pPr>
            <a:r>
              <a:rPr lang="en-GB" b="0" i="0">
                <a:solidFill>
                  <a:srgbClr val="172B4D"/>
                </a:solidFill>
                <a:highlight>
                  <a:srgbClr val="FFFFFF"/>
                </a:highlight>
                <a:latin typeface="Arial"/>
                <a:ea typeface="Arial"/>
                <a:cs typeface="Arial"/>
                <a:sym typeface="Arial"/>
              </a:rPr>
              <a:t>State of matter:  Liquid</a:t>
            </a:r>
            <a:endParaRPr/>
          </a:p>
          <a:p>
            <a:pPr marL="457200" lvl="0" indent="-406400" algn="l" rtl="0">
              <a:lnSpc>
                <a:spcPct val="90000"/>
              </a:lnSpc>
              <a:spcBef>
                <a:spcPts val="1000"/>
              </a:spcBef>
              <a:spcAft>
                <a:spcPts val="0"/>
              </a:spcAft>
              <a:buSzPct val="129032"/>
              <a:buChar char="•"/>
            </a:pPr>
            <a:r>
              <a:rPr lang="en-GB" b="0" i="0">
                <a:solidFill>
                  <a:srgbClr val="172B4D"/>
                </a:solidFill>
                <a:highlight>
                  <a:srgbClr val="FFFFFF"/>
                </a:highlight>
                <a:latin typeface="Arial"/>
                <a:ea typeface="Arial"/>
                <a:cs typeface="Arial"/>
                <a:sym typeface="Arial"/>
              </a:rPr>
              <a:t>Basic dose form: Solution</a:t>
            </a:r>
            <a:endParaRPr/>
          </a:p>
          <a:p>
            <a:pPr marL="457200" lvl="0" indent="-406400" algn="l" rtl="0">
              <a:lnSpc>
                <a:spcPct val="90000"/>
              </a:lnSpc>
              <a:spcBef>
                <a:spcPts val="1000"/>
              </a:spcBef>
              <a:spcAft>
                <a:spcPts val="0"/>
              </a:spcAft>
              <a:buClr>
                <a:schemeClr val="dk2"/>
              </a:buClr>
              <a:buSzPct val="129032"/>
              <a:buChar char="•"/>
            </a:pPr>
            <a:r>
              <a:rPr lang="en-GB" b="0" i="0">
                <a:solidFill>
                  <a:srgbClr val="172B4D"/>
                </a:solidFill>
                <a:highlight>
                  <a:srgbClr val="FFFFFF"/>
                </a:highlight>
                <a:latin typeface="Arial"/>
                <a:ea typeface="Arial"/>
                <a:cs typeface="Arial"/>
                <a:sym typeface="Arial"/>
              </a:rPr>
              <a:t>Administration method: Instillation</a:t>
            </a:r>
            <a:endParaRPr b="0" i="0">
              <a:solidFill>
                <a:srgbClr val="172B4D"/>
              </a:solidFill>
              <a:highlight>
                <a:srgbClr val="FFFFFF"/>
              </a:highlight>
              <a:latin typeface="Arial"/>
              <a:ea typeface="Arial"/>
              <a:cs typeface="Arial"/>
              <a:sym typeface="Arial"/>
            </a:endParaRPr>
          </a:p>
          <a:p>
            <a:pPr marL="457200" lvl="0" indent="-406399" algn="l" rtl="0">
              <a:lnSpc>
                <a:spcPct val="90000"/>
              </a:lnSpc>
              <a:spcBef>
                <a:spcPts val="1000"/>
              </a:spcBef>
              <a:spcAft>
                <a:spcPts val="0"/>
              </a:spcAft>
              <a:buClr>
                <a:schemeClr val="dk2"/>
              </a:buClr>
              <a:buSzPct val="129032"/>
              <a:buChar char="•"/>
            </a:pPr>
            <a:r>
              <a:rPr lang="en-GB" b="0" i="0">
                <a:solidFill>
                  <a:srgbClr val="172B4D"/>
                </a:solidFill>
                <a:highlight>
                  <a:srgbClr val="FFFFFF"/>
                </a:highlight>
                <a:latin typeface="Arial"/>
                <a:ea typeface="Arial"/>
                <a:cs typeface="Arial"/>
                <a:sym typeface="Arial"/>
              </a:rPr>
              <a:t>Intended site</a:t>
            </a:r>
            <a:r>
              <a:rPr lang="en-GB">
                <a:solidFill>
                  <a:srgbClr val="172B4D"/>
                </a:solidFill>
                <a:highlight>
                  <a:srgbClr val="FFFFFF"/>
                </a:highlight>
                <a:latin typeface="Arial"/>
                <a:ea typeface="Arial"/>
                <a:cs typeface="Arial"/>
                <a:sym typeface="Arial"/>
              </a:rPr>
              <a:t>: </a:t>
            </a:r>
            <a:r>
              <a:rPr lang="en-GB" b="0" i="0">
                <a:solidFill>
                  <a:srgbClr val="172B4D"/>
                </a:solidFill>
                <a:highlight>
                  <a:srgbClr val="FFFFFF"/>
                </a:highlight>
                <a:latin typeface="Arial"/>
                <a:ea typeface="Arial"/>
                <a:cs typeface="Arial"/>
                <a:sym typeface="Arial"/>
              </a:rPr>
              <a:t>Auricular</a:t>
            </a:r>
            <a:br>
              <a:rPr lang="en-GB" b="0" i="0">
                <a:solidFill>
                  <a:srgbClr val="172B4D"/>
                </a:solidFill>
                <a:highlight>
                  <a:srgbClr val="FFFFFF"/>
                </a:highlight>
                <a:latin typeface="Arial"/>
                <a:ea typeface="Arial"/>
                <a:cs typeface="Arial"/>
                <a:sym typeface="Arial"/>
              </a:rPr>
            </a:br>
            <a:r>
              <a:rPr lang="en-GB" b="0" i="0">
                <a:solidFill>
                  <a:srgbClr val="172B4D"/>
                </a:solidFill>
                <a:highlight>
                  <a:srgbClr val="FFFFFF"/>
                </a:highlight>
                <a:latin typeface="Arial"/>
                <a:ea typeface="Arial"/>
                <a:cs typeface="Arial"/>
                <a:sym typeface="Arial"/>
              </a:rPr>
              <a:t>			</a:t>
            </a:r>
            <a:r>
              <a:rPr lang="en-GB">
                <a:solidFill>
                  <a:srgbClr val="172B4D"/>
                </a:solidFill>
                <a:highlight>
                  <a:srgbClr val="FFFFFF"/>
                </a:highlight>
                <a:latin typeface="Arial"/>
                <a:ea typeface="Arial"/>
                <a:cs typeface="Arial"/>
                <a:sym typeface="Arial"/>
              </a:rPr>
              <a:t>     </a:t>
            </a:r>
            <a:r>
              <a:rPr lang="en-GB" b="0" i="0">
                <a:solidFill>
                  <a:srgbClr val="172B4D"/>
                </a:solidFill>
                <a:highlight>
                  <a:srgbClr val="FFFFFF"/>
                </a:highlight>
                <a:latin typeface="Arial"/>
                <a:ea typeface="Arial"/>
                <a:cs typeface="Arial"/>
                <a:sym typeface="Arial"/>
              </a:rPr>
              <a:t>Ocular</a:t>
            </a:r>
            <a:endParaRPr/>
          </a:p>
          <a:p>
            <a:pPr marL="457200" lvl="0" indent="-406400" algn="l" rtl="0">
              <a:lnSpc>
                <a:spcPct val="90000"/>
              </a:lnSpc>
              <a:spcBef>
                <a:spcPts val="1000"/>
              </a:spcBef>
              <a:spcAft>
                <a:spcPts val="0"/>
              </a:spcAft>
              <a:buSzPct val="129032"/>
              <a:buChar char="•"/>
            </a:pPr>
            <a:r>
              <a:rPr lang="en-GB" b="0" i="0">
                <a:solidFill>
                  <a:srgbClr val="172B4D"/>
                </a:solidFill>
                <a:highlight>
                  <a:srgbClr val="FFFFFF"/>
                </a:highlight>
                <a:latin typeface="Arial"/>
                <a:ea typeface="Arial"/>
                <a:cs typeface="Arial"/>
                <a:sym typeface="Arial"/>
              </a:rPr>
              <a:t>Release characteristics: Conventional</a:t>
            </a:r>
            <a:endParaRPr/>
          </a:p>
          <a:p>
            <a:pPr marL="457200" lvl="0" indent="-406399" algn="l" rtl="0">
              <a:lnSpc>
                <a:spcPct val="90000"/>
              </a:lnSpc>
              <a:spcBef>
                <a:spcPts val="1000"/>
              </a:spcBef>
              <a:spcAft>
                <a:spcPts val="0"/>
              </a:spcAft>
              <a:buSzPct val="129032"/>
              <a:buChar char="•"/>
            </a:pPr>
            <a:r>
              <a:rPr lang="en-GB" b="0" i="0">
                <a:solidFill>
                  <a:srgbClr val="172B4D"/>
                </a:solidFill>
                <a:highlight>
                  <a:srgbClr val="FFFFFF"/>
                </a:highlight>
                <a:latin typeface="Arial"/>
                <a:ea typeface="Arial"/>
                <a:cs typeface="Arial"/>
                <a:sym typeface="Arial"/>
              </a:rPr>
              <a:t>Transformation: No transformation</a:t>
            </a:r>
            <a:endParaRPr/>
          </a:p>
        </p:txBody>
      </p:sp>
      <p:pic>
        <p:nvPicPr>
          <p:cNvPr id="130" name="Google Shape;130;p4"/>
          <p:cNvPicPr preferRelativeResize="0"/>
          <p:nvPr/>
        </p:nvPicPr>
        <p:blipFill rotWithShape="1">
          <a:blip r:embed="rId3">
            <a:alphaModFix/>
          </a:blip>
          <a:srcRect l="20661" r="24049"/>
          <a:stretch/>
        </p:blipFill>
        <p:spPr>
          <a:xfrm>
            <a:off x="114475" y="0"/>
            <a:ext cx="2928749" cy="6857999"/>
          </a:xfrm>
          <a:prstGeom prst="rect">
            <a:avLst/>
          </a:prstGeom>
          <a:noFill/>
          <a:ln>
            <a:noFill/>
          </a:ln>
        </p:spPr>
      </p:pic>
      <p:sp>
        <p:nvSpPr>
          <p:cNvPr id="131" name="Google Shape;131;p4"/>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5"/>
          <p:cNvSpPr txBox="1">
            <a:spLocks noGrp="1"/>
          </p:cNvSpPr>
          <p:nvPr>
            <p:ph type="body" idx="1"/>
          </p:nvPr>
        </p:nvSpPr>
        <p:spPr>
          <a:xfrm>
            <a:off x="3054851" y="372550"/>
            <a:ext cx="7292100" cy="59089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sz="1800" b="1"/>
              <a:t>1208958005 |Conventional release solution for infusion and/or injection (dose form)|</a:t>
            </a:r>
            <a:endParaRPr sz="1800" b="1"/>
          </a:p>
        </p:txBody>
      </p:sp>
      <p:sp>
        <p:nvSpPr>
          <p:cNvPr id="137" name="Google Shape;137;p5"/>
          <p:cNvSpPr txBox="1">
            <a:spLocks noGrp="1"/>
          </p:cNvSpPr>
          <p:nvPr>
            <p:ph type="body" idx="3"/>
          </p:nvPr>
        </p:nvSpPr>
        <p:spPr>
          <a:xfrm>
            <a:off x="2593296" y="963441"/>
            <a:ext cx="7292100" cy="55221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r>
              <a:rPr lang="en-GB" sz="1800"/>
              <a:t>‘and/or’</a:t>
            </a:r>
            <a:endParaRPr/>
          </a:p>
          <a:p>
            <a:pPr marL="228600" lvl="0" indent="-50800" algn="l" rtl="0">
              <a:lnSpc>
                <a:spcPct val="90000"/>
              </a:lnSpc>
              <a:spcBef>
                <a:spcPts val="0"/>
              </a:spcBef>
              <a:spcAft>
                <a:spcPts val="0"/>
              </a:spcAft>
              <a:buSzPts val="2800"/>
              <a:buNone/>
            </a:pPr>
            <a:r>
              <a:rPr lang="en-GB" sz="1800"/>
              <a:t>= GCI</a:t>
            </a:r>
            <a:endParaRPr/>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r>
              <a:rPr lang="en-GB" sz="1800"/>
              <a:t>‘or’ =</a:t>
            </a:r>
            <a:endParaRPr/>
          </a:p>
          <a:p>
            <a:pPr marL="228600" lvl="0" indent="-50800" algn="l" rtl="0">
              <a:lnSpc>
                <a:spcPct val="90000"/>
              </a:lnSpc>
              <a:spcBef>
                <a:spcPts val="0"/>
              </a:spcBef>
              <a:spcAft>
                <a:spcPts val="0"/>
              </a:spcAft>
              <a:buSzPts val="2800"/>
              <a:buNone/>
            </a:pPr>
            <a:r>
              <a:rPr lang="en-GB" sz="1800"/>
              <a:t>Disjunction</a:t>
            </a:r>
            <a:endParaRPr/>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r>
              <a:rPr lang="en-GB" sz="1800"/>
              <a:t>Cannot model</a:t>
            </a:r>
            <a:endParaRPr/>
          </a:p>
          <a:p>
            <a:pPr marL="228600" lvl="0" indent="-50800" algn="l" rtl="0">
              <a:lnSpc>
                <a:spcPct val="90000"/>
              </a:lnSpc>
              <a:spcBef>
                <a:spcPts val="0"/>
              </a:spcBef>
              <a:spcAft>
                <a:spcPts val="0"/>
              </a:spcAft>
              <a:buSzPts val="2800"/>
              <a:buNone/>
            </a:pPr>
            <a:r>
              <a:rPr lang="en-GB" sz="1800"/>
              <a:t>‘or’ currently</a:t>
            </a:r>
            <a:endParaRPr/>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endParaRPr sz="1800"/>
          </a:p>
          <a:p>
            <a:pPr marL="228600" lvl="0" indent="-50800" algn="l" rtl="0">
              <a:lnSpc>
                <a:spcPct val="90000"/>
              </a:lnSpc>
              <a:spcBef>
                <a:spcPts val="0"/>
              </a:spcBef>
              <a:spcAft>
                <a:spcPts val="0"/>
              </a:spcAft>
              <a:buSzPts val="2800"/>
              <a:buNone/>
            </a:pPr>
            <a:endParaRPr/>
          </a:p>
        </p:txBody>
      </p:sp>
      <p:sp>
        <p:nvSpPr>
          <p:cNvPr id="138" name="Google Shape;138;p5"/>
          <p:cNvSpPr txBox="1"/>
          <p:nvPr/>
        </p:nvSpPr>
        <p:spPr>
          <a:xfrm>
            <a:off x="102500" y="6180900"/>
            <a:ext cx="22227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Mulish"/>
              <a:ea typeface="Mulish"/>
              <a:cs typeface="Mulish"/>
              <a:sym typeface="Mulish"/>
            </a:endParaRPr>
          </a:p>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000000"/>
                </a:solidFill>
                <a:latin typeface="Mulish"/>
                <a:ea typeface="Mulish"/>
                <a:cs typeface="Mulish"/>
                <a:sym typeface="Mulish"/>
              </a:rPr>
              <a:t>Photo by Harry Shum: https://www.pexels.com/photo/the-big-ben-in-london-13433495/</a:t>
            </a:r>
            <a:endParaRPr sz="800" b="0" i="0" u="none" strike="noStrike" cap="none">
              <a:solidFill>
                <a:srgbClr val="000000"/>
              </a:solidFill>
              <a:latin typeface="Mulish"/>
              <a:ea typeface="Mulish"/>
              <a:cs typeface="Mulish"/>
              <a:sym typeface="Mulish"/>
            </a:endParaRPr>
          </a:p>
        </p:txBody>
      </p:sp>
      <p:pic>
        <p:nvPicPr>
          <p:cNvPr id="139" name="Google Shape;139;p5"/>
          <p:cNvPicPr preferRelativeResize="0"/>
          <p:nvPr/>
        </p:nvPicPr>
        <p:blipFill rotWithShape="1">
          <a:blip r:embed="rId3">
            <a:alphaModFix/>
          </a:blip>
          <a:srcRect l="52749" b="2618"/>
          <a:stretch/>
        </p:blipFill>
        <p:spPr>
          <a:xfrm>
            <a:off x="102500" y="0"/>
            <a:ext cx="2222699" cy="6857999"/>
          </a:xfrm>
          <a:prstGeom prst="rect">
            <a:avLst/>
          </a:prstGeom>
          <a:noFill/>
          <a:ln>
            <a:noFill/>
          </a:ln>
        </p:spPr>
      </p:pic>
      <p:pic>
        <p:nvPicPr>
          <p:cNvPr id="140" name="Google Shape;140;p5" descr="A screenshot of a computer&#10;&#10;Description automatically generated"/>
          <p:cNvPicPr preferRelativeResize="0"/>
          <p:nvPr/>
        </p:nvPicPr>
        <p:blipFill rotWithShape="1">
          <a:blip r:embed="rId4">
            <a:alphaModFix/>
          </a:blip>
          <a:srcRect/>
          <a:stretch/>
        </p:blipFill>
        <p:spPr>
          <a:xfrm>
            <a:off x="4871125" y="1142751"/>
            <a:ext cx="6409650" cy="6196325"/>
          </a:xfrm>
          <a:prstGeom prst="rect">
            <a:avLst/>
          </a:prstGeom>
          <a:noFill/>
          <a:ln>
            <a:noFill/>
          </a:ln>
        </p:spPr>
      </p:pic>
      <p:sp>
        <p:nvSpPr>
          <p:cNvPr id="141" name="Google Shape;141;p5"/>
          <p:cNvSpPr txBox="1"/>
          <p:nvPr/>
        </p:nvSpPr>
        <p:spPr>
          <a:xfrm>
            <a:off x="2498750" y="4075200"/>
            <a:ext cx="2222700" cy="263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dk1"/>
                </a:solidFill>
                <a:latin typeface="Calibri"/>
                <a:ea typeface="Calibri"/>
                <a:cs typeface="Calibri"/>
                <a:sym typeface="Calibri"/>
              </a:rPr>
              <a:t>Use case:</a:t>
            </a:r>
            <a:endParaRPr sz="2000">
              <a:solidFill>
                <a:schemeClr val="dk1"/>
              </a:solidFill>
              <a:latin typeface="Calibri"/>
              <a:ea typeface="Calibri"/>
              <a:cs typeface="Calibri"/>
              <a:sym typeface="Calibri"/>
            </a:endParaRPr>
          </a:p>
          <a:p>
            <a:pPr marL="0" lvl="0" indent="0" algn="l" rtl="0">
              <a:spcBef>
                <a:spcPts val="0"/>
              </a:spcBef>
              <a:spcAft>
                <a:spcPts val="0"/>
              </a:spcAft>
              <a:buNone/>
            </a:pPr>
            <a:r>
              <a:rPr lang="en-GB" sz="2000">
                <a:solidFill>
                  <a:schemeClr val="dk1"/>
                </a:solidFill>
                <a:latin typeface="Calibri"/>
                <a:ea typeface="Calibri"/>
                <a:cs typeface="Calibri"/>
                <a:sym typeface="Calibri"/>
              </a:rPr>
              <a:t>To have a “parent concept” to support </a:t>
            </a:r>
            <a:r>
              <a:rPr lang="en-GB" sz="2000" b="1">
                <a:solidFill>
                  <a:schemeClr val="dk1"/>
                </a:solidFill>
                <a:latin typeface="Calibri"/>
                <a:ea typeface="Calibri"/>
                <a:cs typeface="Calibri"/>
                <a:sym typeface="Calibri"/>
              </a:rPr>
              <a:t>grouping </a:t>
            </a:r>
            <a:r>
              <a:rPr lang="en-GB" sz="2000">
                <a:solidFill>
                  <a:schemeClr val="dk1"/>
                </a:solidFill>
                <a:latin typeface="Calibri"/>
                <a:ea typeface="Calibri"/>
                <a:cs typeface="Calibri"/>
                <a:sym typeface="Calibri"/>
              </a:rPr>
              <a:t>of products that differ only by </a:t>
            </a:r>
            <a:r>
              <a:rPr lang="en-GB" sz="2000" i="1">
                <a:solidFill>
                  <a:schemeClr val="dk1"/>
                </a:solidFill>
                <a:latin typeface="Calibri"/>
                <a:ea typeface="Calibri"/>
                <a:cs typeface="Calibri"/>
                <a:sym typeface="Calibri"/>
              </a:rPr>
              <a:t>method of administration</a:t>
            </a:r>
            <a:endParaRPr sz="2000" i="1">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6"/>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GB"/>
              <a:t>‘or’ Intended Site Dose Form Concepts</a:t>
            </a:r>
            <a:endParaRPr/>
          </a:p>
        </p:txBody>
      </p:sp>
      <p:sp>
        <p:nvSpPr>
          <p:cNvPr id="147" name="Google Shape;147;p6"/>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lnSpcReduction="10000"/>
          </a:bodyPr>
          <a:lstStyle/>
          <a:p>
            <a:pPr marL="228600" lvl="0" indent="-50800" algn="l" rtl="0">
              <a:lnSpc>
                <a:spcPct val="90000"/>
              </a:lnSpc>
              <a:spcBef>
                <a:spcPts val="0"/>
              </a:spcBef>
              <a:spcAft>
                <a:spcPts val="0"/>
              </a:spcAft>
              <a:buClr>
                <a:schemeClr val="dk2"/>
              </a:buClr>
              <a:buSzPts val="2800"/>
              <a:buNone/>
            </a:pPr>
            <a:endParaRPr sz="1600" b="0" i="0">
              <a:solidFill>
                <a:srgbClr val="444444"/>
              </a:solidFill>
              <a:highlight>
                <a:srgbClr val="ECECEC"/>
              </a:highlight>
              <a:latin typeface="Roboto"/>
              <a:ea typeface="Roboto"/>
              <a:cs typeface="Roboto"/>
              <a:sym typeface="Roboto"/>
            </a:endParaRPr>
          </a:p>
          <a:p>
            <a:pPr marL="228600" lvl="0" indent="-50800" algn="l" rtl="0">
              <a:lnSpc>
                <a:spcPct val="90000"/>
              </a:lnSpc>
              <a:spcBef>
                <a:spcPts val="0"/>
              </a:spcBef>
              <a:spcAft>
                <a:spcPts val="0"/>
              </a:spcAft>
              <a:buClr>
                <a:schemeClr val="dk2"/>
              </a:buClr>
              <a:buSzPts val="2800"/>
              <a:buNone/>
            </a:pPr>
            <a:r>
              <a:rPr lang="en-GB" sz="1600" b="0" i="0">
                <a:solidFill>
                  <a:srgbClr val="444444"/>
                </a:solidFill>
                <a:highlight>
                  <a:srgbClr val="ECECEC"/>
                </a:highlight>
                <a:latin typeface="Roboto"/>
                <a:ea typeface="Roboto"/>
                <a:cs typeface="Roboto"/>
                <a:sym typeface="Roboto"/>
              </a:rPr>
              <a:t>420636007 |Conventional release ear or eye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421427005 |Conventional release ear or eye ointment (dose form)|</a:t>
            </a:r>
            <a:br>
              <a:rPr lang="en-GB" sz="1600"/>
            </a:br>
            <a:br>
              <a:rPr lang="en-GB" sz="1600"/>
            </a:br>
            <a:r>
              <a:rPr lang="en-GB" sz="1600" b="0" i="0">
                <a:solidFill>
                  <a:srgbClr val="444444"/>
                </a:solidFill>
                <a:highlight>
                  <a:srgbClr val="ECECEC"/>
                </a:highlight>
                <a:latin typeface="Roboto"/>
                <a:ea typeface="Roboto"/>
                <a:cs typeface="Roboto"/>
                <a:sym typeface="Roboto"/>
              </a:rPr>
              <a:t>385163003 |Conventional release ear or eye or nose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765163001 |Conventional release solution for ear or eye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1229930004 |Conventional release solution for ear or nose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385164009 |Conventional release ear or eye or nose ointment (dose form)|</a:t>
            </a:r>
            <a:br>
              <a:rPr lang="en-GB" sz="1600"/>
            </a:br>
            <a:br>
              <a:rPr lang="en-GB" sz="1600"/>
            </a:br>
            <a:r>
              <a:rPr lang="en-GB" sz="1600" b="0" i="0">
                <a:solidFill>
                  <a:srgbClr val="444444"/>
                </a:solidFill>
                <a:highlight>
                  <a:srgbClr val="ECECEC"/>
                </a:highlight>
                <a:latin typeface="Roboto"/>
                <a:ea typeface="Roboto"/>
                <a:cs typeface="Roboto"/>
                <a:sym typeface="Roboto"/>
              </a:rPr>
              <a:t>1209093009 |Conventional release suspension for ear or nose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765164007 |Conventional release solution for ear or eye or nose drops (dose form)|</a:t>
            </a:r>
            <a:br>
              <a:rPr lang="en-GB" sz="1600"/>
            </a:br>
            <a:br>
              <a:rPr lang="en-GB" sz="1600"/>
            </a:br>
            <a:r>
              <a:rPr lang="en-GB" sz="1600" b="0" i="0">
                <a:solidFill>
                  <a:srgbClr val="444444"/>
                </a:solidFill>
                <a:highlight>
                  <a:srgbClr val="ECECEC"/>
                </a:highlight>
                <a:latin typeface="Roboto"/>
                <a:ea typeface="Roboto"/>
                <a:cs typeface="Roboto"/>
                <a:sym typeface="Roboto"/>
              </a:rPr>
              <a:t>1209095002 |Conventional release solution for intravesical or urethral irrigation (dose form)|</a:t>
            </a:r>
            <a:br>
              <a:rPr lang="en-GB" sz="1600"/>
            </a:br>
            <a:br>
              <a:rPr lang="en-GB" sz="1600"/>
            </a:br>
            <a:r>
              <a:rPr lang="en-GB" sz="1600" b="0" i="0">
                <a:solidFill>
                  <a:srgbClr val="444444"/>
                </a:solidFill>
                <a:highlight>
                  <a:srgbClr val="ECECEC"/>
                </a:highlight>
                <a:latin typeface="Roboto"/>
                <a:ea typeface="Roboto"/>
                <a:cs typeface="Roboto"/>
                <a:sym typeface="Roboto"/>
              </a:rPr>
              <a:t>896760006 |Powder for conventional release oral or rectal suspension (dose form)|</a:t>
            </a:r>
            <a:br>
              <a:rPr lang="en-GB" sz="1600"/>
            </a:br>
            <a:br>
              <a:rPr lang="en-GB" sz="1600"/>
            </a:br>
            <a:r>
              <a:rPr lang="en-GB" sz="1600" b="0" i="0">
                <a:solidFill>
                  <a:srgbClr val="444444"/>
                </a:solidFill>
                <a:highlight>
                  <a:srgbClr val="ECECEC"/>
                </a:highlight>
                <a:latin typeface="Roboto"/>
                <a:ea typeface="Roboto"/>
                <a:cs typeface="Roboto"/>
                <a:sym typeface="Roboto"/>
              </a:rPr>
              <a:t>1209112001 |Granules for conventional release oral or rectal suspension (dose form)|</a:t>
            </a:r>
            <a:br>
              <a:rPr lang="en-GB" sz="1600"/>
            </a:br>
            <a:br>
              <a:rPr lang="en-GB" sz="1600"/>
            </a:br>
            <a:r>
              <a:rPr lang="en-GB" sz="1600" b="0" i="0">
                <a:solidFill>
                  <a:srgbClr val="444444"/>
                </a:solidFill>
                <a:highlight>
                  <a:srgbClr val="ECECEC"/>
                </a:highlight>
                <a:latin typeface="Roboto"/>
                <a:ea typeface="Roboto"/>
                <a:cs typeface="Roboto"/>
                <a:sym typeface="Roboto"/>
              </a:rPr>
              <a:t>1237290008 |Concentrate for conventional release oral or rectal solution (dose form)|</a:t>
            </a:r>
            <a:endParaRPr/>
          </a:p>
          <a:p>
            <a:pPr marL="228600" lvl="0" indent="-50800" algn="l" rtl="0">
              <a:lnSpc>
                <a:spcPct val="90000"/>
              </a:lnSpc>
              <a:spcBef>
                <a:spcPts val="0"/>
              </a:spcBef>
              <a:spcAft>
                <a:spcPts val="0"/>
              </a:spcAft>
              <a:buClr>
                <a:schemeClr val="dk2"/>
              </a:buClr>
              <a:buSzPts val="2800"/>
              <a:buNone/>
            </a:pPr>
            <a:endParaRPr sz="1600" b="0" i="0">
              <a:solidFill>
                <a:srgbClr val="444444"/>
              </a:solidFill>
              <a:highlight>
                <a:srgbClr val="ECECEC"/>
              </a:highlight>
              <a:latin typeface="Roboto"/>
              <a:ea typeface="Roboto"/>
              <a:cs typeface="Roboto"/>
              <a:sym typeface="Roboto"/>
            </a:endParaRPr>
          </a:p>
          <a:p>
            <a:pPr marL="228600" lvl="0" indent="-50800" algn="l" rtl="0">
              <a:lnSpc>
                <a:spcPct val="90000"/>
              </a:lnSpc>
              <a:spcBef>
                <a:spcPts val="0"/>
              </a:spcBef>
              <a:spcAft>
                <a:spcPts val="0"/>
              </a:spcAft>
              <a:buClr>
                <a:schemeClr val="dk2"/>
              </a:buClr>
              <a:buSzPts val="2800"/>
              <a:buNone/>
            </a:pPr>
            <a:r>
              <a:rPr lang="en-GB" sz="1600">
                <a:solidFill>
                  <a:srgbClr val="444444"/>
                </a:solidFill>
                <a:highlight>
                  <a:srgbClr val="ECECEC"/>
                </a:highlight>
                <a:latin typeface="Roboto"/>
                <a:ea typeface="Roboto"/>
                <a:cs typeface="Roboto"/>
                <a:sym typeface="Roboto"/>
              </a:rPr>
              <a:t>1209096001 |Conventional release oral or rectal solution (dose form)|</a:t>
            </a:r>
            <a:endParaRPr/>
          </a:p>
          <a:p>
            <a:pPr marL="228600" lvl="0" indent="-50800" algn="l" rtl="0">
              <a:lnSpc>
                <a:spcPct val="90000"/>
              </a:lnSpc>
              <a:spcBef>
                <a:spcPts val="0"/>
              </a:spcBef>
              <a:spcAft>
                <a:spcPts val="0"/>
              </a:spcAft>
              <a:buClr>
                <a:schemeClr val="dk2"/>
              </a:buClr>
              <a:buSzPts val="2800"/>
              <a:buNone/>
            </a:pPr>
            <a:endParaRPr sz="1600">
              <a:solidFill>
                <a:srgbClr val="444444"/>
              </a:solidFill>
              <a:highlight>
                <a:srgbClr val="ECECEC"/>
              </a:highlight>
              <a:latin typeface="Roboto"/>
              <a:ea typeface="Roboto"/>
              <a:cs typeface="Roboto"/>
              <a:sym typeface="Roboto"/>
            </a:endParaRPr>
          </a:p>
          <a:p>
            <a:pPr marL="228600" lvl="0" indent="-50800" algn="l" rtl="0">
              <a:lnSpc>
                <a:spcPct val="90000"/>
              </a:lnSpc>
              <a:spcBef>
                <a:spcPts val="0"/>
              </a:spcBef>
              <a:spcAft>
                <a:spcPts val="0"/>
              </a:spcAft>
              <a:buClr>
                <a:schemeClr val="dk2"/>
              </a:buClr>
              <a:buSzPts val="2800"/>
              <a:buNone/>
            </a:pPr>
            <a:endParaRPr sz="1600">
              <a:solidFill>
                <a:srgbClr val="444444"/>
              </a:solidFill>
              <a:highlight>
                <a:srgbClr val="ECECEC"/>
              </a:highlight>
              <a:latin typeface="Roboto"/>
              <a:ea typeface="Roboto"/>
              <a:cs typeface="Roboto"/>
              <a:sym typeface="Roboto"/>
            </a:endParaRPr>
          </a:p>
          <a:p>
            <a:pPr marL="228600" lvl="0" indent="-50800" algn="l" rtl="0">
              <a:lnSpc>
                <a:spcPct val="90000"/>
              </a:lnSpc>
              <a:spcBef>
                <a:spcPts val="0"/>
              </a:spcBef>
              <a:spcAft>
                <a:spcPts val="0"/>
              </a:spcAft>
              <a:buClr>
                <a:schemeClr val="dk2"/>
              </a:buClr>
              <a:buSzPts val="2800"/>
              <a:buNone/>
            </a:pP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GB" b="1"/>
              <a:t>Resolution</a:t>
            </a:r>
            <a:endParaRPr b="1"/>
          </a:p>
        </p:txBody>
      </p:sp>
      <p:sp>
        <p:nvSpPr>
          <p:cNvPr id="153" name="Google Shape;153;p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fontScale="77500" lnSpcReduction="20000"/>
          </a:bodyPr>
          <a:lstStyle/>
          <a:p>
            <a:pPr marL="50800" lvl="0" indent="0" algn="ctr" rtl="0">
              <a:lnSpc>
                <a:spcPct val="90000"/>
              </a:lnSpc>
              <a:spcBef>
                <a:spcPts val="1000"/>
              </a:spcBef>
              <a:spcAft>
                <a:spcPts val="0"/>
              </a:spcAft>
              <a:buSzPct val="108003"/>
              <a:buNone/>
            </a:pPr>
            <a:r>
              <a:rPr lang="en-GB" sz="3050" b="1" i="0" u="sng">
                <a:solidFill>
                  <a:srgbClr val="172B4D"/>
                </a:solidFill>
                <a:highlight>
                  <a:srgbClr val="FFFFFF"/>
                </a:highlight>
                <a:latin typeface="Arial"/>
                <a:ea typeface="Arial"/>
                <a:cs typeface="Arial"/>
                <a:sym typeface="Arial"/>
              </a:rPr>
              <a:t>Pharmaceutical Dose Forms with Two or More Intended Sites</a:t>
            </a:r>
            <a:endParaRPr sz="3050" b="0" i="0">
              <a:solidFill>
                <a:srgbClr val="172B4D"/>
              </a:solidFill>
              <a:highlight>
                <a:srgbClr val="FFFFFF"/>
              </a:highlight>
              <a:latin typeface="Arial"/>
              <a:ea typeface="Arial"/>
              <a:cs typeface="Arial"/>
              <a:sym typeface="Arial"/>
            </a:endParaRPr>
          </a:p>
          <a:p>
            <a:pPr marL="457200" lvl="0" indent="-390711" algn="l" rtl="0">
              <a:lnSpc>
                <a:spcPct val="90000"/>
              </a:lnSpc>
              <a:spcBef>
                <a:spcPts val="1000"/>
              </a:spcBef>
              <a:spcAft>
                <a:spcPts val="0"/>
              </a:spcAft>
              <a:buSzPct val="117647"/>
              <a:buChar char="•"/>
            </a:pPr>
            <a:r>
              <a:rPr lang="en-GB" b="0" i="0">
                <a:solidFill>
                  <a:srgbClr val="000000"/>
                </a:solidFill>
                <a:highlight>
                  <a:srgbClr val="FFFFFF"/>
                </a:highlight>
                <a:latin typeface="Arial"/>
                <a:ea typeface="Arial"/>
                <a:cs typeface="Arial"/>
                <a:sym typeface="Arial"/>
              </a:rPr>
              <a:t>Pharmaceutical Dose Forms with more than one intended site will use “and” in their descriptions and include all intended sites in the model. By representing combinations of intended sites as a conjunction ('and' in the description) this will facilitate searching by end users. The concepts are logically modelled as conjunction.</a:t>
            </a:r>
            <a:endParaRPr b="0" i="0">
              <a:solidFill>
                <a:srgbClr val="172B4D"/>
              </a:solidFill>
              <a:highlight>
                <a:srgbClr val="FFFFFF"/>
              </a:highlight>
              <a:latin typeface="Arial"/>
              <a:ea typeface="Arial"/>
              <a:cs typeface="Arial"/>
              <a:sym typeface="Arial"/>
            </a:endParaRPr>
          </a:p>
          <a:p>
            <a:pPr marL="457200" lvl="0" indent="-390711" algn="l" rtl="0">
              <a:lnSpc>
                <a:spcPct val="90000"/>
              </a:lnSpc>
              <a:spcBef>
                <a:spcPts val="1000"/>
              </a:spcBef>
              <a:spcAft>
                <a:spcPts val="0"/>
              </a:spcAft>
              <a:buSzPct val="117647"/>
              <a:buChar char="•"/>
            </a:pPr>
            <a:r>
              <a:rPr lang="en-GB" b="0" i="0">
                <a:solidFill>
                  <a:srgbClr val="000000"/>
                </a:solidFill>
                <a:highlight>
                  <a:srgbClr val="FFFFFF"/>
                </a:highlight>
                <a:latin typeface="Arial"/>
                <a:ea typeface="Arial"/>
                <a:cs typeface="Arial"/>
                <a:sym typeface="Arial"/>
              </a:rPr>
              <a:t>13 existing dose forms with "or" will be updated to "and" in their descriptions, this will be included in the Editorial Guide.</a:t>
            </a:r>
            <a:endParaRPr b="0" i="0">
              <a:solidFill>
                <a:srgbClr val="172B4D"/>
              </a:solidFill>
              <a:highlight>
                <a:srgbClr val="FFFFFF"/>
              </a:highlight>
              <a:latin typeface="Arial"/>
              <a:ea typeface="Arial"/>
              <a:cs typeface="Arial"/>
              <a:sym typeface="Arial"/>
            </a:endParaRPr>
          </a:p>
          <a:p>
            <a:pPr marL="457200" lvl="0" indent="-390711" algn="l" rtl="0">
              <a:lnSpc>
                <a:spcPct val="90000"/>
              </a:lnSpc>
              <a:spcBef>
                <a:spcPts val="1000"/>
              </a:spcBef>
              <a:spcAft>
                <a:spcPts val="0"/>
              </a:spcAft>
              <a:buSzPct val="117647"/>
              <a:buChar char="•"/>
            </a:pPr>
            <a:r>
              <a:rPr lang="en-GB" b="0" i="0">
                <a:solidFill>
                  <a:srgbClr val="000000"/>
                </a:solidFill>
                <a:highlight>
                  <a:srgbClr val="FFFFFF"/>
                </a:highlight>
                <a:latin typeface="Arial"/>
                <a:ea typeface="Arial"/>
                <a:cs typeface="Arial"/>
                <a:sym typeface="Arial"/>
              </a:rPr>
              <a:t>9 clinical drugs using these dose forms will correspondingly have their descriptions updated to 'and'.</a:t>
            </a:r>
            <a:endParaRPr b="0" i="0">
              <a:solidFill>
                <a:srgbClr val="172B4D"/>
              </a:solidFill>
              <a:highlight>
                <a:srgbClr val="FFFFFF"/>
              </a:highlight>
              <a:latin typeface="Arial"/>
              <a:ea typeface="Arial"/>
              <a:cs typeface="Arial"/>
              <a:sym typeface="Arial"/>
            </a:endParaRPr>
          </a:p>
          <a:p>
            <a:pPr marL="457200" lvl="0" indent="-390711" algn="l" rtl="0">
              <a:lnSpc>
                <a:spcPct val="90000"/>
              </a:lnSpc>
              <a:spcBef>
                <a:spcPts val="1000"/>
              </a:spcBef>
              <a:spcAft>
                <a:spcPts val="0"/>
              </a:spcAft>
              <a:buSzPct val="117647"/>
              <a:buChar char="•"/>
            </a:pPr>
            <a:r>
              <a:rPr lang="en-GB" b="0" i="0">
                <a:solidFill>
                  <a:srgbClr val="000000"/>
                </a:solidFill>
                <a:highlight>
                  <a:srgbClr val="FFFFFF"/>
                </a:highlight>
                <a:latin typeface="Arial"/>
                <a:ea typeface="Arial"/>
                <a:cs typeface="Arial"/>
                <a:sym typeface="Arial"/>
              </a:rPr>
              <a:t>Note - pharmaceutical dose forms with two or more administration methods (the injection</a:t>
            </a:r>
            <a:r>
              <a:rPr lang="en-GB">
                <a:solidFill>
                  <a:srgbClr val="000000"/>
                </a:solidFill>
                <a:highlight>
                  <a:srgbClr val="FFFFFF"/>
                </a:highlight>
                <a:latin typeface="Arial"/>
                <a:ea typeface="Arial"/>
                <a:cs typeface="Arial"/>
                <a:sym typeface="Arial"/>
              </a:rPr>
              <a:t>/infusion use case)</a:t>
            </a:r>
            <a:r>
              <a:rPr lang="en-GB" b="0" i="0">
                <a:solidFill>
                  <a:srgbClr val="000000"/>
                </a:solidFill>
                <a:highlight>
                  <a:srgbClr val="FFFFFF"/>
                </a:highlight>
                <a:latin typeface="Arial"/>
                <a:ea typeface="Arial"/>
                <a:cs typeface="Arial"/>
                <a:sym typeface="Arial"/>
              </a:rPr>
              <a:t>:</a:t>
            </a:r>
            <a:br>
              <a:rPr lang="en-GB" b="0" i="0">
                <a:solidFill>
                  <a:srgbClr val="172B4D"/>
                </a:solidFill>
                <a:highlight>
                  <a:srgbClr val="FFFFFF"/>
                </a:highlight>
                <a:latin typeface="Arial"/>
                <a:ea typeface="Arial"/>
                <a:cs typeface="Arial"/>
                <a:sym typeface="Arial"/>
              </a:rPr>
            </a:br>
            <a:r>
              <a:rPr lang="en-GB" b="0" i="0">
                <a:solidFill>
                  <a:srgbClr val="000000"/>
                </a:solidFill>
                <a:highlight>
                  <a:srgbClr val="FFFFFF"/>
                </a:highlight>
                <a:latin typeface="Arial"/>
                <a:ea typeface="Arial"/>
                <a:cs typeface="Arial"/>
                <a:sym typeface="Arial"/>
              </a:rPr>
              <a:t>As this is a less common requirement any requests for this type of dose form will be reviewed on a case-by-case basis. </a:t>
            </a:r>
            <a:endParaRPr/>
          </a:p>
          <a:p>
            <a:pPr marL="457200" lvl="0" indent="-390711" algn="l" rtl="0">
              <a:lnSpc>
                <a:spcPct val="90000"/>
              </a:lnSpc>
              <a:spcBef>
                <a:spcPts val="1000"/>
              </a:spcBef>
              <a:spcAft>
                <a:spcPts val="0"/>
              </a:spcAft>
              <a:buSzPct val="117647"/>
              <a:buChar char="•"/>
            </a:pPr>
            <a:r>
              <a:rPr lang="en-GB" b="0" i="0">
                <a:solidFill>
                  <a:srgbClr val="21252A"/>
                </a:solidFill>
                <a:highlight>
                  <a:srgbClr val="FFFFFF"/>
                </a:highlight>
                <a:latin typeface="Arial"/>
                <a:ea typeface="Arial"/>
                <a:cs typeface="Arial"/>
                <a:sym typeface="Arial"/>
              </a:rPr>
              <a:t>Add Editorial Guidance for two or more administration methods: </a:t>
            </a:r>
            <a:r>
              <a:rPr lang="en-GB" b="0">
                <a:solidFill>
                  <a:srgbClr val="21252A"/>
                </a:solidFill>
                <a:highlight>
                  <a:srgbClr val="FFFFFF"/>
                </a:highlight>
                <a:latin typeface="Arial"/>
                <a:ea typeface="Arial"/>
                <a:cs typeface="Arial"/>
                <a:sym typeface="Arial"/>
              </a:rPr>
              <a:t>do not </a:t>
            </a:r>
            <a:r>
              <a:rPr lang="en-GB">
                <a:solidFill>
                  <a:srgbClr val="21252A"/>
                </a:solidFill>
                <a:highlight>
                  <a:srgbClr val="FFFFFF"/>
                </a:highlight>
                <a:latin typeface="Arial"/>
                <a:ea typeface="Arial"/>
                <a:cs typeface="Arial"/>
                <a:sym typeface="Arial"/>
              </a:rPr>
              <a:t>add </a:t>
            </a:r>
            <a:r>
              <a:rPr lang="en-GB" b="0">
                <a:solidFill>
                  <a:srgbClr val="21252A"/>
                </a:solidFill>
                <a:highlight>
                  <a:srgbClr val="FFFFFF"/>
                </a:highlight>
                <a:latin typeface="Arial"/>
                <a:ea typeface="Arial"/>
                <a:cs typeface="Arial"/>
                <a:sym typeface="Arial"/>
              </a:rPr>
              <a:t>a method attribute if one method would not be suitable for both sites (e.g. we could not put swallow and insert for an oral and rectal site dose form). For some sites the method is the same (instil for drops, rinse wash for irrigations).</a:t>
            </a:r>
            <a:endParaRPr/>
          </a:p>
          <a:p>
            <a:pPr marL="0" lvl="0" indent="0" algn="l" rtl="0">
              <a:lnSpc>
                <a:spcPct val="90000"/>
              </a:lnSpc>
              <a:spcBef>
                <a:spcPts val="0"/>
              </a:spcBef>
              <a:spcAft>
                <a:spcPts val="0"/>
              </a:spcAft>
              <a:buClr>
                <a:schemeClr val="dk2"/>
              </a:buClr>
              <a:buSzPct val="117647"/>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8"/>
          <p:cNvSpPr txBox="1">
            <a:spLocks noGrp="1"/>
          </p:cNvSpPr>
          <p:nvPr>
            <p:ph type="body" idx="1"/>
          </p:nvPr>
        </p:nvSpPr>
        <p:spPr>
          <a:xfrm>
            <a:off x="4906174" y="360000"/>
            <a:ext cx="5917037" cy="53549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b="1"/>
              <a:t>?Inactivate?</a:t>
            </a:r>
            <a:endParaRPr b="1"/>
          </a:p>
        </p:txBody>
      </p:sp>
      <p:sp>
        <p:nvSpPr>
          <p:cNvPr id="159" name="Google Shape;159;p8"/>
          <p:cNvSpPr txBox="1">
            <a:spLocks noGrp="1"/>
          </p:cNvSpPr>
          <p:nvPr>
            <p:ph type="body" idx="3"/>
          </p:nvPr>
        </p:nvSpPr>
        <p:spPr>
          <a:xfrm>
            <a:off x="4906537" y="1014413"/>
            <a:ext cx="5916900" cy="5483100"/>
          </a:xfrm>
          <a:prstGeom prst="rect">
            <a:avLst/>
          </a:prstGeom>
          <a:noFill/>
          <a:ln>
            <a:noFill/>
          </a:ln>
        </p:spPr>
        <p:txBody>
          <a:bodyPr spcFirstLastPara="1" wrap="square" lIns="91425" tIns="45700" rIns="91425" bIns="45700" anchor="t" anchorCtr="0">
            <a:normAutofit lnSpcReduction="10000"/>
          </a:bodyPr>
          <a:lstStyle/>
          <a:p>
            <a:pPr marL="228600" lvl="0" indent="-50800" algn="l" rtl="0">
              <a:lnSpc>
                <a:spcPct val="90000"/>
              </a:lnSpc>
              <a:spcBef>
                <a:spcPts val="0"/>
              </a:spcBef>
              <a:spcAft>
                <a:spcPts val="0"/>
              </a:spcAft>
              <a:buClr>
                <a:schemeClr val="dk2"/>
              </a:buClr>
              <a:buSzPts val="2800"/>
              <a:buNone/>
            </a:pPr>
            <a:endParaRPr>
              <a:solidFill>
                <a:srgbClr val="21252A"/>
              </a:solidFill>
            </a:endParaRPr>
          </a:p>
          <a:p>
            <a:pPr marL="228600" lvl="0" indent="-50800" algn="l" rtl="0">
              <a:lnSpc>
                <a:spcPct val="90000"/>
              </a:lnSpc>
              <a:spcBef>
                <a:spcPts val="0"/>
              </a:spcBef>
              <a:spcAft>
                <a:spcPts val="0"/>
              </a:spcAft>
              <a:buClr>
                <a:schemeClr val="dk2"/>
              </a:buClr>
              <a:buSzPts val="2800"/>
              <a:buNone/>
            </a:pPr>
            <a:r>
              <a:rPr lang="en-GB">
                <a:solidFill>
                  <a:srgbClr val="21252A"/>
                </a:solidFill>
              </a:rPr>
              <a:t>Discussion item:</a:t>
            </a:r>
            <a:endParaRPr/>
          </a:p>
          <a:p>
            <a:pPr marL="228600" lvl="0" indent="-50800" algn="l" rtl="0">
              <a:lnSpc>
                <a:spcPct val="90000"/>
              </a:lnSpc>
              <a:spcBef>
                <a:spcPts val="0"/>
              </a:spcBef>
              <a:spcAft>
                <a:spcPts val="0"/>
              </a:spcAft>
              <a:buClr>
                <a:schemeClr val="dk2"/>
              </a:buClr>
              <a:buSzPts val="2800"/>
              <a:buNone/>
            </a:pPr>
            <a:endParaRPr b="0" i="1">
              <a:solidFill>
                <a:srgbClr val="21252A"/>
              </a:solidFill>
              <a:highlight>
                <a:srgbClr val="FFFFFF"/>
              </a:highlight>
              <a:latin typeface="Arial"/>
              <a:ea typeface="Arial"/>
              <a:cs typeface="Arial"/>
              <a:sym typeface="Arial"/>
            </a:endParaRPr>
          </a:p>
          <a:p>
            <a:pPr marL="228600" lvl="0" indent="-50800" algn="l" rtl="0">
              <a:lnSpc>
                <a:spcPct val="90000"/>
              </a:lnSpc>
              <a:spcBef>
                <a:spcPts val="0"/>
              </a:spcBef>
              <a:spcAft>
                <a:spcPts val="0"/>
              </a:spcAft>
              <a:buClr>
                <a:schemeClr val="dk2"/>
              </a:buClr>
              <a:buSzPts val="2800"/>
              <a:buNone/>
            </a:pPr>
            <a:r>
              <a:rPr lang="en-GB" b="0" i="1">
                <a:solidFill>
                  <a:srgbClr val="21252A"/>
                </a:solidFill>
                <a:highlight>
                  <a:srgbClr val="FFFFFF"/>
                </a:highlight>
                <a:latin typeface="Arial"/>
                <a:ea typeface="Arial"/>
                <a:cs typeface="Arial"/>
                <a:sym typeface="Arial"/>
              </a:rPr>
              <a:t>Some “old </a:t>
            </a:r>
            <a:r>
              <a:rPr lang="en-GB" i="1">
                <a:solidFill>
                  <a:srgbClr val="21252A"/>
                </a:solidFill>
                <a:highlight>
                  <a:srgbClr val="FFFFFF"/>
                </a:highlight>
                <a:latin typeface="Arial"/>
                <a:ea typeface="Arial"/>
                <a:cs typeface="Arial"/>
                <a:sym typeface="Arial"/>
              </a:rPr>
              <a:t>concepts</a:t>
            </a:r>
            <a:r>
              <a:rPr lang="en-GB" b="0" i="1">
                <a:solidFill>
                  <a:srgbClr val="21252A"/>
                </a:solidFill>
                <a:highlight>
                  <a:srgbClr val="FFFFFF"/>
                </a:highlight>
                <a:latin typeface="Arial"/>
                <a:ea typeface="Arial"/>
                <a:cs typeface="Arial"/>
                <a:sym typeface="Arial"/>
              </a:rPr>
              <a:t>” were authored a long time ago and before there was a dose form concept model</a:t>
            </a:r>
            <a:r>
              <a:rPr lang="en-GB" i="1">
                <a:solidFill>
                  <a:srgbClr val="21252A"/>
                </a:solidFill>
                <a:highlight>
                  <a:srgbClr val="FFFFFF"/>
                </a:highlight>
                <a:latin typeface="Arial"/>
                <a:ea typeface="Arial"/>
                <a:cs typeface="Arial"/>
                <a:sym typeface="Arial"/>
              </a:rPr>
              <a:t>, are “</a:t>
            </a:r>
            <a:r>
              <a:rPr lang="en-GB" b="0" i="1">
                <a:solidFill>
                  <a:srgbClr val="21252A"/>
                </a:solidFill>
                <a:highlight>
                  <a:srgbClr val="FFFFFF"/>
                </a:highlight>
                <a:latin typeface="Arial"/>
                <a:ea typeface="Arial"/>
                <a:cs typeface="Arial"/>
                <a:sym typeface="Arial"/>
              </a:rPr>
              <a:t>un</a:t>
            </a:r>
            <a:r>
              <a:rPr lang="en-GB" i="1">
                <a:solidFill>
                  <a:srgbClr val="21252A"/>
                </a:solidFill>
                <a:highlight>
                  <a:srgbClr val="FFFFFF"/>
                </a:highlight>
                <a:latin typeface="Arial"/>
                <a:ea typeface="Arial"/>
                <a:cs typeface="Arial"/>
                <a:sym typeface="Arial"/>
              </a:rPr>
              <a:t>usual”</a:t>
            </a:r>
            <a:r>
              <a:rPr lang="en-GB" b="0" i="1">
                <a:solidFill>
                  <a:srgbClr val="21252A"/>
                </a:solidFill>
                <a:highlight>
                  <a:srgbClr val="FFFFFF"/>
                </a:highlight>
                <a:latin typeface="Arial"/>
                <a:ea typeface="Arial"/>
                <a:cs typeface="Arial"/>
                <a:sym typeface="Arial"/>
              </a:rPr>
              <a:t> parent concepts which we do not have for other site combinations.  </a:t>
            </a:r>
            <a:br>
              <a:rPr lang="en-GB">
                <a:solidFill>
                  <a:srgbClr val="21252A"/>
                </a:solidFill>
              </a:rPr>
            </a:br>
            <a:endParaRPr>
              <a:solidFill>
                <a:srgbClr val="21252A"/>
              </a:solidFill>
            </a:endParaRPr>
          </a:p>
          <a:p>
            <a:pPr marL="228600" lvl="0" indent="-50800" algn="l" rtl="0">
              <a:lnSpc>
                <a:spcPct val="90000"/>
              </a:lnSpc>
              <a:spcBef>
                <a:spcPts val="0"/>
              </a:spcBef>
              <a:spcAft>
                <a:spcPts val="0"/>
              </a:spcAft>
              <a:buClr>
                <a:schemeClr val="dk2"/>
              </a:buClr>
              <a:buSzPts val="2800"/>
              <a:buNone/>
            </a:pPr>
            <a:r>
              <a:rPr lang="en-GB" sz="2400">
                <a:solidFill>
                  <a:srgbClr val="21252A"/>
                </a:solidFill>
              </a:rPr>
              <a:t>Examples: </a:t>
            </a:r>
            <a:endParaRPr/>
          </a:p>
          <a:p>
            <a:pPr marL="228600" lvl="0" indent="-50800" algn="l" rtl="0">
              <a:lnSpc>
                <a:spcPct val="90000"/>
              </a:lnSpc>
              <a:spcBef>
                <a:spcPts val="0"/>
              </a:spcBef>
              <a:spcAft>
                <a:spcPts val="0"/>
              </a:spcAft>
              <a:buClr>
                <a:schemeClr val="dk2"/>
              </a:buClr>
              <a:buSzPts val="2800"/>
              <a:buNone/>
            </a:pPr>
            <a:r>
              <a:rPr lang="en-GB" sz="2400">
                <a:solidFill>
                  <a:srgbClr val="21252A"/>
                </a:solidFill>
              </a:rPr>
              <a:t>765166009 |Ocular or otic dose form (dose form)|</a:t>
            </a:r>
            <a:endParaRPr/>
          </a:p>
          <a:p>
            <a:pPr marL="228600" lvl="0" indent="-50800" algn="l" rtl="0">
              <a:lnSpc>
                <a:spcPct val="90000"/>
              </a:lnSpc>
              <a:spcBef>
                <a:spcPts val="0"/>
              </a:spcBef>
              <a:spcAft>
                <a:spcPts val="0"/>
              </a:spcAft>
              <a:buClr>
                <a:schemeClr val="dk2"/>
              </a:buClr>
              <a:buSzPts val="2800"/>
              <a:buNone/>
            </a:pPr>
            <a:r>
              <a:rPr lang="en-GB" sz="2400">
                <a:solidFill>
                  <a:srgbClr val="21252A"/>
                </a:solidFill>
              </a:rPr>
              <a:t>765167000 |Nasal or ocular or otic dose form (dose form)|</a:t>
            </a:r>
            <a:endParaRPr/>
          </a:p>
          <a:p>
            <a:pPr marL="228600" lvl="0" indent="-50800" algn="l" rtl="0">
              <a:lnSpc>
                <a:spcPct val="90000"/>
              </a:lnSpc>
              <a:spcBef>
                <a:spcPts val="0"/>
              </a:spcBef>
              <a:spcAft>
                <a:spcPts val="0"/>
              </a:spcAft>
              <a:buClr>
                <a:schemeClr val="dk2"/>
              </a:buClr>
              <a:buSzPts val="2800"/>
              <a:buNone/>
            </a:pPr>
            <a:endParaRPr/>
          </a:p>
        </p:txBody>
      </p:sp>
      <p:pic>
        <p:nvPicPr>
          <p:cNvPr id="160" name="Google Shape;160;p8"/>
          <p:cNvPicPr preferRelativeResize="0"/>
          <p:nvPr/>
        </p:nvPicPr>
        <p:blipFill rotWithShape="1">
          <a:blip r:embed="rId3">
            <a:alphaModFix/>
          </a:blip>
          <a:srcRect l="31867" r="31871"/>
          <a:stretch/>
        </p:blipFill>
        <p:spPr>
          <a:xfrm>
            <a:off x="129088" y="0"/>
            <a:ext cx="4420608" cy="6858000"/>
          </a:xfrm>
          <a:prstGeom prst="rect">
            <a:avLst/>
          </a:prstGeom>
          <a:solidFill>
            <a:srgbClr val="F1F2F1"/>
          </a:solidFill>
          <a:ln>
            <a:noFill/>
          </a:ln>
        </p:spPr>
      </p:pic>
      <p:sp>
        <p:nvSpPr>
          <p:cNvPr id="161" name="Google Shape;161;p8"/>
          <p:cNvSpPr txBox="1"/>
          <p:nvPr/>
        </p:nvSpPr>
        <p:spPr>
          <a:xfrm>
            <a:off x="650988" y="245844"/>
            <a:ext cx="3898710" cy="1850756"/>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rgbClr val="F1C232"/>
                </a:solidFill>
                <a:latin typeface="Mulish"/>
                <a:ea typeface="Mulish"/>
                <a:cs typeface="Mulish"/>
                <a:sym typeface="Mulish"/>
              </a:rPr>
              <a:t>Final issue for discussion</a:t>
            </a:r>
            <a:endParaRPr sz="3200" b="0" i="0" u="none" strike="noStrike" cap="none">
              <a:solidFill>
                <a:srgbClr val="F1C232"/>
              </a:solidFill>
              <a:latin typeface="Mulish"/>
              <a:ea typeface="Mulish"/>
              <a:cs typeface="Mulish"/>
              <a:sym typeface="Mulish"/>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9"/>
          <p:cNvPicPr preferRelativeResize="0">
            <a:picLocks noGrp="1"/>
          </p:cNvPicPr>
          <p:nvPr>
            <p:ph type="pic" idx="2"/>
          </p:nvPr>
        </p:nvPicPr>
        <p:blipFill rotWithShape="1">
          <a:blip r:embed="rId3">
            <a:alphaModFix/>
          </a:blip>
          <a:srcRect t="5540" b="5531"/>
          <a:stretch/>
        </p:blipFill>
        <p:spPr>
          <a:xfrm>
            <a:off x="-1" y="0"/>
            <a:ext cx="12192000" cy="6098533"/>
          </a:xfrm>
          <a:prstGeom prst="rect">
            <a:avLst/>
          </a:prstGeom>
          <a:solidFill>
            <a:schemeClr val="accent1"/>
          </a:solidFill>
          <a:ln>
            <a:noFill/>
          </a:ln>
        </p:spPr>
      </p:pic>
      <p:sp>
        <p:nvSpPr>
          <p:cNvPr id="167" name="Google Shape;167;p9"/>
          <p:cNvSpPr txBox="1"/>
          <p:nvPr/>
        </p:nvSpPr>
        <p:spPr>
          <a:xfrm>
            <a:off x="3802799"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4800" b="0" i="0" u="none" strike="noStrike" cap="none">
                <a:solidFill>
                  <a:schemeClr val="lt1"/>
                </a:solidFill>
                <a:latin typeface="Mulish Light"/>
                <a:ea typeface="Mulish Light"/>
                <a:cs typeface="Mulish Light"/>
                <a:sym typeface="Mulish Light"/>
              </a:rPr>
              <a:t>Thank You</a:t>
            </a:r>
            <a:endParaRPr sz="4800" b="0" i="0" u="none" strike="noStrike" cap="none">
              <a:solidFill>
                <a:schemeClr val="lt1"/>
              </a:solidFill>
              <a:latin typeface="Mulish Light"/>
              <a:ea typeface="Mulish Light"/>
              <a:cs typeface="Mulish Light"/>
              <a:sym typeface="Mulish Light"/>
            </a:endParaRPr>
          </a:p>
        </p:txBody>
      </p:sp>
      <p:cxnSp>
        <p:nvCxnSpPr>
          <p:cNvPr id="168" name="Google Shape;168;p9"/>
          <p:cNvCxnSpPr/>
          <p:nvPr/>
        </p:nvCxnSpPr>
        <p:spPr>
          <a:xfrm>
            <a:off x="5724599" y="2800294"/>
            <a:ext cx="742800" cy="0"/>
          </a:xfrm>
          <a:prstGeom prst="straightConnector1">
            <a:avLst/>
          </a:prstGeom>
          <a:noFill/>
          <a:ln w="50800" cap="flat" cmpd="sng">
            <a:solidFill>
              <a:schemeClr val="accent4"/>
            </a:solidFill>
            <a:prstDash val="solid"/>
            <a:miter lim="800000"/>
            <a:headEnd type="none" w="sm" len="sm"/>
            <a:tailEnd type="none" w="sm" len="sm"/>
          </a:ln>
        </p:spPr>
      </p:cxnSp>
      <p:pic>
        <p:nvPicPr>
          <p:cNvPr id="169" name="Google Shape;169;p9"/>
          <p:cNvPicPr preferRelativeResize="0"/>
          <p:nvPr/>
        </p:nvPicPr>
        <p:blipFill rotWithShape="1">
          <a:blip r:embed="rId4">
            <a:alphaModFix/>
          </a:blip>
          <a:srcRect/>
          <a:stretch/>
        </p:blipFill>
        <p:spPr>
          <a:xfrm>
            <a:off x="5142499" y="3209926"/>
            <a:ext cx="1907000" cy="19335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816</Words>
  <Application>Microsoft Macintosh PowerPoint</Application>
  <PresentationFormat>Widescreen</PresentationFormat>
  <Paragraphs>71</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Mulish</vt:lpstr>
      <vt:lpstr>Mulish Light</vt:lpstr>
      <vt:lpstr>Calibri</vt:lpstr>
      <vt:lpstr>Mulish SemiBold</vt:lpstr>
      <vt:lpstr>Mulish Black</vt:lpstr>
      <vt:lpstr>Mulish ExtraBold</vt:lpstr>
      <vt:lpstr>Oswald</vt:lpstr>
      <vt:lpstr>Arial</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Nicola Ingram</cp:lastModifiedBy>
  <cp:revision>1</cp:revision>
  <dcterms:modified xsi:type="dcterms:W3CDTF">2024-04-17T07:19:28Z</dcterms:modified>
</cp:coreProperties>
</file>