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0"/>
  </p:notesMasterIdLst>
  <p:sldIdLst>
    <p:sldId id="256" r:id="rId2"/>
    <p:sldId id="258" r:id="rId3"/>
    <p:sldId id="275" r:id="rId4"/>
    <p:sldId id="259" r:id="rId5"/>
    <p:sldId id="260" r:id="rId6"/>
    <p:sldId id="261" r:id="rId7"/>
    <p:sldId id="257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76" r:id="rId16"/>
    <p:sldId id="277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93" r:id="rId26"/>
    <p:sldId id="289" r:id="rId27"/>
    <p:sldId id="290" r:id="rId28"/>
    <p:sldId id="291" r:id="rId29"/>
    <p:sldId id="292" r:id="rId30"/>
    <p:sldId id="271" r:id="rId31"/>
    <p:sldId id="272" r:id="rId32"/>
    <p:sldId id="278" r:id="rId33"/>
    <p:sldId id="294" r:id="rId34"/>
    <p:sldId id="295" r:id="rId35"/>
    <p:sldId id="296" r:id="rId36"/>
    <p:sldId id="297" r:id="rId37"/>
    <p:sldId id="298" r:id="rId38"/>
    <p:sldId id="274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6"/>
    <p:restoredTop sz="94674"/>
  </p:normalViewPr>
  <p:slideViewPr>
    <p:cSldViewPr snapToGrid="0" snapToObjects="1">
      <p:cViewPr varScale="1">
        <p:scale>
          <a:sx n="170" d="100"/>
          <a:sy n="170" d="100"/>
        </p:scale>
        <p:origin x="19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97763A-B827-A544-8C2F-D5AC20F28BD2}" type="datetimeFigureOut">
              <a:rPr lang="en-US" smtClean="0"/>
              <a:t>12/9/20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DD768-AB93-E74A-86F4-9F319EB93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271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DDD768-AB93-E74A-86F4-9F319EB9320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29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018A1-BF45-3347-B24B-A7691F1349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C9DDFA-16AE-7140-9AB3-D39D417F74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709FE-2712-1443-B9D3-D3BE3F491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029F-DE61-E54C-BFC3-0F67A5CF9F28}" type="datetimeFigureOut">
              <a:rPr lang="en-US" smtClean="0"/>
              <a:t>12/9/20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826A62-EB65-3348-941B-43304EE03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FD135-1215-7C47-84CB-4262F1312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AD75-13EB-6E4A-9650-47B1CF93D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922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78913-487D-1F45-8B78-98AEF1441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13E35B-77C1-0A40-A469-D459D84099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F8F39-EA5A-2B43-A97C-C2BA2798D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029F-DE61-E54C-BFC3-0F67A5CF9F28}" type="datetimeFigureOut">
              <a:rPr lang="en-US" smtClean="0"/>
              <a:t>12/9/20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F8C87-201B-C74F-B1BD-26F3105B6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33DEC3-41AA-AA40-B44F-E5EB5B382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AD75-13EB-6E4A-9650-47B1CF93D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818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74E19C-42E5-8540-BF7C-011DCA6282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9B6175-2BCC-D743-BE44-933500E2F3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CF313-36E5-7F43-A1CE-3A5AD100D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029F-DE61-E54C-BFC3-0F67A5CF9F28}" type="datetimeFigureOut">
              <a:rPr lang="en-US" smtClean="0"/>
              <a:t>12/9/20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3B490-FB07-2844-98FD-44319099E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03D60-C970-E44C-A8F4-30BFD46F2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AD75-13EB-6E4A-9650-47B1CF93D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723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5F2A9-8BA5-4742-B871-7A157C029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703CA-5D16-A948-B32A-293ECD3F43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45BA9D-456A-714C-A38E-1C5387827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029F-DE61-E54C-BFC3-0F67A5CF9F28}" type="datetimeFigureOut">
              <a:rPr lang="en-US" smtClean="0"/>
              <a:t>12/9/20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45875-DACE-8C40-8F88-55BFB4902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BE80AF-49FC-1C43-BFEB-01FDBF165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AD75-13EB-6E4A-9650-47B1CF93D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833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53FA9-2BD1-BB46-9C41-DD4C5F6B9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71328F-DFA5-C948-8744-AE2F5CC25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A834EE-4F63-8B41-862D-B913BBB97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029F-DE61-E54C-BFC3-0F67A5CF9F28}" type="datetimeFigureOut">
              <a:rPr lang="en-US" smtClean="0"/>
              <a:t>12/9/20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582BF4-B675-664B-81AC-DB63A046F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341B3-12C7-BB40-A69A-BC541F6A5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AD75-13EB-6E4A-9650-47B1CF93D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93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8DA7E-3559-DB47-90D2-5EF9198A1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F23909-E73B-CD43-AFE7-33C7AF951F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1ADA09-428A-C54F-85E7-0BC9138E8C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1ADA49-B0D0-184E-A0A9-F2048E616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029F-DE61-E54C-BFC3-0F67A5CF9F28}" type="datetimeFigureOut">
              <a:rPr lang="en-US" smtClean="0"/>
              <a:t>12/9/20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663FC4-765D-7C47-8D91-7769ABE80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C490FF-6061-5247-9BA1-54411EEBF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AD75-13EB-6E4A-9650-47B1CF93D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940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ED5B7-4633-C04C-8B48-EC6FEF702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621BCD-A0C5-C247-B031-6E715352BF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0D47B6-C849-3942-B93B-E55422D570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62F386-523F-784D-8AB8-5D895C8EFE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CEB7B7-6660-3147-90EF-1E3C0D3562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9F4367-4CAA-C744-B326-CE0AC06E5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029F-DE61-E54C-BFC3-0F67A5CF9F28}" type="datetimeFigureOut">
              <a:rPr lang="en-US" smtClean="0"/>
              <a:t>12/9/20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5E5502-3D2B-B749-8FA0-A853138A1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7E3C16-5EC0-C84D-8AC0-0B00127E5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AD75-13EB-6E4A-9650-47B1CF93D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237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5DFB9-A62C-C946-8CC5-04E1590B5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51E4EB-BE85-B146-AF8D-B9FB29B7E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029F-DE61-E54C-BFC3-0F67A5CF9F28}" type="datetimeFigureOut">
              <a:rPr lang="en-US" smtClean="0"/>
              <a:t>12/9/20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DA647D-A0FB-6547-B063-311E4DB3C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C5FB01-FE5E-C144-9CE5-ABC2A76DE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AD75-13EB-6E4A-9650-47B1CF93D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333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DE265D-6099-7941-B730-2B95298B1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029F-DE61-E54C-BFC3-0F67A5CF9F28}" type="datetimeFigureOut">
              <a:rPr lang="en-US" smtClean="0"/>
              <a:t>12/9/20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E6E7CF-A58F-4C41-80B7-9058344A6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D77174-E6A9-5E40-9C63-CB02010F5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AD75-13EB-6E4A-9650-47B1CF93D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105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F3766-D818-0A41-B340-E4A10981D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801228-99F2-0149-B6E7-01C88D1CA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44993C-F0C4-4A47-8C68-DE2E7A93A3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7B1333-6D2C-3441-A425-9CF6BDF53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029F-DE61-E54C-BFC3-0F67A5CF9F28}" type="datetimeFigureOut">
              <a:rPr lang="en-US" smtClean="0"/>
              <a:t>12/9/20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92E94A-51CF-DF41-8D93-A18C68678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56A196-6DE7-5645-AE5D-4C0E01671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AD75-13EB-6E4A-9650-47B1CF93D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559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62AF5-5DBA-5240-83B2-8F0D06602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B10188-D504-C145-8091-78C86470FE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560A76-322F-0D4E-8FDE-D85A379063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9DCB27-959A-3347-8E63-A79F6700D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3029F-DE61-E54C-BFC3-0F67A5CF9F28}" type="datetimeFigureOut">
              <a:rPr lang="en-US" smtClean="0"/>
              <a:t>12/9/20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310EA-FAF1-5B45-974F-D532FC965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F19869-5FBA-FF4F-8D2D-EBA2F239E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8AD75-13EB-6E4A-9650-47B1CF93D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089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4CEA44-6788-744D-9FA7-8E2E92D08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C6507C-2A08-5E48-93E8-CF0B6D67D6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6F585D-1539-7248-ADAE-57A8F77BFC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3029F-DE61-E54C-BFC3-0F67A5CF9F28}" type="datetimeFigureOut">
              <a:rPr lang="en-US" smtClean="0"/>
              <a:t>12/9/20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B1D6B-AB40-6E4F-A2DB-A3BF078D7D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B8C2CA-D9FB-474A-A8E7-1B5B466FC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8AD75-13EB-6E4A-9650-47B1CF93D8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36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ihtsdotools.org/display/WIPEG/Specific+Disorder+Modeling#SpecificDisorderModeling-Hypersensitivity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B467E-B53C-0A43-A0A3-80A6AE4161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Hypersensitivity, autoimmunity and allergy -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5160BF-05B3-B84B-9EC2-41BB4FEE2F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Bruce Goldberg, MD, PhD</a:t>
            </a:r>
          </a:p>
        </p:txBody>
      </p:sp>
    </p:spTree>
    <p:extLst>
      <p:ext uri="{BB962C8B-B14F-4D97-AF65-F5344CB8AC3E}">
        <p14:creationId xmlns:p14="http://schemas.microsoft.com/office/powerpoint/2010/main" val="421989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82269-B7A5-DB42-89D0-EE05FD930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Proposed Immune hypersensitivity process qualifier value hierarchy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A7746B2-152D-5940-B94F-468EE04E18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36988" y="1825625"/>
            <a:ext cx="4718023" cy="4351338"/>
          </a:xfrm>
        </p:spPr>
      </p:pic>
    </p:spTree>
    <p:extLst>
      <p:ext uri="{BB962C8B-B14F-4D97-AF65-F5344CB8AC3E}">
        <p14:creationId xmlns:p14="http://schemas.microsoft.com/office/powerpoint/2010/main" val="1284994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79EFC-1B2C-6E49-9AC9-66303DCA8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422076005 |Immunoglobulin E-mediated allergic disorder (disorder)|</a:t>
            </a:r>
          </a:p>
        </p:txBody>
      </p:sp>
      <p:pic>
        <p:nvPicPr>
          <p:cNvPr id="5" name="Content Placeholder 4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8C132B7B-98AE-461A-B76C-5E3D28EA2B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875223"/>
            <a:ext cx="10515600" cy="2252142"/>
          </a:xfrm>
        </p:spPr>
      </p:pic>
    </p:spTree>
    <p:extLst>
      <p:ext uri="{BB962C8B-B14F-4D97-AF65-F5344CB8AC3E}">
        <p14:creationId xmlns:p14="http://schemas.microsoft.com/office/powerpoint/2010/main" val="1235753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36CDC-3FFD-477B-93AE-AD8CC49FE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362986005 |Antibody-mediated cytolysis (disorder)|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25601BF-16A6-4965-9F76-4B0CC82942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373039"/>
            <a:ext cx="10515600" cy="1256510"/>
          </a:xfrm>
        </p:spPr>
      </p:pic>
    </p:spTree>
    <p:extLst>
      <p:ext uri="{BB962C8B-B14F-4D97-AF65-F5344CB8AC3E}">
        <p14:creationId xmlns:p14="http://schemas.microsoft.com/office/powerpoint/2010/main" val="1467005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0FBCC-52D4-47A4-865A-B0E759E59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362985009 |Antibody-mediated activation and inactivation (disorder)|</a:t>
            </a:r>
          </a:p>
        </p:txBody>
      </p:sp>
      <p:pic>
        <p:nvPicPr>
          <p:cNvPr id="9" name="Content Placeholder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325511A-2F91-452E-AFFF-6CAB1DA562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257425"/>
            <a:ext cx="10515600" cy="1487737"/>
          </a:xfrm>
        </p:spPr>
      </p:pic>
    </p:spTree>
    <p:extLst>
      <p:ext uri="{BB962C8B-B14F-4D97-AF65-F5344CB8AC3E}">
        <p14:creationId xmlns:p14="http://schemas.microsoft.com/office/powerpoint/2010/main" val="1718634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BB20F-2BA1-4580-9F98-6D56333E9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426065008 |Hypersensitivity disorder mediated by immune complex (disorder)|</a:t>
            </a:r>
          </a:p>
        </p:txBody>
      </p:sp>
      <p:pic>
        <p:nvPicPr>
          <p:cNvPr id="5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8A41498-8818-4437-88B3-08AC09D3D6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3260640"/>
            <a:ext cx="10515600" cy="1481308"/>
          </a:xfrm>
        </p:spPr>
      </p:pic>
    </p:spTree>
    <p:extLst>
      <p:ext uri="{BB962C8B-B14F-4D97-AF65-F5344CB8AC3E}">
        <p14:creationId xmlns:p14="http://schemas.microsoft.com/office/powerpoint/2010/main" val="2571617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8E9853-A629-0149-A0D0-415917147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Autoimmune disorders</a:t>
            </a:r>
          </a:p>
        </p:txBody>
      </p:sp>
    </p:spTree>
    <p:extLst>
      <p:ext uri="{BB962C8B-B14F-4D97-AF65-F5344CB8AC3E}">
        <p14:creationId xmlns:p14="http://schemas.microsoft.com/office/powerpoint/2010/main" val="34322203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FFDBB7-5031-B54D-B227-F53D9E64F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Autoimmune process</a:t>
            </a:r>
          </a:p>
        </p:txBody>
      </p:sp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8B0804FA-5907-8546-A231-5DDBDC27C7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90659"/>
            <a:ext cx="10515600" cy="183783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3E328A3-7D43-074A-BD55-E83E71670406}"/>
              </a:ext>
            </a:extLst>
          </p:cNvPr>
          <p:cNvSpPr txBox="1"/>
          <p:nvPr/>
        </p:nvSpPr>
        <p:spPr>
          <a:xfrm>
            <a:off x="2299741" y="4317166"/>
            <a:ext cx="6786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 autoimmune process is a immune hypersensitivity to a </a:t>
            </a:r>
            <a:r>
              <a:rPr lang="en-US" dirty="0" err="1"/>
              <a:t>swlf</a:t>
            </a:r>
            <a:r>
              <a:rPr lang="en-US" dirty="0"/>
              <a:t> antigen</a:t>
            </a:r>
          </a:p>
        </p:txBody>
      </p:sp>
    </p:spTree>
    <p:extLst>
      <p:ext uri="{BB962C8B-B14F-4D97-AF65-F5344CB8AC3E}">
        <p14:creationId xmlns:p14="http://schemas.microsoft.com/office/powerpoint/2010/main" val="15063107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9DB1B-2E79-5D43-A186-1B18BE5A2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Myasthenia gravis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F6FEF13-8DEE-6942-A16F-E89ED2C16B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1949" y="1825625"/>
            <a:ext cx="866810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445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96B4-6851-1F45-A8DA-5164F18F2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Goodpasture’s syndrome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04C88F2-7231-C841-ABAF-AEE888DC1C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2332" y="1825625"/>
            <a:ext cx="962733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217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37598-FDE7-C442-974F-73B081FE9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Graves’ disease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0E3558B-DAEE-964C-9B9A-0F773D3E8F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8268" y="1825625"/>
            <a:ext cx="925546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540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7A1DC-0D65-EE41-9885-A940BE3BE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Background</a:t>
            </a:r>
            <a:br>
              <a:rPr lang="en-US" dirty="0"/>
            </a:br>
            <a:r>
              <a:rPr lang="en-US" sz="1800" b="1" dirty="0"/>
              <a:t>From Tuesday Authors call October 13, 20209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89437-E68B-2943-8CBF-8D9C1B3CBA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769247005 |Abnormal immune process (qualifier value)| and 472963003 |Hypersensitivity process (qualifier value)| are often found together describing the Pathological process for many concepts.  Is there a standard for which attribute-value pair is included in a role group?  I've attached the stated view of 402312004 |Acute guttate psoriasis (disorder)| as an example.  </a:t>
            </a:r>
          </a:p>
          <a:p>
            <a:r>
              <a:rPr lang="en-US" dirty="0"/>
              <a:t>Mentioned in Editorial Guide under Disorders of Immune Function section:  </a:t>
            </a:r>
          </a:p>
          <a:p>
            <a:r>
              <a:rPr lang="en-US" dirty="0">
                <a:hlinkClick r:id="rId2" tooltip="Follow link"/>
              </a:rPr>
              <a:t>https://confluence.ihtsdotools.org/display/WIPEG/Specific+Disorder+Modeling#SpecificDisorderModeling-Hypersensitivity</a:t>
            </a: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624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01901-E2C1-E945-941E-642C3F1AA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Allergic disorders</a:t>
            </a:r>
          </a:p>
        </p:txBody>
      </p:sp>
    </p:spTree>
    <p:extLst>
      <p:ext uri="{BB962C8B-B14F-4D97-AF65-F5344CB8AC3E}">
        <p14:creationId xmlns:p14="http://schemas.microsoft.com/office/powerpoint/2010/main" val="32203060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617C930-44F6-7B40-BC00-9F82BA847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Allergic process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F296D73-8F4A-A540-B16F-4140044FCB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92500" y="2883694"/>
            <a:ext cx="5207000" cy="2235200"/>
          </a:xfrm>
        </p:spPr>
      </p:pic>
    </p:spTree>
    <p:extLst>
      <p:ext uri="{BB962C8B-B14F-4D97-AF65-F5344CB8AC3E}">
        <p14:creationId xmlns:p14="http://schemas.microsoft.com/office/powerpoint/2010/main" val="39051425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77A82-5383-A64C-B896-15DF9E7C2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Allergic rhinitis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1F19B1C-B56E-BC43-B428-BB0BB15AB9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21928"/>
            <a:ext cx="10515600" cy="3358731"/>
          </a:xfrm>
        </p:spPr>
      </p:pic>
    </p:spTree>
    <p:extLst>
      <p:ext uri="{BB962C8B-B14F-4D97-AF65-F5344CB8AC3E}">
        <p14:creationId xmlns:p14="http://schemas.microsoft.com/office/powerpoint/2010/main" val="25046448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C622F-2C57-5347-A49B-D5527D6C8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Atopic disease – GCI model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872F7874-0FC2-1041-849D-639B6D24EF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1066" y="1690688"/>
            <a:ext cx="7409946" cy="4351337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14E10A-8675-B14C-B89B-F7A11C2E8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5047" y="3645808"/>
            <a:ext cx="3990037" cy="1151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1084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1DFEA1F-E777-7C4C-88E0-BE9C0964D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hypersensitivity</a:t>
            </a:r>
          </a:p>
        </p:txBody>
      </p:sp>
    </p:spTree>
    <p:extLst>
      <p:ext uri="{BB962C8B-B14F-4D97-AF65-F5344CB8AC3E}">
        <p14:creationId xmlns:p14="http://schemas.microsoft.com/office/powerpoint/2010/main" val="10869663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8FB015-184F-9043-A2A3-FC978D3A1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dermatitis – current models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7A697D4-D01D-A841-9BD8-834A462DCE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4272" y="1825625"/>
            <a:ext cx="7543455" cy="4351338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A2E0DC-5F8B-4645-A889-84AE31BEB5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9678" y="2004310"/>
            <a:ext cx="2195955" cy="743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2107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AE6FE8-AA45-4E45-BDB3-53818892E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dermatitis – </a:t>
            </a:r>
            <a:r>
              <a:rPr lang="en-US" dirty="0" err="1"/>
              <a:t>prposed</a:t>
            </a:r>
            <a:r>
              <a:rPr lang="en-US" dirty="0"/>
              <a:t> revision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47C67DFB-F127-174A-B866-E78CCBD128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7648" y="1825625"/>
            <a:ext cx="10036704" cy="4351338"/>
          </a:xfrm>
        </p:spPr>
      </p:pic>
    </p:spTree>
    <p:extLst>
      <p:ext uri="{BB962C8B-B14F-4D97-AF65-F5344CB8AC3E}">
        <p14:creationId xmlns:p14="http://schemas.microsoft.com/office/powerpoint/2010/main" val="38023225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DE41D-D5C0-E745-BA15-5319863F0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Allergic contact dermatitis – proposed model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5E35C8F-D2B9-5E4D-90F6-8CE82E59A1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3889" y="1825625"/>
            <a:ext cx="7804221" cy="4351338"/>
          </a:xfrm>
        </p:spPr>
      </p:pic>
    </p:spTree>
    <p:extLst>
      <p:ext uri="{BB962C8B-B14F-4D97-AF65-F5344CB8AC3E}">
        <p14:creationId xmlns:p14="http://schemas.microsoft.com/office/powerpoint/2010/main" val="16114889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A2B2F-3EBE-E141-801A-4938BF5B0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Irritant contact dermatitis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4668C07-39A1-904F-9E1B-E4E27763D9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544782"/>
            <a:ext cx="10515600" cy="2913024"/>
          </a:xfrm>
        </p:spPr>
      </p:pic>
    </p:spTree>
    <p:extLst>
      <p:ext uri="{BB962C8B-B14F-4D97-AF65-F5344CB8AC3E}">
        <p14:creationId xmlns:p14="http://schemas.microsoft.com/office/powerpoint/2010/main" val="14242626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19402-A834-9246-A418-93D0492F5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urticaria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63FDC88-1064-3A49-8F9A-E7AA4E59B8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5220" y="1825625"/>
            <a:ext cx="7701560" cy="4351338"/>
          </a:xfrm>
        </p:spPr>
      </p:pic>
    </p:spTree>
    <p:extLst>
      <p:ext uri="{BB962C8B-B14F-4D97-AF65-F5344CB8AC3E}">
        <p14:creationId xmlns:p14="http://schemas.microsoft.com/office/powerpoint/2010/main" val="3021481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E9E23-115A-2641-9753-FB46AB0FF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Background</a:t>
            </a:r>
            <a:br>
              <a:rPr lang="en-US" dirty="0"/>
            </a:br>
            <a:r>
              <a:rPr lang="en-US" sz="2000" b="1" dirty="0"/>
              <a:t>Quality Improvement QI-687 Inactivate 427439005 |Immune hypersensitivity disorder by mechanism (disorder)</a:t>
            </a:r>
            <a:br>
              <a:rPr lang="en-US" sz="1300" b="1" dirty="0"/>
            </a:br>
            <a:br>
              <a:rPr lang="en-US" sz="1300" b="1" dirty="0"/>
            </a:br>
            <a:br>
              <a:rPr lang="en-US" sz="1300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2A9D78-AC89-804B-BB72-BDEC9D8F5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Description</a:t>
            </a:r>
          </a:p>
          <a:p>
            <a:pPr lvl="1"/>
            <a:r>
              <a:rPr lang="en-US" dirty="0"/>
              <a:t>Currently there is an extra relationship of "Pathological process = Hypersensitivity process" added to all the Grave disease concepts (and MG concepts) because an ancestor 427439005 |Immune hypersensitivity disorder by mechanism (disorder)| has this relationship. Is having that relationship outside of a group appropriate? Could the modeling be improved?</a:t>
            </a:r>
          </a:p>
        </p:txBody>
      </p:sp>
    </p:spTree>
    <p:extLst>
      <p:ext uri="{BB962C8B-B14F-4D97-AF65-F5344CB8AC3E}">
        <p14:creationId xmlns:p14="http://schemas.microsoft.com/office/powerpoint/2010/main" val="15114395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EB876-ACA6-EC4C-A28B-C641715AB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Proposed models for immune hypersensitivity disorders (see AUTHORTEST-250 Hypersensitivity, autoimmunity and allergy) at </a:t>
            </a:r>
            <a:r>
              <a:rPr lang="en-US" sz="2000" dirty="0"/>
              <a:t>https://</a:t>
            </a:r>
            <a:r>
              <a:rPr lang="en-US" sz="2000" dirty="0" err="1"/>
              <a:t>authoring.ihtsdotools.org</a:t>
            </a:r>
            <a:r>
              <a:rPr lang="en-US" sz="2000" dirty="0"/>
              <a:t>/#/tasks/task/AUTHORTEST/AUTHORTEST-250/edit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51BD7-D50F-CE41-BC1B-3E78F34E25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Advantages</a:t>
            </a:r>
          </a:p>
          <a:p>
            <a:pPr lvl="1"/>
            <a:r>
              <a:rPr lang="en-US" dirty="0"/>
              <a:t>Creates real immune hypersensitivity pathological processes replacing “pseudo” processes </a:t>
            </a:r>
          </a:p>
          <a:p>
            <a:pPr lvl="1"/>
            <a:r>
              <a:rPr lang="en-US" dirty="0"/>
              <a:t>Enables the ability to fully define immune hypersensitivity disorders eliminating proximal primitives</a:t>
            </a:r>
          </a:p>
          <a:p>
            <a:pPr lvl="1"/>
            <a:r>
              <a:rPr lang="en-US" dirty="0"/>
              <a:t>Creates a more robust model for contact hypersensitivity</a:t>
            </a:r>
          </a:p>
          <a:p>
            <a:r>
              <a:rPr lang="en-US" dirty="0"/>
              <a:t>Disadvantages</a:t>
            </a:r>
          </a:p>
          <a:p>
            <a:pPr lvl="1"/>
            <a:r>
              <a:rPr lang="en-US" dirty="0"/>
              <a:t>Creates lots of change</a:t>
            </a:r>
          </a:p>
          <a:p>
            <a:pPr lvl="1"/>
            <a:r>
              <a:rPr lang="en-US" dirty="0"/>
              <a:t>Allergic and autoimmune disorders will require multiple role groups</a:t>
            </a:r>
          </a:p>
          <a:p>
            <a:pPr lvl="1"/>
            <a:r>
              <a:rPr lang="en-US" dirty="0"/>
              <a:t>Detailed domain knowledge required to determine appropriate pathologic mechanisms which for some diseases may be multiple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179DA4B-F992-E542-8D80-4C8A27EDD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370189"/>
              </p:ext>
            </p:extLst>
          </p:nvPr>
        </p:nvGraphicFramePr>
        <p:xfrm>
          <a:off x="838200" y="3779356"/>
          <a:ext cx="10515600" cy="443875"/>
        </p:xfrm>
        <a:graphic>
          <a:graphicData uri="http://schemas.openxmlformats.org/drawingml/2006/table">
            <a:tbl>
              <a:tblPr/>
              <a:tblGrid>
                <a:gridCol w="10515600">
                  <a:extLst>
                    <a:ext uri="{9D8B030D-6E8A-4147-A177-3AD203B41FA5}">
                      <a16:colId xmlns:a16="http://schemas.microsoft.com/office/drawing/2014/main" val="3718823217"/>
                    </a:ext>
                  </a:extLst>
                </a:gridCol>
              </a:tblGrid>
              <a:tr h="443875">
                <a:tc>
                  <a:txBody>
                    <a:bodyPr/>
                    <a:lstStyle/>
                    <a:p>
                      <a:pPr algn="l" fontAlgn="ctr"/>
                      <a:br>
                        <a:rPr lang="en-US" sz="1200" dirty="0">
                          <a:effectLst/>
                        </a:rPr>
                      </a:br>
                      <a:endParaRPr lang="en-US" sz="1200" dirty="0">
                        <a:effectLst/>
                      </a:endParaRPr>
                    </a:p>
                  </a:txBody>
                  <a:tcPr marL="52842" marR="63411" marT="31705" marB="31705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F0F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70101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97097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93EFD-9EEF-0F46-B2F0-9C6511349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Alternate model</a:t>
            </a:r>
          </a:p>
        </p:txBody>
      </p:sp>
    </p:spTree>
    <p:extLst>
      <p:ext uri="{BB962C8B-B14F-4D97-AF65-F5344CB8AC3E}">
        <p14:creationId xmlns:p14="http://schemas.microsoft.com/office/powerpoint/2010/main" val="24460664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20AA132-D25E-7040-AC3D-9D8685C44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Alternate model - 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78F8D81-549A-6A45-BF15-B1B78D5A09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Immune hypersensitivity process (qualifier value) as a parent of 263680009 |Autoimmune process (qualifier value)|and 472964009 |Allergic process (qualifier value)|)</a:t>
            </a:r>
          </a:p>
          <a:p>
            <a:r>
              <a:rPr lang="en-US" dirty="0"/>
              <a:t>Remodel 427439005 |Immune hypersensitivity disorder by mechanism (disorder)|as FD and renamed as Immune hypersensitivity disorder (disorder) using pathological process=Immune hypersensitivity process (qualifier value)</a:t>
            </a:r>
          </a:p>
          <a:p>
            <a:r>
              <a:rPr lang="en-US" dirty="0"/>
              <a:t>Keep current descendants of 427439005 |Immune hypersensitivity disorder by mechanism (disorder)| (except 422076005 |Immunoglobulin E-mediated allergic disorder (disorder)|) primitive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5517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CDEB9-90AE-F542-A1DC-28F43D28F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Graves’ disease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8E5E2D8-BDB4-2F43-BABD-42775CA9AF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18247" y="1825625"/>
            <a:ext cx="9155506" cy="4351338"/>
          </a:xfrm>
        </p:spPr>
      </p:pic>
    </p:spTree>
    <p:extLst>
      <p:ext uri="{BB962C8B-B14F-4D97-AF65-F5344CB8AC3E}">
        <p14:creationId xmlns:p14="http://schemas.microsoft.com/office/powerpoint/2010/main" val="41760722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8E881-57CA-904E-BFC5-7FF720A63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Myasthenia gravis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CF26DD1-95A4-2644-8CF6-2643DCD570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23591"/>
            <a:ext cx="10515600" cy="3355405"/>
          </a:xfrm>
        </p:spPr>
      </p:pic>
    </p:spTree>
    <p:extLst>
      <p:ext uri="{BB962C8B-B14F-4D97-AF65-F5344CB8AC3E}">
        <p14:creationId xmlns:p14="http://schemas.microsoft.com/office/powerpoint/2010/main" val="4360638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99648-F0B6-5840-8EB5-6C4451D0C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Anti-glomerular basement membrane disease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6D6E7C3-C555-014A-857F-FCD5369B31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344074"/>
            <a:ext cx="10515600" cy="3314440"/>
          </a:xfrm>
        </p:spPr>
      </p:pic>
    </p:spTree>
    <p:extLst>
      <p:ext uri="{BB962C8B-B14F-4D97-AF65-F5344CB8AC3E}">
        <p14:creationId xmlns:p14="http://schemas.microsoft.com/office/powerpoint/2010/main" val="42849598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1F873-5F36-7647-A525-BC6A4E55A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dermatitis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1B6C1A8-4EB7-CD4E-97F4-0A95E8EF92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6681" y="1825625"/>
            <a:ext cx="7518638" cy="4351338"/>
          </a:xfrm>
        </p:spPr>
      </p:pic>
    </p:spTree>
    <p:extLst>
      <p:ext uri="{BB962C8B-B14F-4D97-AF65-F5344CB8AC3E}">
        <p14:creationId xmlns:p14="http://schemas.microsoft.com/office/powerpoint/2010/main" val="17001626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5181E-26D7-8F47-BA66-05311568A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urticaria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4C8A91A-7388-0942-A888-9056F3B321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2312" y="1825625"/>
            <a:ext cx="7727376" cy="4351338"/>
          </a:xfrm>
        </p:spPr>
      </p:pic>
    </p:spTree>
    <p:extLst>
      <p:ext uri="{BB962C8B-B14F-4D97-AF65-F5344CB8AC3E}">
        <p14:creationId xmlns:p14="http://schemas.microsoft.com/office/powerpoint/2010/main" val="32071706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EB876-ACA6-EC4C-A28B-C641715AB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D51BD7-D50F-CE41-BC1B-3E78F34E25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02511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Advantages</a:t>
            </a:r>
          </a:p>
          <a:p>
            <a:pPr lvl="1"/>
            <a:r>
              <a:rPr lang="en-US" dirty="0"/>
              <a:t>Corrects issue with multiple pathological processes being inherited by autoimmune disorders</a:t>
            </a:r>
          </a:p>
          <a:p>
            <a:pPr lvl="1"/>
            <a:r>
              <a:rPr lang="en-US" dirty="0"/>
              <a:t>Minimizes change</a:t>
            </a:r>
          </a:p>
          <a:p>
            <a:pPr lvl="1"/>
            <a:r>
              <a:rPr lang="en-US" dirty="0"/>
              <a:t>Creates a more robust model for contact hypersensitivity eliminating several pathological processes related to contact hypersensitivity</a:t>
            </a:r>
          </a:p>
          <a:p>
            <a:r>
              <a:rPr lang="en-US" dirty="0"/>
              <a:t>Disadvantages</a:t>
            </a:r>
          </a:p>
          <a:p>
            <a:pPr lvl="1"/>
            <a:r>
              <a:rPr lang="en-US" dirty="0"/>
              <a:t>Retains </a:t>
            </a:r>
            <a:r>
              <a:rPr lang="en-US" dirty="0" err="1"/>
              <a:t>Gell</a:t>
            </a:r>
            <a:r>
              <a:rPr lang="en-US" dirty="0"/>
              <a:t> and Coombs subtypes as proximal primitives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B8AF376-26EB-F443-BE7D-3C569C29B192}"/>
              </a:ext>
            </a:extLst>
          </p:cNvPr>
          <p:cNvSpPr/>
          <p:nvPr/>
        </p:nvSpPr>
        <p:spPr>
          <a:xfrm>
            <a:off x="1076794" y="141689"/>
            <a:ext cx="9686144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alibri Light" panose="020F0302020204030204" pitchFamily="34" charset="0"/>
                <a:cs typeface="Calibri Light" panose="020F0302020204030204" pitchFamily="34" charset="0"/>
              </a:rPr>
              <a:t>Proposed</a:t>
            </a:r>
            <a:r>
              <a:rPr lang="en-US" sz="3200" dirty="0"/>
              <a:t> </a:t>
            </a:r>
            <a:r>
              <a:rPr lang="en-US" sz="3200" dirty="0">
                <a:latin typeface="+mj-lt"/>
              </a:rPr>
              <a:t>models for immune hypersensitivity disorders (see AUTHORTEST-253 Immune hypersensitivity </a:t>
            </a:r>
            <a:br>
              <a:rPr lang="en-US" sz="3200" dirty="0">
                <a:latin typeface="+mj-lt"/>
              </a:rPr>
            </a:br>
            <a:r>
              <a:rPr lang="en-US" sz="3200" dirty="0">
                <a:latin typeface="+mj-lt"/>
              </a:rPr>
              <a:t>- alternate model 2 at: </a:t>
            </a:r>
            <a:r>
              <a:rPr lang="en-US" sz="2000" dirty="0">
                <a:latin typeface="+mj-lt"/>
              </a:rPr>
              <a:t>https://</a:t>
            </a:r>
            <a:r>
              <a:rPr lang="en-US" sz="2000" dirty="0" err="1">
                <a:latin typeface="+mj-lt"/>
              </a:rPr>
              <a:t>authoring.ihtsdotools.org</a:t>
            </a:r>
            <a:r>
              <a:rPr lang="en-US" sz="2000" dirty="0">
                <a:latin typeface="+mj-lt"/>
              </a:rPr>
              <a:t>/#/tasks/task/AUTHORTEST/AUTHORTEST-253/edit</a:t>
            </a:r>
          </a:p>
        </p:txBody>
      </p:sp>
    </p:spTree>
    <p:extLst>
      <p:ext uri="{BB962C8B-B14F-4D97-AF65-F5344CB8AC3E}">
        <p14:creationId xmlns:p14="http://schemas.microsoft.com/office/powerpoint/2010/main" val="3123258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09E3C-2120-BA42-932A-F34847BBB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605805E-1AE4-B045-BB13-87EE9A0306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5600" y="2229644"/>
            <a:ext cx="640080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905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6C3BA-BEC7-4545-978E-937CD96C2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84392"/>
          </a:xfrm>
        </p:spPr>
        <p:txBody>
          <a:bodyPr>
            <a:noAutofit/>
          </a:bodyPr>
          <a:lstStyle/>
          <a:p>
            <a:r>
              <a:rPr lang="en-US" sz="3200" dirty="0"/>
              <a:t>Concepts inherit pathological processes of both Abnormal immune process (qualifier value) and Hypersensitivity process from 427439005 |Immune hypersensitivity disorder by mechanism (disorder)|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8482D64-CC9F-204E-BB35-991112A637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950938"/>
            <a:ext cx="10515600" cy="2100712"/>
          </a:xfrm>
        </p:spPr>
      </p:pic>
    </p:spTree>
    <p:extLst>
      <p:ext uri="{BB962C8B-B14F-4D97-AF65-F5344CB8AC3E}">
        <p14:creationId xmlns:p14="http://schemas.microsoft.com/office/powerpoint/2010/main" val="2843948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A3424-F2AF-0648-957A-4F66F3B58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Is the primitive grouper 427439005 |Immune hypersensitivity disorder by mechanism (disorder)|clinically useful 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9ACB3B2-8917-4D46-886F-23D58E0082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5947" y="1812953"/>
            <a:ext cx="5549900" cy="30734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72E212F-DEF8-DE48-ACCF-F5A720C82CF0}"/>
              </a:ext>
            </a:extLst>
          </p:cNvPr>
          <p:cNvSpPr txBox="1"/>
          <p:nvPr/>
        </p:nvSpPr>
        <p:spPr>
          <a:xfrm>
            <a:off x="725215" y="5602013"/>
            <a:ext cx="10628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427439005 |Immune hypersensitivity disorder by mechanism (disorder)| based on its children represents the </a:t>
            </a:r>
            <a:r>
              <a:rPr lang="en-US" dirty="0" err="1"/>
              <a:t>Gell</a:t>
            </a:r>
            <a:r>
              <a:rPr lang="en-US" dirty="0"/>
              <a:t> and Coombs classification of hypersensitivity diseases which is still widely used</a:t>
            </a:r>
          </a:p>
        </p:txBody>
      </p:sp>
    </p:spTree>
    <p:extLst>
      <p:ext uri="{BB962C8B-B14F-4D97-AF65-F5344CB8AC3E}">
        <p14:creationId xmlns:p14="http://schemas.microsoft.com/office/powerpoint/2010/main" val="3801022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89C914F-814B-664B-A8CD-C2FF2AA75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 err="1"/>
              <a:t>Gell</a:t>
            </a:r>
            <a:r>
              <a:rPr lang="en-US" dirty="0"/>
              <a:t> And Coombs Classification Of Hypersensitivity Reactions </a:t>
            </a:r>
            <a:br>
              <a:rPr lang="en-US" dirty="0"/>
            </a:br>
            <a:br>
              <a:rPr lang="en-US" dirty="0">
                <a:effectLst/>
              </a:rPr>
            </a:b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BC66E19-9A38-B541-B52D-16FB6DCE05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Original classification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3B3C21C-F4D0-A04D-9D08-F7452FA469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636173" y="1690688"/>
            <a:ext cx="2898227" cy="823912"/>
          </a:xfrm>
        </p:spPr>
        <p:txBody>
          <a:bodyPr/>
          <a:lstStyle/>
          <a:p>
            <a:r>
              <a:rPr lang="en-US" dirty="0"/>
              <a:t>Revised classification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CB1401E-9649-554C-A15F-5A9D55CFA09A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251209" y="2640439"/>
            <a:ext cx="4573039" cy="1577121"/>
          </a:xfr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B992903-C9DE-144E-BA6A-0539CE6B2B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7851" y="2554463"/>
            <a:ext cx="3443694" cy="4241800"/>
          </a:xfrm>
          <a:prstGeom prst="rect">
            <a:avLst/>
          </a:prstGeom>
        </p:spPr>
      </p:pic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FF7F2EE1-549F-824F-BBF8-D2EF1DAC8B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4629" y="2640439"/>
            <a:ext cx="3126162" cy="3073400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A7C1DE8-7965-6547-B4EE-F16B138ED7F6}"/>
              </a:ext>
            </a:extLst>
          </p:cNvPr>
          <p:cNvCxnSpPr/>
          <p:nvPr/>
        </p:nvCxnSpPr>
        <p:spPr>
          <a:xfrm>
            <a:off x="1372639" y="3668110"/>
            <a:ext cx="3865212" cy="14992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B8FF6BD-845E-7D4C-83DA-354444C97142}"/>
              </a:ext>
            </a:extLst>
          </p:cNvPr>
          <p:cNvCxnSpPr/>
          <p:nvPr/>
        </p:nvCxnSpPr>
        <p:spPr>
          <a:xfrm flipV="1">
            <a:off x="5728138" y="5055476"/>
            <a:ext cx="3237186" cy="1118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5F0D6F6-EA9B-D743-B750-D2A55E37CF8B}"/>
              </a:ext>
            </a:extLst>
          </p:cNvPr>
          <p:cNvCxnSpPr/>
          <p:nvPr/>
        </p:nvCxnSpPr>
        <p:spPr>
          <a:xfrm>
            <a:off x="1239555" y="3429000"/>
            <a:ext cx="3998296" cy="13847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1032BA1-803D-B349-9DB5-8670704396A7}"/>
              </a:ext>
            </a:extLst>
          </p:cNvPr>
          <p:cNvCxnSpPr/>
          <p:nvPr/>
        </p:nvCxnSpPr>
        <p:spPr>
          <a:xfrm>
            <a:off x="5636173" y="4813738"/>
            <a:ext cx="3329151" cy="5044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F76653D-601D-8F4B-993A-5BD5F2B6EFD7}"/>
              </a:ext>
            </a:extLst>
          </p:cNvPr>
          <p:cNvCxnSpPr/>
          <p:nvPr/>
        </p:nvCxnSpPr>
        <p:spPr>
          <a:xfrm>
            <a:off x="935421" y="3163614"/>
            <a:ext cx="4302430" cy="578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F956066-358E-F348-BFA2-8FC9DA9C3A2B}"/>
              </a:ext>
            </a:extLst>
          </p:cNvPr>
          <p:cNvCxnSpPr/>
          <p:nvPr/>
        </p:nvCxnSpPr>
        <p:spPr>
          <a:xfrm>
            <a:off x="5728138" y="3668110"/>
            <a:ext cx="3237186" cy="7987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CAE17EB-0C82-2C47-8769-9B7E841D6F96}"/>
              </a:ext>
            </a:extLst>
          </p:cNvPr>
          <p:cNvCxnSpPr/>
          <p:nvPr/>
        </p:nvCxnSpPr>
        <p:spPr>
          <a:xfrm>
            <a:off x="1106471" y="2890345"/>
            <a:ext cx="4131380" cy="273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C6E5FEB-9A8F-8445-957E-75E1E0034C6B}"/>
              </a:ext>
            </a:extLst>
          </p:cNvPr>
          <p:cNvCxnSpPr/>
          <p:nvPr/>
        </p:nvCxnSpPr>
        <p:spPr>
          <a:xfrm>
            <a:off x="5636173" y="3163614"/>
            <a:ext cx="3329151" cy="24278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24F4E64-79DA-0E4F-ADB3-EDD16358A8F0}"/>
              </a:ext>
            </a:extLst>
          </p:cNvPr>
          <p:cNvCxnSpPr/>
          <p:nvPr/>
        </p:nvCxnSpPr>
        <p:spPr>
          <a:xfrm flipV="1">
            <a:off x="5812594" y="4813738"/>
            <a:ext cx="3152730" cy="11351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1EEF71F-7F46-FB4C-AFF3-96C73A43A0FF}"/>
              </a:ext>
            </a:extLst>
          </p:cNvPr>
          <p:cNvCxnSpPr/>
          <p:nvPr/>
        </p:nvCxnSpPr>
        <p:spPr>
          <a:xfrm flipV="1">
            <a:off x="5728138" y="4217560"/>
            <a:ext cx="3237186" cy="249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0657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FCDE9-C740-3E4C-91DC-30A2A424E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initial solution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CAC3BA7-2086-F849-84F2-FA2E549AFE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9289" y="1825625"/>
            <a:ext cx="8433421" cy="435133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C141C70-46AE-2342-A320-2C9D0B7FEE47}"/>
              </a:ext>
            </a:extLst>
          </p:cNvPr>
          <p:cNvSpPr txBox="1"/>
          <p:nvPr/>
        </p:nvSpPr>
        <p:spPr>
          <a:xfrm>
            <a:off x="2358998" y="6377748"/>
            <a:ext cx="6545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Can be renamed to just Immune hypersensitivity disorder (disorder)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3C4ED24-B216-C342-BDD4-10F71C950FEB}"/>
              </a:ext>
            </a:extLst>
          </p:cNvPr>
          <p:cNvCxnSpPr>
            <a:cxnSpLocks/>
          </p:cNvCxnSpPr>
          <p:nvPr/>
        </p:nvCxnSpPr>
        <p:spPr>
          <a:xfrm flipH="1" flipV="1">
            <a:off x="3219610" y="5148304"/>
            <a:ext cx="891348" cy="1229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3658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ABC2A-794A-F647-94BA-E7306D0FD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Current organization of Abnormal immune process and Hypersensitivity process qualifier value hierarchies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2CB49FE-749E-0B4D-8168-C788F33FE2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7244" y="1825625"/>
            <a:ext cx="3397512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0658FA-A4E0-AE49-8722-4FC6AF1060C1}"/>
              </a:ext>
            </a:extLst>
          </p:cNvPr>
          <p:cNvSpPr txBox="1"/>
          <p:nvPr/>
        </p:nvSpPr>
        <p:spPr>
          <a:xfrm>
            <a:off x="8313683" y="2270233"/>
            <a:ext cx="34894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Most of these are kludges created to make the models for hypersensitivity and disorders of immune function work</a:t>
            </a:r>
          </a:p>
        </p:txBody>
      </p:sp>
    </p:spTree>
    <p:extLst>
      <p:ext uri="{BB962C8B-B14F-4D97-AF65-F5344CB8AC3E}">
        <p14:creationId xmlns:p14="http://schemas.microsoft.com/office/powerpoint/2010/main" val="266970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712</Words>
  <Application>Microsoft Macintosh PowerPoint</Application>
  <PresentationFormat>Widescreen</PresentationFormat>
  <Paragraphs>70</Paragraphs>
  <Slides>38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Arial</vt:lpstr>
      <vt:lpstr>Calibri</vt:lpstr>
      <vt:lpstr>Calibri Light</vt:lpstr>
      <vt:lpstr>Office Theme</vt:lpstr>
      <vt:lpstr>Hypersensitivity, autoimmunity and allergy - update</vt:lpstr>
      <vt:lpstr>Background From Tuesday Authors call October 13, 20209 </vt:lpstr>
      <vt:lpstr> Background Quality Improvement QI-687 Inactivate 427439005 |Immune hypersensitivity disorder by mechanism (disorder)   </vt:lpstr>
      <vt:lpstr>Example</vt:lpstr>
      <vt:lpstr>Concepts inherit pathological processes of both Abnormal immune process (qualifier value) and Hypersensitivity process from 427439005 |Immune hypersensitivity disorder by mechanism (disorder)|</vt:lpstr>
      <vt:lpstr>Is the primitive grouper 427439005 |Immune hypersensitivity disorder by mechanism (disorder)|clinically useful ?</vt:lpstr>
      <vt:lpstr>   Gell And Coombs Classification Of Hypersensitivity Reactions    </vt:lpstr>
      <vt:lpstr>Proposed initial solution</vt:lpstr>
      <vt:lpstr>Current organization of Abnormal immune process and Hypersensitivity process qualifier value hierarchies</vt:lpstr>
      <vt:lpstr>Proposed Immune hypersensitivity process qualifier value hierarchy</vt:lpstr>
      <vt:lpstr>422076005 |Immunoglobulin E-mediated allergic disorder (disorder)|</vt:lpstr>
      <vt:lpstr>362986005 |Antibody-mediated cytolysis (disorder)|</vt:lpstr>
      <vt:lpstr>362985009 |Antibody-mediated activation and inactivation (disorder)|</vt:lpstr>
      <vt:lpstr>426065008 |Hypersensitivity disorder mediated by immune complex (disorder)|</vt:lpstr>
      <vt:lpstr>Autoimmune disorders</vt:lpstr>
      <vt:lpstr>Autoimmune process</vt:lpstr>
      <vt:lpstr>Myasthenia gravis</vt:lpstr>
      <vt:lpstr>Goodpasture’s syndrome</vt:lpstr>
      <vt:lpstr>Graves’ disease</vt:lpstr>
      <vt:lpstr>Allergic disorders</vt:lpstr>
      <vt:lpstr>Allergic process</vt:lpstr>
      <vt:lpstr>Allergic rhinitis</vt:lpstr>
      <vt:lpstr>Atopic disease – GCI model</vt:lpstr>
      <vt:lpstr>Contact hypersensitivity</vt:lpstr>
      <vt:lpstr>Contact dermatitis – current models</vt:lpstr>
      <vt:lpstr>Contact dermatitis – prposed revision</vt:lpstr>
      <vt:lpstr>Allergic contact dermatitis – proposed model</vt:lpstr>
      <vt:lpstr>Irritant contact dermatitis</vt:lpstr>
      <vt:lpstr>Contact urticaria</vt:lpstr>
      <vt:lpstr>Proposed models for immune hypersensitivity disorders (see AUTHORTEST-250 Hypersensitivity, autoimmunity and allergy) at https://authoring.ihtsdotools.org/#/tasks/task/AUTHORTEST/AUTHORTEST-250/edit</vt:lpstr>
      <vt:lpstr>Alternate model</vt:lpstr>
      <vt:lpstr>Alternate model - summary</vt:lpstr>
      <vt:lpstr>Graves’ disease</vt:lpstr>
      <vt:lpstr>Myasthenia gravis</vt:lpstr>
      <vt:lpstr>Anti-glomerular basement membrane disease</vt:lpstr>
      <vt:lpstr>Contact dermatitis</vt:lpstr>
      <vt:lpstr>Contact urticaria</vt:lpstr>
      <vt:lpstr>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Hypersensitivity, autoimmunity and allergy - update</dc:title>
  <dc:creator>Bruce Goldberg</dc:creator>
  <cp:lastModifiedBy>Bruce Goldberg</cp:lastModifiedBy>
  <cp:revision>29</cp:revision>
  <dcterms:created xsi:type="dcterms:W3CDTF">2020-10-20T17:42:49Z</dcterms:created>
  <dcterms:modified xsi:type="dcterms:W3CDTF">2020-12-09T17:31:34Z</dcterms:modified>
</cp:coreProperties>
</file>