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2" r:id="rId6"/>
    <p:sldId id="263" r:id="rId7"/>
    <p:sldId id="264" r:id="rId8"/>
    <p:sldId id="265" r:id="rId9"/>
    <p:sldId id="266" r:id="rId10"/>
    <p:sldId id="267"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E771DC-CE35-524D-831C-C3020213A05E}" v="7" dt="2024-01-20T18:40:03.5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063"/>
    <p:restoredTop sz="96327"/>
  </p:normalViewPr>
  <p:slideViewPr>
    <p:cSldViewPr snapToGrid="0">
      <p:cViewPr varScale="1">
        <p:scale>
          <a:sx n="184" d="100"/>
          <a:sy n="184" d="100"/>
        </p:scale>
        <p:origin x="912"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Goldberg" userId="eb60d3cb910e54b3" providerId="LiveId" clId="{E5E771DC-CE35-524D-831C-C3020213A05E}"/>
    <pc:docChg chg="undo custSel addSld delSld modSld">
      <pc:chgData name="Bruce Goldberg" userId="eb60d3cb910e54b3" providerId="LiveId" clId="{E5E771DC-CE35-524D-831C-C3020213A05E}" dt="2024-01-20T21:57:47.310" v="2188" actId="20577"/>
      <pc:docMkLst>
        <pc:docMk/>
      </pc:docMkLst>
      <pc:sldChg chg="modSp mod">
        <pc:chgData name="Bruce Goldberg" userId="eb60d3cb910e54b3" providerId="LiveId" clId="{E5E771DC-CE35-524D-831C-C3020213A05E}" dt="2024-01-20T21:57:47.310" v="2188" actId="20577"/>
        <pc:sldMkLst>
          <pc:docMk/>
          <pc:sldMk cId="3643570963" sldId="256"/>
        </pc:sldMkLst>
        <pc:spChg chg="mod">
          <ac:chgData name="Bruce Goldberg" userId="eb60d3cb910e54b3" providerId="LiveId" clId="{E5E771DC-CE35-524D-831C-C3020213A05E}" dt="2024-01-20T21:57:47.310" v="2188" actId="20577"/>
          <ac:spMkLst>
            <pc:docMk/>
            <pc:sldMk cId="3643570963" sldId="256"/>
            <ac:spMk id="2" creationId="{9623F2F9-6AB1-6F37-3EBE-A1CEF3375D7C}"/>
          </ac:spMkLst>
        </pc:spChg>
        <pc:spChg chg="mod">
          <ac:chgData name="Bruce Goldberg" userId="eb60d3cb910e54b3" providerId="LiveId" clId="{E5E771DC-CE35-524D-831C-C3020213A05E}" dt="2024-01-20T19:16:10.805" v="2181" actId="20577"/>
          <ac:spMkLst>
            <pc:docMk/>
            <pc:sldMk cId="3643570963" sldId="256"/>
            <ac:spMk id="3" creationId="{34A6D631-6D2D-DE09-A545-11901CBB491E}"/>
          </ac:spMkLst>
        </pc:spChg>
      </pc:sldChg>
      <pc:sldChg chg="modSp mod">
        <pc:chgData name="Bruce Goldberg" userId="eb60d3cb910e54b3" providerId="LiveId" clId="{E5E771DC-CE35-524D-831C-C3020213A05E}" dt="2024-01-20T15:31:29.351" v="1269" actId="20577"/>
        <pc:sldMkLst>
          <pc:docMk/>
          <pc:sldMk cId="4196935100" sldId="257"/>
        </pc:sldMkLst>
        <pc:spChg chg="mod">
          <ac:chgData name="Bruce Goldberg" userId="eb60d3cb910e54b3" providerId="LiveId" clId="{E5E771DC-CE35-524D-831C-C3020213A05E}" dt="2024-01-20T15:31:29.351" v="1269" actId="20577"/>
          <ac:spMkLst>
            <pc:docMk/>
            <pc:sldMk cId="4196935100" sldId="257"/>
            <ac:spMk id="3" creationId="{0B867DF1-1D7A-AE97-95D2-C9DF39597B5C}"/>
          </ac:spMkLst>
        </pc:spChg>
      </pc:sldChg>
      <pc:sldChg chg="modSp mod">
        <pc:chgData name="Bruce Goldberg" userId="eb60d3cb910e54b3" providerId="LiveId" clId="{E5E771DC-CE35-524D-831C-C3020213A05E}" dt="2024-01-20T16:26:38.058" v="1569" actId="5793"/>
        <pc:sldMkLst>
          <pc:docMk/>
          <pc:sldMk cId="2202056754" sldId="262"/>
        </pc:sldMkLst>
        <pc:spChg chg="mod">
          <ac:chgData name="Bruce Goldberg" userId="eb60d3cb910e54b3" providerId="LiveId" clId="{E5E771DC-CE35-524D-831C-C3020213A05E}" dt="2024-01-20T16:26:38.058" v="1569" actId="5793"/>
          <ac:spMkLst>
            <pc:docMk/>
            <pc:sldMk cId="2202056754" sldId="262"/>
            <ac:spMk id="8" creationId="{8CF75B34-0875-661A-563A-007597471594}"/>
          </ac:spMkLst>
        </pc:spChg>
      </pc:sldChg>
      <pc:sldChg chg="addSp modSp new mod modClrScheme chgLayout">
        <pc:chgData name="Bruce Goldberg" userId="eb60d3cb910e54b3" providerId="LiveId" clId="{E5E771DC-CE35-524D-831C-C3020213A05E}" dt="2024-01-19T15:29:29.905" v="1261" actId="20577"/>
        <pc:sldMkLst>
          <pc:docMk/>
          <pc:sldMk cId="2834746328" sldId="263"/>
        </pc:sldMkLst>
        <pc:spChg chg="mod ord">
          <ac:chgData name="Bruce Goldberg" userId="eb60d3cb910e54b3" providerId="LiveId" clId="{E5E771DC-CE35-524D-831C-C3020213A05E}" dt="2024-01-19T01:11:18.666" v="225" actId="700"/>
          <ac:spMkLst>
            <pc:docMk/>
            <pc:sldMk cId="2834746328" sldId="263"/>
            <ac:spMk id="2" creationId="{C5D8F3D2-D473-C365-B3CD-0FA3404BC8CD}"/>
          </ac:spMkLst>
        </pc:spChg>
        <pc:spChg chg="mod ord">
          <ac:chgData name="Bruce Goldberg" userId="eb60d3cb910e54b3" providerId="LiveId" clId="{E5E771DC-CE35-524D-831C-C3020213A05E}" dt="2024-01-19T15:29:29.905" v="1261" actId="20577"/>
          <ac:spMkLst>
            <pc:docMk/>
            <pc:sldMk cId="2834746328" sldId="263"/>
            <ac:spMk id="3" creationId="{33E366C7-24EA-EF8F-CA57-8DB9EFCA91B7}"/>
          </ac:spMkLst>
        </pc:spChg>
        <pc:spChg chg="add mod ord">
          <ac:chgData name="Bruce Goldberg" userId="eb60d3cb910e54b3" providerId="LiveId" clId="{E5E771DC-CE35-524D-831C-C3020213A05E}" dt="2024-01-19T15:12:57.575" v="854" actId="27636"/>
          <ac:spMkLst>
            <pc:docMk/>
            <pc:sldMk cId="2834746328" sldId="263"/>
            <ac:spMk id="4" creationId="{031B29CA-2305-3A58-545D-2DB6B82C1B14}"/>
          </ac:spMkLst>
        </pc:spChg>
      </pc:sldChg>
      <pc:sldChg chg="addSp delSp modSp new del mod modClrScheme chgLayout">
        <pc:chgData name="Bruce Goldberg" userId="eb60d3cb910e54b3" providerId="LiveId" clId="{E5E771DC-CE35-524D-831C-C3020213A05E}" dt="2024-01-19T01:50:05.853" v="811" actId="2696"/>
        <pc:sldMkLst>
          <pc:docMk/>
          <pc:sldMk cId="1073296411" sldId="264"/>
        </pc:sldMkLst>
        <pc:spChg chg="del mod ord">
          <ac:chgData name="Bruce Goldberg" userId="eb60d3cb910e54b3" providerId="LiveId" clId="{E5E771DC-CE35-524D-831C-C3020213A05E}" dt="2024-01-19T01:28:41.168" v="592" actId="700"/>
          <ac:spMkLst>
            <pc:docMk/>
            <pc:sldMk cId="1073296411" sldId="264"/>
            <ac:spMk id="2" creationId="{B8FEA628-4684-AAB1-8209-AEBD998BF95B}"/>
          </ac:spMkLst>
        </pc:spChg>
        <pc:spChg chg="del mod ord">
          <ac:chgData name="Bruce Goldberg" userId="eb60d3cb910e54b3" providerId="LiveId" clId="{E5E771DC-CE35-524D-831C-C3020213A05E}" dt="2024-01-19T01:28:41.168" v="592" actId="700"/>
          <ac:spMkLst>
            <pc:docMk/>
            <pc:sldMk cId="1073296411" sldId="264"/>
            <ac:spMk id="3" creationId="{3D6891D3-9DCC-173C-AA0F-60634B341C45}"/>
          </ac:spMkLst>
        </pc:spChg>
        <pc:spChg chg="del">
          <ac:chgData name="Bruce Goldberg" userId="eb60d3cb910e54b3" providerId="LiveId" clId="{E5E771DC-CE35-524D-831C-C3020213A05E}" dt="2024-01-19T01:28:41.168" v="592" actId="700"/>
          <ac:spMkLst>
            <pc:docMk/>
            <pc:sldMk cId="1073296411" sldId="264"/>
            <ac:spMk id="4" creationId="{1328E28D-AC6D-8E3E-0B84-2FD2B5029600}"/>
          </ac:spMkLst>
        </pc:spChg>
        <pc:spChg chg="add mod ord">
          <ac:chgData name="Bruce Goldberg" userId="eb60d3cb910e54b3" providerId="LiveId" clId="{E5E771DC-CE35-524D-831C-C3020213A05E}" dt="2024-01-19T01:28:52.162" v="621" actId="20577"/>
          <ac:spMkLst>
            <pc:docMk/>
            <pc:sldMk cId="1073296411" sldId="264"/>
            <ac:spMk id="5" creationId="{3A9DDDBF-4F08-B12A-417F-D5EC83F1E91E}"/>
          </ac:spMkLst>
        </pc:spChg>
        <pc:spChg chg="add mod ord">
          <ac:chgData name="Bruce Goldberg" userId="eb60d3cb910e54b3" providerId="LiveId" clId="{E5E771DC-CE35-524D-831C-C3020213A05E}" dt="2024-01-19T01:29:39.157" v="631" actId="27636"/>
          <ac:spMkLst>
            <pc:docMk/>
            <pc:sldMk cId="1073296411" sldId="264"/>
            <ac:spMk id="6" creationId="{DC0131EF-D159-07EF-CA00-00816B09993C}"/>
          </ac:spMkLst>
        </pc:spChg>
      </pc:sldChg>
      <pc:sldChg chg="addSp delSp modSp new mod modClrScheme chgLayout">
        <pc:chgData name="Bruce Goldberg" userId="eb60d3cb910e54b3" providerId="LiveId" clId="{E5E771DC-CE35-524D-831C-C3020213A05E}" dt="2024-01-20T16:19:17.616" v="1485" actId="33524"/>
        <pc:sldMkLst>
          <pc:docMk/>
          <pc:sldMk cId="3634613565" sldId="264"/>
        </pc:sldMkLst>
        <pc:spChg chg="del mod ord">
          <ac:chgData name="Bruce Goldberg" userId="eb60d3cb910e54b3" providerId="LiveId" clId="{E5E771DC-CE35-524D-831C-C3020213A05E}" dt="2024-01-20T15:37:18.122" v="1300" actId="700"/>
          <ac:spMkLst>
            <pc:docMk/>
            <pc:sldMk cId="3634613565" sldId="264"/>
            <ac:spMk id="2" creationId="{EDDC0AD0-2A74-B270-1795-AF104C7134FF}"/>
          </ac:spMkLst>
        </pc:spChg>
        <pc:spChg chg="del mod ord">
          <ac:chgData name="Bruce Goldberg" userId="eb60d3cb910e54b3" providerId="LiveId" clId="{E5E771DC-CE35-524D-831C-C3020213A05E}" dt="2024-01-20T15:37:18.122" v="1300" actId="700"/>
          <ac:spMkLst>
            <pc:docMk/>
            <pc:sldMk cId="3634613565" sldId="264"/>
            <ac:spMk id="3" creationId="{953BBB33-BA15-FCD4-0215-8F83E6C38F77}"/>
          </ac:spMkLst>
        </pc:spChg>
        <pc:spChg chg="del">
          <ac:chgData name="Bruce Goldberg" userId="eb60d3cb910e54b3" providerId="LiveId" clId="{E5E771DC-CE35-524D-831C-C3020213A05E}" dt="2024-01-20T15:37:18.122" v="1300" actId="700"/>
          <ac:spMkLst>
            <pc:docMk/>
            <pc:sldMk cId="3634613565" sldId="264"/>
            <ac:spMk id="4" creationId="{151BA132-D667-B7CF-BB81-327D084CF01A}"/>
          </ac:spMkLst>
        </pc:spChg>
        <pc:spChg chg="add mod ord">
          <ac:chgData name="Bruce Goldberg" userId="eb60d3cb910e54b3" providerId="LiveId" clId="{E5E771DC-CE35-524D-831C-C3020213A05E}" dt="2024-01-20T15:42:04.918" v="1362" actId="20577"/>
          <ac:spMkLst>
            <pc:docMk/>
            <pc:sldMk cId="3634613565" sldId="264"/>
            <ac:spMk id="5" creationId="{37147AA9-9CED-0B54-C2F1-507B194C5072}"/>
          </ac:spMkLst>
        </pc:spChg>
        <pc:spChg chg="add mod ord">
          <ac:chgData name="Bruce Goldberg" userId="eb60d3cb910e54b3" providerId="LiveId" clId="{E5E771DC-CE35-524D-831C-C3020213A05E}" dt="2024-01-20T16:19:17.616" v="1485" actId="33524"/>
          <ac:spMkLst>
            <pc:docMk/>
            <pc:sldMk cId="3634613565" sldId="264"/>
            <ac:spMk id="6" creationId="{FCD83AE3-E6B8-3E01-1E0A-53FFDC6950B1}"/>
          </ac:spMkLst>
        </pc:spChg>
      </pc:sldChg>
      <pc:sldChg chg="modSp new mod">
        <pc:chgData name="Bruce Goldberg" userId="eb60d3cb910e54b3" providerId="LiveId" clId="{E5E771DC-CE35-524D-831C-C3020213A05E}" dt="2024-01-20T16:59:24.006" v="1950" actId="20577"/>
        <pc:sldMkLst>
          <pc:docMk/>
          <pc:sldMk cId="311550749" sldId="265"/>
        </pc:sldMkLst>
        <pc:spChg chg="mod">
          <ac:chgData name="Bruce Goldberg" userId="eb60d3cb910e54b3" providerId="LiveId" clId="{E5E771DC-CE35-524D-831C-C3020213A05E}" dt="2024-01-20T16:27:59.236" v="1600"/>
          <ac:spMkLst>
            <pc:docMk/>
            <pc:sldMk cId="311550749" sldId="265"/>
            <ac:spMk id="2" creationId="{7A903C5E-120A-654F-A5FD-F85F8CDC1341}"/>
          </ac:spMkLst>
        </pc:spChg>
        <pc:spChg chg="mod">
          <ac:chgData name="Bruce Goldberg" userId="eb60d3cb910e54b3" providerId="LiveId" clId="{E5E771DC-CE35-524D-831C-C3020213A05E}" dt="2024-01-20T16:59:24.006" v="1950" actId="20577"/>
          <ac:spMkLst>
            <pc:docMk/>
            <pc:sldMk cId="311550749" sldId="265"/>
            <ac:spMk id="3" creationId="{899FD0F5-4CBA-D109-730A-5A3BBA9CC514}"/>
          </ac:spMkLst>
        </pc:spChg>
      </pc:sldChg>
      <pc:sldChg chg="modSp new del mod">
        <pc:chgData name="Bruce Goldberg" userId="eb60d3cb910e54b3" providerId="LiveId" clId="{E5E771DC-CE35-524D-831C-C3020213A05E}" dt="2024-01-19T01:46:23.810" v="810" actId="2696"/>
        <pc:sldMkLst>
          <pc:docMk/>
          <pc:sldMk cId="1771333179" sldId="265"/>
        </pc:sldMkLst>
        <pc:spChg chg="mod">
          <ac:chgData name="Bruce Goldberg" userId="eb60d3cb910e54b3" providerId="LiveId" clId="{E5E771DC-CE35-524D-831C-C3020213A05E}" dt="2024-01-19T01:30:07.673" v="643"/>
          <ac:spMkLst>
            <pc:docMk/>
            <pc:sldMk cId="1771333179" sldId="265"/>
            <ac:spMk id="2" creationId="{A83D72D7-8212-C377-DE22-6C40575D981A}"/>
          </ac:spMkLst>
        </pc:spChg>
      </pc:sldChg>
      <pc:sldChg chg="addSp delSp modSp new mod modClrScheme chgLayout">
        <pc:chgData name="Bruce Goldberg" userId="eb60d3cb910e54b3" providerId="LiveId" clId="{E5E771DC-CE35-524D-831C-C3020213A05E}" dt="2024-01-20T17:57:12.211" v="2038" actId="14100"/>
        <pc:sldMkLst>
          <pc:docMk/>
          <pc:sldMk cId="1494061846" sldId="266"/>
        </pc:sldMkLst>
        <pc:spChg chg="mod ord">
          <ac:chgData name="Bruce Goldberg" userId="eb60d3cb910e54b3" providerId="LiveId" clId="{E5E771DC-CE35-524D-831C-C3020213A05E}" dt="2024-01-20T17:50:36.859" v="2020" actId="700"/>
          <ac:spMkLst>
            <pc:docMk/>
            <pc:sldMk cId="1494061846" sldId="266"/>
            <ac:spMk id="2" creationId="{B7359844-A31A-57FF-1D63-00248B41F38F}"/>
          </ac:spMkLst>
        </pc:spChg>
        <pc:spChg chg="mod ord">
          <ac:chgData name="Bruce Goldberg" userId="eb60d3cb910e54b3" providerId="LiveId" clId="{E5E771DC-CE35-524D-831C-C3020213A05E}" dt="2024-01-20T17:50:36.923" v="2022" actId="27636"/>
          <ac:spMkLst>
            <pc:docMk/>
            <pc:sldMk cId="1494061846" sldId="266"/>
            <ac:spMk id="3" creationId="{BDD0CF47-C78B-3CA1-43EC-433F0F5C727E}"/>
          </ac:spMkLst>
        </pc:spChg>
        <pc:spChg chg="add del mod ord">
          <ac:chgData name="Bruce Goldberg" userId="eb60d3cb910e54b3" providerId="LiveId" clId="{E5E771DC-CE35-524D-831C-C3020213A05E}" dt="2024-01-20T17:51:53.751" v="2029"/>
          <ac:spMkLst>
            <pc:docMk/>
            <pc:sldMk cId="1494061846" sldId="266"/>
            <ac:spMk id="5" creationId="{C418E0BB-9A14-B302-E5D2-FCCFDE70623D}"/>
          </ac:spMkLst>
        </pc:spChg>
        <pc:spChg chg="add del mod">
          <ac:chgData name="Bruce Goldberg" userId="eb60d3cb910e54b3" providerId="LiveId" clId="{E5E771DC-CE35-524D-831C-C3020213A05E}" dt="2024-01-20T17:56:18.106" v="2034"/>
          <ac:spMkLst>
            <pc:docMk/>
            <pc:sldMk cId="1494061846" sldId="266"/>
            <ac:spMk id="9" creationId="{DE4D03BC-6499-A204-AD20-C39EFE7DF1BE}"/>
          </ac:spMkLst>
        </pc:spChg>
        <pc:picChg chg="add mod">
          <ac:chgData name="Bruce Goldberg" userId="eb60d3cb910e54b3" providerId="LiveId" clId="{E5E771DC-CE35-524D-831C-C3020213A05E}" dt="2024-01-20T17:57:12.211" v="2038" actId="14100"/>
          <ac:picMkLst>
            <pc:docMk/>
            <pc:sldMk cId="1494061846" sldId="266"/>
            <ac:picMk id="4" creationId="{30B7A085-9A33-ACCE-8E1C-C196E6E6A4B6}"/>
          </ac:picMkLst>
        </pc:picChg>
        <pc:picChg chg="add del mod">
          <ac:chgData name="Bruce Goldberg" userId="eb60d3cb910e54b3" providerId="LiveId" clId="{E5E771DC-CE35-524D-831C-C3020213A05E}" dt="2024-01-20T17:50:56.850" v="2025" actId="478"/>
          <ac:picMkLst>
            <pc:docMk/>
            <pc:sldMk cId="1494061846" sldId="266"/>
            <ac:picMk id="6" creationId="{D61361D0-A15C-383E-BB58-2372A49FCDD5}"/>
          </ac:picMkLst>
        </pc:picChg>
        <pc:picChg chg="add del mod">
          <ac:chgData name="Bruce Goldberg" userId="eb60d3cb910e54b3" providerId="LiveId" clId="{E5E771DC-CE35-524D-831C-C3020213A05E}" dt="2024-01-20T17:52:23.196" v="2033" actId="478"/>
          <ac:picMkLst>
            <pc:docMk/>
            <pc:sldMk cId="1494061846" sldId="266"/>
            <ac:picMk id="7" creationId="{32B59AEE-D723-D798-956E-DDAF47741C13}"/>
          </ac:picMkLst>
        </pc:picChg>
        <pc:picChg chg="add mod">
          <ac:chgData name="Bruce Goldberg" userId="eb60d3cb910e54b3" providerId="LiveId" clId="{E5E771DC-CE35-524D-831C-C3020213A05E}" dt="2024-01-20T17:57:01.359" v="2037" actId="692"/>
          <ac:picMkLst>
            <pc:docMk/>
            <pc:sldMk cId="1494061846" sldId="266"/>
            <ac:picMk id="10" creationId="{1D437165-65EC-FCB8-8101-E893E8C3D2FB}"/>
          </ac:picMkLst>
        </pc:picChg>
      </pc:sldChg>
      <pc:sldChg chg="addSp delSp modSp new mod modClrScheme chgLayout">
        <pc:chgData name="Bruce Goldberg" userId="eb60d3cb910e54b3" providerId="LiveId" clId="{E5E771DC-CE35-524D-831C-C3020213A05E}" dt="2024-01-20T18:12:11.575" v="2134" actId="20577"/>
        <pc:sldMkLst>
          <pc:docMk/>
          <pc:sldMk cId="2922244483" sldId="267"/>
        </pc:sldMkLst>
        <pc:spChg chg="del mod ord">
          <ac:chgData name="Bruce Goldberg" userId="eb60d3cb910e54b3" providerId="LiveId" clId="{E5E771DC-CE35-524D-831C-C3020213A05E}" dt="2024-01-20T17:57:52.724" v="2040" actId="700"/>
          <ac:spMkLst>
            <pc:docMk/>
            <pc:sldMk cId="2922244483" sldId="267"/>
            <ac:spMk id="2" creationId="{3327FF49-F349-9CD9-4E8F-7F7785D55611}"/>
          </ac:spMkLst>
        </pc:spChg>
        <pc:spChg chg="del mod ord">
          <ac:chgData name="Bruce Goldberg" userId="eb60d3cb910e54b3" providerId="LiveId" clId="{E5E771DC-CE35-524D-831C-C3020213A05E}" dt="2024-01-20T17:57:52.724" v="2040" actId="700"/>
          <ac:spMkLst>
            <pc:docMk/>
            <pc:sldMk cId="2922244483" sldId="267"/>
            <ac:spMk id="3" creationId="{A3F6B7D4-2D5C-E23A-2D27-25D3B9837028}"/>
          </ac:spMkLst>
        </pc:spChg>
        <pc:spChg chg="del">
          <ac:chgData name="Bruce Goldberg" userId="eb60d3cb910e54b3" providerId="LiveId" clId="{E5E771DC-CE35-524D-831C-C3020213A05E}" dt="2024-01-20T17:57:52.724" v="2040" actId="700"/>
          <ac:spMkLst>
            <pc:docMk/>
            <pc:sldMk cId="2922244483" sldId="267"/>
            <ac:spMk id="4" creationId="{8FCC6B6B-6314-6194-D2CB-8A7970750138}"/>
          </ac:spMkLst>
        </pc:spChg>
        <pc:spChg chg="add del mod ord">
          <ac:chgData name="Bruce Goldberg" userId="eb60d3cb910e54b3" providerId="LiveId" clId="{E5E771DC-CE35-524D-831C-C3020213A05E}" dt="2024-01-20T17:58:04.791" v="2041" actId="700"/>
          <ac:spMkLst>
            <pc:docMk/>
            <pc:sldMk cId="2922244483" sldId="267"/>
            <ac:spMk id="5" creationId="{BA0550B3-D49D-83B6-BA88-DA1880ECFEE5}"/>
          </ac:spMkLst>
        </pc:spChg>
        <pc:spChg chg="add del mod ord">
          <ac:chgData name="Bruce Goldberg" userId="eb60d3cb910e54b3" providerId="LiveId" clId="{E5E771DC-CE35-524D-831C-C3020213A05E}" dt="2024-01-20T17:58:04.791" v="2041" actId="700"/>
          <ac:spMkLst>
            <pc:docMk/>
            <pc:sldMk cId="2922244483" sldId="267"/>
            <ac:spMk id="6" creationId="{98000976-473C-F6F7-9D8B-C020860A9565}"/>
          </ac:spMkLst>
        </pc:spChg>
        <pc:spChg chg="add del mod ord">
          <ac:chgData name="Bruce Goldberg" userId="eb60d3cb910e54b3" providerId="LiveId" clId="{E5E771DC-CE35-524D-831C-C3020213A05E}" dt="2024-01-20T18:04:36.112" v="2047" actId="700"/>
          <ac:spMkLst>
            <pc:docMk/>
            <pc:sldMk cId="2922244483" sldId="267"/>
            <ac:spMk id="7" creationId="{86C44C0B-03FE-B63B-C710-802F0BBA2D12}"/>
          </ac:spMkLst>
        </pc:spChg>
        <pc:spChg chg="add del mod ord">
          <ac:chgData name="Bruce Goldberg" userId="eb60d3cb910e54b3" providerId="LiveId" clId="{E5E771DC-CE35-524D-831C-C3020213A05E}" dt="2024-01-20T18:04:01.485" v="2042"/>
          <ac:spMkLst>
            <pc:docMk/>
            <pc:sldMk cId="2922244483" sldId="267"/>
            <ac:spMk id="8" creationId="{2CC4A62C-837D-83B3-37F2-B4AFC705C9F2}"/>
          </ac:spMkLst>
        </pc:spChg>
        <pc:spChg chg="add mod ord">
          <ac:chgData name="Bruce Goldberg" userId="eb60d3cb910e54b3" providerId="LiveId" clId="{E5E771DC-CE35-524D-831C-C3020213A05E}" dt="2024-01-20T18:11:47.087" v="2118" actId="20577"/>
          <ac:spMkLst>
            <pc:docMk/>
            <pc:sldMk cId="2922244483" sldId="267"/>
            <ac:spMk id="10" creationId="{5A32621B-5E00-939D-1B42-3DC921A06250}"/>
          </ac:spMkLst>
        </pc:spChg>
        <pc:spChg chg="add mod ord">
          <ac:chgData name="Bruce Goldberg" userId="eb60d3cb910e54b3" providerId="LiveId" clId="{E5E771DC-CE35-524D-831C-C3020213A05E}" dt="2024-01-20T18:10:46.918" v="2084" actId="20577"/>
          <ac:spMkLst>
            <pc:docMk/>
            <pc:sldMk cId="2922244483" sldId="267"/>
            <ac:spMk id="11" creationId="{24F532D7-8802-039C-FC5F-14D32473F01A}"/>
          </ac:spMkLst>
        </pc:spChg>
        <pc:spChg chg="add mod ord">
          <ac:chgData name="Bruce Goldberg" userId="eb60d3cb910e54b3" providerId="LiveId" clId="{E5E771DC-CE35-524D-831C-C3020213A05E}" dt="2024-01-20T18:12:11.575" v="2134" actId="20577"/>
          <ac:spMkLst>
            <pc:docMk/>
            <pc:sldMk cId="2922244483" sldId="267"/>
            <ac:spMk id="12" creationId="{1BAEA6C2-EBF4-F6C3-0E15-D0E84D6A8851}"/>
          </ac:spMkLst>
        </pc:spChg>
        <pc:spChg chg="add del mod ord">
          <ac:chgData name="Bruce Goldberg" userId="eb60d3cb910e54b3" providerId="LiveId" clId="{E5E771DC-CE35-524D-831C-C3020213A05E}" dt="2024-01-20T18:04:58.505" v="2050" actId="478"/>
          <ac:spMkLst>
            <pc:docMk/>
            <pc:sldMk cId="2922244483" sldId="267"/>
            <ac:spMk id="13" creationId="{5F06D580-E0C1-D25C-37DB-0552895CB9BF}"/>
          </ac:spMkLst>
        </pc:spChg>
        <pc:picChg chg="add mod ord">
          <ac:chgData name="Bruce Goldberg" userId="eb60d3cb910e54b3" providerId="LiveId" clId="{E5E771DC-CE35-524D-831C-C3020213A05E}" dt="2024-01-20T18:05:58.636" v="2054" actId="1076"/>
          <ac:picMkLst>
            <pc:docMk/>
            <pc:sldMk cId="2922244483" sldId="267"/>
            <ac:picMk id="9" creationId="{C29A0D70-7F96-53F6-530F-F55BFC22E86C}"/>
          </ac:picMkLst>
        </pc:picChg>
        <pc:picChg chg="add mod">
          <ac:chgData name="Bruce Goldberg" userId="eb60d3cb910e54b3" providerId="LiveId" clId="{E5E771DC-CE35-524D-831C-C3020213A05E}" dt="2024-01-20T18:10:26.148" v="2059" actId="692"/>
          <ac:picMkLst>
            <pc:docMk/>
            <pc:sldMk cId="2922244483" sldId="267"/>
            <ac:picMk id="14" creationId="{5BBD19DF-4B65-113E-AEA0-7DBC4278647E}"/>
          </ac:picMkLst>
        </pc:picChg>
      </pc:sldChg>
      <pc:sldChg chg="addSp delSp modSp new mod modClrScheme chgLayout">
        <pc:chgData name="Bruce Goldberg" userId="eb60d3cb910e54b3" providerId="LiveId" clId="{E5E771DC-CE35-524D-831C-C3020213A05E}" dt="2024-01-20T18:12:52.964" v="2156" actId="20577"/>
        <pc:sldMkLst>
          <pc:docMk/>
          <pc:sldMk cId="2309025987" sldId="268"/>
        </pc:sldMkLst>
        <pc:spChg chg="del mod ord">
          <ac:chgData name="Bruce Goldberg" userId="eb60d3cb910e54b3" providerId="LiveId" clId="{E5E771DC-CE35-524D-831C-C3020213A05E}" dt="2024-01-20T18:12:43.909" v="2136" actId="700"/>
          <ac:spMkLst>
            <pc:docMk/>
            <pc:sldMk cId="2309025987" sldId="268"/>
            <ac:spMk id="2" creationId="{81BB4CC8-7EB2-003C-E26B-5B26363CA04D}"/>
          </ac:spMkLst>
        </pc:spChg>
        <pc:spChg chg="del">
          <ac:chgData name="Bruce Goldberg" userId="eb60d3cb910e54b3" providerId="LiveId" clId="{E5E771DC-CE35-524D-831C-C3020213A05E}" dt="2024-01-20T18:12:43.909" v="2136" actId="700"/>
          <ac:spMkLst>
            <pc:docMk/>
            <pc:sldMk cId="2309025987" sldId="268"/>
            <ac:spMk id="3" creationId="{A4DB105A-FC2E-85D1-CA55-0691DE42BF08}"/>
          </ac:spMkLst>
        </pc:spChg>
        <pc:spChg chg="del mod ord">
          <ac:chgData name="Bruce Goldberg" userId="eb60d3cb910e54b3" providerId="LiveId" clId="{E5E771DC-CE35-524D-831C-C3020213A05E}" dt="2024-01-20T18:12:43.909" v="2136" actId="700"/>
          <ac:spMkLst>
            <pc:docMk/>
            <pc:sldMk cId="2309025987" sldId="268"/>
            <ac:spMk id="4" creationId="{FF6F0D21-068C-2456-E8C1-61EA6D316D13}"/>
          </ac:spMkLst>
        </pc:spChg>
        <pc:spChg chg="del">
          <ac:chgData name="Bruce Goldberg" userId="eb60d3cb910e54b3" providerId="LiveId" clId="{E5E771DC-CE35-524D-831C-C3020213A05E}" dt="2024-01-20T18:12:43.909" v="2136" actId="700"/>
          <ac:spMkLst>
            <pc:docMk/>
            <pc:sldMk cId="2309025987" sldId="268"/>
            <ac:spMk id="5" creationId="{A601CA61-E5A4-C504-2B53-83E414E68235}"/>
          </ac:spMkLst>
        </pc:spChg>
        <pc:spChg chg="del">
          <ac:chgData name="Bruce Goldberg" userId="eb60d3cb910e54b3" providerId="LiveId" clId="{E5E771DC-CE35-524D-831C-C3020213A05E}" dt="2024-01-20T18:12:43.909" v="2136" actId="700"/>
          <ac:spMkLst>
            <pc:docMk/>
            <pc:sldMk cId="2309025987" sldId="268"/>
            <ac:spMk id="6" creationId="{7637CA81-3AC6-42BF-BF7E-C317FA9D182E}"/>
          </ac:spMkLst>
        </pc:spChg>
        <pc:spChg chg="add mod ord">
          <ac:chgData name="Bruce Goldberg" userId="eb60d3cb910e54b3" providerId="LiveId" clId="{E5E771DC-CE35-524D-831C-C3020213A05E}" dt="2024-01-20T18:12:52.964" v="2156" actId="20577"/>
          <ac:spMkLst>
            <pc:docMk/>
            <pc:sldMk cId="2309025987" sldId="268"/>
            <ac:spMk id="7" creationId="{B26A9CB6-F3AA-E8E5-B40F-A0677E4E4FBC}"/>
          </ac:spMkLst>
        </pc:spChg>
        <pc:spChg chg="add mod ord">
          <ac:chgData name="Bruce Goldberg" userId="eb60d3cb910e54b3" providerId="LiveId" clId="{E5E771DC-CE35-524D-831C-C3020213A05E}" dt="2024-01-20T18:12:43.909" v="2136" actId="700"/>
          <ac:spMkLst>
            <pc:docMk/>
            <pc:sldMk cId="2309025987" sldId="268"/>
            <ac:spMk id="8" creationId="{BA4CAE61-7460-9FA5-AEDD-DC770D9C33B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B8C8C-989D-CF59-B384-CD167749CD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DD723F2-D801-95A8-81D7-03357E68EB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D3B978-85E0-AAA1-9ABD-BDEBF07CA2CC}"/>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5" name="Footer Placeholder 4">
            <a:extLst>
              <a:ext uri="{FF2B5EF4-FFF2-40B4-BE49-F238E27FC236}">
                <a16:creationId xmlns:a16="http://schemas.microsoft.com/office/drawing/2014/main" id="{05482FA9-9185-89F5-19AD-5B69DD93CF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D24E1-4B80-1828-A3DC-E5A8918E2379}"/>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2400980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76DCD-16E4-5A9B-F922-D1465834F4A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26BB008-AEC4-1F7D-B676-FCEECCAB9C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66803B-59FC-D3CF-B1F6-965FDFEEFF8B}"/>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5" name="Footer Placeholder 4">
            <a:extLst>
              <a:ext uri="{FF2B5EF4-FFF2-40B4-BE49-F238E27FC236}">
                <a16:creationId xmlns:a16="http://schemas.microsoft.com/office/drawing/2014/main" id="{843A4DD0-FB2B-7E14-C2DC-87F5B8B6E8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350F05-26D9-9764-A478-AA66FA256C90}"/>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2601849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F1E4EA-60D3-E98B-8B3C-76D33F1B84C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DE4D616-D427-0137-C3A2-3773513034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621EA3-755F-8C0C-1C6C-DAA370B8201A}"/>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5" name="Footer Placeholder 4">
            <a:extLst>
              <a:ext uri="{FF2B5EF4-FFF2-40B4-BE49-F238E27FC236}">
                <a16:creationId xmlns:a16="http://schemas.microsoft.com/office/drawing/2014/main" id="{5783D07B-8F38-C312-6544-EBC71A0C71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033984-671C-BAC6-841A-DB21B1455B17}"/>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2481116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B48CB5-34BE-23D1-E068-4F3D080DC3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99AFCB-B389-9DD6-3F3E-3085EDAE8B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8C3D41-C42D-DDC3-4B19-49E445F28F23}"/>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5" name="Footer Placeholder 4">
            <a:extLst>
              <a:ext uri="{FF2B5EF4-FFF2-40B4-BE49-F238E27FC236}">
                <a16:creationId xmlns:a16="http://schemas.microsoft.com/office/drawing/2014/main" id="{777D754E-7C58-F21F-DF98-F9E15D8B2F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0762C0-4C7C-BA9A-CBAA-6E67EEFBAD9E}"/>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3130448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9FE93-F28A-AA42-91EC-FFF0E101AD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782FA9A-0362-E9C7-FCB0-CA5E9B5B702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4C4B15-D93A-425D-E537-A3E8267FDE44}"/>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5" name="Footer Placeholder 4">
            <a:extLst>
              <a:ext uri="{FF2B5EF4-FFF2-40B4-BE49-F238E27FC236}">
                <a16:creationId xmlns:a16="http://schemas.microsoft.com/office/drawing/2014/main" id="{65A88ECF-38AC-798C-ED51-3AA31F97E8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186B67-2C17-C709-097B-C10ED1B17E1A}"/>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3228048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8DB07-3CE8-BB90-D626-394A62BDCB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59239D-4247-1DA1-C9B3-42D737E8F7D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1011FB-A6EF-DA1A-A012-78C7BE7A0C6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25A2B5A-319B-424A-FDAC-31789CE7AD92}"/>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6" name="Footer Placeholder 5">
            <a:extLst>
              <a:ext uri="{FF2B5EF4-FFF2-40B4-BE49-F238E27FC236}">
                <a16:creationId xmlns:a16="http://schemas.microsoft.com/office/drawing/2014/main" id="{74CC88D4-7063-4745-73CE-82387A95A8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1DB8128-5DD2-64A7-43FE-A25132923DB1}"/>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30620450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A3218-0C71-5794-743F-5F4E0459AD7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A5D3476-7F51-6F29-48DB-DE9638361F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FF7D98-2689-CAD7-BCF5-84451DEE76D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B92233-0551-A089-8C80-35836B923E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5799F6-3E6F-8DE9-F21F-BBFB3F8FF8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A4EB8F0-3583-EF72-4910-9F0DCEC6DF58}"/>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8" name="Footer Placeholder 7">
            <a:extLst>
              <a:ext uri="{FF2B5EF4-FFF2-40B4-BE49-F238E27FC236}">
                <a16:creationId xmlns:a16="http://schemas.microsoft.com/office/drawing/2014/main" id="{134213BF-7236-CF4F-A9D6-3DC346E23DB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7A0BE94-9797-DD21-1897-CD34CAD84974}"/>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2284110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ADEF6-E227-1DED-4764-EF265F21E66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DAECB95-1766-0D15-F62F-C850B40FA040}"/>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4" name="Footer Placeholder 3">
            <a:extLst>
              <a:ext uri="{FF2B5EF4-FFF2-40B4-BE49-F238E27FC236}">
                <a16:creationId xmlns:a16="http://schemas.microsoft.com/office/drawing/2014/main" id="{F0F18E44-A969-3B3F-CB21-A2883EEECA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E087FF5-33C1-803E-0352-506D2639E93C}"/>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3494702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52184D-8FCB-FFF4-D88B-1446DBEFED96}"/>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3" name="Footer Placeholder 2">
            <a:extLst>
              <a:ext uri="{FF2B5EF4-FFF2-40B4-BE49-F238E27FC236}">
                <a16:creationId xmlns:a16="http://schemas.microsoft.com/office/drawing/2014/main" id="{35FCA341-99E1-F75E-5D8B-FDA1D08652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C9D0029-617B-5DC1-2D97-496AE90905FC}"/>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3262122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89D6A-2E82-DF15-4993-B934C6ECF9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66C0487-69E6-C432-218A-BF01335983C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142AF3-9069-DE73-B69C-2CFFC27680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A45BFD-1528-D16C-7CDF-328CC0A99F41}"/>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6" name="Footer Placeholder 5">
            <a:extLst>
              <a:ext uri="{FF2B5EF4-FFF2-40B4-BE49-F238E27FC236}">
                <a16:creationId xmlns:a16="http://schemas.microsoft.com/office/drawing/2014/main" id="{A6C650A1-BBBB-CA0F-CB66-C1B4D0A6AE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5117B8-12F9-FACA-A7B0-C749534FDA0A}"/>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4056247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A3E93-0359-67FE-2797-FE53C4A952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C3CD1A7-B8E1-0E85-7593-2D4C5F25A0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6656CF-F2F4-F170-1AF5-AFF3521887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39850E-4E03-A222-629C-EE73CE283A38}"/>
              </a:ext>
            </a:extLst>
          </p:cNvPr>
          <p:cNvSpPr>
            <a:spLocks noGrp="1"/>
          </p:cNvSpPr>
          <p:nvPr>
            <p:ph type="dt" sz="half" idx="10"/>
          </p:nvPr>
        </p:nvSpPr>
        <p:spPr/>
        <p:txBody>
          <a:bodyPr/>
          <a:lstStyle/>
          <a:p>
            <a:fld id="{EACE2C36-BF9D-3645-BADA-539FE34D66F1}" type="datetimeFigureOut">
              <a:rPr lang="en-US" smtClean="0"/>
              <a:t>1/20/24</a:t>
            </a:fld>
            <a:endParaRPr lang="en-US"/>
          </a:p>
        </p:txBody>
      </p:sp>
      <p:sp>
        <p:nvSpPr>
          <p:cNvPr id="6" name="Footer Placeholder 5">
            <a:extLst>
              <a:ext uri="{FF2B5EF4-FFF2-40B4-BE49-F238E27FC236}">
                <a16:creationId xmlns:a16="http://schemas.microsoft.com/office/drawing/2014/main" id="{1AD1D983-E41D-4AA7-2174-53C8883F0A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F1F789-D9F3-4B88-6A32-01E66F28B9F2}"/>
              </a:ext>
            </a:extLst>
          </p:cNvPr>
          <p:cNvSpPr>
            <a:spLocks noGrp="1"/>
          </p:cNvSpPr>
          <p:nvPr>
            <p:ph type="sldNum" sz="quarter" idx="12"/>
          </p:nvPr>
        </p:nvSpPr>
        <p:spPr/>
        <p:txBody>
          <a:bodyPr/>
          <a:lstStyle/>
          <a:p>
            <a:fld id="{F4029F35-BBCB-8D4D-9B7F-91F0BDABCEF4}" type="slidenum">
              <a:rPr lang="en-US" smtClean="0"/>
              <a:t>‹#›</a:t>
            </a:fld>
            <a:endParaRPr lang="en-US"/>
          </a:p>
        </p:txBody>
      </p:sp>
    </p:spTree>
    <p:extLst>
      <p:ext uri="{BB962C8B-B14F-4D97-AF65-F5344CB8AC3E}">
        <p14:creationId xmlns:p14="http://schemas.microsoft.com/office/powerpoint/2010/main" val="2398434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74A1F6-58C8-FCA6-6192-11332D4021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592AF8-541B-1834-A505-1C8ACCA694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0815262-CE54-AAD0-A205-DFDFBE50E5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ACE2C36-BF9D-3645-BADA-539FE34D66F1}" type="datetimeFigureOut">
              <a:rPr lang="en-US" smtClean="0"/>
              <a:t>1/20/24</a:t>
            </a:fld>
            <a:endParaRPr lang="en-US"/>
          </a:p>
        </p:txBody>
      </p:sp>
      <p:sp>
        <p:nvSpPr>
          <p:cNvPr id="5" name="Footer Placeholder 4">
            <a:extLst>
              <a:ext uri="{FF2B5EF4-FFF2-40B4-BE49-F238E27FC236}">
                <a16:creationId xmlns:a16="http://schemas.microsoft.com/office/drawing/2014/main" id="{C382A050-F9F4-29D2-8734-F7F3A5E61A5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C32D341-00E5-2FE8-D3FC-384E68FB91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4029F35-BBCB-8D4D-9B7F-91F0BDABCEF4}" type="slidenum">
              <a:rPr lang="en-US" smtClean="0"/>
              <a:t>‹#›</a:t>
            </a:fld>
            <a:endParaRPr lang="en-US"/>
          </a:p>
        </p:txBody>
      </p:sp>
    </p:spTree>
    <p:extLst>
      <p:ext uri="{BB962C8B-B14F-4D97-AF65-F5344CB8AC3E}">
        <p14:creationId xmlns:p14="http://schemas.microsoft.com/office/powerpoint/2010/main" val="3760956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file:///Users/brucegoldberg/Library/CloudStorage/OneDrive-Personal/Powerpoint/Hypersensitivity,%20autoimmunity%20and%20allergy%20-%20update.ppt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na01.safelinks.protection.outlook.com/?url=https%3A%2F%2Fconfluence.ihtsdotools.org%2Fx%2FOZVpCg&amp;data=05%7C01%7C%7C979d1a7ef7664fa4362808db50c48f79%7C84df9e7fe9f640afb435aaaaaaaaaaaa%7C1%7C0%7C638192577381120227%7CUnknown%7CTWFpbGZsb3d8eyJWIjoiMC4wLjAwMDAiLCJQIjoiV2luMzIiLCJBTiI6Ik1haWwiLCJXVCI6Mn0%3D%7C3000%7C%7C%7C&amp;sdata=7S9eKQpvs4pbKCRT1UkxaulskT3Ne6VcFcJzrc4XlyM%3D&amp;reserved=0"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na01.safelinks.protection.outlook.com/?url=https%3A%2F%2Fconfluence.ihtsdotools.org%2Fx%2FOZVpCg&amp;data=05%7C01%7C%7Cac068004e10c43e01dcf08db50a1dd15%7C84df9e7fe9f640afb435aaaaaaaaaaaa%7C1%7C0%7C638192428348873667%7CUnknown%7CTWFpbGZsb3d8eyJWIjoiMC4wLjAwMDAiLCJQIjoiV2luMzIiLCJBTiI6Ik1haWwiLCJXVCI6Mn0%3D%7C3000%7C%7C%7C&amp;sdata=zXMrjLCC0XayT5aplXsBZ45L3keRQ9GTNvZ837aiQnw%3D&amp;reserved=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3F2F9-6AB1-6F37-3EBE-A1CEF3375D7C}"/>
              </a:ext>
            </a:extLst>
          </p:cNvPr>
          <p:cNvSpPr>
            <a:spLocks noGrp="1"/>
          </p:cNvSpPr>
          <p:nvPr>
            <p:ph type="ctrTitle"/>
          </p:nvPr>
        </p:nvSpPr>
        <p:spPr/>
        <p:txBody>
          <a:bodyPr/>
          <a:lstStyle/>
          <a:p>
            <a:r>
              <a:rPr lang="en-US" dirty="0"/>
              <a:t>Allergy CRG meeting</a:t>
            </a:r>
          </a:p>
        </p:txBody>
      </p:sp>
      <p:sp>
        <p:nvSpPr>
          <p:cNvPr id="3" name="Subtitle 2">
            <a:extLst>
              <a:ext uri="{FF2B5EF4-FFF2-40B4-BE49-F238E27FC236}">
                <a16:creationId xmlns:a16="http://schemas.microsoft.com/office/drawing/2014/main" id="{34A6D631-6D2D-DE09-A545-11901CBB491E}"/>
              </a:ext>
            </a:extLst>
          </p:cNvPr>
          <p:cNvSpPr>
            <a:spLocks noGrp="1"/>
          </p:cNvSpPr>
          <p:nvPr>
            <p:ph type="subTitle" idx="1"/>
          </p:nvPr>
        </p:nvSpPr>
        <p:spPr/>
        <p:txBody>
          <a:bodyPr/>
          <a:lstStyle/>
          <a:p>
            <a:r>
              <a:rPr lang="en-US" dirty="0"/>
              <a:t>1/26/2024</a:t>
            </a:r>
          </a:p>
        </p:txBody>
      </p:sp>
    </p:spTree>
    <p:extLst>
      <p:ext uri="{BB962C8B-B14F-4D97-AF65-F5344CB8AC3E}">
        <p14:creationId xmlns:p14="http://schemas.microsoft.com/office/powerpoint/2010/main" val="3643570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5A32621B-5E00-939D-1B42-3DC921A06250}"/>
              </a:ext>
            </a:extLst>
          </p:cNvPr>
          <p:cNvSpPr>
            <a:spLocks noGrp="1"/>
          </p:cNvSpPr>
          <p:nvPr>
            <p:ph type="title"/>
          </p:nvPr>
        </p:nvSpPr>
        <p:spPr/>
        <p:txBody>
          <a:bodyPr/>
          <a:lstStyle/>
          <a:p>
            <a:r>
              <a:rPr lang="de-DE" sz="4400" dirty="0">
                <a:solidFill>
                  <a:schemeClr val="dk1"/>
                </a:solidFill>
                <a:latin typeface="Mulish"/>
                <a:ea typeface="Mulish"/>
                <a:cs typeface="Mulish"/>
                <a:sym typeface="Mulish"/>
              </a:rPr>
              <a:t>Immune </a:t>
            </a:r>
            <a:r>
              <a:rPr lang="de-DE" sz="4400" dirty="0" err="1">
                <a:solidFill>
                  <a:schemeClr val="dk1"/>
                </a:solidFill>
                <a:latin typeface="Mulish"/>
                <a:ea typeface="Mulish"/>
                <a:cs typeface="Mulish"/>
                <a:sym typeface="Mulish"/>
              </a:rPr>
              <a:t>hypersensitivity</a:t>
            </a:r>
            <a:r>
              <a:rPr lang="de-DE" sz="4400" dirty="0">
                <a:solidFill>
                  <a:schemeClr val="dk1"/>
                </a:solidFill>
                <a:latin typeface="Mulish"/>
                <a:ea typeface="Mulish"/>
                <a:cs typeface="Mulish"/>
                <a:sym typeface="Mulish"/>
              </a:rPr>
              <a:t> </a:t>
            </a:r>
            <a:r>
              <a:rPr lang="de-DE" sz="4400" dirty="0" err="1">
                <a:solidFill>
                  <a:schemeClr val="dk1"/>
                </a:solidFill>
                <a:latin typeface="Mulish"/>
                <a:ea typeface="Mulish"/>
                <a:cs typeface="Mulish"/>
                <a:sym typeface="Mulish"/>
              </a:rPr>
              <a:t>disorder</a:t>
            </a:r>
            <a:r>
              <a:rPr lang="de-DE" sz="4400" dirty="0">
                <a:solidFill>
                  <a:schemeClr val="dk1"/>
                </a:solidFill>
                <a:latin typeface="Mulish"/>
                <a:ea typeface="Mulish"/>
                <a:cs typeface="Mulish"/>
                <a:sym typeface="Mulish"/>
              </a:rPr>
              <a:t> </a:t>
            </a:r>
            <a:r>
              <a:rPr lang="de-DE" sz="4400" dirty="0" err="1">
                <a:solidFill>
                  <a:schemeClr val="dk1"/>
                </a:solidFill>
                <a:latin typeface="Mulish"/>
                <a:ea typeface="Mulish"/>
                <a:cs typeface="Mulish"/>
                <a:sym typeface="Mulish"/>
              </a:rPr>
              <a:t>by</a:t>
            </a:r>
            <a:r>
              <a:rPr lang="de-DE" sz="4400" dirty="0">
                <a:solidFill>
                  <a:schemeClr val="dk1"/>
                </a:solidFill>
                <a:latin typeface="Mulish"/>
                <a:ea typeface="Mulish"/>
                <a:cs typeface="Mulish"/>
                <a:sym typeface="Mulish"/>
              </a:rPr>
              <a:t> </a:t>
            </a:r>
            <a:r>
              <a:rPr lang="de-DE" sz="4400" dirty="0" err="1">
                <a:solidFill>
                  <a:schemeClr val="dk1"/>
                </a:solidFill>
                <a:latin typeface="Mulish"/>
                <a:ea typeface="Mulish"/>
                <a:cs typeface="Mulish"/>
                <a:sym typeface="Mulish"/>
              </a:rPr>
              <a:t>mechanism</a:t>
            </a:r>
            <a:r>
              <a:rPr lang="de-DE" sz="4400" dirty="0">
                <a:solidFill>
                  <a:schemeClr val="dk1"/>
                </a:solidFill>
                <a:latin typeface="Mulish"/>
                <a:ea typeface="Mulish"/>
                <a:cs typeface="Mulish"/>
                <a:sym typeface="Mulish"/>
              </a:rPr>
              <a:t> (Gell and Coombs </a:t>
            </a:r>
            <a:r>
              <a:rPr lang="de-DE" sz="4400" dirty="0" err="1">
                <a:solidFill>
                  <a:schemeClr val="dk1"/>
                </a:solidFill>
                <a:latin typeface="Mulish"/>
                <a:ea typeface="Mulish"/>
                <a:cs typeface="Mulish"/>
                <a:sym typeface="Mulish"/>
              </a:rPr>
              <a:t>classification</a:t>
            </a:r>
            <a:r>
              <a:rPr lang="de-DE" sz="4400" dirty="0">
                <a:solidFill>
                  <a:schemeClr val="dk1"/>
                </a:solidFill>
                <a:latin typeface="Mulish"/>
                <a:ea typeface="Mulish"/>
                <a:cs typeface="Mulish"/>
                <a:sym typeface="Mulish"/>
              </a:rPr>
              <a:t>)</a:t>
            </a:r>
            <a:endParaRPr lang="en-US" dirty="0"/>
          </a:p>
        </p:txBody>
      </p:sp>
      <p:sp>
        <p:nvSpPr>
          <p:cNvPr id="11" name="Text Placeholder 10">
            <a:extLst>
              <a:ext uri="{FF2B5EF4-FFF2-40B4-BE49-F238E27FC236}">
                <a16:creationId xmlns:a16="http://schemas.microsoft.com/office/drawing/2014/main" id="{24F532D7-8802-039C-FC5F-14D32473F01A}"/>
              </a:ext>
            </a:extLst>
          </p:cNvPr>
          <p:cNvSpPr>
            <a:spLocks noGrp="1"/>
          </p:cNvSpPr>
          <p:nvPr>
            <p:ph type="body" idx="1"/>
          </p:nvPr>
        </p:nvSpPr>
        <p:spPr/>
        <p:txBody>
          <a:bodyPr/>
          <a:lstStyle/>
          <a:p>
            <a:r>
              <a:rPr lang="en-US" dirty="0"/>
              <a:t>Current SNOMED CT content</a:t>
            </a:r>
          </a:p>
        </p:txBody>
      </p:sp>
      <p:pic>
        <p:nvPicPr>
          <p:cNvPr id="9" name="Content Placeholder 8">
            <a:extLst>
              <a:ext uri="{FF2B5EF4-FFF2-40B4-BE49-F238E27FC236}">
                <a16:creationId xmlns:a16="http://schemas.microsoft.com/office/drawing/2014/main" id="{C29A0D70-7F96-53F6-530F-F55BFC22E86C}"/>
              </a:ext>
            </a:extLst>
          </p:cNvPr>
          <p:cNvPicPr>
            <a:picLocks noGrp="1" noChangeAspect="1"/>
          </p:cNvPicPr>
          <p:nvPr>
            <p:ph sz="half" idx="2"/>
          </p:nvPr>
        </p:nvPicPr>
        <p:blipFill>
          <a:blip r:embed="rId2"/>
          <a:stretch>
            <a:fillRect/>
          </a:stretch>
        </p:blipFill>
        <p:spPr>
          <a:xfrm rot="5400000">
            <a:off x="6966528" y="1779514"/>
            <a:ext cx="3830836" cy="5419493"/>
          </a:xfrm>
          <a:prstGeom prst="rect">
            <a:avLst/>
          </a:prstGeom>
          <a:ln>
            <a:solidFill>
              <a:schemeClr val="tx1"/>
            </a:solidFill>
          </a:ln>
        </p:spPr>
      </p:pic>
      <p:sp>
        <p:nvSpPr>
          <p:cNvPr id="12" name="Text Placeholder 11">
            <a:extLst>
              <a:ext uri="{FF2B5EF4-FFF2-40B4-BE49-F238E27FC236}">
                <a16:creationId xmlns:a16="http://schemas.microsoft.com/office/drawing/2014/main" id="{1BAEA6C2-EBF4-F6C3-0E15-D0E84D6A8851}"/>
              </a:ext>
            </a:extLst>
          </p:cNvPr>
          <p:cNvSpPr>
            <a:spLocks noGrp="1"/>
          </p:cNvSpPr>
          <p:nvPr>
            <p:ph type="body" sz="quarter" idx="3"/>
          </p:nvPr>
        </p:nvSpPr>
        <p:spPr/>
        <p:txBody>
          <a:bodyPr/>
          <a:lstStyle/>
          <a:p>
            <a:r>
              <a:rPr lang="en-US" dirty="0"/>
              <a:t>New nomenclature</a:t>
            </a:r>
          </a:p>
        </p:txBody>
      </p:sp>
      <p:pic>
        <p:nvPicPr>
          <p:cNvPr id="14" name="Picture 13">
            <a:extLst>
              <a:ext uri="{FF2B5EF4-FFF2-40B4-BE49-F238E27FC236}">
                <a16:creationId xmlns:a16="http://schemas.microsoft.com/office/drawing/2014/main" id="{5BBD19DF-4B65-113E-AEA0-7DBC4278647E}"/>
              </a:ext>
            </a:extLst>
          </p:cNvPr>
          <p:cNvPicPr>
            <a:picLocks noChangeAspect="1"/>
          </p:cNvPicPr>
          <p:nvPr/>
        </p:nvPicPr>
        <p:blipFill>
          <a:blip r:embed="rId3"/>
          <a:stretch>
            <a:fillRect/>
          </a:stretch>
        </p:blipFill>
        <p:spPr>
          <a:xfrm>
            <a:off x="862015" y="2587626"/>
            <a:ext cx="5157787" cy="1765300"/>
          </a:xfrm>
          <a:prstGeom prst="rect">
            <a:avLst/>
          </a:prstGeom>
          <a:ln>
            <a:solidFill>
              <a:schemeClr val="tx1"/>
            </a:solidFill>
          </a:ln>
        </p:spPr>
      </p:pic>
    </p:spTree>
    <p:extLst>
      <p:ext uri="{BB962C8B-B14F-4D97-AF65-F5344CB8AC3E}">
        <p14:creationId xmlns:p14="http://schemas.microsoft.com/office/powerpoint/2010/main" val="29222444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26A9CB6-F3AA-E8E5-B40F-A0677E4E4FBC}"/>
              </a:ext>
            </a:extLst>
          </p:cNvPr>
          <p:cNvSpPr>
            <a:spLocks noGrp="1"/>
          </p:cNvSpPr>
          <p:nvPr>
            <p:ph type="title"/>
          </p:nvPr>
        </p:nvSpPr>
        <p:spPr/>
        <p:txBody>
          <a:bodyPr/>
          <a:lstStyle/>
          <a:p>
            <a:r>
              <a:rPr lang="en-US" dirty="0"/>
              <a:t>Proposed solutions</a:t>
            </a:r>
          </a:p>
        </p:txBody>
      </p:sp>
      <p:sp>
        <p:nvSpPr>
          <p:cNvPr id="8" name="Content Placeholder 7">
            <a:extLst>
              <a:ext uri="{FF2B5EF4-FFF2-40B4-BE49-F238E27FC236}">
                <a16:creationId xmlns:a16="http://schemas.microsoft.com/office/drawing/2014/main" id="{BA4CAE61-7460-9FA5-AEDD-DC770D9C33BB}"/>
              </a:ext>
            </a:extLst>
          </p:cNvPr>
          <p:cNvSpPr>
            <a:spLocks noGrp="1"/>
          </p:cNvSpPr>
          <p:nvPr>
            <p:ph idx="1"/>
          </p:nvPr>
        </p:nvSpPr>
        <p:spPr/>
        <p:txBody>
          <a:bodyPr/>
          <a:lstStyle/>
          <a:p>
            <a:r>
              <a:rPr lang="en-US" dirty="0">
                <a:hlinkClick r:id="rId2"/>
              </a:rPr>
              <a:t>file:///Users/brucegoldberg/Library/CloudStorage/OneDrive-Personal/Powerpoint/Hypersensitivity, autoimmunity and allergy - update.pptx</a:t>
            </a:r>
            <a:endParaRPr lang="en-US" dirty="0"/>
          </a:p>
        </p:txBody>
      </p:sp>
    </p:spTree>
    <p:extLst>
      <p:ext uri="{BB962C8B-B14F-4D97-AF65-F5344CB8AC3E}">
        <p14:creationId xmlns:p14="http://schemas.microsoft.com/office/powerpoint/2010/main" val="2309025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56355-F2DD-7BA0-4B4D-61642BA7F275}"/>
              </a:ext>
            </a:extLst>
          </p:cNvPr>
          <p:cNvSpPr>
            <a:spLocks noGrp="1"/>
          </p:cNvSpPr>
          <p:nvPr>
            <p:ph type="title"/>
          </p:nvPr>
        </p:nvSpPr>
        <p:spPr/>
        <p:txBody>
          <a:bodyPr>
            <a:normAutofit/>
          </a:bodyPr>
          <a:lstStyle/>
          <a:p>
            <a:r>
              <a:rPr lang="en-US" b="1" u="none" strike="noStrike" dirty="0">
                <a:solidFill>
                  <a:srgbClr val="212121"/>
                </a:solidFill>
                <a:effectLst/>
                <a:latin typeface="Aptos" panose="020B0004020202020204" pitchFamily="34" charset="0"/>
              </a:rPr>
              <a:t>SNOMED and LOINC - representing allergy testing in SNOMED</a:t>
            </a:r>
            <a:endParaRPr lang="en-US" dirty="0"/>
          </a:p>
        </p:txBody>
      </p:sp>
      <p:sp>
        <p:nvSpPr>
          <p:cNvPr id="3" name="Content Placeholder 2">
            <a:extLst>
              <a:ext uri="{FF2B5EF4-FFF2-40B4-BE49-F238E27FC236}">
                <a16:creationId xmlns:a16="http://schemas.microsoft.com/office/drawing/2014/main" id="{0B867DF1-1D7A-AE97-95D2-C9DF39597B5C}"/>
              </a:ext>
            </a:extLst>
          </p:cNvPr>
          <p:cNvSpPr>
            <a:spLocks noGrp="1"/>
          </p:cNvSpPr>
          <p:nvPr>
            <p:ph idx="1"/>
          </p:nvPr>
        </p:nvSpPr>
        <p:spPr/>
        <p:txBody>
          <a:bodyPr>
            <a:normAutofit fontScale="70000" lnSpcReduction="20000"/>
          </a:bodyPr>
          <a:lstStyle/>
          <a:p>
            <a:pPr marL="0" indent="0" algn="l">
              <a:buNone/>
            </a:pPr>
            <a:endParaRPr lang="en-US" b="0" i="0" u="none" strike="noStrike" dirty="0">
              <a:solidFill>
                <a:srgbClr val="212121"/>
              </a:solidFill>
              <a:effectLst/>
              <a:latin typeface="Aptos" panose="020B0004020202020204" pitchFamily="34" charset="0"/>
            </a:endParaRPr>
          </a:p>
          <a:p>
            <a:pPr algn="l"/>
            <a:r>
              <a:rPr lang="en-US" dirty="0">
                <a:solidFill>
                  <a:srgbClr val="212121"/>
                </a:solidFill>
                <a:latin typeface="Aptos" panose="020B0004020202020204" pitchFamily="34" charset="0"/>
              </a:rPr>
              <a:t>T</a:t>
            </a:r>
            <a:r>
              <a:rPr lang="en-US" b="0" i="0" u="none" strike="noStrike" dirty="0">
                <a:solidFill>
                  <a:srgbClr val="212121"/>
                </a:solidFill>
                <a:effectLst/>
                <a:latin typeface="Aptos" panose="020B0004020202020204" pitchFamily="34" charset="0"/>
              </a:rPr>
              <a:t>he existing content in SNOMED CT representing laboratory procedures and observables will not be inactivated.</a:t>
            </a:r>
          </a:p>
          <a:p>
            <a:pPr algn="l"/>
            <a:r>
              <a:rPr lang="en-US" b="0" i="0" u="none" strike="noStrike" dirty="0">
                <a:solidFill>
                  <a:srgbClr val="212121"/>
                </a:solidFill>
                <a:effectLst/>
                <a:latin typeface="Aptos" panose="020B0004020202020204" pitchFamily="34" charset="0"/>
              </a:rPr>
              <a:t>In addition, for this specific area of content, some members are still requesting content of this type to be added to SNOMED CT.</a:t>
            </a:r>
          </a:p>
          <a:p>
            <a:pPr algn="l"/>
            <a:r>
              <a:rPr lang="en-US" b="0" i="0" u="none" strike="noStrike" dirty="0">
                <a:solidFill>
                  <a:srgbClr val="212121"/>
                </a:solidFill>
                <a:effectLst/>
                <a:latin typeface="Aptos" panose="020B0004020202020204" pitchFamily="34" charset="0"/>
              </a:rPr>
              <a:t>Furthermore, RII deemed this type of content useful as order-only groupers for LOINC terms.</a:t>
            </a:r>
          </a:p>
          <a:p>
            <a:pPr algn="l"/>
            <a:r>
              <a:rPr lang="en-US" dirty="0">
                <a:solidFill>
                  <a:srgbClr val="212121"/>
                </a:solidFill>
                <a:latin typeface="Aptos" panose="020B0004020202020204" pitchFamily="34" charset="0"/>
              </a:rPr>
              <a:t>C</a:t>
            </a:r>
            <a:r>
              <a:rPr lang="en-US" b="0" i="0" u="none" strike="noStrike" dirty="0">
                <a:solidFill>
                  <a:srgbClr val="212121"/>
                </a:solidFill>
                <a:effectLst/>
                <a:latin typeface="Aptos" panose="020B0004020202020204" pitchFamily="34" charset="0"/>
              </a:rPr>
              <a:t>oncepts of type evaluation procedures (including laboratory procedures--hence the "Allergen specific antibody measurement" and subtypes), are considered for moving to the Observable entity hierarchy as part of the E2O project. </a:t>
            </a:r>
          </a:p>
          <a:p>
            <a:pPr algn="l"/>
            <a:r>
              <a:rPr lang="en-US" dirty="0">
                <a:solidFill>
                  <a:srgbClr val="212121"/>
                </a:solidFill>
                <a:latin typeface="arial" panose="020B0604020202020204" pitchFamily="34" charset="0"/>
              </a:rPr>
              <a:t>R</a:t>
            </a:r>
            <a:r>
              <a:rPr lang="en-US" b="0" i="0" u="none" strike="noStrike" dirty="0">
                <a:solidFill>
                  <a:srgbClr val="212121"/>
                </a:solidFill>
                <a:effectLst/>
                <a:latin typeface="arial" panose="020B0604020202020204" pitchFamily="34" charset="0"/>
              </a:rPr>
              <a:t>emoval of the preferred term for these concepts, as the PT for these concepts is incorrectly stated as "RAST".</a:t>
            </a:r>
          </a:p>
          <a:p>
            <a:pPr lvl="1"/>
            <a:r>
              <a:rPr lang="en-US" b="0" i="0" u="none" strike="noStrike" dirty="0">
                <a:solidFill>
                  <a:srgbClr val="212121"/>
                </a:solidFill>
                <a:effectLst/>
                <a:latin typeface="arial" panose="020B0604020202020204" pitchFamily="34" charset="0"/>
              </a:rPr>
              <a:t>Jim and </a:t>
            </a:r>
            <a:r>
              <a:rPr lang="en-US" dirty="0">
                <a:solidFill>
                  <a:srgbClr val="212121"/>
                </a:solidFill>
                <a:latin typeface="arial" panose="020B0604020202020204" pitchFamily="34" charset="0"/>
              </a:rPr>
              <a:t>Monica</a:t>
            </a:r>
            <a:r>
              <a:rPr lang="en-US" b="0" i="0" u="none" strike="noStrike" dirty="0">
                <a:solidFill>
                  <a:srgbClr val="212121"/>
                </a:solidFill>
                <a:effectLst/>
                <a:latin typeface="arial" panose="020B0604020202020204" pitchFamily="34" charset="0"/>
              </a:rPr>
              <a:t> agreed to an update as requested for these concepts.</a:t>
            </a:r>
          </a:p>
          <a:p>
            <a:pPr lvl="1"/>
            <a:r>
              <a:rPr lang="en-US" b="0" i="0" u="none" strike="noStrike" dirty="0">
                <a:solidFill>
                  <a:srgbClr val="212121"/>
                </a:solidFill>
                <a:effectLst/>
                <a:latin typeface="Aptos" panose="020B0004020202020204" pitchFamily="34" charset="0"/>
              </a:rPr>
              <a:t>"RAST" will be removed as a synonym (PT or not). </a:t>
            </a:r>
          </a:p>
          <a:p>
            <a:pPr lvl="2"/>
            <a:r>
              <a:rPr lang="en-US" b="0" i="0" u="none" strike="noStrike" dirty="0">
                <a:solidFill>
                  <a:srgbClr val="212121"/>
                </a:solidFill>
                <a:effectLst/>
                <a:latin typeface="Aptos" panose="020B0004020202020204" pitchFamily="34" charset="0"/>
              </a:rPr>
              <a:t>For search purposes, we could consider the addition of a definition (or annotation--when the functionality is available) to the grouper concepts to indicate the fact that</a:t>
            </a:r>
            <a:r>
              <a:rPr lang="en-US" b="0" i="0" u="none" strike="noStrike" dirty="0">
                <a:solidFill>
                  <a:srgbClr val="212121"/>
                </a:solidFill>
                <a:effectLst/>
                <a:latin typeface="arial" panose="020B0604020202020204" pitchFamily="34" charset="0"/>
              </a:rPr>
              <a:t> RAST is an outdated/often not-applicable, though still highly used term to refer to these tests.</a:t>
            </a:r>
            <a:endParaRPr lang="en-US" b="0" i="0" u="none" strike="noStrike" dirty="0">
              <a:solidFill>
                <a:srgbClr val="212121"/>
              </a:solidFill>
              <a:effectLst/>
              <a:latin typeface="Aptos" panose="020B0004020202020204" pitchFamily="34" charset="0"/>
            </a:endParaRPr>
          </a:p>
          <a:p>
            <a:endParaRPr lang="en-US" dirty="0"/>
          </a:p>
        </p:txBody>
      </p:sp>
    </p:spTree>
    <p:extLst>
      <p:ext uri="{BB962C8B-B14F-4D97-AF65-F5344CB8AC3E}">
        <p14:creationId xmlns:p14="http://schemas.microsoft.com/office/powerpoint/2010/main" val="4196935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E7803-9DD3-702F-DAF0-E4B334B99D28}"/>
              </a:ext>
            </a:extLst>
          </p:cNvPr>
          <p:cNvSpPr>
            <a:spLocks noGrp="1"/>
          </p:cNvSpPr>
          <p:nvPr>
            <p:ph type="title"/>
          </p:nvPr>
        </p:nvSpPr>
        <p:spPr/>
        <p:txBody>
          <a:bodyPr/>
          <a:lstStyle/>
          <a:p>
            <a:r>
              <a:rPr lang="en-US" dirty="0"/>
              <a:t>Drug hypersensitivity update</a:t>
            </a:r>
          </a:p>
        </p:txBody>
      </p:sp>
      <p:sp>
        <p:nvSpPr>
          <p:cNvPr id="3" name="Content Placeholder 2">
            <a:extLst>
              <a:ext uri="{FF2B5EF4-FFF2-40B4-BE49-F238E27FC236}">
                <a16:creationId xmlns:a16="http://schemas.microsoft.com/office/drawing/2014/main" id="{C1D982C9-70CC-B663-EB1E-4BC2F0055142}"/>
              </a:ext>
            </a:extLst>
          </p:cNvPr>
          <p:cNvSpPr>
            <a:spLocks noGrp="1"/>
          </p:cNvSpPr>
          <p:nvPr>
            <p:ph idx="1"/>
          </p:nvPr>
        </p:nvSpPr>
        <p:spPr/>
        <p:txBody>
          <a:bodyPr>
            <a:normAutofit/>
          </a:bodyPr>
          <a:lstStyle/>
          <a:p>
            <a:pPr algn="l">
              <a:buFont typeface="Arial" panose="020B0604020202020204" pitchFamily="34" charset="0"/>
              <a:buChar char="•"/>
            </a:pPr>
            <a:r>
              <a:rPr lang="en-US" b="0" i="0" u="none" strike="noStrike" dirty="0">
                <a:solidFill>
                  <a:srgbClr val="212121"/>
                </a:solidFill>
                <a:effectLst/>
                <a:latin typeface="Helvetica Neue" panose="02000503000000020004" pitchFamily="2" charset="0"/>
              </a:rPr>
              <a:t>The scope as suggested on slide 15 of my presentation seems to be manageable to both Monica and Jim.</a:t>
            </a:r>
          </a:p>
          <a:p>
            <a:pPr lvl="1"/>
            <a:r>
              <a:rPr lang="en-US" b="0" i="0" u="none" strike="noStrike" dirty="0">
                <a:solidFill>
                  <a:srgbClr val="212121"/>
                </a:solidFill>
                <a:effectLst/>
                <a:latin typeface="Helvetica Neue" panose="02000503000000020004" pitchFamily="2" charset="0"/>
              </a:rPr>
              <a:t>Is the scope limited to the changes on this slide?</a:t>
            </a:r>
          </a:p>
          <a:p>
            <a:pPr lvl="1"/>
            <a:r>
              <a:rPr lang="en-US" b="0" i="0" u="none" strike="noStrike" dirty="0">
                <a:solidFill>
                  <a:srgbClr val="212121"/>
                </a:solidFill>
                <a:effectLst/>
                <a:latin typeface="Helvetica Neue" panose="02000503000000020004" pitchFamily="2" charset="0"/>
              </a:rPr>
              <a:t>In other words, after implementing the proposed groupers, is there a need to review and reassign subtypes of the concepts in scope (e.g. subtypes of 62014003 |Adverse reaction caused by drug (disorder)|)? The concern is that the knock-on impact of this change could be more far-reaching and could expand the scope significantly.</a:t>
            </a:r>
          </a:p>
          <a:p>
            <a:pPr algn="l">
              <a:buFont typeface="Arial" panose="020B0604020202020204" pitchFamily="34" charset="0"/>
              <a:buChar char="•"/>
            </a:pPr>
            <a:r>
              <a:rPr lang="en-US" dirty="0">
                <a:solidFill>
                  <a:srgbClr val="212121"/>
                </a:solidFill>
                <a:latin typeface="Helvetica Neue" panose="02000503000000020004" pitchFamily="2" charset="0"/>
              </a:rPr>
              <a:t>Does </a:t>
            </a:r>
            <a:r>
              <a:rPr lang="en-US" b="0" i="0" u="none" strike="noStrike" dirty="0">
                <a:solidFill>
                  <a:srgbClr val="212121"/>
                </a:solidFill>
                <a:effectLst/>
                <a:latin typeface="Helvetica Neue" panose="02000503000000020004" pitchFamily="2" charset="0"/>
              </a:rPr>
              <a:t>“Allergy to drug" really fit under the top level "Adverse drug condition".  What is the justification for having a high level grouper to include both process and propensity?  </a:t>
            </a:r>
          </a:p>
          <a:p>
            <a:endParaRPr lang="en-US" dirty="0"/>
          </a:p>
        </p:txBody>
      </p:sp>
    </p:spTree>
    <p:extLst>
      <p:ext uri="{BB962C8B-B14F-4D97-AF65-F5344CB8AC3E}">
        <p14:creationId xmlns:p14="http://schemas.microsoft.com/office/powerpoint/2010/main" val="951398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C5EA8A-944B-F0FA-E267-97BA741B51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44CE28-271E-41AD-D168-63E85F622260}"/>
              </a:ext>
            </a:extLst>
          </p:cNvPr>
          <p:cNvSpPr>
            <a:spLocks noGrp="1"/>
          </p:cNvSpPr>
          <p:nvPr>
            <p:ph type="title"/>
          </p:nvPr>
        </p:nvSpPr>
        <p:spPr/>
        <p:txBody>
          <a:bodyPr/>
          <a:lstStyle/>
          <a:p>
            <a:r>
              <a:rPr lang="en-US" dirty="0"/>
              <a:t>Drug hypersensitivity update</a:t>
            </a:r>
          </a:p>
        </p:txBody>
      </p:sp>
      <p:sp>
        <p:nvSpPr>
          <p:cNvPr id="3" name="Content Placeholder 2">
            <a:extLst>
              <a:ext uri="{FF2B5EF4-FFF2-40B4-BE49-F238E27FC236}">
                <a16:creationId xmlns:a16="http://schemas.microsoft.com/office/drawing/2014/main" id="{5641A32D-16B6-D06A-4E81-BF5DE7F77884}"/>
              </a:ext>
            </a:extLst>
          </p:cNvPr>
          <p:cNvSpPr>
            <a:spLocks noGrp="1"/>
          </p:cNvSpPr>
          <p:nvPr>
            <p:ph idx="1"/>
          </p:nvPr>
        </p:nvSpPr>
        <p:spPr>
          <a:noFill/>
          <a:ln>
            <a:solidFill>
              <a:schemeClr val="tx1"/>
            </a:solidFill>
          </a:ln>
        </p:spPr>
        <p:txBody>
          <a:bodyPr>
            <a:normAutofit/>
          </a:bodyPr>
          <a:lstStyle/>
          <a:p>
            <a:pPr algn="l">
              <a:buFont typeface="Arial" panose="020B0604020202020204" pitchFamily="34" charset="0"/>
              <a:buChar char="•"/>
            </a:pPr>
            <a:r>
              <a:rPr lang="en-US" b="0" i="0" u="none" strike="noStrike" dirty="0">
                <a:solidFill>
                  <a:srgbClr val="212121"/>
                </a:solidFill>
                <a:effectLst/>
                <a:latin typeface="Helvetica Neue" panose="02000503000000020004" pitchFamily="2" charset="0"/>
              </a:rPr>
              <a:t>The scope as suggested on slide 15 of my presentation seems to be manageable to both Monica and Jim.</a:t>
            </a:r>
          </a:p>
          <a:p>
            <a:endParaRPr lang="en-US" dirty="0"/>
          </a:p>
        </p:txBody>
      </p:sp>
      <p:pic>
        <p:nvPicPr>
          <p:cNvPr id="10" name="Picture 9">
            <a:extLst>
              <a:ext uri="{FF2B5EF4-FFF2-40B4-BE49-F238E27FC236}">
                <a16:creationId xmlns:a16="http://schemas.microsoft.com/office/drawing/2014/main" id="{30D37858-7596-58EF-D4F7-C91C6D2696A8}"/>
              </a:ext>
            </a:extLst>
          </p:cNvPr>
          <p:cNvPicPr>
            <a:picLocks noChangeAspect="1"/>
          </p:cNvPicPr>
          <p:nvPr/>
        </p:nvPicPr>
        <p:blipFill>
          <a:blip r:embed="rId2"/>
          <a:stretch>
            <a:fillRect/>
          </a:stretch>
        </p:blipFill>
        <p:spPr>
          <a:xfrm>
            <a:off x="2123093" y="2777263"/>
            <a:ext cx="7772400" cy="3315407"/>
          </a:xfrm>
          <a:prstGeom prst="rect">
            <a:avLst/>
          </a:prstGeom>
          <a:ln>
            <a:solidFill>
              <a:schemeClr val="tx1"/>
            </a:solidFill>
          </a:ln>
        </p:spPr>
      </p:pic>
    </p:spTree>
    <p:extLst>
      <p:ext uri="{BB962C8B-B14F-4D97-AF65-F5344CB8AC3E}">
        <p14:creationId xmlns:p14="http://schemas.microsoft.com/office/powerpoint/2010/main" val="213743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D5C1257-56EE-7C25-9C2A-0B0D8A02535A}"/>
              </a:ext>
            </a:extLst>
          </p:cNvPr>
          <p:cNvSpPr>
            <a:spLocks noGrp="1"/>
          </p:cNvSpPr>
          <p:nvPr>
            <p:ph type="title"/>
          </p:nvPr>
        </p:nvSpPr>
        <p:spPr/>
        <p:txBody>
          <a:bodyPr>
            <a:normAutofit fontScale="90000"/>
          </a:bodyPr>
          <a:lstStyle/>
          <a:p>
            <a:br>
              <a:rPr lang="en-US" sz="4000" b="0" i="0" u="none" strike="noStrike" dirty="0">
                <a:solidFill>
                  <a:srgbClr val="212121"/>
                </a:solidFill>
                <a:effectLst/>
                <a:latin typeface="Helvetica Neue" panose="02000503000000020004" pitchFamily="2" charset="0"/>
              </a:rPr>
            </a:br>
            <a:br>
              <a:rPr lang="en-US" sz="4000" b="0" i="0" u="none" strike="noStrike" dirty="0">
                <a:solidFill>
                  <a:srgbClr val="212121"/>
                </a:solidFill>
                <a:effectLst/>
                <a:latin typeface="Helvetica Neue" panose="02000503000000020004" pitchFamily="2" charset="0"/>
              </a:rPr>
            </a:br>
            <a:r>
              <a:rPr lang="en-US" sz="3100" dirty="0">
                <a:solidFill>
                  <a:srgbClr val="212121"/>
                </a:solidFill>
                <a:latin typeface="Helvetica Neue" panose="02000503000000020004" pitchFamily="2" charset="0"/>
              </a:rPr>
              <a:t>Does </a:t>
            </a:r>
            <a:r>
              <a:rPr lang="en-US" sz="3100" b="0" i="0" u="none" strike="noStrike" dirty="0">
                <a:solidFill>
                  <a:srgbClr val="212121"/>
                </a:solidFill>
                <a:effectLst/>
                <a:latin typeface="Helvetica Neue" panose="02000503000000020004" pitchFamily="2" charset="0"/>
              </a:rPr>
              <a:t>“Allergy to drug" really fit under the top level "Adverse drug condition".  What is the justification for having a high level grouper to include both process and propensity? </a:t>
            </a:r>
            <a:r>
              <a:rPr lang="en-US" b="0" i="0" u="none" strike="noStrike" dirty="0">
                <a:solidFill>
                  <a:srgbClr val="212121"/>
                </a:solidFill>
                <a:effectLst/>
                <a:latin typeface="Helvetica Neue" panose="02000503000000020004" pitchFamily="2" charset="0"/>
              </a:rPr>
              <a:t> </a:t>
            </a:r>
            <a:br>
              <a:rPr lang="en-US" b="0" i="0" u="none" strike="noStrike" dirty="0">
                <a:solidFill>
                  <a:srgbClr val="212121"/>
                </a:solidFill>
                <a:effectLst/>
                <a:latin typeface="Helvetica Neue" panose="02000503000000020004" pitchFamily="2" charset="0"/>
              </a:rPr>
            </a:br>
            <a:br>
              <a:rPr lang="en-US" b="0" i="0" u="none" strike="noStrike" dirty="0">
                <a:solidFill>
                  <a:srgbClr val="212121"/>
                </a:solidFill>
                <a:effectLst/>
                <a:latin typeface="Helvetica Neue" panose="02000503000000020004" pitchFamily="2" charset="0"/>
              </a:rPr>
            </a:br>
            <a:endParaRPr lang="en-US" dirty="0"/>
          </a:p>
        </p:txBody>
      </p:sp>
      <p:sp>
        <p:nvSpPr>
          <p:cNvPr id="8" name="Content Placeholder 7">
            <a:extLst>
              <a:ext uri="{FF2B5EF4-FFF2-40B4-BE49-F238E27FC236}">
                <a16:creationId xmlns:a16="http://schemas.microsoft.com/office/drawing/2014/main" id="{8CF75B34-0875-661A-563A-007597471594}"/>
              </a:ext>
            </a:extLst>
          </p:cNvPr>
          <p:cNvSpPr>
            <a:spLocks noGrp="1"/>
          </p:cNvSpPr>
          <p:nvPr>
            <p:ph idx="1"/>
          </p:nvPr>
        </p:nvSpPr>
        <p:spPr/>
        <p:txBody>
          <a:bodyPr>
            <a:normAutofit fontScale="62500" lnSpcReduction="20000"/>
          </a:bodyPr>
          <a:lstStyle/>
          <a:p>
            <a:r>
              <a:rPr lang="en-US" dirty="0"/>
              <a:t>We have used the word “reaction” to specifically refer to the process for the Hypersensitivity/Allergy hierarchies in order to distinguish reactions (processes) from dispositions </a:t>
            </a:r>
          </a:p>
          <a:p>
            <a:r>
              <a:rPr lang="en-US" dirty="0"/>
              <a:t>If we model adverse drug reactions as processes i.e. disorders it would exclude a large number of concepts that are currently modeled as dispositions from being considered adverse drug reactions</a:t>
            </a:r>
          </a:p>
          <a:p>
            <a:pPr lvl="1"/>
            <a:r>
              <a:rPr lang="en-US" dirty="0"/>
              <a:t>416098002 |Allergy to drug (finding)| descendants 1042</a:t>
            </a:r>
          </a:p>
          <a:p>
            <a:pPr lvl="1"/>
            <a:r>
              <a:rPr lang="en-US" dirty="0"/>
              <a:t>416093006 |Allergic reaction caused by drug (disorder)| descendants 12</a:t>
            </a:r>
          </a:p>
          <a:p>
            <a:r>
              <a:rPr lang="en-US" dirty="0"/>
              <a:t>The above would apply to other “adverse drug reactions” such as intolerance and non-allergic hypersensitivity which are currently modeled as findings</a:t>
            </a:r>
          </a:p>
          <a:p>
            <a:r>
              <a:rPr lang="en-US" dirty="0"/>
              <a:t>Proposal – As dispositions and processes have different meanings and there is a clinical need to distinguish between them for drug allergy at least, would it be appropriate to create new reaction concepts from existing finding concepts and thus not need to capture the dispositions under Adverse drug reaction?</a:t>
            </a:r>
          </a:p>
          <a:p>
            <a:pPr algn="l"/>
            <a:r>
              <a:rPr lang="en-US" dirty="0">
                <a:solidFill>
                  <a:srgbClr val="212121"/>
                </a:solidFill>
                <a:latin typeface="Aptos" panose="020B0004020202020204" pitchFamily="34" charset="0"/>
              </a:rPr>
              <a:t>T</a:t>
            </a:r>
            <a:r>
              <a:rPr lang="en-US" b="0" i="0" u="none" strike="noStrike" dirty="0">
                <a:solidFill>
                  <a:srgbClr val="212121"/>
                </a:solidFill>
                <a:effectLst/>
                <a:latin typeface="Aptos" panose="020B0004020202020204" pitchFamily="34" charset="0"/>
              </a:rPr>
              <a:t>here is a proposal to be taken to EAG that any disorder with a CAUSED BY relationship to a medicinal product or substance should be a subtype of Adverse reaction. </a:t>
            </a:r>
          </a:p>
          <a:p>
            <a:pPr lvl="1"/>
            <a:r>
              <a:rPr lang="en-US" dirty="0">
                <a:solidFill>
                  <a:srgbClr val="212121"/>
                </a:solidFill>
                <a:latin typeface="Aptos" panose="020B0004020202020204" pitchFamily="34" charset="0"/>
              </a:rPr>
              <a:t>OK for disorders not dispositions (findings)</a:t>
            </a:r>
            <a:endParaRPr lang="en-US" b="0" i="0" u="none" strike="noStrike" dirty="0">
              <a:solidFill>
                <a:srgbClr val="212121"/>
              </a:solidFill>
              <a:effectLst/>
              <a:latin typeface="Aptos" panose="020B0004020202020204" pitchFamily="34" charset="0"/>
            </a:endParaRPr>
          </a:p>
          <a:p>
            <a:pPr marL="0" indent="0">
              <a:buNone/>
            </a:pPr>
            <a:br>
              <a:rPr lang="en-US" dirty="0"/>
            </a:br>
            <a:endParaRPr lang="en-US" dirty="0"/>
          </a:p>
        </p:txBody>
      </p:sp>
    </p:spTree>
    <p:extLst>
      <p:ext uri="{BB962C8B-B14F-4D97-AF65-F5344CB8AC3E}">
        <p14:creationId xmlns:p14="http://schemas.microsoft.com/office/powerpoint/2010/main" val="22020567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8F3D2-D473-C365-B3CD-0FA3404BC8CD}"/>
              </a:ext>
            </a:extLst>
          </p:cNvPr>
          <p:cNvSpPr>
            <a:spLocks noGrp="1"/>
          </p:cNvSpPr>
          <p:nvPr>
            <p:ph type="title"/>
          </p:nvPr>
        </p:nvSpPr>
        <p:spPr/>
        <p:txBody>
          <a:bodyPr/>
          <a:lstStyle/>
          <a:p>
            <a:r>
              <a:rPr lang="en-US" dirty="0"/>
              <a:t>Allergen mixes</a:t>
            </a:r>
          </a:p>
        </p:txBody>
      </p:sp>
      <p:sp>
        <p:nvSpPr>
          <p:cNvPr id="3" name="Content Placeholder 2">
            <a:extLst>
              <a:ext uri="{FF2B5EF4-FFF2-40B4-BE49-F238E27FC236}">
                <a16:creationId xmlns:a16="http://schemas.microsoft.com/office/drawing/2014/main" id="{33E366C7-24EA-EF8F-CA57-8DB9EFCA91B7}"/>
              </a:ext>
            </a:extLst>
          </p:cNvPr>
          <p:cNvSpPr>
            <a:spLocks noGrp="1"/>
          </p:cNvSpPr>
          <p:nvPr>
            <p:ph sz="half" idx="1"/>
          </p:nvPr>
        </p:nvSpPr>
        <p:spPr>
          <a:ln>
            <a:solidFill>
              <a:schemeClr val="tx2"/>
            </a:solidFill>
          </a:ln>
        </p:spPr>
        <p:txBody>
          <a:bodyPr>
            <a:normAutofit fontScale="32500" lnSpcReduction="20000"/>
          </a:bodyPr>
          <a:lstStyle/>
          <a:p>
            <a:r>
              <a:rPr lang="en-US" dirty="0"/>
              <a:t>Represent multiple allergens bound to a single solid phase. A positive results indicates </a:t>
            </a:r>
            <a:r>
              <a:rPr lang="en-US" dirty="0" err="1"/>
              <a:t>IgE</a:t>
            </a:r>
            <a:r>
              <a:rPr lang="en-US" dirty="0"/>
              <a:t> antibody against one or more of the allergens but does not identify which ones. Usually reported as pos/neg.</a:t>
            </a:r>
          </a:p>
          <a:p>
            <a:r>
              <a:rPr lang="en-US" dirty="0"/>
              <a:t>Fourteen in SNOMED CT. All but one have </a:t>
            </a:r>
            <a:r>
              <a:rPr lang="en-US" dirty="0" err="1"/>
              <a:t>radioallergosorbent</a:t>
            </a:r>
            <a:r>
              <a:rPr lang="en-US" dirty="0"/>
              <a:t> test in FSN</a:t>
            </a:r>
          </a:p>
          <a:p>
            <a:r>
              <a:rPr lang="en-US" dirty="0"/>
              <a:t>&gt;300 in LOINC with method of </a:t>
            </a:r>
            <a:r>
              <a:rPr lang="en-US" dirty="0" err="1"/>
              <a:t>multidisk</a:t>
            </a:r>
            <a:endParaRPr lang="en-US" dirty="0"/>
          </a:p>
          <a:p>
            <a:r>
              <a:rPr lang="en-US" dirty="0"/>
              <a:t>Question as to whether these should be defined with a component representing a substance vs. a product. </a:t>
            </a:r>
          </a:p>
          <a:p>
            <a:pPr lvl="1"/>
            <a:r>
              <a:rPr lang="en-US" b="0" i="0" u="none" strike="noStrike" dirty="0">
                <a:solidFill>
                  <a:srgbClr val="212121"/>
                </a:solidFill>
                <a:effectLst/>
                <a:latin typeface="Aptos" panose="020B0004020202020204" pitchFamily="34" charset="0"/>
              </a:rPr>
              <a:t>“We cannot add a substance concept to define this concept as our Ed Guide section on </a:t>
            </a:r>
            <a:r>
              <a:rPr lang="en-US" b="0" i="0" dirty="0">
                <a:solidFill>
                  <a:srgbClr val="0078D7"/>
                </a:solidFill>
                <a:effectLst/>
                <a:latin typeface="Aptos" panose="020B0004020202020204" pitchFamily="34" charset="0"/>
                <a:hlinkClick r:id="rId2" tooltip="Original URL:&#10;https://confluence.ihtsdotools.org/x/OZVpCg&#10;&#10;Click to follow link."/>
              </a:rPr>
              <a:t>"Out of scope substances"</a:t>
            </a:r>
            <a:r>
              <a:rPr lang="en-US" b="0" i="0" u="none" strike="noStrike" dirty="0">
                <a:solidFill>
                  <a:srgbClr val="212121"/>
                </a:solidFill>
                <a:effectLst/>
                <a:latin typeface="Aptos" panose="020B0004020202020204" pitchFamily="34" charset="0"/>
              </a:rPr>
              <a:t> includes “Concepts that represent a combination of two or more separate substances.” </a:t>
            </a:r>
          </a:p>
          <a:p>
            <a:pPr lvl="2"/>
            <a:r>
              <a:rPr lang="en-US" dirty="0">
                <a:solidFill>
                  <a:srgbClr val="212121"/>
                </a:solidFill>
                <a:latin typeface="Aptos" panose="020B0004020202020204" pitchFamily="34" charset="0"/>
              </a:rPr>
              <a:t>Note even apparently single allergens represent a mix of several allergenic proteins</a:t>
            </a:r>
            <a:endParaRPr lang="en-US" b="0" i="0" u="none" strike="noStrike" dirty="0">
              <a:solidFill>
                <a:srgbClr val="212121"/>
              </a:solidFill>
              <a:effectLst/>
              <a:latin typeface="Aptos" panose="020B0004020202020204" pitchFamily="34" charset="0"/>
            </a:endParaRPr>
          </a:p>
          <a:p>
            <a:pPr lvl="1"/>
            <a:r>
              <a:rPr lang="en-US" dirty="0">
                <a:solidFill>
                  <a:srgbClr val="212121"/>
                </a:solidFill>
                <a:latin typeface="Aptos" panose="020B0004020202020204" pitchFamily="34" charset="0"/>
              </a:rPr>
              <a:t>The component being  evaluated is specific </a:t>
            </a:r>
            <a:r>
              <a:rPr lang="en-US" dirty="0" err="1">
                <a:solidFill>
                  <a:srgbClr val="212121"/>
                </a:solidFill>
                <a:latin typeface="Aptos" panose="020B0004020202020204" pitchFamily="34" charset="0"/>
              </a:rPr>
              <a:t>IgE</a:t>
            </a:r>
            <a:r>
              <a:rPr lang="en-US" dirty="0">
                <a:solidFill>
                  <a:srgbClr val="212121"/>
                </a:solidFill>
                <a:latin typeface="Aptos" panose="020B0004020202020204" pitchFamily="34" charset="0"/>
              </a:rPr>
              <a:t>  not the individual allergens however it may represent multiple specific </a:t>
            </a:r>
            <a:r>
              <a:rPr lang="en-US" dirty="0" err="1">
                <a:solidFill>
                  <a:srgbClr val="212121"/>
                </a:solidFill>
                <a:latin typeface="Aptos" panose="020B0004020202020204" pitchFamily="34" charset="0"/>
              </a:rPr>
              <a:t>IgEs</a:t>
            </a:r>
            <a:r>
              <a:rPr lang="en-US" dirty="0">
                <a:solidFill>
                  <a:srgbClr val="212121"/>
                </a:solidFill>
                <a:latin typeface="Aptos" panose="020B0004020202020204" pitchFamily="34" charset="0"/>
              </a:rPr>
              <a:t> for any/all of the allergens. Either way I don’t feel these should be modelled with a component of a product.</a:t>
            </a:r>
            <a:endParaRPr lang="en-US" dirty="0"/>
          </a:p>
          <a:p>
            <a:r>
              <a:rPr lang="en-US" dirty="0"/>
              <a:t>My recommendations (completed):</a:t>
            </a:r>
          </a:p>
          <a:p>
            <a:pPr lvl="1"/>
            <a:r>
              <a:rPr lang="en-US" sz="2800" dirty="0"/>
              <a:t>All of the mixes except the following below should be retired as they are ambiguous because they do not mention what allergens are being tested for (note fx1 and fx22 below). Note however that these may be proprietary to </a:t>
            </a:r>
            <a:r>
              <a:rPr lang="en-US" sz="2800" dirty="0" err="1"/>
              <a:t>Thermo</a:t>
            </a:r>
            <a:r>
              <a:rPr lang="en-US" sz="2800" dirty="0"/>
              <a:t> Fisher</a:t>
            </a:r>
          </a:p>
          <a:p>
            <a:pPr lvl="2"/>
            <a:r>
              <a:rPr lang="en-US" sz="2800" dirty="0"/>
              <a:t>416801001 Mixed nut (fx1) </a:t>
            </a:r>
            <a:r>
              <a:rPr lang="en-US" sz="2800" dirty="0" err="1"/>
              <a:t>radioallergosorbent</a:t>
            </a:r>
            <a:r>
              <a:rPr lang="en-US" sz="2800" dirty="0"/>
              <a:t> test (procedure)</a:t>
            </a:r>
          </a:p>
          <a:p>
            <a:pPr lvl="3"/>
            <a:r>
              <a:rPr lang="en-US" sz="2800" dirty="0"/>
              <a:t>Fx1 The test includes a mixture of Peanut, Hazelnut, Brazil nut, Almond, and Coconut allergens.</a:t>
            </a:r>
            <a:br>
              <a:rPr lang="en-US" sz="2800" dirty="0"/>
            </a:br>
            <a:endParaRPr lang="en-US" sz="2800" dirty="0"/>
          </a:p>
          <a:p>
            <a:pPr lvl="2"/>
            <a:r>
              <a:rPr lang="en-US" sz="2800" dirty="0"/>
              <a:t>417483000 Mixed nut (fx22) </a:t>
            </a:r>
            <a:r>
              <a:rPr lang="en-US" sz="2800" dirty="0" err="1"/>
              <a:t>radioallergosorbent</a:t>
            </a:r>
            <a:r>
              <a:rPr lang="en-US" sz="2800" dirty="0"/>
              <a:t> test (procedure)</a:t>
            </a:r>
          </a:p>
          <a:p>
            <a:pPr lvl="3"/>
            <a:r>
              <a:rPr lang="en-US" sz="2800" dirty="0"/>
              <a:t>Fx22 The test includes a mixture of Pecan nut, Cashew nut, Pistachio, Walnut</a:t>
            </a:r>
            <a:br>
              <a:rPr lang="en-US" sz="2800" dirty="0"/>
            </a:br>
            <a:endParaRPr lang="en-US" sz="2800" dirty="0"/>
          </a:p>
          <a:p>
            <a:pPr lvl="2"/>
            <a:r>
              <a:rPr lang="en-US" sz="2800" dirty="0"/>
              <a:t>414370009 Guinea pig </a:t>
            </a:r>
            <a:r>
              <a:rPr lang="en-US" sz="2800" dirty="0" err="1"/>
              <a:t>epithelium+rabbit</a:t>
            </a:r>
            <a:r>
              <a:rPr lang="en-US" sz="2800" dirty="0"/>
              <a:t> </a:t>
            </a:r>
            <a:r>
              <a:rPr lang="en-US" sz="2800" dirty="0" err="1"/>
              <a:t>epithelium+hamster</a:t>
            </a:r>
            <a:r>
              <a:rPr lang="en-US" sz="2800" dirty="0"/>
              <a:t> </a:t>
            </a:r>
            <a:r>
              <a:rPr lang="en-US" sz="2800" dirty="0" err="1"/>
              <a:t>epithelium+rat</a:t>
            </a:r>
            <a:r>
              <a:rPr lang="en-US" sz="2800" dirty="0"/>
              <a:t> </a:t>
            </a:r>
            <a:r>
              <a:rPr lang="en-US" sz="2800" dirty="0" err="1"/>
              <a:t>epithelium+rat</a:t>
            </a:r>
            <a:r>
              <a:rPr lang="en-US" sz="2800" dirty="0"/>
              <a:t> serum </a:t>
            </a:r>
            <a:r>
              <a:rPr lang="en-US" sz="2800" dirty="0" err="1"/>
              <a:t>proteins+rat</a:t>
            </a:r>
            <a:r>
              <a:rPr lang="en-US" sz="2800" dirty="0"/>
              <a:t> urine </a:t>
            </a:r>
            <a:r>
              <a:rPr lang="en-US" sz="2800" dirty="0" err="1"/>
              <a:t>proteins+mouse</a:t>
            </a:r>
            <a:r>
              <a:rPr lang="en-US" sz="2800" dirty="0"/>
              <a:t> </a:t>
            </a:r>
            <a:r>
              <a:rPr lang="en-US" sz="2800" dirty="0" err="1"/>
              <a:t>epithelium+mouse</a:t>
            </a:r>
            <a:r>
              <a:rPr lang="en-US" sz="2800" dirty="0"/>
              <a:t> serum </a:t>
            </a:r>
            <a:r>
              <a:rPr lang="en-US" sz="2800" dirty="0" err="1"/>
              <a:t>proteins+mouse</a:t>
            </a:r>
            <a:r>
              <a:rPr lang="en-US" sz="2800" dirty="0"/>
              <a:t> urine proteins specific immunoglobulin E antibody measurement (procedure)</a:t>
            </a:r>
          </a:p>
          <a:p>
            <a:pPr lvl="2"/>
            <a:r>
              <a:rPr lang="en-US" sz="2800" dirty="0"/>
              <a:t>The above should be named as 414370009 (ex70) with the individual allergens spelled out. The universal allergen code should also be included</a:t>
            </a:r>
          </a:p>
          <a:p>
            <a:pPr lvl="2"/>
            <a:endParaRPr lang="en-US" sz="2300" dirty="0">
              <a:solidFill>
                <a:srgbClr val="212121"/>
              </a:solidFill>
              <a:latin typeface="Aptos" panose="020B0004020202020204" pitchFamily="34" charset="0"/>
            </a:endParaRPr>
          </a:p>
          <a:p>
            <a:endParaRPr lang="en-US" dirty="0"/>
          </a:p>
        </p:txBody>
      </p:sp>
      <p:sp>
        <p:nvSpPr>
          <p:cNvPr id="4" name="Content Placeholder 3">
            <a:extLst>
              <a:ext uri="{FF2B5EF4-FFF2-40B4-BE49-F238E27FC236}">
                <a16:creationId xmlns:a16="http://schemas.microsoft.com/office/drawing/2014/main" id="{031B29CA-2305-3A58-545D-2DB6B82C1B14}"/>
              </a:ext>
            </a:extLst>
          </p:cNvPr>
          <p:cNvSpPr>
            <a:spLocks noGrp="1"/>
          </p:cNvSpPr>
          <p:nvPr>
            <p:ph sz="half" idx="2"/>
          </p:nvPr>
        </p:nvSpPr>
        <p:spPr>
          <a:ln>
            <a:solidFill>
              <a:schemeClr val="tx2"/>
            </a:solidFill>
          </a:ln>
        </p:spPr>
        <p:txBody>
          <a:bodyPr>
            <a:normAutofit fontScale="32500" lnSpcReduction="20000"/>
          </a:bodyPr>
          <a:lstStyle/>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408232008 Animal dander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408233003 Cereals food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391494002 Fish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391547007 Food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391478009 General foods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408214008 Mixed fruit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391337008 Mixed molds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416801001 Mixed nut (fx1)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417483000 Mixed nut (fx22)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391338003 Mouse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313674003 Nut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408234009 Pediatric food panel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397587005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391536000 Seafood mix </a:t>
            </a:r>
            <a:r>
              <a:rPr lang="en-US" b="0" i="0" u="none" strike="noStrike" dirty="0" err="1">
                <a:solidFill>
                  <a:srgbClr val="212121"/>
                </a:solidFill>
                <a:effectLst/>
                <a:latin typeface="Aptos" panose="020B0004020202020204" pitchFamily="34" charset="0"/>
              </a:rPr>
              <a:t>radioallergosorbent</a:t>
            </a:r>
            <a:r>
              <a:rPr lang="en-US" b="0" i="0" u="none" strike="noStrike" dirty="0">
                <a:solidFill>
                  <a:srgbClr val="212121"/>
                </a:solidFill>
                <a:effectLst/>
                <a:latin typeface="Aptos" panose="020B0004020202020204" pitchFamily="34" charset="0"/>
              </a:rPr>
              <a:t> test (procedure)</a:t>
            </a:r>
          </a:p>
          <a:p>
            <a:pPr algn="l">
              <a:buFont typeface="Arial" panose="020B0604020202020204" pitchFamily="34" charset="0"/>
              <a:buChar char="•"/>
            </a:pPr>
            <a:r>
              <a:rPr lang="en-US" b="0" i="0" u="none" strike="noStrike" dirty="0">
                <a:solidFill>
                  <a:srgbClr val="212121"/>
                </a:solidFill>
                <a:effectLst/>
                <a:latin typeface="Aptos" panose="020B0004020202020204" pitchFamily="34" charset="0"/>
              </a:rPr>
              <a:t>414370009 Guinea pig </a:t>
            </a:r>
            <a:r>
              <a:rPr lang="en-US" b="0" i="0" u="none" strike="noStrike" dirty="0" err="1">
                <a:solidFill>
                  <a:srgbClr val="212121"/>
                </a:solidFill>
                <a:effectLst/>
                <a:latin typeface="Aptos" panose="020B0004020202020204" pitchFamily="34" charset="0"/>
              </a:rPr>
              <a:t>epithelium+rabbit</a:t>
            </a:r>
            <a:r>
              <a:rPr lang="en-US" b="0" i="0" u="none" strike="noStrike" dirty="0">
                <a:solidFill>
                  <a:srgbClr val="212121"/>
                </a:solidFill>
                <a:effectLst/>
                <a:latin typeface="Aptos" panose="020B0004020202020204" pitchFamily="34" charset="0"/>
              </a:rPr>
              <a:t> </a:t>
            </a:r>
            <a:r>
              <a:rPr lang="en-US" b="0" i="0" u="none" strike="noStrike" dirty="0" err="1">
                <a:solidFill>
                  <a:srgbClr val="212121"/>
                </a:solidFill>
                <a:effectLst/>
                <a:latin typeface="Aptos" panose="020B0004020202020204" pitchFamily="34" charset="0"/>
              </a:rPr>
              <a:t>epithelium+hamster</a:t>
            </a:r>
            <a:r>
              <a:rPr lang="en-US" b="0" i="0" u="none" strike="noStrike" dirty="0">
                <a:solidFill>
                  <a:srgbClr val="212121"/>
                </a:solidFill>
                <a:effectLst/>
                <a:latin typeface="Aptos" panose="020B0004020202020204" pitchFamily="34" charset="0"/>
              </a:rPr>
              <a:t> </a:t>
            </a:r>
            <a:r>
              <a:rPr lang="en-US" b="0" i="0" u="none" strike="noStrike" dirty="0" err="1">
                <a:solidFill>
                  <a:srgbClr val="212121"/>
                </a:solidFill>
                <a:effectLst/>
                <a:latin typeface="Aptos" panose="020B0004020202020204" pitchFamily="34" charset="0"/>
              </a:rPr>
              <a:t>epithelium+rat</a:t>
            </a:r>
            <a:r>
              <a:rPr lang="en-US" b="0" i="0" u="none" strike="noStrike" dirty="0">
                <a:solidFill>
                  <a:srgbClr val="212121"/>
                </a:solidFill>
                <a:effectLst/>
                <a:latin typeface="Aptos" panose="020B0004020202020204" pitchFamily="34" charset="0"/>
              </a:rPr>
              <a:t> </a:t>
            </a:r>
            <a:r>
              <a:rPr lang="en-US" b="0" i="0" u="none" strike="noStrike" dirty="0" err="1">
                <a:solidFill>
                  <a:srgbClr val="212121"/>
                </a:solidFill>
                <a:effectLst/>
                <a:latin typeface="Aptos" panose="020B0004020202020204" pitchFamily="34" charset="0"/>
              </a:rPr>
              <a:t>epithelium+rat</a:t>
            </a:r>
            <a:r>
              <a:rPr lang="en-US" b="0" i="0" u="none" strike="noStrike" dirty="0">
                <a:solidFill>
                  <a:srgbClr val="212121"/>
                </a:solidFill>
                <a:effectLst/>
                <a:latin typeface="Aptos" panose="020B0004020202020204" pitchFamily="34" charset="0"/>
              </a:rPr>
              <a:t> serum </a:t>
            </a:r>
            <a:r>
              <a:rPr lang="en-US" b="0" i="0" u="none" strike="noStrike" dirty="0" err="1">
                <a:solidFill>
                  <a:srgbClr val="212121"/>
                </a:solidFill>
                <a:effectLst/>
                <a:latin typeface="Aptos" panose="020B0004020202020204" pitchFamily="34" charset="0"/>
              </a:rPr>
              <a:t>proteins+rat</a:t>
            </a:r>
            <a:r>
              <a:rPr lang="en-US" b="0" i="0" u="none" strike="noStrike" dirty="0">
                <a:solidFill>
                  <a:srgbClr val="212121"/>
                </a:solidFill>
                <a:effectLst/>
                <a:latin typeface="Aptos" panose="020B0004020202020204" pitchFamily="34" charset="0"/>
              </a:rPr>
              <a:t> urine </a:t>
            </a:r>
            <a:r>
              <a:rPr lang="en-US" b="0" i="0" u="none" strike="noStrike" dirty="0" err="1">
                <a:solidFill>
                  <a:srgbClr val="212121"/>
                </a:solidFill>
                <a:effectLst/>
                <a:latin typeface="Aptos" panose="020B0004020202020204" pitchFamily="34" charset="0"/>
              </a:rPr>
              <a:t>proteins+mouse</a:t>
            </a:r>
            <a:r>
              <a:rPr lang="en-US" b="0" i="0" u="none" strike="noStrike" dirty="0">
                <a:solidFill>
                  <a:srgbClr val="212121"/>
                </a:solidFill>
                <a:effectLst/>
                <a:latin typeface="Aptos" panose="020B0004020202020204" pitchFamily="34" charset="0"/>
              </a:rPr>
              <a:t> </a:t>
            </a:r>
            <a:r>
              <a:rPr lang="en-US" b="0" i="0" u="none" strike="noStrike" dirty="0" err="1">
                <a:solidFill>
                  <a:srgbClr val="212121"/>
                </a:solidFill>
                <a:effectLst/>
                <a:latin typeface="Aptos" panose="020B0004020202020204" pitchFamily="34" charset="0"/>
              </a:rPr>
              <a:t>epithelium+mouse</a:t>
            </a:r>
            <a:r>
              <a:rPr lang="en-US" b="0" i="0" u="none" strike="noStrike" dirty="0">
                <a:solidFill>
                  <a:srgbClr val="212121"/>
                </a:solidFill>
                <a:effectLst/>
                <a:latin typeface="Aptos" panose="020B0004020202020204" pitchFamily="34" charset="0"/>
              </a:rPr>
              <a:t> serum </a:t>
            </a:r>
            <a:r>
              <a:rPr lang="en-US" b="0" i="0" u="none" strike="noStrike" dirty="0" err="1">
                <a:solidFill>
                  <a:srgbClr val="212121"/>
                </a:solidFill>
                <a:effectLst/>
                <a:latin typeface="Aptos" panose="020B0004020202020204" pitchFamily="34" charset="0"/>
              </a:rPr>
              <a:t>proteins+mouse</a:t>
            </a:r>
            <a:r>
              <a:rPr lang="en-US" b="0" i="0" u="none" strike="noStrike" dirty="0">
                <a:solidFill>
                  <a:srgbClr val="212121"/>
                </a:solidFill>
                <a:effectLst/>
                <a:latin typeface="Aptos" panose="020B0004020202020204" pitchFamily="34" charset="0"/>
              </a:rPr>
              <a:t> urine proteins specific immunoglobulin E antibody measurement (procedure)</a:t>
            </a:r>
          </a:p>
          <a:p>
            <a:endParaRPr lang="en-US" dirty="0"/>
          </a:p>
        </p:txBody>
      </p:sp>
    </p:spTree>
    <p:extLst>
      <p:ext uri="{BB962C8B-B14F-4D97-AF65-F5344CB8AC3E}">
        <p14:creationId xmlns:p14="http://schemas.microsoft.com/office/powerpoint/2010/main" val="2834746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7147AA9-9CED-0B54-C2F1-507B194C5072}"/>
              </a:ext>
            </a:extLst>
          </p:cNvPr>
          <p:cNvSpPr>
            <a:spLocks noGrp="1"/>
          </p:cNvSpPr>
          <p:nvPr>
            <p:ph type="title"/>
          </p:nvPr>
        </p:nvSpPr>
        <p:spPr/>
        <p:txBody>
          <a:bodyPr>
            <a:normAutofit fontScale="90000"/>
          </a:bodyPr>
          <a:lstStyle/>
          <a:p>
            <a:pPr algn="l"/>
            <a:br>
              <a:rPr lang="en-US" b="0" i="0" u="none" strike="noStrike" dirty="0">
                <a:solidFill>
                  <a:srgbClr val="212121"/>
                </a:solidFill>
                <a:effectLst/>
                <a:latin typeface="Aptos" panose="020B0004020202020204" pitchFamily="34" charset="0"/>
              </a:rPr>
            </a:br>
            <a:br>
              <a:rPr lang="en-US" b="0" i="0" u="none" strike="noStrike" dirty="0">
                <a:solidFill>
                  <a:srgbClr val="212121"/>
                </a:solidFill>
                <a:effectLst/>
                <a:latin typeface="Aptos" panose="020B0004020202020204" pitchFamily="34" charset="0"/>
              </a:rPr>
            </a:br>
            <a:r>
              <a:rPr lang="en-US" b="0" i="0" u="none" strike="noStrike" dirty="0">
                <a:solidFill>
                  <a:srgbClr val="212121"/>
                </a:solidFill>
                <a:effectLst/>
                <a:latin typeface="Aptos" panose="020B0004020202020204" pitchFamily="34" charset="0"/>
              </a:rPr>
              <a:t>Representation of whether the patient has an allergy as an observable entity</a:t>
            </a:r>
            <a:br>
              <a:rPr lang="en-US" b="0" i="0" u="none" strike="noStrike" dirty="0">
                <a:solidFill>
                  <a:srgbClr val="212121"/>
                </a:solidFill>
                <a:effectLst/>
                <a:latin typeface="Aptos" panose="020B0004020202020204" pitchFamily="34" charset="0"/>
              </a:rPr>
            </a:br>
            <a:br>
              <a:rPr lang="en-US" dirty="0"/>
            </a:br>
            <a:endParaRPr lang="en-US" dirty="0"/>
          </a:p>
        </p:txBody>
      </p:sp>
      <p:sp>
        <p:nvSpPr>
          <p:cNvPr id="6" name="Content Placeholder 5">
            <a:extLst>
              <a:ext uri="{FF2B5EF4-FFF2-40B4-BE49-F238E27FC236}">
                <a16:creationId xmlns:a16="http://schemas.microsoft.com/office/drawing/2014/main" id="{FCD83AE3-E6B8-3E01-1E0A-53FFDC6950B1}"/>
              </a:ext>
            </a:extLst>
          </p:cNvPr>
          <p:cNvSpPr>
            <a:spLocks noGrp="1"/>
          </p:cNvSpPr>
          <p:nvPr>
            <p:ph idx="1"/>
          </p:nvPr>
        </p:nvSpPr>
        <p:spPr/>
        <p:txBody>
          <a:bodyPr>
            <a:normAutofit fontScale="92500" lnSpcReduction="10000"/>
          </a:bodyPr>
          <a:lstStyle/>
          <a:p>
            <a:pPr marL="114300" indent="-342900">
              <a:spcBef>
                <a:spcPts val="0"/>
              </a:spcBef>
              <a:buFont typeface="+mj-lt"/>
              <a:buAutoNum type="arabicPeriod"/>
            </a:pPr>
            <a:r>
              <a:rPr lang="en-US" sz="1800" dirty="0">
                <a:solidFill>
                  <a:srgbClr val="212121"/>
                </a:solidFill>
                <a:latin typeface="Aptos" panose="020B0004020202020204" pitchFamily="34" charset="0"/>
              </a:rPr>
              <a:t>Suggestion to use 406212004 |Immune hypersensitivity response status (observable entity)|</a:t>
            </a:r>
          </a:p>
          <a:p>
            <a:pPr marL="114300" marR="0" indent="-342900" algn="l">
              <a:spcBef>
                <a:spcPts val="0"/>
              </a:spcBef>
              <a:spcAft>
                <a:spcPts val="0"/>
              </a:spcAft>
              <a:buFont typeface="+mj-lt"/>
              <a:buAutoNum type="arabicPeriod"/>
            </a:pPr>
            <a:r>
              <a:rPr lang="en-US" sz="1800" b="0" i="0" u="none" strike="noStrike" dirty="0">
                <a:solidFill>
                  <a:srgbClr val="212121"/>
                </a:solidFill>
                <a:effectLst/>
                <a:latin typeface="Aptos" panose="020B0004020202020204" pitchFamily="34" charset="0"/>
              </a:rPr>
              <a:t>The definition of Allergy from the WAO/EAAACI on which the Allergy content in SNOMED is “Allergy is a </a:t>
            </a:r>
            <a:r>
              <a:rPr lang="en-US" sz="1800" b="0" i="0" u="none" strike="noStrike" dirty="0">
                <a:effectLst/>
                <a:latin typeface="Aptos" panose="020B0004020202020204" pitchFamily="34" charset="0"/>
              </a:rPr>
              <a:t>hypersensitivity reaction initiated by specific immunologic mechanisms</a:t>
            </a:r>
            <a:r>
              <a:rPr lang="en-US" sz="1800" b="0" i="0" u="none" strike="noStrike" dirty="0">
                <a:solidFill>
                  <a:srgbClr val="212121"/>
                </a:solidFill>
                <a:effectLst/>
                <a:latin typeface="Aptos" panose="020B0004020202020204" pitchFamily="34" charset="0"/>
              </a:rPr>
              <a:t>” which would make it synonymous with immune hypersensitivity. </a:t>
            </a:r>
          </a:p>
          <a:p>
            <a:pPr marL="114300" marR="0" indent="-342900" algn="l">
              <a:spcBef>
                <a:spcPts val="0"/>
              </a:spcBef>
              <a:spcAft>
                <a:spcPts val="0"/>
              </a:spcAft>
              <a:buFont typeface="+mj-lt"/>
              <a:buAutoNum type="arabicPeriod"/>
            </a:pPr>
            <a:r>
              <a:rPr lang="en-US" sz="1800" b="0" i="0" u="none" strike="noStrike" dirty="0">
                <a:solidFill>
                  <a:srgbClr val="212121"/>
                </a:solidFill>
                <a:effectLst/>
                <a:latin typeface="Aptos" panose="020B0004020202020204" pitchFamily="34" charset="0"/>
              </a:rPr>
              <a:t>609407009 |Immune hypersensitivity reaction by mechanism (disorder)| subsumes subtypes that represent the immune mechanisms described by </a:t>
            </a:r>
            <a:r>
              <a:rPr lang="en-US" sz="1800" b="0" i="0" u="none" strike="noStrike" dirty="0" err="1">
                <a:solidFill>
                  <a:srgbClr val="212121"/>
                </a:solidFill>
                <a:effectLst/>
                <a:latin typeface="Aptos" panose="020B0004020202020204" pitchFamily="34" charset="0"/>
              </a:rPr>
              <a:t>Gell</a:t>
            </a:r>
            <a:r>
              <a:rPr lang="en-US" sz="1800" b="0" i="0" u="none" strike="noStrike" dirty="0">
                <a:solidFill>
                  <a:srgbClr val="212121"/>
                </a:solidFill>
                <a:effectLst/>
                <a:latin typeface="Aptos" panose="020B0004020202020204" pitchFamily="34" charset="0"/>
              </a:rPr>
              <a:t> and Coombs some of which do not relate to what we commonly think of as allergy (e.g. 83699005 |Hypersensitivity reaction mediated by immune complex (disorder)|).</a:t>
            </a:r>
          </a:p>
          <a:p>
            <a:pPr marL="114300" marR="0" indent="-342900" algn="l">
              <a:spcBef>
                <a:spcPts val="0"/>
              </a:spcBef>
              <a:spcAft>
                <a:spcPts val="0"/>
              </a:spcAft>
              <a:buFont typeface="+mj-lt"/>
              <a:buAutoNum type="arabicPeriod"/>
            </a:pPr>
            <a:r>
              <a:rPr lang="en-US" sz="1800" b="0" i="0" u="none" strike="noStrike" dirty="0">
                <a:solidFill>
                  <a:srgbClr val="212121"/>
                </a:solidFill>
                <a:effectLst/>
                <a:latin typeface="Aptos" panose="020B0004020202020204" pitchFamily="34" charset="0"/>
              </a:rPr>
              <a:t>Initially defining Allergy as simply immune hypersensitivity lead to some autoimmune disorders classifying under allergy.</a:t>
            </a:r>
          </a:p>
          <a:p>
            <a:pPr marL="114300" marR="0" indent="-342900" algn="l">
              <a:spcBef>
                <a:spcPts val="0"/>
              </a:spcBef>
              <a:spcAft>
                <a:spcPts val="0"/>
              </a:spcAft>
              <a:buFont typeface="+mj-lt"/>
              <a:buAutoNum type="arabicPeriod"/>
            </a:pPr>
            <a:r>
              <a:rPr lang="en-US" sz="1800" b="0" i="0" u="none" strike="noStrike" dirty="0">
                <a:solidFill>
                  <a:srgbClr val="212121"/>
                </a:solidFill>
                <a:effectLst/>
                <a:latin typeface="Aptos" panose="020B0004020202020204" pitchFamily="34" charset="0"/>
              </a:rPr>
              <a:t>427439005 |Immune hypersensitivity disorder by mechanism (disorder)|, subsumes concepts that are mostly allergy disorders, but doe contain some non-allergy content such as 362985009 |Antibody-mediated activation and inactivation (disorder)|.</a:t>
            </a:r>
          </a:p>
          <a:p>
            <a:pPr marL="114300" marR="0" indent="-342900" algn="l">
              <a:spcBef>
                <a:spcPts val="0"/>
              </a:spcBef>
              <a:spcAft>
                <a:spcPts val="0"/>
              </a:spcAft>
              <a:buFont typeface="+mj-lt"/>
              <a:buAutoNum type="arabicPeriod"/>
            </a:pPr>
            <a:r>
              <a:rPr lang="en-US" sz="1800" b="0" i="0" u="none" strike="noStrike" dirty="0">
                <a:solidFill>
                  <a:srgbClr val="212121"/>
                </a:solidFill>
                <a:effectLst/>
                <a:latin typeface="Aptos" panose="020B0004020202020204" pitchFamily="34" charset="0"/>
              </a:rPr>
              <a:t>406212004 |Immune hypersensitivity response status (observable entity)| subsumes only 2 children, 405012001 |Systemic allergic response status (observable entity)| and 405011008 |Localized allergic response status (observable entity)|. </a:t>
            </a:r>
          </a:p>
          <a:p>
            <a:pPr marL="114300" indent="-342900">
              <a:spcBef>
                <a:spcPts val="0"/>
              </a:spcBef>
              <a:buFont typeface="+mj-lt"/>
              <a:buAutoNum type="arabicPeriod"/>
            </a:pPr>
            <a:r>
              <a:rPr lang="en-US" sz="1800" b="0" i="0" u="none" strike="noStrike" dirty="0">
                <a:solidFill>
                  <a:srgbClr val="212121"/>
                </a:solidFill>
                <a:effectLst/>
                <a:latin typeface="Aptos" panose="020B0004020202020204" pitchFamily="34" charset="0"/>
              </a:rPr>
              <a:t>It sounds like what is required is something more general than either of the 2 subtypes of Immune hypersensitivity response status (observable entity). Thus if one concludes that Immune hypersensitivity is a supertype of allergy and other adverse conditions due to other immune mechanisms as described by </a:t>
            </a:r>
            <a:r>
              <a:rPr lang="en-US" sz="1800" b="0" i="0" u="none" strike="noStrike" dirty="0" err="1">
                <a:solidFill>
                  <a:srgbClr val="212121"/>
                </a:solidFill>
                <a:effectLst/>
                <a:latin typeface="Aptos" panose="020B0004020202020204" pitchFamily="34" charset="0"/>
              </a:rPr>
              <a:t>Gell</a:t>
            </a:r>
            <a:r>
              <a:rPr lang="en-US" sz="1800" b="0" i="0" u="none" strike="noStrike" dirty="0">
                <a:solidFill>
                  <a:srgbClr val="212121"/>
                </a:solidFill>
                <a:effectLst/>
                <a:latin typeface="Aptos" panose="020B0004020202020204" pitchFamily="34" charset="0"/>
              </a:rPr>
              <a:t> and Coombs, it would seem reasonable to create a new grouper of Allergy status (observable entity).</a:t>
            </a:r>
          </a:p>
          <a:p>
            <a:pPr marL="0" marR="0" indent="0" algn="l">
              <a:spcBef>
                <a:spcPts val="0"/>
              </a:spcBef>
              <a:spcAft>
                <a:spcPts val="0"/>
              </a:spcAft>
              <a:buNone/>
            </a:pPr>
            <a:endParaRPr lang="en-US" sz="1800" b="0" i="0" u="none" strike="noStrike" dirty="0">
              <a:solidFill>
                <a:srgbClr val="212121"/>
              </a:solidFill>
              <a:effectLst/>
              <a:latin typeface="Aptos" panose="020B0004020202020204" pitchFamily="34" charset="0"/>
            </a:endParaRPr>
          </a:p>
        </p:txBody>
      </p:sp>
    </p:spTree>
    <p:extLst>
      <p:ext uri="{BB962C8B-B14F-4D97-AF65-F5344CB8AC3E}">
        <p14:creationId xmlns:p14="http://schemas.microsoft.com/office/powerpoint/2010/main" val="3634613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03C5E-120A-654F-A5FD-F85F8CDC1341}"/>
              </a:ext>
            </a:extLst>
          </p:cNvPr>
          <p:cNvSpPr>
            <a:spLocks noGrp="1"/>
          </p:cNvSpPr>
          <p:nvPr>
            <p:ph type="title"/>
          </p:nvPr>
        </p:nvSpPr>
        <p:spPr/>
        <p:txBody>
          <a:bodyPr/>
          <a:lstStyle/>
          <a:p>
            <a:r>
              <a:rPr lang="en-US" dirty="0"/>
              <a:t>Request from Belgium for new </a:t>
            </a:r>
            <a:r>
              <a:rPr lang="en-US" b="0" i="0" u="none" strike="noStrike" dirty="0">
                <a:solidFill>
                  <a:srgbClr val="212121"/>
                </a:solidFill>
                <a:effectLst/>
                <a:latin typeface="Aptos" panose="020B0004020202020204" pitchFamily="34" charset="0"/>
              </a:rPr>
              <a:t>substance: Fragrance mix II (substance)</a:t>
            </a:r>
            <a:endParaRPr lang="en-US" dirty="0"/>
          </a:p>
        </p:txBody>
      </p:sp>
      <p:sp>
        <p:nvSpPr>
          <p:cNvPr id="3" name="Content Placeholder 2">
            <a:extLst>
              <a:ext uri="{FF2B5EF4-FFF2-40B4-BE49-F238E27FC236}">
                <a16:creationId xmlns:a16="http://schemas.microsoft.com/office/drawing/2014/main" id="{899FD0F5-4CBA-D109-730A-5A3BBA9CC514}"/>
              </a:ext>
            </a:extLst>
          </p:cNvPr>
          <p:cNvSpPr>
            <a:spLocks noGrp="1"/>
          </p:cNvSpPr>
          <p:nvPr>
            <p:ph idx="1"/>
          </p:nvPr>
        </p:nvSpPr>
        <p:spPr/>
        <p:txBody>
          <a:bodyPr>
            <a:normAutofit fontScale="77500" lnSpcReduction="20000"/>
          </a:bodyPr>
          <a:lstStyle/>
          <a:p>
            <a:r>
              <a:rPr lang="en-US" dirty="0">
                <a:solidFill>
                  <a:srgbClr val="212121"/>
                </a:solidFill>
                <a:latin typeface="Aptos" panose="020B0004020202020204" pitchFamily="34" charset="0"/>
              </a:rPr>
              <a:t>I</a:t>
            </a:r>
            <a:r>
              <a:rPr lang="en-US" b="0" i="0" u="none" strike="noStrike" dirty="0">
                <a:solidFill>
                  <a:srgbClr val="212121"/>
                </a:solidFill>
                <a:effectLst/>
                <a:latin typeface="Aptos" panose="020B0004020202020204" pitchFamily="34" charset="0"/>
              </a:rPr>
              <a:t>ncluding Fragrance mix I and II in SNOMED is appropriate as they seem to have a universal definition in terms of constituent allergens however adding such diagnostic products as substances is problematic.</a:t>
            </a:r>
          </a:p>
          <a:p>
            <a:r>
              <a:rPr lang="en-US" b="0" i="0" u="none" strike="noStrike" dirty="0">
                <a:solidFill>
                  <a:srgbClr val="212121"/>
                </a:solidFill>
                <a:effectLst/>
                <a:latin typeface="Aptos" panose="020B0004020202020204" pitchFamily="34" charset="0"/>
              </a:rPr>
              <a:t>This is a diagnostic patch test product used to diagnose ACD.</a:t>
            </a:r>
          </a:p>
          <a:p>
            <a:r>
              <a:rPr lang="en-US" dirty="0">
                <a:solidFill>
                  <a:srgbClr val="212121"/>
                </a:solidFill>
                <a:latin typeface="Aptos" panose="020B0004020202020204" pitchFamily="34" charset="0"/>
              </a:rPr>
              <a:t>It </a:t>
            </a:r>
            <a:r>
              <a:rPr lang="en-US" b="0" i="0" u="none" strike="noStrike" dirty="0">
                <a:solidFill>
                  <a:srgbClr val="212121"/>
                </a:solidFill>
                <a:effectLst/>
                <a:latin typeface="Aptos" panose="020B0004020202020204" pitchFamily="34" charset="0"/>
              </a:rPr>
              <a:t>is a panel of 6 individual tests.</a:t>
            </a:r>
          </a:p>
          <a:p>
            <a:r>
              <a:rPr lang="en-US" b="0" i="0" u="none" strike="noStrike" dirty="0">
                <a:solidFill>
                  <a:srgbClr val="212121"/>
                </a:solidFill>
                <a:effectLst/>
                <a:latin typeface="Aptos" panose="020B0004020202020204" pitchFamily="34" charset="0"/>
              </a:rPr>
              <a:t>We cannot add a substance concept to define Fragrance mix II as the Ed Guide section on </a:t>
            </a:r>
            <a:r>
              <a:rPr lang="en-US" b="0" i="0" dirty="0">
                <a:solidFill>
                  <a:srgbClr val="0078D7"/>
                </a:solidFill>
                <a:effectLst/>
                <a:latin typeface="Aptos" panose="020B0004020202020204" pitchFamily="34" charset="0"/>
                <a:hlinkClick r:id="rId2" tooltip="Original URL:&#10;https://confluence.ihtsdotools.org/x/OZVpCg&#10;&#10;Click to follow link."/>
              </a:rPr>
              <a:t>"Out of scope substances"</a:t>
            </a:r>
            <a:r>
              <a:rPr lang="en-US" b="0" i="0" u="none" strike="noStrike" dirty="0">
                <a:solidFill>
                  <a:srgbClr val="212121"/>
                </a:solidFill>
                <a:effectLst/>
                <a:latin typeface="Aptos" panose="020B0004020202020204" pitchFamily="34" charset="0"/>
              </a:rPr>
              <a:t> includes “Concepts that represent a combination of two or more separate substances.”</a:t>
            </a:r>
          </a:p>
          <a:p>
            <a:r>
              <a:rPr lang="en-US" b="0" i="0" u="none" strike="noStrike" dirty="0">
                <a:solidFill>
                  <a:srgbClr val="212121"/>
                </a:solidFill>
                <a:effectLst/>
                <a:latin typeface="Aptos" panose="020B0004020202020204" pitchFamily="34" charset="0"/>
              </a:rPr>
              <a:t>There is already a 411126008 |Patch test product (product)| hierarchy consisting of 166 descendants, one of which is 411216009 |Fragrance series (product)| containing 11 descendants including one mix (411279007 |Musk mix (product)|).</a:t>
            </a:r>
          </a:p>
          <a:p>
            <a:r>
              <a:rPr lang="en-US" b="0" i="0" u="none" strike="noStrike" dirty="0">
                <a:solidFill>
                  <a:srgbClr val="212121"/>
                </a:solidFill>
                <a:effectLst/>
                <a:latin typeface="Aptos" panose="020B0004020202020204" pitchFamily="34" charset="0"/>
              </a:rPr>
              <a:t>There is also a parallel 288841007 |Patch test substance (substance)| hierarchy with 391 descendants used to define the products.</a:t>
            </a:r>
          </a:p>
          <a:p>
            <a:r>
              <a:rPr lang="en-US" dirty="0">
                <a:solidFill>
                  <a:srgbClr val="212121"/>
                </a:solidFill>
                <a:latin typeface="Aptos" panose="020B0004020202020204" pitchFamily="34" charset="0"/>
              </a:rPr>
              <a:t>T</a:t>
            </a:r>
            <a:r>
              <a:rPr lang="en-US" b="0" i="0" u="none" strike="noStrike" dirty="0">
                <a:solidFill>
                  <a:srgbClr val="212121"/>
                </a:solidFill>
                <a:effectLst/>
                <a:latin typeface="Aptos" panose="020B0004020202020204" pitchFamily="34" charset="0"/>
              </a:rPr>
              <a:t>he product hierarchy should be used for the patch test series.</a:t>
            </a:r>
            <a:endParaRPr lang="en-US" dirty="0"/>
          </a:p>
        </p:txBody>
      </p:sp>
    </p:spTree>
    <p:extLst>
      <p:ext uri="{BB962C8B-B14F-4D97-AF65-F5344CB8AC3E}">
        <p14:creationId xmlns:p14="http://schemas.microsoft.com/office/powerpoint/2010/main" val="311550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59844-A31A-57FF-1D63-00248B41F38F}"/>
              </a:ext>
            </a:extLst>
          </p:cNvPr>
          <p:cNvSpPr>
            <a:spLocks noGrp="1"/>
          </p:cNvSpPr>
          <p:nvPr>
            <p:ph type="title"/>
          </p:nvPr>
        </p:nvSpPr>
        <p:spPr/>
        <p:txBody>
          <a:bodyPr/>
          <a:lstStyle/>
          <a:p>
            <a:r>
              <a:rPr lang="en-US" dirty="0"/>
              <a:t>Improving Immune hypersensitivity disorder content in SNOMED CT</a:t>
            </a:r>
          </a:p>
        </p:txBody>
      </p:sp>
      <p:sp>
        <p:nvSpPr>
          <p:cNvPr id="3" name="Content Placeholder 2">
            <a:extLst>
              <a:ext uri="{FF2B5EF4-FFF2-40B4-BE49-F238E27FC236}">
                <a16:creationId xmlns:a16="http://schemas.microsoft.com/office/drawing/2014/main" id="{BDD0CF47-C78B-3CA1-43EC-433F0F5C727E}"/>
              </a:ext>
            </a:extLst>
          </p:cNvPr>
          <p:cNvSpPr>
            <a:spLocks noGrp="1"/>
          </p:cNvSpPr>
          <p:nvPr>
            <p:ph sz="half" idx="1"/>
          </p:nvPr>
        </p:nvSpPr>
        <p:spPr/>
        <p:txBody>
          <a:bodyPr>
            <a:normAutofit fontScale="92500" lnSpcReduction="20000"/>
          </a:bodyPr>
          <a:lstStyle/>
          <a:p>
            <a:r>
              <a:rPr lang="en-US" dirty="0"/>
              <a:t>Issues Identified:</a:t>
            </a:r>
          </a:p>
          <a:p>
            <a:pPr lvl="1"/>
            <a:r>
              <a:rPr lang="de-DE" sz="2400" dirty="0">
                <a:solidFill>
                  <a:schemeClr val="dk1"/>
                </a:solidFill>
                <a:latin typeface="Mulish"/>
                <a:ea typeface="Mulish"/>
                <a:cs typeface="Mulish"/>
                <a:sym typeface="Mulish"/>
              </a:rPr>
              <a:t>427439005 |Immune </a:t>
            </a:r>
            <a:r>
              <a:rPr lang="de-DE" sz="2400" dirty="0" err="1">
                <a:solidFill>
                  <a:schemeClr val="dk1"/>
                </a:solidFill>
                <a:latin typeface="Mulish"/>
                <a:ea typeface="Mulish"/>
                <a:cs typeface="Mulish"/>
                <a:sym typeface="Mulish"/>
              </a:rPr>
              <a:t>hypersensitivity</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disorder</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by</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mechanism</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disorder</a:t>
            </a:r>
            <a:r>
              <a:rPr lang="de-DE" sz="2400" dirty="0">
                <a:solidFill>
                  <a:schemeClr val="dk1"/>
                </a:solidFill>
                <a:latin typeface="Mulish"/>
                <a:ea typeface="Mulish"/>
                <a:cs typeface="Mulish"/>
                <a:sym typeface="Mulish"/>
              </a:rPr>
              <a:t>)|</a:t>
            </a:r>
            <a:r>
              <a:rPr lang="de-DE" sz="2400" dirty="0" err="1">
                <a:solidFill>
                  <a:schemeClr val="dk1"/>
                </a:solidFill>
                <a:latin typeface="Mulish"/>
                <a:ea typeface="Mulish"/>
                <a:cs typeface="Mulish"/>
                <a:sym typeface="Mulish"/>
              </a:rPr>
              <a:t>is</a:t>
            </a:r>
            <a:r>
              <a:rPr lang="de-DE" sz="2400" dirty="0">
                <a:solidFill>
                  <a:schemeClr val="dk1"/>
                </a:solidFill>
                <a:latin typeface="Mulish"/>
                <a:ea typeface="Mulish"/>
                <a:cs typeface="Mulish"/>
                <a:sym typeface="Mulish"/>
              </a:rPr>
              <a:t> an intermediate primitive</a:t>
            </a:r>
          </a:p>
          <a:p>
            <a:pPr lvl="1"/>
            <a:r>
              <a:rPr lang="de-DE" dirty="0" err="1">
                <a:solidFill>
                  <a:schemeClr val="dk1"/>
                </a:solidFill>
                <a:latin typeface="Mulish"/>
                <a:ea typeface="Mulish"/>
                <a:cs typeface="Mulish"/>
                <a:sym typeface="Mulish"/>
              </a:rPr>
              <a:t>T</a:t>
            </a:r>
            <a:r>
              <a:rPr lang="de-DE" sz="2400" dirty="0" err="1">
                <a:solidFill>
                  <a:schemeClr val="dk1"/>
                </a:solidFill>
                <a:latin typeface="Mulish"/>
                <a:ea typeface="Mulish"/>
                <a:cs typeface="Mulish"/>
                <a:sym typeface="Mulish"/>
              </a:rPr>
              <a:t>here</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is</a:t>
            </a:r>
            <a:r>
              <a:rPr lang="de-DE" sz="2400" dirty="0">
                <a:solidFill>
                  <a:schemeClr val="dk1"/>
                </a:solidFill>
                <a:latin typeface="Mulish"/>
                <a:ea typeface="Mulish"/>
                <a:cs typeface="Mulish"/>
                <a:sym typeface="Mulish"/>
              </a:rPr>
              <a:t> an extra </a:t>
            </a:r>
            <a:r>
              <a:rPr lang="de-DE" sz="2400" dirty="0" err="1">
                <a:solidFill>
                  <a:schemeClr val="dk1"/>
                </a:solidFill>
                <a:latin typeface="Mulish"/>
                <a:ea typeface="Mulish"/>
                <a:cs typeface="Mulish"/>
                <a:sym typeface="Mulish"/>
              </a:rPr>
              <a:t>relationship</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of</a:t>
            </a:r>
            <a:r>
              <a:rPr lang="de-DE" sz="2400" dirty="0">
                <a:solidFill>
                  <a:schemeClr val="dk1"/>
                </a:solidFill>
                <a:latin typeface="Mulish"/>
                <a:ea typeface="Mulish"/>
                <a:cs typeface="Mulish"/>
                <a:sym typeface="Mulish"/>
              </a:rPr>
              <a:t> "Pathological </a:t>
            </a:r>
            <a:r>
              <a:rPr lang="de-DE" sz="2400" dirty="0" err="1">
                <a:solidFill>
                  <a:schemeClr val="dk1"/>
                </a:solidFill>
                <a:latin typeface="Mulish"/>
                <a:ea typeface="Mulish"/>
                <a:cs typeface="Mulish"/>
                <a:sym typeface="Mulish"/>
              </a:rPr>
              <a:t>process</a:t>
            </a:r>
            <a:r>
              <a:rPr lang="de-DE" sz="2400" dirty="0">
                <a:solidFill>
                  <a:schemeClr val="dk1"/>
                </a:solidFill>
                <a:latin typeface="Mulish"/>
                <a:ea typeface="Mulish"/>
                <a:cs typeface="Mulish"/>
                <a:sym typeface="Mulish"/>
              </a:rPr>
              <a:t> = </a:t>
            </a:r>
            <a:r>
              <a:rPr lang="de-DE" sz="2400" dirty="0" err="1">
                <a:solidFill>
                  <a:schemeClr val="dk1"/>
                </a:solidFill>
                <a:latin typeface="Mulish"/>
                <a:ea typeface="Mulish"/>
                <a:cs typeface="Mulish"/>
                <a:sym typeface="Mulish"/>
              </a:rPr>
              <a:t>Hypersensitivity</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process</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added</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to</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some</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of</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the</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descendants</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because</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the</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ancestor</a:t>
            </a:r>
            <a:r>
              <a:rPr lang="de-DE" sz="2400" dirty="0">
                <a:solidFill>
                  <a:schemeClr val="dk1"/>
                </a:solidFill>
                <a:latin typeface="Mulish"/>
                <a:ea typeface="Mulish"/>
                <a:cs typeface="Mulish"/>
                <a:sym typeface="Mulish"/>
              </a:rPr>
              <a:t> 427439005 |Immune </a:t>
            </a:r>
            <a:r>
              <a:rPr lang="de-DE" sz="2400" dirty="0" err="1">
                <a:solidFill>
                  <a:schemeClr val="dk1"/>
                </a:solidFill>
                <a:latin typeface="Mulish"/>
                <a:ea typeface="Mulish"/>
                <a:cs typeface="Mulish"/>
                <a:sym typeface="Mulish"/>
              </a:rPr>
              <a:t>hypersensitivity</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disorder</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by</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mechanism</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disorder</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has</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this</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relationship</a:t>
            </a:r>
            <a:r>
              <a:rPr lang="de-DE" sz="2400" dirty="0">
                <a:solidFill>
                  <a:schemeClr val="dk1"/>
                </a:solidFill>
                <a:latin typeface="Mulish"/>
                <a:ea typeface="Mulish"/>
                <a:cs typeface="Mulish"/>
                <a:sym typeface="Mulish"/>
              </a:rPr>
              <a:t>. Having </a:t>
            </a:r>
            <a:r>
              <a:rPr lang="de-DE" sz="2400" dirty="0" err="1">
                <a:solidFill>
                  <a:schemeClr val="dk1"/>
                </a:solidFill>
                <a:latin typeface="Mulish"/>
                <a:ea typeface="Mulish"/>
                <a:cs typeface="Mulish"/>
                <a:sym typeface="Mulish"/>
              </a:rPr>
              <a:t>that</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relationship</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usually</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appearing</a:t>
            </a:r>
            <a:r>
              <a:rPr lang="de-DE" sz="2400" dirty="0">
                <a:solidFill>
                  <a:schemeClr val="dk1"/>
                </a:solidFill>
                <a:latin typeface="Mulish"/>
                <a:ea typeface="Mulish"/>
                <a:cs typeface="Mulish"/>
                <a:sym typeface="Mulish"/>
              </a:rPr>
              <a:t> outside </a:t>
            </a:r>
            <a:r>
              <a:rPr lang="de-DE" sz="2400" dirty="0" err="1">
                <a:solidFill>
                  <a:schemeClr val="dk1"/>
                </a:solidFill>
                <a:latin typeface="Mulish"/>
                <a:ea typeface="Mulish"/>
                <a:cs typeface="Mulish"/>
                <a:sym typeface="Mulish"/>
              </a:rPr>
              <a:t>of</a:t>
            </a:r>
            <a:r>
              <a:rPr lang="de-DE" sz="2400" dirty="0">
                <a:solidFill>
                  <a:schemeClr val="dk1"/>
                </a:solidFill>
                <a:latin typeface="Mulish"/>
                <a:ea typeface="Mulish"/>
                <a:cs typeface="Mulish"/>
                <a:sym typeface="Mulish"/>
              </a:rPr>
              <a:t> a </a:t>
            </a:r>
            <a:r>
              <a:rPr lang="de-DE" sz="2400" dirty="0" err="1">
                <a:solidFill>
                  <a:schemeClr val="dk1"/>
                </a:solidFill>
                <a:latin typeface="Mulish"/>
                <a:ea typeface="Mulish"/>
                <a:cs typeface="Mulish"/>
                <a:sym typeface="Mulish"/>
              </a:rPr>
              <a:t>group</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doesn’t</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seem</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appropriate</a:t>
            </a:r>
            <a:r>
              <a:rPr lang="de-DE" sz="2400" dirty="0">
                <a:solidFill>
                  <a:schemeClr val="dk1"/>
                </a:solidFill>
                <a:latin typeface="Mulish"/>
                <a:ea typeface="Mulish"/>
                <a:cs typeface="Mulish"/>
                <a:sym typeface="Mulish"/>
              </a:rPr>
              <a:t>: E.g. 353295004 |Graves' </a:t>
            </a:r>
            <a:r>
              <a:rPr lang="de-DE" sz="2400" dirty="0" err="1">
                <a:solidFill>
                  <a:schemeClr val="dk1"/>
                </a:solidFill>
                <a:latin typeface="Mulish"/>
                <a:ea typeface="Mulish"/>
                <a:cs typeface="Mulish"/>
                <a:sym typeface="Mulish"/>
              </a:rPr>
              <a:t>disease</a:t>
            </a:r>
            <a:r>
              <a:rPr lang="de-DE" sz="2400" dirty="0">
                <a:solidFill>
                  <a:schemeClr val="dk1"/>
                </a:solidFill>
                <a:latin typeface="Mulish"/>
                <a:ea typeface="Mulish"/>
                <a:cs typeface="Mulish"/>
                <a:sym typeface="Mulish"/>
              </a:rPr>
              <a:t> (</a:t>
            </a:r>
            <a:r>
              <a:rPr lang="de-DE" sz="2400" dirty="0" err="1">
                <a:solidFill>
                  <a:schemeClr val="dk1"/>
                </a:solidFill>
                <a:latin typeface="Mulish"/>
                <a:ea typeface="Mulish"/>
                <a:cs typeface="Mulish"/>
                <a:sym typeface="Mulish"/>
              </a:rPr>
              <a:t>disorder</a:t>
            </a:r>
            <a:r>
              <a:rPr lang="de-DE" sz="2400" dirty="0">
                <a:solidFill>
                  <a:schemeClr val="dk1"/>
                </a:solidFill>
                <a:latin typeface="Mulish"/>
                <a:ea typeface="Mulish"/>
                <a:cs typeface="Mulish"/>
                <a:sym typeface="Mulish"/>
              </a:rPr>
              <a:t>)|</a:t>
            </a:r>
          </a:p>
          <a:p>
            <a:pPr lvl="1"/>
            <a:endParaRPr lang="en-US" dirty="0"/>
          </a:p>
        </p:txBody>
      </p:sp>
      <p:pic>
        <p:nvPicPr>
          <p:cNvPr id="4" name="Picture 3">
            <a:extLst>
              <a:ext uri="{FF2B5EF4-FFF2-40B4-BE49-F238E27FC236}">
                <a16:creationId xmlns:a16="http://schemas.microsoft.com/office/drawing/2014/main" id="{30B7A085-9A33-ACCE-8E1C-C196E6E6A4B6}"/>
              </a:ext>
            </a:extLst>
          </p:cNvPr>
          <p:cNvPicPr>
            <a:picLocks noChangeAspect="1"/>
          </p:cNvPicPr>
          <p:nvPr/>
        </p:nvPicPr>
        <p:blipFill>
          <a:blip r:embed="rId2"/>
          <a:stretch>
            <a:fillRect/>
          </a:stretch>
        </p:blipFill>
        <p:spPr>
          <a:xfrm>
            <a:off x="6263184" y="1838379"/>
            <a:ext cx="4999632" cy="1075806"/>
          </a:xfrm>
          <a:prstGeom prst="rect">
            <a:avLst/>
          </a:prstGeom>
          <a:ln>
            <a:solidFill>
              <a:schemeClr val="tx1"/>
            </a:solidFill>
          </a:ln>
        </p:spPr>
      </p:pic>
      <p:pic>
        <p:nvPicPr>
          <p:cNvPr id="10" name="Content Placeholder 9">
            <a:extLst>
              <a:ext uri="{FF2B5EF4-FFF2-40B4-BE49-F238E27FC236}">
                <a16:creationId xmlns:a16="http://schemas.microsoft.com/office/drawing/2014/main" id="{1D437165-65EC-FCB8-8101-E893E8C3D2FB}"/>
              </a:ext>
            </a:extLst>
          </p:cNvPr>
          <p:cNvPicPr>
            <a:picLocks noGrp="1" noChangeAspect="1"/>
          </p:cNvPicPr>
          <p:nvPr>
            <p:ph sz="half" idx="2"/>
          </p:nvPr>
        </p:nvPicPr>
        <p:blipFill>
          <a:blip r:embed="rId3"/>
          <a:stretch>
            <a:fillRect/>
          </a:stretch>
        </p:blipFill>
        <p:spPr>
          <a:xfrm>
            <a:off x="6263184" y="3014035"/>
            <a:ext cx="4043438" cy="3639526"/>
          </a:xfrm>
          <a:prstGeom prst="rect">
            <a:avLst/>
          </a:prstGeom>
          <a:ln>
            <a:solidFill>
              <a:schemeClr val="tx1"/>
            </a:solidFill>
          </a:ln>
        </p:spPr>
      </p:pic>
    </p:spTree>
    <p:extLst>
      <p:ext uri="{BB962C8B-B14F-4D97-AF65-F5344CB8AC3E}">
        <p14:creationId xmlns:p14="http://schemas.microsoft.com/office/powerpoint/2010/main" val="1494061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670</TotalTime>
  <Words>1688</Words>
  <Application>Microsoft Macintosh PowerPoint</Application>
  <PresentationFormat>Widescreen</PresentationFormat>
  <Paragraphs>85</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Aptos</vt:lpstr>
      <vt:lpstr>Aptos Display</vt:lpstr>
      <vt:lpstr>Arial</vt:lpstr>
      <vt:lpstr>Arial</vt:lpstr>
      <vt:lpstr>Helvetica Neue</vt:lpstr>
      <vt:lpstr>Mulish</vt:lpstr>
      <vt:lpstr>Office Theme</vt:lpstr>
      <vt:lpstr>Allergy CRG meeting</vt:lpstr>
      <vt:lpstr>SNOMED and LOINC - representing allergy testing in SNOMED</vt:lpstr>
      <vt:lpstr>Drug hypersensitivity update</vt:lpstr>
      <vt:lpstr>Drug hypersensitivity update</vt:lpstr>
      <vt:lpstr>  Does “Allergy to drug" really fit under the top level "Adverse drug condition".  What is the justification for having a high level grouper to include both process and propensity?    </vt:lpstr>
      <vt:lpstr>Allergen mixes</vt:lpstr>
      <vt:lpstr>  Representation of whether the patient has an allergy as an observable entity  </vt:lpstr>
      <vt:lpstr>Request from Belgium for new substance: Fragrance mix II (substance)</vt:lpstr>
      <vt:lpstr>Improving Immune hypersensitivity disorder content in SNOMED CT</vt:lpstr>
      <vt:lpstr>Immune hypersensitivity disorder by mechanism (Gell and Coombs classification)</vt:lpstr>
      <vt:lpstr>Proposed solutions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Goldberg</dc:creator>
  <cp:lastModifiedBy>Bruce Goldberg</cp:lastModifiedBy>
  <cp:revision>1</cp:revision>
  <dcterms:created xsi:type="dcterms:W3CDTF">2024-01-18T19:22:52Z</dcterms:created>
  <dcterms:modified xsi:type="dcterms:W3CDTF">2024-01-20T21:57:53Z</dcterms:modified>
</cp:coreProperties>
</file>