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73" autoAdjust="0"/>
    <p:restoredTop sz="94660"/>
  </p:normalViewPr>
  <p:slideViewPr>
    <p:cSldViewPr snapToGrid="0">
      <p:cViewPr varScale="1">
        <p:scale>
          <a:sx n="184" d="100"/>
          <a:sy n="184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72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459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57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62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51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06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293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6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744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327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30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9FA28-6D56-4D36-88BE-BEC5B0123B09}" type="datetimeFigureOut">
              <a:rPr lang="en-US" smtClean="0"/>
              <a:t>4/16/24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76EEE-5BD8-44DB-8ABE-7D2AED66EB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36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DOCALLSIG/SNOMED+CT+Implementation+Guide+for+Allergy%2C+Hypersensitivity+and+Intoleranc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htsdo.github.io/sct-implementation-demonstrator/#/allergi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21279" y="347556"/>
            <a:ext cx="9931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Allergy, Hypersensitivity and Intolerance Clinical Reference Group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01" y="214786"/>
            <a:ext cx="645459" cy="64822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66792" y="863009"/>
            <a:ext cx="4311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Planned activities for 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46660" y="1578895"/>
            <a:ext cx="1015026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6575" indent="-269875">
              <a:spcAft>
                <a:spcPts val="600"/>
              </a:spcAft>
              <a:buFont typeface="Calibri" panose="020F0502020204030204" pitchFamily="34" charset="0"/>
              <a:buChar char="₋"/>
            </a:pPr>
            <a:r>
              <a:rPr lang="en-US" sz="1900" dirty="0"/>
              <a:t>Create a SNOMED observables extension for in vitro </a:t>
            </a:r>
            <a:r>
              <a:rPr lang="en-US" sz="1900" dirty="0" err="1"/>
              <a:t>IgE</a:t>
            </a:r>
            <a:r>
              <a:rPr lang="en-US" sz="1900" dirty="0"/>
              <a:t> allergy testing using existing LOINC content. </a:t>
            </a:r>
          </a:p>
          <a:p>
            <a:pPr marL="993775" lvl="1" indent="-269875">
              <a:spcAft>
                <a:spcPts val="1800"/>
              </a:spcAft>
              <a:buFont typeface="Calibri" panose="020F0502020204030204" pitchFamily="34" charset="0"/>
              <a:buChar char="₋"/>
            </a:pPr>
            <a:r>
              <a:rPr lang="en-US" sz="1900" dirty="0"/>
              <a:t>Review needs of member countries as to what types and specific content they want added</a:t>
            </a:r>
          </a:p>
          <a:p>
            <a:pPr marL="1450975" lvl="2" indent="-269875">
              <a:spcAft>
                <a:spcPts val="1800"/>
              </a:spcAft>
              <a:buFont typeface="Calibri" panose="020F0502020204030204" pitchFamily="34" charset="0"/>
              <a:buChar char="₋"/>
            </a:pPr>
            <a:r>
              <a:rPr lang="en-US" sz="1900" dirty="0"/>
              <a:t>Specific </a:t>
            </a:r>
            <a:r>
              <a:rPr lang="en-US" sz="1900" dirty="0" err="1"/>
              <a:t>IgE</a:t>
            </a:r>
            <a:r>
              <a:rPr lang="en-US" sz="1900" dirty="0"/>
              <a:t> observables represented as classes, specific activity</a:t>
            </a:r>
          </a:p>
          <a:p>
            <a:pPr marL="1450975" lvl="2" indent="-269875">
              <a:spcAft>
                <a:spcPts val="1800"/>
              </a:spcAft>
              <a:buFont typeface="Calibri" panose="020F0502020204030204" pitchFamily="34" charset="0"/>
              <a:buChar char="₋"/>
            </a:pPr>
            <a:r>
              <a:rPr lang="en-US" sz="1900" dirty="0"/>
              <a:t>Allergen mixes</a:t>
            </a:r>
          </a:p>
          <a:p>
            <a:pPr marL="1450975" lvl="2" indent="-269875">
              <a:spcAft>
                <a:spcPts val="1800"/>
              </a:spcAft>
              <a:buFont typeface="Calibri" panose="020F0502020204030204" pitchFamily="34" charset="0"/>
              <a:buChar char="₋"/>
            </a:pPr>
            <a:r>
              <a:rPr lang="en-US" sz="1900" dirty="0"/>
              <a:t>Allergen components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1900" b="1" dirty="0"/>
              <a:t>Enhance the 416093006 |Allergic reaction caused by drug (disorder)| </a:t>
            </a:r>
            <a:r>
              <a:rPr lang="en-US" sz="1900" b="1" dirty="0" err="1"/>
              <a:t>hierachy</a:t>
            </a:r>
            <a:r>
              <a:rPr lang="en-US" sz="1900" b="1" dirty="0"/>
              <a:t> </a:t>
            </a:r>
            <a:r>
              <a:rPr lang="en-US" sz="1900" dirty="0"/>
              <a:t>by creating new content paralleling the hierarchy of the corresponding propensities (&lt;416098002 |Allergy to drug (finding)|).</a:t>
            </a:r>
          </a:p>
        </p:txBody>
      </p:sp>
    </p:spTree>
    <p:extLst>
      <p:ext uri="{BB962C8B-B14F-4D97-AF65-F5344CB8AC3E}">
        <p14:creationId xmlns:p14="http://schemas.microsoft.com/office/powerpoint/2010/main" val="1362346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21279" y="347556"/>
            <a:ext cx="9931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Allergy</a:t>
            </a:r>
            <a:r>
              <a:rPr lang="en-US" sz="2800" b="1" dirty="0"/>
              <a:t>, Hypersensitivity and Intolerance Clinical Reference Group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01" y="214786"/>
            <a:ext cx="645459" cy="64822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66792" y="863009"/>
            <a:ext cx="4311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Planned activities for 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46660" y="1611530"/>
            <a:ext cx="1017639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b="1" dirty="0"/>
              <a:t>Improving the modeling of the immune hypersensitivity disorder content </a:t>
            </a:r>
            <a:r>
              <a:rPr lang="en-US" sz="1900" dirty="0"/>
              <a:t>: </a:t>
            </a:r>
          </a:p>
          <a:p>
            <a:pPr marL="627063" indent="-266700">
              <a:spcAft>
                <a:spcPts val="600"/>
              </a:spcAft>
              <a:buFont typeface="Calibri" panose="020F0502020204030204" pitchFamily="34" charset="0"/>
              <a:buChar char="₋"/>
            </a:pPr>
            <a:r>
              <a:rPr lang="en-US" sz="1900" dirty="0"/>
              <a:t>To address multiple issues with 427439005 |Immune hypersensitivity disorder by mechanism (disorder)</a:t>
            </a:r>
          </a:p>
          <a:p>
            <a:pPr marL="1084263" lvl="1" indent="-266700">
              <a:spcAft>
                <a:spcPts val="600"/>
              </a:spcAft>
              <a:buFont typeface="Calibri" panose="020F0502020204030204" pitchFamily="34" charset="0"/>
              <a:buChar char="₋"/>
            </a:pPr>
            <a:r>
              <a:rPr lang="en-US" sz="1900" dirty="0"/>
              <a:t>Create Immune hypersensitivity process (qualifier value) as a parent of 472964009 |Allergic process (qualifier value)| and 263680009 |Autoimmune process (qualifier value)| and use this pathologic process to fully define 427439005  </a:t>
            </a:r>
          </a:p>
          <a:p>
            <a:pPr marL="1084263" lvl="1" indent="-266700">
              <a:spcAft>
                <a:spcPts val="2400"/>
              </a:spcAft>
              <a:buFont typeface="Calibri" panose="020F0502020204030204" pitchFamily="34" charset="0"/>
              <a:buChar char="₋"/>
            </a:pPr>
            <a:r>
              <a:rPr lang="en-US" sz="1900" dirty="0"/>
              <a:t>Create new subtypes of Immune hypersensitivity process (qualifier value) in order to define the main subtypes of 427439005 |Immune hypersensitivity disorder by mechanism (disorder) </a:t>
            </a:r>
          </a:p>
          <a:p>
            <a:pPr marL="627063" indent="-266700">
              <a:spcAft>
                <a:spcPts val="2400"/>
              </a:spcAft>
              <a:buFont typeface="Calibri" panose="020F0502020204030204" pitchFamily="34" charset="0"/>
              <a:buChar char="₋"/>
            </a:pPr>
            <a:r>
              <a:rPr lang="en-US" sz="1900" b="1" dirty="0"/>
              <a:t>Update the </a:t>
            </a:r>
            <a:r>
              <a:rPr lang="en-US" sz="1900" b="1" dirty="0">
                <a:hlinkClick r:id="rId3"/>
              </a:rPr>
              <a:t>Allergy, Hypersensitivity and Intolerance Implementation Guide</a:t>
            </a:r>
            <a:r>
              <a:rPr lang="en-US" sz="1900" dirty="0"/>
              <a:t> as needed and further enhance the </a:t>
            </a:r>
            <a:r>
              <a:rPr lang="en-US" sz="1900" dirty="0">
                <a:hlinkClick r:id="rId4"/>
              </a:rPr>
              <a:t>allergy demonstrator</a:t>
            </a:r>
            <a:r>
              <a:rPr lang="en-US" sz="1900" dirty="0"/>
              <a:t> (links to observations for the reactions).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900" b="1" dirty="0"/>
              <a:t>Recruit new allergologist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0774157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222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VANDENBERGH</dc:creator>
  <cp:lastModifiedBy>Bruce Goldberg</cp:lastModifiedBy>
  <cp:revision>7</cp:revision>
  <dcterms:created xsi:type="dcterms:W3CDTF">2024-04-16T21:25:08Z</dcterms:created>
  <dcterms:modified xsi:type="dcterms:W3CDTF">2024-04-17T00:59:09Z</dcterms:modified>
</cp:coreProperties>
</file>