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5"/>
  </p:notesMasterIdLst>
  <p:sldIdLst>
    <p:sldId id="258" r:id="rId2"/>
    <p:sldId id="286" r:id="rId3"/>
    <p:sldId id="277" r:id="rId4"/>
    <p:sldId id="290" r:id="rId5"/>
    <p:sldId id="291" r:id="rId6"/>
    <p:sldId id="292" r:id="rId7"/>
    <p:sldId id="331" r:id="rId8"/>
    <p:sldId id="296" r:id="rId9"/>
    <p:sldId id="306" r:id="rId10"/>
    <p:sldId id="307" r:id="rId11"/>
    <p:sldId id="320" r:id="rId12"/>
    <p:sldId id="322" r:id="rId13"/>
    <p:sldId id="321" r:id="rId14"/>
    <p:sldId id="295" r:id="rId15"/>
    <p:sldId id="314" r:id="rId16"/>
    <p:sldId id="305" r:id="rId17"/>
    <p:sldId id="297" r:id="rId18"/>
    <p:sldId id="315" r:id="rId19"/>
    <p:sldId id="316" r:id="rId20"/>
    <p:sldId id="317" r:id="rId21"/>
    <p:sldId id="318" r:id="rId22"/>
    <p:sldId id="333" r:id="rId23"/>
    <p:sldId id="334" r:id="rId24"/>
    <p:sldId id="300" r:id="rId25"/>
    <p:sldId id="303" r:id="rId26"/>
    <p:sldId id="323" r:id="rId27"/>
    <p:sldId id="324" r:id="rId28"/>
    <p:sldId id="301" r:id="rId29"/>
    <p:sldId id="325" r:id="rId30"/>
    <p:sldId id="326" r:id="rId31"/>
    <p:sldId id="327" r:id="rId32"/>
    <p:sldId id="302" r:id="rId33"/>
    <p:sldId id="335" r:id="rId34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Santamaria" initials="SS" lastIdx="11" clrIdx="0">
    <p:extLst>
      <p:ext uri="{19B8F6BF-5375-455C-9EA6-DF929625EA0E}">
        <p15:presenceInfo xmlns:p15="http://schemas.microsoft.com/office/powerpoint/2012/main" userId="fcedf19cd02574d1" providerId="Windows Live"/>
      </p:ext>
    </p:extLst>
  </p:cmAuthor>
  <p:cmAuthor id="2" name="Farzaneh" initials="F" lastIdx="6" clrIdx="1">
    <p:extLst>
      <p:ext uri="{19B8F6BF-5375-455C-9EA6-DF929625EA0E}">
        <p15:presenceInfo xmlns:p15="http://schemas.microsoft.com/office/powerpoint/2012/main" userId="Farzane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7250" autoAdjust="0"/>
  </p:normalViewPr>
  <p:slideViewPr>
    <p:cSldViewPr snapToGrid="0" snapToObjects="1">
      <p:cViewPr varScale="1">
        <p:scale>
          <a:sx n="58" d="100"/>
          <a:sy n="58" d="100"/>
        </p:scale>
        <p:origin x="16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84225" indent="-301625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8088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90688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74875" indent="-2413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320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892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464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03675" indent="-2413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DBAE45-A763-4BCB-B3E8-21702A166155}" type="slidenum">
              <a:rPr lang="en-NZ" sz="130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NZ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8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240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E50E54B-96F4-4CED-B5D1-60AFAFF64DDF}" type="datetimeFigureOut">
              <a:rPr lang="en-CA" smtClean="0"/>
              <a:t>2016-04-15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188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4" r:id="rId5"/>
    <p:sldLayoutId id="2147483655" r:id="rId6"/>
    <p:sldLayoutId id="2147483656" r:id="rId7"/>
    <p:sldLayoutId id="2147483681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ihtsdo.org" TargetMode="External"/><Relationship Id="rId2" Type="http://schemas.openxmlformats.org/officeDocument/2006/relationships/hyperlink" Target="https://confluence.ihtsdotools.org/display/OBSERVABLE/LOINC+Alpha+Release+Feedbac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LOINC – SNOMED CT </a:t>
            </a:r>
            <a:br>
              <a:rPr lang="en-US" dirty="0" smtClean="0"/>
            </a:br>
            <a:r>
              <a:rPr lang="en-US" dirty="0" smtClean="0"/>
              <a:t>Cooperation on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IHTSDO Business </a:t>
            </a:r>
            <a:r>
              <a:rPr lang="en-US" dirty="0"/>
              <a:t>Meetings: IPaLM </a:t>
            </a:r>
            <a:r>
              <a:rPr lang="en-US" dirty="0" smtClean="0"/>
              <a:t>SIG &amp;</a:t>
            </a:r>
          </a:p>
          <a:p>
            <a:r>
              <a:rPr lang="en-US" dirty="0" smtClean="0"/>
              <a:t>Observable and Investigation model project</a:t>
            </a:r>
          </a:p>
          <a:p>
            <a:r>
              <a:rPr lang="en-US" dirty="0" smtClean="0"/>
              <a:t>April 2016</a:t>
            </a:r>
          </a:p>
          <a:p>
            <a:r>
              <a:rPr lang="en-US" dirty="0" smtClean="0"/>
              <a:t>London, England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73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“The component for the </a:t>
            </a:r>
            <a:r>
              <a:rPr lang="en-CA" dirty="0" err="1"/>
              <a:t>multidisk</a:t>
            </a:r>
            <a:r>
              <a:rPr lang="en-CA" dirty="0"/>
              <a:t> allergen assays is problematic. The antibody is not a single substance directed against all of the allergen but one or more antibodies directed against one or more allergens</a:t>
            </a:r>
            <a:r>
              <a:rPr lang="en-CA" dirty="0" smtClean="0"/>
              <a:t>.”</a:t>
            </a:r>
          </a:p>
          <a:p>
            <a:endParaRPr lang="en-CA" dirty="0"/>
          </a:p>
          <a:p>
            <a:r>
              <a:rPr lang="en-CA" dirty="0"/>
              <a:t>We have other terms that include “+” sign</a:t>
            </a:r>
          </a:p>
          <a:p>
            <a:pPr lvl="1"/>
            <a:r>
              <a:rPr lang="en-CA" dirty="0"/>
              <a:t>"Neisseria </a:t>
            </a:r>
            <a:r>
              <a:rPr lang="en-CA" dirty="0" err="1"/>
              <a:t>meningitidis</a:t>
            </a:r>
            <a:r>
              <a:rPr lang="en-CA" dirty="0"/>
              <a:t> </a:t>
            </a:r>
            <a:r>
              <a:rPr lang="en-CA" dirty="0" err="1"/>
              <a:t>B+Escherichia</a:t>
            </a:r>
            <a:r>
              <a:rPr lang="en-CA" dirty="0"/>
              <a:t> coli K1 </a:t>
            </a:r>
            <a:r>
              <a:rPr lang="en-CA" dirty="0" err="1" smtClean="0"/>
              <a:t>Ag:ACnc:Pt:CSF:Ord</a:t>
            </a:r>
            <a:r>
              <a:rPr lang="en-CA" dirty="0" smtClean="0"/>
              <a:t>"</a:t>
            </a:r>
          </a:p>
          <a:p>
            <a:pPr marL="129541" indent="0">
              <a:buNone/>
            </a:pP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Mapping - </a:t>
            </a:r>
            <a:r>
              <a:rPr lang="en-CA" dirty="0" err="1"/>
              <a:t>Multidisk</a:t>
            </a:r>
            <a:r>
              <a:rPr lang="en-CA" dirty="0"/>
              <a:t> allergen assays</a:t>
            </a:r>
          </a:p>
        </p:txBody>
      </p:sp>
    </p:spTree>
    <p:extLst>
      <p:ext uri="{BB962C8B-B14F-4D97-AF65-F5344CB8AC3E}">
        <p14:creationId xmlns:p14="http://schemas.microsoft.com/office/powerpoint/2010/main" val="3163025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40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LOINC manual:</a:t>
            </a:r>
          </a:p>
          <a:p>
            <a:pPr lvl="1"/>
            <a:r>
              <a:rPr lang="en-CA" i="1" dirty="0" smtClean="0"/>
              <a:t>“If two or more constituents are measured as one quantity, each constituent should be named and the component separated by a plus sign, e.g., </a:t>
            </a:r>
            <a:r>
              <a:rPr lang="en-CA" i="1" dirty="0" err="1" smtClean="0"/>
              <a:t>Cyclosporine+metabolites</a:t>
            </a:r>
            <a:r>
              <a:rPr lang="en-CA" i="1" dirty="0" smtClean="0"/>
              <a:t> or Human papilloma virus 16+18+31+33+35+45+51+52+56 DNA. If multiple </a:t>
            </a:r>
            <a:r>
              <a:rPr lang="en-CA" i="1" dirty="0" err="1" smtClean="0"/>
              <a:t>analytes</a:t>
            </a:r>
            <a:r>
              <a:rPr lang="en-CA" i="1" dirty="0" smtClean="0"/>
              <a:t> are measured separately, the </a:t>
            </a:r>
            <a:r>
              <a:rPr lang="en-CA" i="1" dirty="0" err="1" smtClean="0"/>
              <a:t>analytes</a:t>
            </a:r>
            <a:r>
              <a:rPr lang="en-CA" i="1" dirty="0" smtClean="0"/>
              <a:t> are separated by an ampersand (&amp;) surrounded by spaces. Two cases that use the ampersand convention are the names of panel terms and impression terms."</a:t>
            </a:r>
            <a:endParaRPr lang="en-CA" dirty="0" smtClean="0"/>
          </a:p>
          <a:p>
            <a:pPr marL="129541" indent="0">
              <a:buNone/>
            </a:pPr>
            <a:endParaRPr lang="en-CA" dirty="0" smtClean="0"/>
          </a:p>
          <a:p>
            <a:r>
              <a:rPr lang="en-CA" dirty="0" smtClean="0"/>
              <a:t>X + Y concepts in SNOMED CT</a:t>
            </a:r>
            <a:endParaRPr lang="en-CA" dirty="0" smtClean="0"/>
          </a:p>
          <a:p>
            <a:r>
              <a:rPr lang="en-CA" dirty="0" smtClean="0"/>
              <a:t>Do we need multiple components in the model?</a:t>
            </a:r>
          </a:p>
          <a:p>
            <a:r>
              <a:rPr lang="en-CA" dirty="0" smtClean="0"/>
              <a:t>Can this be related to “X + Y (substance)” </a:t>
            </a:r>
            <a:r>
              <a:rPr lang="en-CA" dirty="0" err="1" smtClean="0"/>
              <a:t>subsumption</a:t>
            </a:r>
            <a:r>
              <a:rPr lang="en-CA" dirty="0" smtClean="0"/>
              <a:t> issues?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Mapping X + Y concepts</a:t>
            </a:r>
          </a:p>
        </p:txBody>
      </p:sp>
    </p:spTree>
    <p:extLst>
      <p:ext uri="{BB962C8B-B14F-4D97-AF65-F5344CB8AC3E}">
        <p14:creationId xmlns:p14="http://schemas.microsoft.com/office/powerpoint/2010/main" val="394032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0262" y="1657350"/>
            <a:ext cx="4943475" cy="42481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Substance vs. E</a:t>
            </a:r>
            <a:r>
              <a:rPr lang="en-CA" dirty="0" smtClean="0"/>
              <a:t>lectrolyte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27848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0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LOINC - SNOMED CT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Issue discussion – Observable and Investigation Model project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2567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Outstanding </a:t>
            </a:r>
            <a:r>
              <a:rPr lang="en-CA" dirty="0" err="1" smtClean="0"/>
              <a:t>subsumption</a:t>
            </a:r>
            <a:r>
              <a:rPr lang="en-CA" dirty="0" smtClean="0"/>
              <a:t> issues:</a:t>
            </a:r>
          </a:p>
          <a:p>
            <a:pPr lvl="1"/>
            <a:r>
              <a:rPr lang="en-CA" dirty="0" smtClean="0"/>
              <a:t>Component - X </a:t>
            </a:r>
            <a:r>
              <a:rPr lang="en-CA" dirty="0"/>
              <a:t>+ Y </a:t>
            </a:r>
            <a:r>
              <a:rPr lang="en-CA" dirty="0" smtClean="0"/>
              <a:t>Substance</a:t>
            </a:r>
          </a:p>
          <a:p>
            <a:pPr lvl="1"/>
            <a:r>
              <a:rPr lang="en-CA" dirty="0" smtClean="0"/>
              <a:t>Property </a:t>
            </a:r>
            <a:r>
              <a:rPr lang="en-CA" dirty="0"/>
              <a:t>- </a:t>
            </a:r>
            <a:r>
              <a:rPr lang="en-CA" dirty="0" smtClean="0"/>
              <a:t>Ratio </a:t>
            </a:r>
            <a:r>
              <a:rPr lang="en-CA" dirty="0"/>
              <a:t>subsuming </a:t>
            </a:r>
            <a:r>
              <a:rPr lang="en-CA" dirty="0" err="1"/>
              <a:t>SRto</a:t>
            </a:r>
            <a:r>
              <a:rPr lang="en-CA" dirty="0"/>
              <a:t> and </a:t>
            </a:r>
            <a:r>
              <a:rPr lang="en-CA" dirty="0" err="1" smtClean="0"/>
              <a:t>Mrto</a:t>
            </a:r>
            <a:endParaRPr lang="en-CA" dirty="0" smtClean="0"/>
          </a:p>
          <a:p>
            <a:pPr lvl="1"/>
            <a:r>
              <a:rPr lang="en-CA" dirty="0"/>
              <a:t>P</a:t>
            </a:r>
            <a:r>
              <a:rPr lang="en-CA" dirty="0" smtClean="0"/>
              <a:t>roperty </a:t>
            </a:r>
            <a:r>
              <a:rPr lang="en-CA" dirty="0"/>
              <a:t>- </a:t>
            </a:r>
            <a:r>
              <a:rPr lang="en-CA" dirty="0" err="1"/>
              <a:t>NCnc</a:t>
            </a:r>
            <a:r>
              <a:rPr lang="en-CA" dirty="0"/>
              <a:t> subsuming </a:t>
            </a:r>
            <a:r>
              <a:rPr lang="en-CA" dirty="0" err="1" smtClean="0"/>
              <a:t>LNCnc</a:t>
            </a:r>
            <a:endParaRPr lang="en-CA" dirty="0" smtClean="0"/>
          </a:p>
          <a:p>
            <a:pPr lvl="1"/>
            <a:r>
              <a:rPr lang="en-CA" dirty="0" smtClean="0"/>
              <a:t>Bacteria biotype</a:t>
            </a:r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Subsumption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28952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 + Y </a:t>
            </a:r>
            <a:r>
              <a:rPr lang="en-CA" dirty="0" smtClean="0"/>
              <a:t>Substance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In many instances X + Y is subsumed </a:t>
            </a:r>
            <a:r>
              <a:rPr lang="en-CA" dirty="0"/>
              <a:t>by X </a:t>
            </a:r>
            <a:r>
              <a:rPr lang="en-CA" dirty="0" smtClean="0"/>
              <a:t>and/or  Y.</a:t>
            </a:r>
          </a:p>
          <a:p>
            <a:pPr lvl="1"/>
            <a:endParaRPr lang="en-CA" dirty="0" smtClean="0"/>
          </a:p>
          <a:p>
            <a:pPr marL="342900" lvl="1" indent="0">
              <a:buNone/>
            </a:pPr>
            <a:endParaRPr lang="en-CA" dirty="0" smtClean="0"/>
          </a:p>
          <a:p>
            <a:pPr lvl="1"/>
            <a:endParaRPr lang="en-CA" sz="1350" dirty="0"/>
          </a:p>
          <a:p>
            <a:pPr lvl="1"/>
            <a:r>
              <a:rPr lang="en-CA" dirty="0" smtClean="0"/>
              <a:t>RII feedback: “in the example it looks like X+Y and Y are subsumed by X. And wouldn’t it be more accurate to have X+Y as a parent of both X and Y?”</a:t>
            </a:r>
          </a:p>
          <a:p>
            <a:pPr marL="34290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sz="1350" dirty="0"/>
          </a:p>
          <a:p>
            <a:pPr lvl="1"/>
            <a:endParaRPr lang="en-CA" sz="1350" dirty="0"/>
          </a:p>
          <a:p>
            <a:pPr lvl="1"/>
            <a:r>
              <a:rPr lang="en-CA" dirty="0" smtClean="0"/>
              <a:t>RII feedback: “</a:t>
            </a:r>
            <a:r>
              <a:rPr lang="en-CA" dirty="0"/>
              <a:t>wouldn’t it be more accurate to have C4-DC+C5-OH as a parent of both</a:t>
            </a:r>
            <a:r>
              <a:rPr lang="en-CA" dirty="0" smtClean="0"/>
              <a:t>?”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</p:txBody>
      </p:sp>
      <p:pic>
        <p:nvPicPr>
          <p:cNvPr id="4" name="Picture 2" descr="https://lh3.googleusercontent.com/11czSFWs0LYOj5SU1QMzz38XLj9cdrJkPlazH95oKWY_Vj3jWnUsCrnA0J81yS98tjbDwBkx5B10Oyykctmg-fnHHovo-G9NDx1ndOFRumNLXg7g536QqNwmncygYqZ2d_JPKtF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229" y="2108156"/>
            <a:ext cx="3491347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784" y="4089351"/>
            <a:ext cx="6927551" cy="45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55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 + Y </a:t>
            </a:r>
            <a:r>
              <a:rPr lang="en-CA" dirty="0" smtClean="0"/>
              <a:t>substance – </a:t>
            </a:r>
            <a:r>
              <a:rPr lang="en-CA" dirty="0" err="1" smtClean="0"/>
              <a:t>ctd</a:t>
            </a:r>
            <a:r>
              <a:rPr lang="en-CA" dirty="0" smtClean="0"/>
              <a:t>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pPr lvl="1">
              <a:lnSpc>
                <a:spcPct val="110000"/>
              </a:lnSpc>
            </a:pPr>
            <a:endParaRPr lang="it-IT" sz="1950" dirty="0"/>
          </a:p>
          <a:p>
            <a:pPr lvl="1">
              <a:lnSpc>
                <a:spcPct val="110000"/>
              </a:lnSpc>
            </a:pPr>
            <a:r>
              <a:rPr lang="it-IT" sz="1950" dirty="0"/>
              <a:t>RII feedback: «Why not:</a:t>
            </a:r>
          </a:p>
          <a:p>
            <a:pPr lvl="2">
              <a:lnSpc>
                <a:spcPct val="110000"/>
              </a:lnSpc>
            </a:pPr>
            <a:r>
              <a:rPr lang="it-IT" sz="1650" dirty="0"/>
              <a:t>Neisseria meningitidis B + E coli K1</a:t>
            </a:r>
          </a:p>
          <a:p>
            <a:pPr lvl="2">
              <a:lnSpc>
                <a:spcPct val="110000"/>
              </a:lnSpc>
            </a:pPr>
            <a:r>
              <a:rPr lang="it-IT" sz="1650" dirty="0"/>
              <a:t>Neisseria mening B + E Coli K1…:LA</a:t>
            </a:r>
          </a:p>
          <a:p>
            <a:pPr lvl="2">
              <a:lnSpc>
                <a:spcPct val="110000"/>
              </a:lnSpc>
            </a:pPr>
            <a:r>
              <a:rPr lang="it-IT" sz="1650" dirty="0"/>
              <a:t>E coli K1</a:t>
            </a:r>
          </a:p>
          <a:p>
            <a:pPr lvl="2">
              <a:lnSpc>
                <a:spcPct val="110000"/>
              </a:lnSpc>
            </a:pPr>
            <a:r>
              <a:rPr lang="it-IT" sz="1650" dirty="0"/>
              <a:t>E coli K1…:LA»</a:t>
            </a:r>
          </a:p>
          <a:p>
            <a:pPr lvl="2"/>
            <a:endParaRPr lang="it-IT" dirty="0"/>
          </a:p>
          <a:p>
            <a:endParaRPr lang="it-IT" dirty="0" smtClean="0"/>
          </a:p>
          <a:p>
            <a:pPr lvl="1"/>
            <a:endParaRPr lang="it-IT" dirty="0" smtClean="0"/>
          </a:p>
          <a:p>
            <a:pPr lvl="1"/>
            <a:r>
              <a:rPr lang="it-IT" dirty="0" smtClean="0"/>
              <a:t>RII feedback: «</a:t>
            </a:r>
            <a:r>
              <a:rPr lang="en-CA" dirty="0"/>
              <a:t>glycine, alanine and sarcosine are distinct, though sometimes alanine and sarcosine can overlap</a:t>
            </a:r>
            <a:r>
              <a:rPr lang="en-CA" dirty="0" smtClean="0"/>
              <a:t>…”</a:t>
            </a:r>
            <a:r>
              <a:rPr lang="it-IT" dirty="0"/>
              <a:t/>
            </a:r>
            <a:br>
              <a:rPr lang="it-IT" dirty="0"/>
            </a:br>
            <a:endParaRPr lang="en-CA" dirty="0"/>
          </a:p>
        </p:txBody>
      </p:sp>
      <p:pic>
        <p:nvPicPr>
          <p:cNvPr id="4" name="Picture 10" descr="https://lh3.googleusercontent.com/9ZGnM3EMW2n7VMarMUz2CK20VglWLU9ZnK19f7Jc0PEyK_geu_d2T40w0AW6ZAar2_uQ8BBKibTYWITSPtTF3_SS2gC3rsRe59gsrePXAvOowqY3amFpS19usbQwd93MGvcV2sA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425" y="1694463"/>
            <a:ext cx="5424783" cy="80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lh5.googleusercontent.com/DKPJBE5QysXPqcs7H7ZaiOOJq8B3Q9hRJ4Ei1C6s5FkykjZhBGNxkkFGxhabnCLdYkT_zZ5_6A_mMRCftkF506NnlY1OST7Xt00_7jCoXJWxYK1U-HaHLxeE6uRcPak8FD-eolk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425" y="4336356"/>
            <a:ext cx="4519039" cy="35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5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2038378"/>
          </a:xfrm>
        </p:spPr>
        <p:txBody>
          <a:bodyPr/>
          <a:lstStyle/>
          <a:p>
            <a:r>
              <a:rPr lang="en-US" dirty="0" smtClean="0"/>
              <a:t>Cooperative agreement between RII and IHTSDO, July 2013</a:t>
            </a:r>
          </a:p>
          <a:p>
            <a:pPr lvl="1"/>
            <a:r>
              <a:rPr lang="en-US" dirty="0" smtClean="0"/>
              <a:t>Builds </a:t>
            </a:r>
            <a:r>
              <a:rPr lang="en-US" dirty="0"/>
              <a:t>on strengths of each terminology</a:t>
            </a:r>
          </a:p>
          <a:p>
            <a:pPr lvl="1"/>
            <a:r>
              <a:rPr lang="en-US" dirty="0"/>
              <a:t>Minimize and manage duplication</a:t>
            </a:r>
          </a:p>
          <a:p>
            <a:pPr lvl="1"/>
            <a:r>
              <a:rPr lang="en-US" dirty="0"/>
              <a:t>SNOMED </a:t>
            </a:r>
            <a:r>
              <a:rPr lang="en-US" dirty="0" smtClean="0"/>
              <a:t>CT and </a:t>
            </a:r>
            <a:r>
              <a:rPr lang="en-US" dirty="0"/>
              <a:t>LOINC work better </a:t>
            </a:r>
            <a:r>
              <a:rPr lang="en-US" dirty="0" smtClean="0"/>
              <a:t>together</a:t>
            </a:r>
          </a:p>
          <a:p>
            <a:pPr lvl="1"/>
            <a:r>
              <a:rPr lang="en-US" dirty="0" smtClean="0"/>
              <a:t>Provide links between LOINC and SNOMED CT</a:t>
            </a:r>
            <a:endParaRPr lang="en-US" dirty="0"/>
          </a:p>
          <a:p>
            <a:pPr marL="16510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0284" y="8072893"/>
            <a:ext cx="8719231" cy="3382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4" descr="https://lh5.googleusercontent.com/6b9uT4h_-fuZvKUxoYz9XQe19EW_gifgagC1F46dXfOh8xlE66KauaSWlTSIldz1HTMdT1rX3jHM4YyA4H-bhf2BEnpF0-t4jBgzaJUqcQ47HJKivn_8aI8kXmf-vqeG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31" y="3604529"/>
            <a:ext cx="6575426" cy="302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2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 + Y substance – </a:t>
            </a:r>
            <a:r>
              <a:rPr lang="en-CA" dirty="0" err="1"/>
              <a:t>ctd</a:t>
            </a:r>
            <a:r>
              <a:rPr lang="en-CA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Discrepancy to the rule? </a:t>
            </a:r>
          </a:p>
        </p:txBody>
      </p:sp>
      <p:pic>
        <p:nvPicPr>
          <p:cNvPr id="4" name="Picture 8" descr="https://lh4.googleusercontent.com/Q3w04eGJeZ9-mbwiPBLgE9zh15nOoBH89X0zWakLC0OdkCPewsT3eTi6GXGmoTMY41xmRZ1QCycIfGmSaEv1JAUM_IB0MfWGOwKBEkuv0e4BPz0wqPDuVIuyTeES-LQyF7_K3LK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092649"/>
            <a:ext cx="7530165" cy="46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698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Properties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</a:t>
            </a:r>
            <a:r>
              <a:rPr lang="en-CA" dirty="0"/>
              <a:t>the following to be expected</a:t>
            </a:r>
            <a:r>
              <a:rPr lang="en-CA" dirty="0" smtClean="0"/>
              <a:t>?</a:t>
            </a:r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RII feedback: “No</a:t>
            </a:r>
            <a:r>
              <a:rPr lang="en-CA" dirty="0"/>
              <a:t>, I don’t think this one is correct. The property “Ratio” isn’t a more generic parent of </a:t>
            </a:r>
            <a:r>
              <a:rPr lang="en-CA" dirty="0" err="1"/>
              <a:t>MRto</a:t>
            </a:r>
            <a:r>
              <a:rPr lang="en-CA" dirty="0"/>
              <a:t> and </a:t>
            </a:r>
            <a:r>
              <a:rPr lang="en-CA" dirty="0" err="1"/>
              <a:t>SRto</a:t>
            </a:r>
            <a:r>
              <a:rPr lang="en-CA" dirty="0"/>
              <a:t>, rather, it means that the numerator and denominator have different properties. So </a:t>
            </a:r>
            <a:r>
              <a:rPr lang="en-CA" dirty="0" err="1"/>
              <a:t>MRto</a:t>
            </a:r>
            <a:r>
              <a:rPr lang="en-CA" dirty="0"/>
              <a:t> means mass/mass, </a:t>
            </a:r>
            <a:r>
              <a:rPr lang="en-CA" dirty="0" err="1"/>
              <a:t>SRto</a:t>
            </a:r>
            <a:r>
              <a:rPr lang="en-CA" dirty="0"/>
              <a:t> means moles/moles, and for this particular term, Ratio means moles/mass</a:t>
            </a:r>
            <a:r>
              <a:rPr lang="en-CA" dirty="0" smtClean="0"/>
              <a:t>.” 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r>
              <a:rPr lang="en-CA" dirty="0"/>
              <a:t>RII feedback: </a:t>
            </a:r>
            <a:r>
              <a:rPr lang="en-CA" dirty="0" smtClean="0"/>
              <a:t>“I </a:t>
            </a:r>
            <a:r>
              <a:rPr lang="en-CA" dirty="0"/>
              <a:t>think this one is correct, but you might want to verify that with a mathematician or statistician</a:t>
            </a:r>
            <a:r>
              <a:rPr lang="en-CA" dirty="0" smtClean="0"/>
              <a:t>.”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6151" name="Picture 7" descr="https://lh4.googleusercontent.com/-ibcYLsOvzjPWkZKh-ZOOnMcaneJdmXe8mArQahP4D6wjk62-G6-lT1GMi4srBaaJOzGQl2SoBJpispu0FzH_bDUPznA_XcS53NpOhI8glej6dTGARDqjeKFdYgAbNA67P-UIGL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18365"/>
            <a:ext cx="5043297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4.googleusercontent.com/mC00HxoH_gdCYANeAYx70H0nREWK1cBHsDpKJAAi2_DEL-VL0bho-nWBbHjMOX47sbdAhCMg9FXzRrkxR8e53Th7zzYjBBemBHwp-d5eghlkTix72v5cI12f5taoY5IN0kWMu_C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294" y="4815205"/>
            <a:ext cx="6236691" cy="50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133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67980"/>
            <a:ext cx="8229600" cy="462689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Bacteria biotype</a:t>
            </a:r>
          </a:p>
        </p:txBody>
      </p:sp>
    </p:spTree>
    <p:extLst>
      <p:ext uri="{BB962C8B-B14F-4D97-AF65-F5344CB8AC3E}">
        <p14:creationId xmlns:p14="http://schemas.microsoft.com/office/powerpoint/2010/main" val="1043501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RII feedback: “I </a:t>
            </a:r>
            <a:r>
              <a:rPr lang="en-CA" dirty="0"/>
              <a:t>don’t know much about “biotype”, but the description makes me think that it should not be a parent of </a:t>
            </a:r>
            <a:r>
              <a:rPr lang="en-CA" dirty="0" err="1"/>
              <a:t>serovar</a:t>
            </a:r>
            <a:r>
              <a:rPr lang="en-CA" dirty="0"/>
              <a:t>/serotype terms: </a:t>
            </a:r>
            <a:br>
              <a:rPr lang="en-CA" dirty="0"/>
            </a:br>
            <a:r>
              <a:rPr lang="en-CA" dirty="0"/>
              <a:t>Bacteria biotypes (</a:t>
            </a:r>
            <a:r>
              <a:rPr lang="en-CA" dirty="0" err="1"/>
              <a:t>biovars</a:t>
            </a:r>
            <a:r>
              <a:rPr lang="en-CA" dirty="0"/>
              <a:t>) are strains that are differentiated by biochemical or other non-serological means usually by numbers and letters. In contrast, a serotype (</a:t>
            </a:r>
            <a:r>
              <a:rPr lang="en-CA" dirty="0" err="1"/>
              <a:t>serovar</a:t>
            </a:r>
            <a:r>
              <a:rPr lang="en-CA" dirty="0"/>
              <a:t>) is a strain differentiated by serological means</a:t>
            </a:r>
            <a:r>
              <a:rPr lang="en-CA" dirty="0" smtClean="0"/>
              <a:t>.”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Bacteria biotype</a:t>
            </a:r>
          </a:p>
        </p:txBody>
      </p:sp>
    </p:spTree>
    <p:extLst>
      <p:ext uri="{BB962C8B-B14F-4D97-AF65-F5344CB8AC3E}">
        <p14:creationId xmlns:p14="http://schemas.microsoft.com/office/powerpoint/2010/main" val="1184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“</a:t>
            </a:r>
            <a:r>
              <a:rPr lang="en-CA" dirty="0"/>
              <a:t> the Component attribute while working with the snomed2owl script: it is role grouped when used with Procedures and not role grouped when used with Observables. Can think of three </a:t>
            </a:r>
            <a:r>
              <a:rPr lang="en-CA" dirty="0" smtClean="0"/>
              <a:t>solutions:</a:t>
            </a:r>
          </a:p>
          <a:p>
            <a:pPr lvl="1"/>
            <a:r>
              <a:rPr lang="en-CA" dirty="0"/>
              <a:t>A</a:t>
            </a:r>
            <a:r>
              <a:rPr lang="en-CA" dirty="0" smtClean="0"/>
              <a:t>mend </a:t>
            </a:r>
            <a:r>
              <a:rPr lang="en-CA" dirty="0"/>
              <a:t>the role grouping rules in the tooling to allow for this difference (could be complex for implementers and susceptible to human </a:t>
            </a:r>
            <a:r>
              <a:rPr lang="en-CA" dirty="0" smtClean="0"/>
              <a:t>error)</a:t>
            </a:r>
          </a:p>
          <a:p>
            <a:pPr lvl="1"/>
            <a:r>
              <a:rPr lang="en-CA" dirty="0" smtClean="0"/>
              <a:t>Make </a:t>
            </a:r>
            <a:r>
              <a:rPr lang="en-CA" dirty="0"/>
              <a:t>two "component" </a:t>
            </a:r>
            <a:r>
              <a:rPr lang="en-CA" dirty="0" smtClean="0"/>
              <a:t>attributes</a:t>
            </a:r>
          </a:p>
          <a:p>
            <a:pPr lvl="1"/>
            <a:r>
              <a:rPr lang="en-CA" dirty="0" smtClean="0"/>
              <a:t>Role </a:t>
            </a:r>
            <a:r>
              <a:rPr lang="en-CA" dirty="0"/>
              <a:t>group </a:t>
            </a:r>
            <a:r>
              <a:rPr lang="en-CA" dirty="0" smtClean="0"/>
              <a:t>observables”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with Component </a:t>
            </a:r>
            <a:r>
              <a:rPr lang="en-CA" dirty="0" smtClean="0"/>
              <a:t>attribute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9085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‘Presence OR identity’ </a:t>
            </a:r>
            <a:endParaRPr lang="en-CA" dirty="0" smtClean="0"/>
          </a:p>
          <a:p>
            <a:pPr lvl="1"/>
            <a:r>
              <a:rPr lang="en-CA" dirty="0" smtClean="0"/>
              <a:t>333 </a:t>
            </a:r>
            <a:r>
              <a:rPr lang="en-CA" dirty="0"/>
              <a:t>observables have both property type </a:t>
            </a:r>
            <a:r>
              <a:rPr lang="en-CA" dirty="0" err="1"/>
              <a:t>Prid</a:t>
            </a:r>
            <a:r>
              <a:rPr lang="en-CA" dirty="0"/>
              <a:t> and a specified component.</a:t>
            </a:r>
            <a:br>
              <a:rPr lang="en-CA" dirty="0"/>
            </a:br>
            <a:r>
              <a:rPr lang="en-CA" dirty="0"/>
              <a:t>While Presence as a property type is debatable, it should not be modeled as a relational observable, i.e. component should not be used.</a:t>
            </a:r>
          </a:p>
          <a:p>
            <a:r>
              <a:rPr lang="en-CA" dirty="0"/>
              <a:t>‘</a:t>
            </a:r>
            <a:r>
              <a:rPr lang="en-CA" dirty="0" smtClean="0"/>
              <a:t>Presence’</a:t>
            </a:r>
          </a:p>
          <a:p>
            <a:pPr lvl="1"/>
            <a:r>
              <a:rPr lang="en-CA" dirty="0" smtClean="0"/>
              <a:t>73 </a:t>
            </a:r>
            <a:r>
              <a:rPr lang="en-CA" dirty="0"/>
              <a:t>observables have both property type Presence and a specified component. Same as </a:t>
            </a:r>
            <a:r>
              <a:rPr lang="en-CA" dirty="0" err="1"/>
              <a:t>Prid</a:t>
            </a: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5760"/>
            <a:ext cx="6592043" cy="856591"/>
          </a:xfrm>
        </p:spPr>
        <p:txBody>
          <a:bodyPr/>
          <a:lstStyle/>
          <a:p>
            <a:r>
              <a:rPr lang="en-CA" dirty="0"/>
              <a:t>Inheres in + Component vs.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Inheres </a:t>
            </a:r>
            <a:r>
              <a:rPr lang="en-CA" dirty="0"/>
              <a:t>in + Inherent location</a:t>
            </a:r>
          </a:p>
        </p:txBody>
      </p:sp>
    </p:spTree>
    <p:extLst>
      <p:ext uri="{BB962C8B-B14F-4D97-AF65-F5344CB8AC3E}">
        <p14:creationId xmlns:p14="http://schemas.microsoft.com/office/powerpoint/2010/main" val="1615077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92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8480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There </a:t>
            </a:r>
            <a:r>
              <a:rPr lang="en-CA" dirty="0"/>
              <a:t>are Observables as values for the </a:t>
            </a:r>
            <a:r>
              <a:rPr lang="en-CA" dirty="0" smtClean="0"/>
              <a:t>attributes:</a:t>
            </a:r>
          </a:p>
          <a:p>
            <a:pPr lvl="1"/>
            <a:r>
              <a:rPr lang="en-CA" dirty="0"/>
              <a:t>Property </a:t>
            </a:r>
            <a:r>
              <a:rPr lang="en-CA" dirty="0" smtClean="0"/>
              <a:t>type: 30</a:t>
            </a:r>
          </a:p>
          <a:p>
            <a:pPr lvl="2"/>
            <a:r>
              <a:rPr lang="en-CA" dirty="0" smtClean="0"/>
              <a:t>Appearance </a:t>
            </a:r>
          </a:p>
          <a:p>
            <a:pPr lvl="2"/>
            <a:r>
              <a:rPr lang="en-CA" dirty="0" smtClean="0"/>
              <a:t>Color</a:t>
            </a:r>
          </a:p>
          <a:p>
            <a:pPr lvl="1"/>
            <a:r>
              <a:rPr lang="en-CA" dirty="0" smtClean="0"/>
              <a:t>Characterizes: 401 </a:t>
            </a:r>
            <a:r>
              <a:rPr lang="en-CA" dirty="0"/>
              <a:t>observables which uses Characterizes</a:t>
            </a:r>
            <a:endParaRPr lang="en-CA" dirty="0" smtClean="0"/>
          </a:p>
          <a:p>
            <a:pPr lvl="2"/>
            <a:r>
              <a:rPr lang="en-CA" dirty="0" smtClean="0"/>
              <a:t>63911002 </a:t>
            </a:r>
            <a:r>
              <a:rPr lang="en-CA" dirty="0"/>
              <a:t>| Excretory function (observable entity) </a:t>
            </a:r>
            <a:r>
              <a:rPr lang="en-CA" dirty="0" smtClean="0"/>
              <a:t>| </a:t>
            </a:r>
            <a:r>
              <a:rPr lang="en-CA" dirty="0"/>
              <a:t>Processes and Observables should be in different hierarchies. A new Qualifier value sub-hierarchy? Needed for Functioning observables as well.</a:t>
            </a:r>
          </a:p>
          <a:p>
            <a:pPr lvl="1"/>
            <a:r>
              <a:rPr lang="en-CA" dirty="0" smtClean="0"/>
              <a:t>Component: 39</a:t>
            </a:r>
          </a:p>
          <a:p>
            <a:pPr lvl="2"/>
            <a:r>
              <a:rPr lang="en-CA" dirty="0"/>
              <a:t>Anion gap (calculated observable</a:t>
            </a:r>
            <a:r>
              <a:rPr lang="en-CA" dirty="0" smtClean="0"/>
              <a:t>)</a:t>
            </a:r>
          </a:p>
          <a:p>
            <a:pPr lvl="2"/>
            <a:r>
              <a:rPr lang="en-CA" dirty="0" smtClean="0"/>
              <a:t>Coagulation </a:t>
            </a:r>
            <a:r>
              <a:rPr lang="en-CA" dirty="0"/>
              <a:t>and sedimentation (process observables</a:t>
            </a:r>
            <a:r>
              <a:rPr lang="en-CA" dirty="0" smtClean="0"/>
              <a:t>)</a:t>
            </a:r>
          </a:p>
          <a:p>
            <a:pPr lvl="2"/>
            <a:r>
              <a:rPr lang="en-CA" dirty="0" smtClean="0"/>
              <a:t>Findings</a:t>
            </a:r>
          </a:p>
          <a:p>
            <a:pPr lvl="2"/>
            <a:r>
              <a:rPr lang="en-CA" dirty="0" smtClean="0"/>
              <a:t>Specimen source</a:t>
            </a:r>
          </a:p>
          <a:p>
            <a:pPr lvl="2"/>
            <a:r>
              <a:rPr lang="en-CA" dirty="0" smtClean="0"/>
              <a:t>Motile </a:t>
            </a:r>
            <a:r>
              <a:rPr lang="en-CA" dirty="0"/>
              <a:t>spermatozoa (</a:t>
            </a:r>
            <a:r>
              <a:rPr lang="en-CA" dirty="0" err="1"/>
              <a:t>subclassification</a:t>
            </a:r>
            <a:r>
              <a:rPr lang="en-CA" dirty="0"/>
              <a:t> of cell) </a:t>
            </a:r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15345"/>
            <a:ext cx="6608618" cy="881687"/>
          </a:xfrm>
        </p:spPr>
        <p:txBody>
          <a:bodyPr/>
          <a:lstStyle/>
          <a:p>
            <a:r>
              <a:rPr lang="en-CA" dirty="0"/>
              <a:t>Observables </a:t>
            </a:r>
            <a:r>
              <a:rPr lang="en-CA" dirty="0" smtClean="0"/>
              <a:t>defining/</a:t>
            </a:r>
            <a:br>
              <a:rPr lang="en-CA" dirty="0" smtClean="0"/>
            </a:br>
            <a:r>
              <a:rPr lang="en-CA" dirty="0" smtClean="0"/>
              <a:t>Defined </a:t>
            </a:r>
            <a:r>
              <a:rPr lang="en-CA" dirty="0"/>
              <a:t>by observables</a:t>
            </a:r>
          </a:p>
        </p:txBody>
      </p:sp>
    </p:spTree>
    <p:extLst>
      <p:ext uri="{BB962C8B-B14F-4D97-AF65-F5344CB8AC3E}">
        <p14:creationId xmlns:p14="http://schemas.microsoft.com/office/powerpoint/2010/main" val="3833374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22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/>
              <a:t>Laboratory LOINC</a:t>
            </a:r>
          </a:p>
          <a:p>
            <a:pPr lvl="1"/>
            <a:r>
              <a:rPr lang="en-US" dirty="0"/>
              <a:t>Vital signs</a:t>
            </a:r>
          </a:p>
          <a:p>
            <a:pPr lvl="1"/>
            <a:r>
              <a:rPr lang="en-US" dirty="0" smtClean="0"/>
              <a:t>Physiologic measurements</a:t>
            </a:r>
          </a:p>
          <a:p>
            <a:pPr lvl="1"/>
            <a:r>
              <a:rPr lang="en-US" dirty="0" smtClean="0"/>
              <a:t>Anthropomorphic measurements and evaluations</a:t>
            </a:r>
          </a:p>
          <a:p>
            <a:r>
              <a:rPr lang="en-US" dirty="0" smtClean="0"/>
              <a:t>Phases</a:t>
            </a:r>
          </a:p>
          <a:p>
            <a:pPr lvl="1"/>
            <a:r>
              <a:rPr lang="en-US" dirty="0" smtClean="0"/>
              <a:t>Initial</a:t>
            </a:r>
          </a:p>
          <a:p>
            <a:pPr lvl="2"/>
            <a:r>
              <a:rPr lang="en-US" dirty="0" smtClean="0"/>
              <a:t>Top 2000 lab LOINC tests</a:t>
            </a:r>
          </a:p>
          <a:p>
            <a:pPr lvl="2"/>
            <a:r>
              <a:rPr lang="en-US" dirty="0" smtClean="0"/>
              <a:t>Microbiology</a:t>
            </a:r>
          </a:p>
          <a:p>
            <a:pPr lvl="2"/>
            <a:r>
              <a:rPr lang="en-US" dirty="0" smtClean="0"/>
              <a:t>Chemistry</a:t>
            </a:r>
          </a:p>
          <a:p>
            <a:pPr lvl="2"/>
            <a:r>
              <a:rPr lang="en-US" dirty="0" smtClean="0"/>
              <a:t>Vital signs</a:t>
            </a:r>
          </a:p>
          <a:p>
            <a:pPr lvl="1"/>
            <a:r>
              <a:rPr lang="en-US" dirty="0" smtClean="0"/>
              <a:t>Subsequent</a:t>
            </a:r>
          </a:p>
          <a:p>
            <a:pPr lvl="2"/>
            <a:r>
              <a:rPr lang="en-US" dirty="0" smtClean="0"/>
              <a:t>Remainder of lab LOINC</a:t>
            </a:r>
          </a:p>
          <a:p>
            <a:pPr lvl="2"/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645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191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Where </a:t>
            </a:r>
            <a:r>
              <a:rPr lang="en-CA" dirty="0"/>
              <a:t>Property is rates (</a:t>
            </a:r>
            <a:r>
              <a:rPr lang="en-CA" dirty="0" err="1"/>
              <a:t>SRat</a:t>
            </a:r>
            <a:r>
              <a:rPr lang="en-CA" dirty="0"/>
              <a:t>, </a:t>
            </a:r>
            <a:r>
              <a:rPr lang="en-CA" dirty="0" err="1"/>
              <a:t>MRat</a:t>
            </a:r>
            <a:r>
              <a:rPr lang="en-CA" dirty="0"/>
              <a:t>, </a:t>
            </a:r>
            <a:r>
              <a:rPr lang="en-CA" dirty="0" err="1"/>
              <a:t>VRat</a:t>
            </a:r>
            <a:r>
              <a:rPr lang="en-CA" dirty="0"/>
              <a:t>, </a:t>
            </a:r>
            <a:r>
              <a:rPr lang="en-CA" dirty="0" err="1"/>
              <a:t>NRat</a:t>
            </a:r>
            <a:r>
              <a:rPr lang="en-CA" dirty="0"/>
              <a:t>, etc</a:t>
            </a:r>
            <a:r>
              <a:rPr lang="en-CA" dirty="0" smtClean="0"/>
              <a:t>.):</a:t>
            </a:r>
          </a:p>
          <a:p>
            <a:pPr lvl="1"/>
            <a:r>
              <a:rPr lang="en-CA" dirty="0" smtClean="0"/>
              <a:t>create </a:t>
            </a:r>
            <a:r>
              <a:rPr lang="en-CA" dirty="0"/>
              <a:t>a process observable, with no change in Time and Direct site values (stays the same as LPs)</a:t>
            </a:r>
          </a:p>
          <a:p>
            <a:r>
              <a:rPr lang="en-CA" dirty="0"/>
              <a:t>Where Property is anything but rates (</a:t>
            </a:r>
            <a:r>
              <a:rPr lang="en-CA" dirty="0" err="1"/>
              <a:t>Mcnc</a:t>
            </a:r>
            <a:r>
              <a:rPr lang="en-CA" dirty="0"/>
              <a:t>, </a:t>
            </a:r>
            <a:r>
              <a:rPr lang="en-CA" dirty="0" err="1"/>
              <a:t>Scnc</a:t>
            </a:r>
            <a:r>
              <a:rPr lang="en-CA" dirty="0"/>
              <a:t>, </a:t>
            </a:r>
            <a:r>
              <a:rPr lang="en-CA" dirty="0" err="1"/>
              <a:t>Acnc</a:t>
            </a:r>
            <a:r>
              <a:rPr lang="en-CA" dirty="0"/>
              <a:t>, etc.) AND System = urine AND Time = 24 hrs, we create a quantity observable:</a:t>
            </a:r>
          </a:p>
          <a:p>
            <a:pPr lvl="1"/>
            <a:r>
              <a:rPr lang="en-CA" dirty="0"/>
              <a:t>Specimen = Change map from Urine → 276833005 24 hour urine sample (specimen)</a:t>
            </a:r>
          </a:p>
          <a:p>
            <a:pPr lvl="1"/>
            <a:r>
              <a:rPr lang="en-CA" dirty="0"/>
              <a:t>Time = Change 24hrs → 123029007 Single point in time (qualifier value)</a:t>
            </a:r>
            <a:br>
              <a:rPr lang="en-CA" dirty="0"/>
            </a:br>
            <a:r>
              <a:rPr lang="en-CA" dirty="0"/>
              <a:t>Inheres in stays the same</a:t>
            </a:r>
          </a:p>
          <a:p>
            <a:r>
              <a:rPr lang="en-CA" dirty="0"/>
              <a:t>The question is if the same applicable to other systems? e.g. 24 hour dialysis - should it modelled as 24 hour urine is?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Mapping timed specimens</a:t>
            </a:r>
          </a:p>
        </p:txBody>
      </p:sp>
    </p:spTree>
    <p:extLst>
      <p:ext uri="{BB962C8B-B14F-4D97-AF65-F5344CB8AC3E}">
        <p14:creationId xmlns:p14="http://schemas.microsoft.com/office/powerpoint/2010/main" val="23161033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Evaluation procedure</a:t>
            </a:r>
          </a:p>
          <a:p>
            <a:r>
              <a:rPr lang="en-CA" dirty="0" err="1" smtClean="0"/>
              <a:t>Orderables</a:t>
            </a:r>
            <a:r>
              <a:rPr lang="en-CA" dirty="0"/>
              <a:t> </a:t>
            </a:r>
            <a:r>
              <a:rPr lang="en-CA" dirty="0" smtClean="0"/>
              <a:t>and Panels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discussion items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97747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 bwMode="auto">
          <a:xfrm>
            <a:off x="5399071" y="5591624"/>
            <a:ext cx="3086991" cy="25719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504022" y="2943898"/>
            <a:ext cx="6979905" cy="1696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84842" y="1380371"/>
            <a:ext cx="7796948" cy="21189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 bwMode="auto">
          <a:xfrm rot="5400000">
            <a:off x="-1539738" y="3608955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auto">
          <a:xfrm>
            <a:off x="82416" y="918943"/>
            <a:ext cx="523220" cy="1225656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Map LOINC parts 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to SNOMED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-2074069" y="3548857"/>
            <a:ext cx="55006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Notched Right Arrow 18"/>
          <p:cNvSpPr/>
          <p:nvPr/>
        </p:nvSpPr>
        <p:spPr>
          <a:xfrm>
            <a:off x="705492" y="6386168"/>
            <a:ext cx="8072094" cy="57150"/>
          </a:xfrm>
          <a:prstGeom prst="notchedRightArrow">
            <a:avLst/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prstMaterial="plastic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reeform 19"/>
          <p:cNvSpPr/>
          <p:nvPr/>
        </p:nvSpPr>
        <p:spPr>
          <a:xfrm>
            <a:off x="605636" y="6560561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Jan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819690" y="6401100"/>
            <a:ext cx="1160463" cy="136144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April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47176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Oval 24"/>
          <p:cNvSpPr/>
          <p:nvPr/>
        </p:nvSpPr>
        <p:spPr>
          <a:xfrm>
            <a:off x="369159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Oval 26"/>
          <p:cNvSpPr/>
          <p:nvPr/>
        </p:nvSpPr>
        <p:spPr>
          <a:xfrm>
            <a:off x="491142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/>
          <p:cNvSpPr/>
          <p:nvPr/>
        </p:nvSpPr>
        <p:spPr>
          <a:xfrm>
            <a:off x="6131259" y="6363492"/>
            <a:ext cx="14287" cy="14287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49" name="Oval 2048"/>
          <p:cNvSpPr/>
          <p:nvPr/>
        </p:nvSpPr>
        <p:spPr>
          <a:xfrm>
            <a:off x="7358016" y="6357483"/>
            <a:ext cx="17630" cy="20793"/>
          </a:xfrm>
          <a:custGeom>
            <a:avLst/>
            <a:gdLst>
              <a:gd name="connsiteX0" fmla="*/ 0 w 14287"/>
              <a:gd name="connsiteY0" fmla="*/ 7144 h 14287"/>
              <a:gd name="connsiteX1" fmla="*/ 7144 w 14287"/>
              <a:gd name="connsiteY1" fmla="*/ 0 h 14287"/>
              <a:gd name="connsiteX2" fmla="*/ 14288 w 14287"/>
              <a:gd name="connsiteY2" fmla="*/ 7144 h 14287"/>
              <a:gd name="connsiteX3" fmla="*/ 7144 w 14287"/>
              <a:gd name="connsiteY3" fmla="*/ 14288 h 14287"/>
              <a:gd name="connsiteX4" fmla="*/ 0 w 14287"/>
              <a:gd name="connsiteY4" fmla="*/ 7144 h 14287"/>
              <a:gd name="connsiteX0" fmla="*/ 0 w 24556"/>
              <a:gd name="connsiteY0" fmla="*/ 13153 h 20297"/>
              <a:gd name="connsiteX1" fmla="*/ 24496 w 24556"/>
              <a:gd name="connsiteY1" fmla="*/ 185 h 20297"/>
              <a:gd name="connsiteX2" fmla="*/ 7144 w 24556"/>
              <a:gd name="connsiteY2" fmla="*/ 6009 h 20297"/>
              <a:gd name="connsiteX3" fmla="*/ 14288 w 24556"/>
              <a:gd name="connsiteY3" fmla="*/ 13153 h 20297"/>
              <a:gd name="connsiteX4" fmla="*/ 7144 w 24556"/>
              <a:gd name="connsiteY4" fmla="*/ 20297 h 20297"/>
              <a:gd name="connsiteX5" fmla="*/ 0 w 24556"/>
              <a:gd name="connsiteY5" fmla="*/ 13153 h 20297"/>
              <a:gd name="connsiteX0" fmla="*/ 218 w 17630"/>
              <a:gd name="connsiteY0" fmla="*/ 20297 h 20793"/>
              <a:gd name="connsiteX1" fmla="*/ 17570 w 17630"/>
              <a:gd name="connsiteY1" fmla="*/ 185 h 20793"/>
              <a:gd name="connsiteX2" fmla="*/ 218 w 17630"/>
              <a:gd name="connsiteY2" fmla="*/ 6009 h 20793"/>
              <a:gd name="connsiteX3" fmla="*/ 7362 w 17630"/>
              <a:gd name="connsiteY3" fmla="*/ 13153 h 20793"/>
              <a:gd name="connsiteX4" fmla="*/ 218 w 17630"/>
              <a:gd name="connsiteY4" fmla="*/ 20297 h 2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0" h="20793">
                <a:moveTo>
                  <a:pt x="218" y="20297"/>
                </a:moveTo>
                <a:cubicBezTo>
                  <a:pt x="1919" y="18136"/>
                  <a:pt x="17570" y="2566"/>
                  <a:pt x="17570" y="185"/>
                </a:cubicBezTo>
                <a:cubicBezTo>
                  <a:pt x="18761" y="-1006"/>
                  <a:pt x="1919" y="3848"/>
                  <a:pt x="218" y="6009"/>
                </a:cubicBezTo>
                <a:cubicBezTo>
                  <a:pt x="-1483" y="8170"/>
                  <a:pt x="7362" y="9207"/>
                  <a:pt x="7362" y="13153"/>
                </a:cubicBezTo>
                <a:cubicBezTo>
                  <a:pt x="7362" y="17099"/>
                  <a:pt x="-1483" y="22458"/>
                  <a:pt x="218" y="20297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 bwMode="auto">
          <a:xfrm>
            <a:off x="-2222" y="2313402"/>
            <a:ext cx="692497" cy="1289776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Map LOINC codes 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t</a:t>
            </a: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o SNOMED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expressions</a:t>
            </a:r>
            <a:endParaRPr lang="en-NZ" sz="1100" dirty="0">
              <a:solidFill>
                <a:schemeClr val="accent6"/>
              </a:solidFill>
              <a:latin typeface="Arial" charset="0"/>
              <a:ea typeface="ＭＳ Ｐゴシック" charset="0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 flipH="1">
            <a:off x="61913" y="2187370"/>
            <a:ext cx="614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 flipH="1">
            <a:off x="17524" y="828383"/>
            <a:ext cx="6096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04" name="TextBox 50"/>
          <p:cNvSpPr txBox="1">
            <a:spLocks noChangeArrowheads="1"/>
          </p:cNvSpPr>
          <p:nvPr/>
        </p:nvSpPr>
        <p:spPr bwMode="auto">
          <a:xfrm>
            <a:off x="3766476" y="105894"/>
            <a:ext cx="17459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Museo 500"/>
              </a:rPr>
              <a:t>Roadmap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Museo 500"/>
              <a:ea typeface="ＭＳ Ｐゴシック" panose="020B0600070205080204" pitchFamily="34" charset="-128"/>
            </a:endParaRPr>
          </a:p>
        </p:txBody>
      </p:sp>
      <p:grpSp>
        <p:nvGrpSpPr>
          <p:cNvPr id="36909" name="Group 2"/>
          <p:cNvGrpSpPr>
            <a:grpSpLocks/>
          </p:cNvGrpSpPr>
          <p:nvPr/>
        </p:nvGrpSpPr>
        <p:grpSpPr bwMode="auto">
          <a:xfrm>
            <a:off x="6609556" y="30624"/>
            <a:ext cx="2547277" cy="1286373"/>
            <a:chOff x="7500168" y="110406"/>
            <a:chExt cx="1399078" cy="1328499"/>
          </a:xfrm>
        </p:grpSpPr>
        <p:sp>
          <p:nvSpPr>
            <p:cNvPr id="36926" name="TextBox 69"/>
            <p:cNvSpPr txBox="1">
              <a:spLocks noChangeArrowheads="1"/>
            </p:cNvSpPr>
            <p:nvPr/>
          </p:nvSpPr>
          <p:spPr bwMode="auto">
            <a:xfrm>
              <a:off x="7705940" y="544858"/>
              <a:ext cx="1193306" cy="3178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sz="1400" dirty="0" smtClean="0">
                  <a:solidFill>
                    <a:srgbClr val="000000"/>
                  </a:solidFill>
                  <a:ea typeface="ＭＳ Ｐゴシック" panose="020B0600070205080204" pitchFamily="34" charset="-128"/>
                </a:rPr>
                <a:t>Alpha release – Phase 1-3</a:t>
              </a:r>
              <a:endParaRPr lang="en-US" sz="1400" dirty="0">
                <a:solidFill>
                  <a:srgbClr val="000000"/>
                </a:solidFill>
                <a:ea typeface="ＭＳ Ｐゴシック" panose="020B0600070205080204" pitchFamily="34" charset="-128"/>
              </a:endParaRPr>
            </a:p>
          </p:txBody>
        </p:sp>
        <p:grpSp>
          <p:nvGrpSpPr>
            <p:cNvPr id="36927" name="Group 1"/>
            <p:cNvGrpSpPr>
              <a:grpSpLocks/>
            </p:cNvGrpSpPr>
            <p:nvPr/>
          </p:nvGrpSpPr>
          <p:grpSpPr bwMode="auto">
            <a:xfrm>
              <a:off x="7500168" y="110406"/>
              <a:ext cx="1386862" cy="1328499"/>
              <a:chOff x="7004663" y="69850"/>
              <a:chExt cx="1386862" cy="1328499"/>
            </a:xfrm>
          </p:grpSpPr>
          <p:sp>
            <p:nvSpPr>
              <p:cNvPr id="89" name="5-Point Star 88"/>
              <p:cNvSpPr/>
              <p:nvPr/>
            </p:nvSpPr>
            <p:spPr bwMode="auto">
              <a:xfrm>
                <a:off x="7175005" y="950253"/>
                <a:ext cx="116539" cy="157769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30" name="TextBox 89"/>
              <p:cNvSpPr txBox="1">
                <a:spLocks noChangeArrowheads="1"/>
              </p:cNvSpPr>
              <p:nvPr/>
            </p:nvSpPr>
            <p:spPr bwMode="auto">
              <a:xfrm>
                <a:off x="7275393" y="857994"/>
                <a:ext cx="1042959" cy="5403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Candidate baseline Release (Beta)</a:t>
                </a:r>
                <a:endParaRPr lang="en-US" sz="14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90" name="7-Point Star 89"/>
              <p:cNvSpPr/>
              <p:nvPr/>
            </p:nvSpPr>
            <p:spPr bwMode="auto">
              <a:xfrm>
                <a:off x="7136332" y="164803"/>
                <a:ext cx="137649" cy="192994"/>
              </a:xfrm>
              <a:prstGeom prst="star7">
                <a:avLst/>
              </a:prstGeom>
              <a:noFill/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32" name="TextBox 69"/>
              <p:cNvSpPr txBox="1">
                <a:spLocks noChangeArrowheads="1"/>
              </p:cNvSpPr>
              <p:nvPr/>
            </p:nvSpPr>
            <p:spPr bwMode="auto">
              <a:xfrm>
                <a:off x="7316041" y="137124"/>
                <a:ext cx="1033424" cy="3178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  <a:ea typeface="ＭＳ Ｐゴシック" panose="020B0600070205080204" pitchFamily="34" charset="-128"/>
                  </a:rPr>
                  <a:t>Alpha prototype (owl)</a:t>
                </a:r>
                <a:endParaRPr lang="en-US" sz="1400" dirty="0">
                  <a:solidFill>
                    <a:srgbClr val="000000"/>
                  </a:solidFill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 bwMode="auto">
              <a:xfrm>
                <a:off x="7004663" y="69850"/>
                <a:ext cx="1386862" cy="1267209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60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118" name="Straight Connector 117"/>
          <p:cNvCxnSpPr/>
          <p:nvPr/>
        </p:nvCxnSpPr>
        <p:spPr bwMode="auto">
          <a:xfrm flipH="1">
            <a:off x="48235" y="5040107"/>
            <a:ext cx="608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 bwMode="auto">
          <a:xfrm flipH="1">
            <a:off x="120650" y="3657679"/>
            <a:ext cx="565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 bwMode="auto">
          <a:xfrm flipH="1">
            <a:off x="68217" y="6402793"/>
            <a:ext cx="546100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reeform 109"/>
          <p:cNvSpPr/>
          <p:nvPr/>
        </p:nvSpPr>
        <p:spPr>
          <a:xfrm>
            <a:off x="7885113" y="652387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August 2016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30" name="Freeform 129"/>
          <p:cNvSpPr/>
          <p:nvPr/>
        </p:nvSpPr>
        <p:spPr>
          <a:xfrm>
            <a:off x="3331779" y="656907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October 2014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cxnSp>
        <p:nvCxnSpPr>
          <p:cNvPr id="61" name="Straight Connector 60"/>
          <p:cNvCxnSpPr>
            <a:stCxn id="75" idx="0"/>
          </p:cNvCxnSpPr>
          <p:nvPr/>
        </p:nvCxnSpPr>
        <p:spPr bwMode="auto">
          <a:xfrm flipH="1">
            <a:off x="8486063" y="1410913"/>
            <a:ext cx="12077" cy="5031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-Point Star 54"/>
          <p:cNvSpPr/>
          <p:nvPr/>
        </p:nvSpPr>
        <p:spPr bwMode="auto">
          <a:xfrm>
            <a:off x="6939257" y="526185"/>
            <a:ext cx="142875" cy="142875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2995" y="4016913"/>
            <a:ext cx="692497" cy="775212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Develop</a:t>
            </a:r>
          </a:p>
          <a:p>
            <a:pPr algn="ctr" eaLnBrk="0" hangingPunct="0">
              <a:defRPr/>
            </a:pPr>
            <a:r>
              <a:rPr lang="en-NZ" sz="1100" dirty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d</a:t>
            </a:r>
            <a:r>
              <a:rPr lang="en-NZ" sz="1100" dirty="0" smtClean="0">
                <a:solidFill>
                  <a:schemeClr val="accent6"/>
                </a:solidFill>
                <a:latin typeface="Arial" charset="0"/>
                <a:ea typeface="ＭＳ Ｐゴシック" charset="0"/>
              </a:rPr>
              <a:t>istribution</a:t>
            </a:r>
          </a:p>
          <a:p>
            <a:pPr algn="ctr" eaLnBrk="0" hangingPunct="0">
              <a:defRPr/>
            </a:pPr>
            <a:r>
              <a:rPr lang="en-NZ" sz="11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format</a:t>
            </a:r>
            <a:endParaRPr lang="en-NZ" sz="1100" dirty="0">
              <a:solidFill>
                <a:schemeClr val="accent2">
                  <a:lumMod val="75000"/>
                </a:schemeClr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-80606" y="5047254"/>
            <a:ext cx="692497" cy="1364444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 eaLnBrk="0" hangingPunct="0">
              <a:defRPr/>
            </a:pPr>
            <a:r>
              <a:rPr lang="en-CA" sz="1100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ＭＳ Ｐゴシック" charset="0"/>
              </a:rPr>
              <a:t>LOINC Answer sets mapped to SNOMED codes</a:t>
            </a:r>
            <a:endParaRPr lang="en-NZ" sz="1100" dirty="0">
              <a:solidFill>
                <a:schemeClr val="accent2">
                  <a:lumMod val="75000"/>
                </a:schemeClr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1504022" y="4293343"/>
            <a:ext cx="6977770" cy="23282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NZ" sz="1600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48349" y="879429"/>
            <a:ext cx="219379" cy="5500687"/>
            <a:chOff x="2811328" y="879429"/>
            <a:chExt cx="219379" cy="5500687"/>
          </a:xfrm>
        </p:grpSpPr>
        <p:cxnSp>
          <p:nvCxnSpPr>
            <p:cNvPr id="56" name="Straight Connector 55"/>
            <p:cNvCxnSpPr/>
            <p:nvPr/>
          </p:nvCxnSpPr>
          <p:spPr bwMode="auto">
            <a:xfrm rot="5400000">
              <a:off x="238022" y="3629773"/>
              <a:ext cx="550068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7-Point Star 68"/>
            <p:cNvSpPr/>
            <p:nvPr/>
          </p:nvSpPr>
          <p:spPr bwMode="auto">
            <a:xfrm>
              <a:off x="2811328" y="4306168"/>
              <a:ext cx="208943" cy="192994"/>
            </a:xfrm>
            <a:prstGeom prst="star7">
              <a:avLst/>
            </a:prstGeom>
            <a:solidFill>
              <a:schemeClr val="accent5"/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4" name="7-Point Star 53"/>
            <p:cNvSpPr/>
            <p:nvPr/>
          </p:nvSpPr>
          <p:spPr bwMode="auto">
            <a:xfrm>
              <a:off x="2844970" y="1361238"/>
              <a:ext cx="185737" cy="193999"/>
            </a:xfrm>
            <a:prstGeom prst="star7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1" name="7-Point Star 70"/>
            <p:cNvSpPr/>
            <p:nvPr/>
          </p:nvSpPr>
          <p:spPr bwMode="auto">
            <a:xfrm>
              <a:off x="2816095" y="2901438"/>
              <a:ext cx="195428" cy="192994"/>
            </a:xfrm>
            <a:prstGeom prst="star7">
              <a:avLst/>
            </a:pr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75" name="5-Point Star 74"/>
          <p:cNvSpPr/>
          <p:nvPr/>
        </p:nvSpPr>
        <p:spPr bwMode="auto">
          <a:xfrm>
            <a:off x="8409906" y="1410913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5-Point Star 75"/>
          <p:cNvSpPr/>
          <p:nvPr/>
        </p:nvSpPr>
        <p:spPr bwMode="auto">
          <a:xfrm>
            <a:off x="8379081" y="2871157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5-Point Star 76"/>
          <p:cNvSpPr/>
          <p:nvPr/>
        </p:nvSpPr>
        <p:spPr bwMode="auto">
          <a:xfrm>
            <a:off x="8393733" y="4293343"/>
            <a:ext cx="176467" cy="16326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17940" y="853563"/>
            <a:ext cx="184797" cy="5536324"/>
            <a:chOff x="4637123" y="871371"/>
            <a:chExt cx="184797" cy="5536324"/>
          </a:xfrm>
        </p:grpSpPr>
        <p:sp>
          <p:nvSpPr>
            <p:cNvPr id="60" name="5-Point Star 59"/>
            <p:cNvSpPr/>
            <p:nvPr/>
          </p:nvSpPr>
          <p:spPr bwMode="auto">
            <a:xfrm>
              <a:off x="4637123" y="1395386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>
              <a:off x="4821920" y="871371"/>
              <a:ext cx="0" cy="55363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5-Point Star 72"/>
            <p:cNvSpPr/>
            <p:nvPr/>
          </p:nvSpPr>
          <p:spPr bwMode="auto">
            <a:xfrm>
              <a:off x="4660550" y="4332059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59" name="5-Point Star 58"/>
            <p:cNvSpPr/>
            <p:nvPr/>
          </p:nvSpPr>
          <p:spPr bwMode="auto">
            <a:xfrm>
              <a:off x="4637142" y="2949030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78" name="Up Arrow 2"/>
          <p:cNvSpPr>
            <a:spLocks noChangeArrowheads="1"/>
          </p:cNvSpPr>
          <p:nvPr/>
        </p:nvSpPr>
        <p:spPr bwMode="auto">
          <a:xfrm rot="10800000">
            <a:off x="5208456" y="5978955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2" name="Up Arrow 2"/>
          <p:cNvSpPr>
            <a:spLocks noChangeArrowheads="1"/>
          </p:cNvSpPr>
          <p:nvPr/>
        </p:nvSpPr>
        <p:spPr bwMode="auto">
          <a:xfrm rot="10800000">
            <a:off x="3379886" y="5947420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" name="Up Arrow 2"/>
          <p:cNvSpPr>
            <a:spLocks noChangeArrowheads="1"/>
          </p:cNvSpPr>
          <p:nvPr/>
        </p:nvSpPr>
        <p:spPr bwMode="auto">
          <a:xfrm rot="10800000">
            <a:off x="1949638" y="5958582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80575" y="735936"/>
            <a:ext cx="215953" cy="5613959"/>
            <a:chOff x="6662403" y="772093"/>
            <a:chExt cx="215953" cy="5613959"/>
          </a:xfrm>
        </p:grpSpPr>
        <p:sp>
          <p:nvSpPr>
            <p:cNvPr id="58" name="5-Point Star 57"/>
            <p:cNvSpPr/>
            <p:nvPr/>
          </p:nvSpPr>
          <p:spPr bwMode="auto">
            <a:xfrm>
              <a:off x="6719192" y="1407323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2" name="5-Point Star 71"/>
            <p:cNvSpPr/>
            <p:nvPr/>
          </p:nvSpPr>
          <p:spPr bwMode="auto">
            <a:xfrm>
              <a:off x="6735481" y="2918307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74" name="5-Point Star 73"/>
            <p:cNvSpPr/>
            <p:nvPr/>
          </p:nvSpPr>
          <p:spPr bwMode="auto">
            <a:xfrm>
              <a:off x="6726216" y="4305066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 bwMode="auto">
            <a:xfrm>
              <a:off x="6662403" y="772093"/>
              <a:ext cx="0" cy="561395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Freeform 82"/>
          <p:cNvSpPr/>
          <p:nvPr/>
        </p:nvSpPr>
        <p:spPr>
          <a:xfrm>
            <a:off x="5017711" y="6400014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September 2015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84" name="Up Arrow 2"/>
          <p:cNvSpPr>
            <a:spLocks noChangeArrowheads="1"/>
          </p:cNvSpPr>
          <p:nvPr/>
        </p:nvSpPr>
        <p:spPr bwMode="auto">
          <a:xfrm rot="10800000">
            <a:off x="7037025" y="5942873"/>
            <a:ext cx="1065836" cy="41187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algn="ctr">
            <a:solidFill>
              <a:srgbClr val="808080"/>
            </a:solidFill>
            <a:round/>
            <a:headEnd/>
            <a:tailEnd/>
          </a:ln>
        </p:spPr>
        <p:txBody>
          <a:bodyPr wrap="square" lIns="45720" tIns="46800" rIns="45720" bIns="46800" anchor="ctr">
            <a:spAutoFit/>
            <a:scene3d>
              <a:camera prst="orthographicFront">
                <a:rot lat="0" lon="0" rev="10799999"/>
              </a:camera>
              <a:lightRig rig="threePt" dir="t"/>
            </a:scene3d>
          </a:bodyPr>
          <a:lstStyle>
            <a:lvl1pPr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700" dirty="0" smtClean="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rPr>
              <a:t>Business Meeting</a:t>
            </a:r>
            <a:endParaRPr lang="en-US" sz="900" dirty="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833521" y="735937"/>
            <a:ext cx="249539" cy="5613959"/>
            <a:chOff x="6662403" y="772093"/>
            <a:chExt cx="249539" cy="5613959"/>
          </a:xfrm>
        </p:grpSpPr>
        <p:sp>
          <p:nvSpPr>
            <p:cNvPr id="81" name="5-Point Star 80"/>
            <p:cNvSpPr/>
            <p:nvPr/>
          </p:nvSpPr>
          <p:spPr bwMode="auto">
            <a:xfrm>
              <a:off x="6769067" y="1407323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82" name="5-Point Star 81"/>
            <p:cNvSpPr/>
            <p:nvPr/>
          </p:nvSpPr>
          <p:spPr bwMode="auto">
            <a:xfrm>
              <a:off x="6735481" y="2918307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86" name="5-Point Star 85"/>
            <p:cNvSpPr/>
            <p:nvPr/>
          </p:nvSpPr>
          <p:spPr bwMode="auto">
            <a:xfrm>
              <a:off x="6726216" y="4305066"/>
              <a:ext cx="142875" cy="142875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600">
                <a:solidFill>
                  <a:srgbClr val="FFFFFF"/>
                </a:solidFill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 bwMode="auto">
            <a:xfrm>
              <a:off x="6662403" y="772093"/>
              <a:ext cx="0" cy="561395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Freeform 87"/>
          <p:cNvSpPr/>
          <p:nvPr/>
        </p:nvSpPr>
        <p:spPr>
          <a:xfrm>
            <a:off x="6378889" y="6542205"/>
            <a:ext cx="1162050" cy="57150"/>
          </a:xfrm>
          <a:custGeom>
            <a:avLst/>
            <a:gdLst>
              <a:gd name="connsiteX0" fmla="*/ 0 w 1161743"/>
              <a:gd name="connsiteY0" fmla="*/ 0 h 57150"/>
              <a:gd name="connsiteX1" fmla="*/ 1161743 w 1161743"/>
              <a:gd name="connsiteY1" fmla="*/ 0 h 57150"/>
              <a:gd name="connsiteX2" fmla="*/ 1161743 w 1161743"/>
              <a:gd name="connsiteY2" fmla="*/ 57150 h 57150"/>
              <a:gd name="connsiteX3" fmla="*/ 0 w 1161743"/>
              <a:gd name="connsiteY3" fmla="*/ 57150 h 57150"/>
              <a:gd name="connsiteX4" fmla="*/ 0 w 1161743"/>
              <a:gd name="connsiteY4" fmla="*/ 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743" h="57150">
                <a:moveTo>
                  <a:pt x="0" y="0"/>
                </a:moveTo>
                <a:lnTo>
                  <a:pt x="1161743" y="0"/>
                </a:lnTo>
                <a:lnTo>
                  <a:pt x="1161743" y="57150"/>
                </a:lnTo>
                <a:lnTo>
                  <a:pt x="0" y="571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8232" tIns="78232" rIns="78232" bIns="78232" spcCol="1270" anchor="b"/>
          <a:lstStyle/>
          <a:p>
            <a:pPr algn="ctr" defTabSz="466725" eaLnBrk="0" hangingPunct="0">
              <a:lnSpc>
                <a:spcPct val="90000"/>
              </a:lnSpc>
              <a:spcBef>
                <a:spcPct val="50000"/>
              </a:spcBef>
              <a:spcAft>
                <a:spcPct val="35000"/>
              </a:spcAft>
              <a:defRPr/>
            </a:pPr>
            <a:r>
              <a:rPr lang="en-NZ" sz="1050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April  2016</a:t>
            </a:r>
            <a:endParaRPr lang="en-NZ" sz="105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27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200" dirty="0" smtClean="0"/>
              <a:t>Released </a:t>
            </a:r>
            <a:r>
              <a:rPr lang="en-US" sz="2200" dirty="0" smtClean="0"/>
              <a:t>on April 1, 2016 </a:t>
            </a:r>
            <a:r>
              <a:rPr lang="en-US" sz="2200" dirty="0"/>
              <a:t>with documentation</a:t>
            </a:r>
          </a:p>
          <a:p>
            <a:pPr marL="1257300" lvl="2" indent="-457200">
              <a:buFont typeface="+mj-lt"/>
              <a:buAutoNum type="alphaLcPeriod"/>
            </a:pPr>
            <a:r>
              <a:rPr lang="en-US" sz="1800" dirty="0" smtClean="0"/>
              <a:t>Main objective: Change format of expressions from nested to </a:t>
            </a:r>
            <a:r>
              <a:rPr lang="en-US" sz="1800" u="sng" dirty="0" smtClean="0"/>
              <a:t>flat</a:t>
            </a:r>
          </a:p>
          <a:p>
            <a:pPr marL="1257300" lvl="2" indent="-457200">
              <a:buFont typeface="+mj-lt"/>
              <a:buAutoNum type="alphaLcPeriod"/>
            </a:pPr>
            <a:r>
              <a:rPr lang="en-US" sz="1800" dirty="0" smtClean="0"/>
              <a:t>Included minor changes in content, based on the feedback on the previous releases</a:t>
            </a:r>
          </a:p>
          <a:p>
            <a:pPr marL="1714500" lvl="3" indent="-457200">
              <a:buFont typeface="+mj-lt"/>
              <a:buAutoNum type="alphaLcPeriod"/>
            </a:pPr>
            <a:r>
              <a:rPr lang="en-US" sz="1800" dirty="0">
                <a:solidFill>
                  <a:srgbClr val="229BB8"/>
                </a:solidFill>
              </a:rPr>
              <a:t>4051 LOINC Parts in LOINC Part to SNOMED CT RefSet</a:t>
            </a:r>
          </a:p>
          <a:p>
            <a:pPr marL="1714500" lvl="3" indent="-457200">
              <a:buFont typeface="+mj-lt"/>
              <a:buAutoNum type="alphaLcPeriod"/>
            </a:pPr>
            <a:r>
              <a:rPr lang="en-US" sz="1800" dirty="0">
                <a:solidFill>
                  <a:srgbClr val="229BB8"/>
                </a:solidFill>
              </a:rPr>
              <a:t>13620 LOINC Terms in LOINC Term to Expression </a:t>
            </a:r>
            <a:r>
              <a:rPr lang="en-US" sz="1800" dirty="0" smtClean="0">
                <a:solidFill>
                  <a:srgbClr val="229BB8"/>
                </a:solidFill>
              </a:rPr>
              <a:t>RefSet</a:t>
            </a:r>
          </a:p>
          <a:p>
            <a:pPr marL="1257300" lvl="2" indent="-457200">
              <a:buFont typeface="+mj-lt"/>
              <a:buAutoNum type="alphaLcPeriod"/>
            </a:pPr>
            <a:r>
              <a:rPr lang="en-US" sz="1800" dirty="0"/>
              <a:t>Due date to provide feedback: May 31, 2016</a:t>
            </a:r>
          </a:p>
          <a:p>
            <a:pPr marL="1257300" lvl="2" indent="-457200">
              <a:buFont typeface="+mj-lt"/>
              <a:buAutoNum type="alphaLcPeriod"/>
            </a:pPr>
            <a:endParaRPr lang="en-CA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400050" lvl="1" indent="0">
              <a:buNone/>
            </a:pPr>
            <a:endParaRPr lang="en-CA" dirty="0">
              <a:solidFill>
                <a:srgbClr val="FF0000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 </a:t>
            </a:r>
            <a:r>
              <a:rPr lang="en-US" dirty="0" smtClean="0"/>
              <a:t>release – </a:t>
            </a:r>
            <a:r>
              <a:rPr lang="en-US" dirty="0"/>
              <a:t>Phase 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9244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444"/>
            <a:ext cx="8229600" cy="4658007"/>
          </a:xfrm>
        </p:spPr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Evaluation of feedback on Alpha release, Phase 3 – Spring 2016</a:t>
            </a:r>
          </a:p>
          <a:p>
            <a:pPr marL="342900" lvl="1" indent="-213359">
              <a:buClr>
                <a:srgbClr val="0055B0"/>
              </a:buClr>
            </a:pP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Prepare and release Candidate Baseline– Summer 2016</a:t>
            </a:r>
          </a:p>
          <a:p>
            <a:pPr marL="342900" lvl="1" indent="-213359">
              <a:buClr>
                <a:srgbClr val="0055B0"/>
              </a:buClr>
            </a:pP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Finalize map </a:t>
            </a:r>
            <a:r>
              <a:rPr lang="en-CA" sz="2400" dirty="0">
                <a:solidFill>
                  <a:srgbClr val="0055B0"/>
                </a:solidFill>
                <a:latin typeface="Museo 300"/>
                <a:cs typeface="Museo 300"/>
              </a:rPr>
              <a:t>of LOINC Parts to SNOMED CT </a:t>
            </a: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concepts – Pending receiving full set from RII</a:t>
            </a: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342900" lvl="1" indent="-213359">
              <a:buClr>
                <a:srgbClr val="0055B0"/>
              </a:buClr>
            </a:pPr>
            <a:r>
              <a:rPr lang="en-CA" sz="2400" dirty="0">
                <a:solidFill>
                  <a:srgbClr val="0055B0"/>
                </a:solidFill>
                <a:latin typeface="Museo 300"/>
                <a:cs typeface="Museo 300"/>
              </a:rPr>
              <a:t>Resolve some known/upcoming complex content issues</a:t>
            </a:r>
          </a:p>
          <a:p>
            <a:pPr marL="342900" lvl="1" indent="-213359">
              <a:buClr>
                <a:srgbClr val="0055B0"/>
              </a:buClr>
            </a:pPr>
            <a:r>
              <a:rPr lang="en-CA" sz="2400" dirty="0">
                <a:solidFill>
                  <a:srgbClr val="0055B0"/>
                </a:solidFill>
                <a:latin typeface="Museo 300"/>
                <a:cs typeface="Museo 300"/>
              </a:rPr>
              <a:t>Implement </a:t>
            </a: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SNOMED </a:t>
            </a:r>
            <a:r>
              <a:rPr lang="en-CA" sz="2400" dirty="0">
                <a:solidFill>
                  <a:srgbClr val="0055B0"/>
                </a:solidFill>
                <a:latin typeface="Museo 300"/>
                <a:cs typeface="Museo 300"/>
              </a:rPr>
              <a:t>CT Observables model to define existing pre-coordinated SNOMED CT </a:t>
            </a: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concepts – Pending implementation of Observable model and development of tooling</a:t>
            </a:r>
            <a:endParaRPr lang="en-CA" sz="2400" dirty="0">
              <a:solidFill>
                <a:srgbClr val="0055B0"/>
              </a:solidFill>
              <a:latin typeface="Museo 300"/>
              <a:cs typeface="Museo 30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Next steps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050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>
                <a:solidFill>
                  <a:srgbClr val="0050A0"/>
                </a:solidFill>
              </a:rPr>
              <a:t>Feedback on Alpha release – phase 3 (using JIRA Tracking Tool in Confluence)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sz="2400" dirty="0">
                <a:solidFill>
                  <a:srgbClr val="0050A0"/>
                </a:solidFill>
                <a:hlinkClick r:id="rId2"/>
              </a:rPr>
              <a:t>https://</a:t>
            </a:r>
            <a:r>
              <a:rPr lang="en-US" sz="2400" dirty="0" smtClean="0">
                <a:solidFill>
                  <a:srgbClr val="0050A0"/>
                </a:solidFill>
                <a:hlinkClick r:id="rId2"/>
              </a:rPr>
              <a:t>confluence.ihtsdotools.org/display/OBSERVABLE/LOINC+Alpha+Release+Feedback</a:t>
            </a:r>
            <a:endParaRPr lang="en-US" sz="2400" dirty="0" smtClean="0">
              <a:solidFill>
                <a:srgbClr val="0050A0"/>
              </a:solidFill>
            </a:endParaRPr>
          </a:p>
          <a:p>
            <a:pPr marL="400050" lvl="1" indent="0">
              <a:spcBef>
                <a:spcPts val="0"/>
              </a:spcBef>
              <a:spcAft>
                <a:spcPts val="0"/>
              </a:spcAft>
              <a:buSzPct val="85000"/>
              <a:buNone/>
            </a:pPr>
            <a:endParaRPr lang="en-US" dirty="0" smtClean="0">
              <a:solidFill>
                <a:srgbClr val="0050A0"/>
              </a:solidFill>
            </a:endParaRPr>
          </a:p>
          <a:p>
            <a:pPr lvl="0" indent="-342900">
              <a:spcBef>
                <a:spcPts val="0"/>
              </a:spcBef>
              <a:spcAft>
                <a:spcPts val="0"/>
              </a:spcAft>
              <a:buSzPct val="85000"/>
            </a:pPr>
            <a:r>
              <a:rPr lang="en-US" dirty="0" smtClean="0">
                <a:solidFill>
                  <a:srgbClr val="0050A0"/>
                </a:solidFill>
              </a:rPr>
              <a:t>General queries to IHTSDO </a:t>
            </a:r>
            <a:r>
              <a:rPr lang="en-US" dirty="0">
                <a:solidFill>
                  <a:srgbClr val="0050A0"/>
                </a:solidFill>
              </a:rPr>
              <a:t>Project Team</a:t>
            </a: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CA" sz="2400" dirty="0" smtClean="0">
                <a:solidFill>
                  <a:srgbClr val="FF0000"/>
                </a:solidFill>
                <a:hlinkClick r:id="rId3"/>
              </a:rPr>
              <a:t>info@ihtsdo.org</a:t>
            </a:r>
            <a:endParaRPr lang="en-CA" sz="2400" dirty="0" smtClean="0">
              <a:solidFill>
                <a:srgbClr val="FF0000"/>
              </a:solidFill>
            </a:endParaRPr>
          </a:p>
          <a:p>
            <a:pPr lvl="1" indent="-342900">
              <a:spcAft>
                <a:spcPts val="0"/>
              </a:spcAft>
              <a:buClr>
                <a:srgbClr val="0055B0"/>
              </a:buClr>
              <a:buSzPct val="85000"/>
            </a:pPr>
            <a:r>
              <a:rPr lang="en-CA" sz="2400" dirty="0">
                <a:solidFill>
                  <a:srgbClr val="0055B0"/>
                </a:solidFill>
                <a:latin typeface="Museo 300"/>
                <a:cs typeface="Museo 300"/>
              </a:rPr>
              <a:t>Subject: LOINC – SNOMED CT Cooperation Project</a:t>
            </a:r>
            <a:endParaRPr lang="en-US" sz="2400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3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LOINC - SNOMED CT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Issue discussion – IPaLM SIG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1703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CA" sz="2400" dirty="0" smtClean="0">
                <a:solidFill>
                  <a:srgbClr val="0055B0"/>
                </a:solidFill>
                <a:latin typeface="Museo 300"/>
                <a:cs typeface="Museo 300"/>
              </a:rPr>
              <a:t>E.g.</a:t>
            </a:r>
          </a:p>
          <a:p>
            <a:pPr marL="742950" lvl="2" indent="-213359">
              <a:buClr>
                <a:srgbClr val="0055B0"/>
              </a:buClr>
            </a:pP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(</a:t>
            </a:r>
            <a:r>
              <a:rPr lang="en-CA" dirty="0" err="1" smtClean="0">
                <a:solidFill>
                  <a:srgbClr val="0055B0"/>
                </a:solidFill>
                <a:latin typeface="Museo 300"/>
                <a:cs typeface="Museo 300"/>
              </a:rPr>
              <a:t>Gadus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 </a:t>
            </a:r>
            <a:r>
              <a:rPr lang="en-CA" dirty="0" err="1">
                <a:solidFill>
                  <a:srgbClr val="0055B0"/>
                </a:solidFill>
                <a:latin typeface="Museo 300"/>
                <a:cs typeface="Museo 300"/>
              </a:rPr>
              <a:t>morhua+Mytilus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 </a:t>
            </a:r>
            <a:r>
              <a:rPr lang="en-CA" dirty="0" err="1">
                <a:solidFill>
                  <a:srgbClr val="0055B0"/>
                </a:solidFill>
                <a:latin typeface="Museo 300"/>
                <a:cs typeface="Museo 300"/>
              </a:rPr>
              <a:t>edulis+Pandalus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 </a:t>
            </a:r>
            <a:r>
              <a:rPr lang="en-CA" dirty="0" err="1">
                <a:solidFill>
                  <a:srgbClr val="0055B0"/>
                </a:solidFill>
                <a:latin typeface="Museo 300"/>
                <a:cs typeface="Museo 300"/>
              </a:rPr>
              <a:t>borealis+Salmo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 </a:t>
            </a:r>
            <a:r>
              <a:rPr lang="en-CA" dirty="0" err="1">
                <a:solidFill>
                  <a:srgbClr val="0055B0"/>
                </a:solidFill>
                <a:latin typeface="Museo 300"/>
                <a:cs typeface="Museo 300"/>
              </a:rPr>
              <a:t>salar+Thunnus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 </a:t>
            </a:r>
            <a:r>
              <a:rPr lang="en-CA" dirty="0" err="1">
                <a:solidFill>
                  <a:srgbClr val="0055B0"/>
                </a:solidFill>
                <a:latin typeface="Museo 300"/>
                <a:cs typeface="Museo 300"/>
              </a:rPr>
              <a:t>albacares</a:t>
            </a:r>
            <a:r>
              <a:rPr lang="en-CA" dirty="0">
                <a:solidFill>
                  <a:srgbClr val="0055B0"/>
                </a:solidFill>
                <a:latin typeface="Museo 300"/>
                <a:cs typeface="Museo 300"/>
              </a:rPr>
              <a:t>) </a:t>
            </a:r>
            <a:r>
              <a:rPr lang="en-CA" dirty="0" err="1" smtClean="0">
                <a:solidFill>
                  <a:srgbClr val="0055B0"/>
                </a:solidFill>
                <a:latin typeface="Museo 300"/>
                <a:cs typeface="Museo 300"/>
              </a:rPr>
              <a:t>Ab.IgE:Threshold:Pt:Ser:Ord:Multidisk</a:t>
            </a:r>
            <a:endParaRPr lang="en-CA" dirty="0" smtClean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742950" lvl="2" indent="-213359">
              <a:buClr>
                <a:srgbClr val="0055B0"/>
              </a:buClr>
            </a:pPr>
            <a:endParaRPr lang="en-CA" dirty="0">
              <a:solidFill>
                <a:srgbClr val="0055B0"/>
              </a:solidFill>
              <a:latin typeface="Museo 300"/>
              <a:cs typeface="Museo 300"/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Mapping - </a:t>
            </a:r>
            <a:r>
              <a:rPr lang="en-CA" dirty="0" err="1"/>
              <a:t>M</a:t>
            </a:r>
            <a:r>
              <a:rPr lang="en-CA" dirty="0" err="1" smtClean="0"/>
              <a:t>ultidisk</a:t>
            </a:r>
            <a:r>
              <a:rPr lang="en-CA" dirty="0" smtClean="0"/>
              <a:t> </a:t>
            </a:r>
            <a:r>
              <a:rPr lang="en-CA" dirty="0"/>
              <a:t>allergen assays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622" y="2787567"/>
            <a:ext cx="5005565" cy="374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948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elopmentProjectUpdateTemplate.potx" id="{492404F0-9295-4B7B-AE0D-BF34F0C2A655}" vid="{36E6FB44-522B-4589-BB29-1D8912C2C707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DevelopmentProjectUpdateTemplate</Template>
  <TotalTime>4562</TotalTime>
  <Words>1019</Words>
  <Application>Microsoft Office PowerPoint</Application>
  <PresentationFormat>On-screen Show (4:3)</PresentationFormat>
  <Paragraphs>169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ＭＳ Ｐゴシック</vt:lpstr>
      <vt:lpstr>Arial</vt:lpstr>
      <vt:lpstr>Calibri</vt:lpstr>
      <vt:lpstr>Museo 300</vt:lpstr>
      <vt:lpstr>Museo 500</vt:lpstr>
      <vt:lpstr>Verdana</vt:lpstr>
      <vt:lpstr>IHTSDO PPT Template 2014</vt:lpstr>
      <vt:lpstr>LOINC – SNOMED CT  Cooperation on Content</vt:lpstr>
      <vt:lpstr>Background</vt:lpstr>
      <vt:lpstr>Project scope</vt:lpstr>
      <vt:lpstr>PowerPoint Presentation</vt:lpstr>
      <vt:lpstr>Alpha release – Phase 3</vt:lpstr>
      <vt:lpstr>Next steps</vt:lpstr>
      <vt:lpstr>Contact information</vt:lpstr>
      <vt:lpstr>LOINC - SNOMED CT</vt:lpstr>
      <vt:lpstr>Mapping - Multidisk allergen assays</vt:lpstr>
      <vt:lpstr>PowerPoint Presentation</vt:lpstr>
      <vt:lpstr>Mapping - Multidisk allergen assays</vt:lpstr>
      <vt:lpstr>PowerPoint Presentation</vt:lpstr>
      <vt:lpstr>Mapping X + Y concepts</vt:lpstr>
      <vt:lpstr>Substance vs. Electrolyte</vt:lpstr>
      <vt:lpstr>PowerPoint Presentation</vt:lpstr>
      <vt:lpstr>LOINC - SNOMED CT</vt:lpstr>
      <vt:lpstr>Subsumption</vt:lpstr>
      <vt:lpstr>X + Y Substance</vt:lpstr>
      <vt:lpstr>X + Y substance – ctd.</vt:lpstr>
      <vt:lpstr>X + Y substance – ctd.</vt:lpstr>
      <vt:lpstr>Properties</vt:lpstr>
      <vt:lpstr>Bacteria biotype</vt:lpstr>
      <vt:lpstr>Bacteria biotype</vt:lpstr>
      <vt:lpstr>Problem with Component attribute</vt:lpstr>
      <vt:lpstr>Inheres in + Component vs.  Inheres in + Inherent location</vt:lpstr>
      <vt:lpstr>PowerPoint Presentation</vt:lpstr>
      <vt:lpstr>PowerPoint Presentation</vt:lpstr>
      <vt:lpstr>Observables defining/ Defined by observables</vt:lpstr>
      <vt:lpstr>PowerPoint Presentation</vt:lpstr>
      <vt:lpstr>PowerPoint Presentation</vt:lpstr>
      <vt:lpstr>PowerPoint Presentation</vt:lpstr>
      <vt:lpstr>Mapping timed specimens</vt:lpstr>
      <vt:lpstr>Other discussion items</vt:lpstr>
    </vt:vector>
  </TitlesOfParts>
  <Manager/>
  <Company>IHTSDO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Sue Santamaria</dc:creator>
  <cp:keywords/>
  <dc:description/>
  <cp:lastModifiedBy>Farzaneh</cp:lastModifiedBy>
  <cp:revision>109</cp:revision>
  <dcterms:created xsi:type="dcterms:W3CDTF">2014-09-23T01:03:09Z</dcterms:created>
  <dcterms:modified xsi:type="dcterms:W3CDTF">2016-04-15T18:43:27Z</dcterms:modified>
  <cp:category/>
</cp:coreProperties>
</file>