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37" r:id="rId1"/>
  </p:sldMasterIdLst>
  <p:notesMasterIdLst>
    <p:notesMasterId r:id="rId16"/>
  </p:notesMasterIdLst>
  <p:sldIdLst>
    <p:sldId id="256" r:id="rId2"/>
    <p:sldId id="445" r:id="rId3"/>
    <p:sldId id="434" r:id="rId4"/>
    <p:sldId id="435" r:id="rId5"/>
    <p:sldId id="448" r:id="rId6"/>
    <p:sldId id="438" r:id="rId7"/>
    <p:sldId id="449" r:id="rId8"/>
    <p:sldId id="450" r:id="rId9"/>
    <p:sldId id="451" r:id="rId10"/>
    <p:sldId id="442" r:id="rId11"/>
    <p:sldId id="436" r:id="rId12"/>
    <p:sldId id="452" r:id="rId13"/>
    <p:sldId id="315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4" d="100"/>
          <a:sy n="74" d="100"/>
        </p:scale>
        <p:origin x="51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2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Valueset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13FD-4EF2-422F-B025-6EC82A7461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1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3B411-FB73-4739-B5DA-BCCDF776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5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ncbi.nlm.nih.gov/pubmed/?term=bodenreider+loinc+owl" TargetMode="Externa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gif"/><Relationship Id="rId5" Type="http://schemas.openxmlformats.org/officeDocument/2006/relationships/hyperlink" Target="https://www.ncbi.nlm.nih.gov/" TargetMode="External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476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Semantic Interoperation of Lab\Path\Genomic Results:</a:t>
            </a:r>
            <a:br>
              <a:rPr lang="en-US" dirty="0" smtClean="0"/>
            </a:br>
            <a:r>
              <a:rPr lang="en-US" dirty="0" smtClean="0"/>
              <a:t>LOINC-on-OWL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Jim </a:t>
            </a:r>
            <a:r>
              <a:rPr lang="en-US" sz="2400" dirty="0"/>
              <a:t>Campbell MD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Nebraska Medicine</a:t>
            </a:r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76015" y="2067878"/>
            <a:ext cx="7606427" cy="1359153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8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283746"/>
            <a:ext cx="7606427" cy="1359153"/>
          </a:xfrm>
        </p:spPr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68083"/>
            <a:ext cx="7282212" cy="530524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Obtain letter of support from NLM with agreement of LOINC committee(0%)</a:t>
            </a:r>
          </a:p>
          <a:p>
            <a:r>
              <a:rPr lang="en-US" dirty="0" smtClean="0"/>
              <a:t>Compile pragmatic statistical analysis of LOINC </a:t>
            </a:r>
            <a:r>
              <a:rPr lang="en-US" dirty="0" err="1" smtClean="0"/>
              <a:t>classtype</a:t>
            </a:r>
            <a:r>
              <a:rPr lang="en-US" dirty="0" smtClean="0"/>
              <a:t> 1&amp;2 terms conceptually deployed in US EHRs (95% completed)</a:t>
            </a:r>
          </a:p>
          <a:p>
            <a:r>
              <a:rPr lang="en-US" dirty="0" smtClean="0"/>
              <a:t>Complete concept definition of the LOINC terms subset employing harmonized concept model(90%)</a:t>
            </a:r>
          </a:p>
          <a:p>
            <a:r>
              <a:rPr lang="en-US" dirty="0" smtClean="0"/>
              <a:t>Model and deploy the inferred concept subset supplemented by OWL grouper concepts and panel codes which classify into useful clinical and laboratory results ontology for US(75%)</a:t>
            </a:r>
          </a:p>
          <a:p>
            <a:r>
              <a:rPr lang="en-US" dirty="0" smtClean="0"/>
              <a:t>Publish six monthly on LOINC site</a:t>
            </a:r>
          </a:p>
          <a:p>
            <a:r>
              <a:rPr lang="en-US" dirty="0" smtClean="0"/>
              <a:t>Work with LOINC, NLM and ONC to publish extensional </a:t>
            </a:r>
            <a:r>
              <a:rPr lang="en-US" dirty="0" err="1" smtClean="0"/>
              <a:t>valuesets</a:t>
            </a:r>
            <a:r>
              <a:rPr lang="en-US" dirty="0" smtClean="0"/>
              <a:t> of LOINC concepts for recurring US use </a:t>
            </a:r>
            <a:r>
              <a:rPr lang="en-US" dirty="0" smtClean="0"/>
              <a:t>cases</a:t>
            </a:r>
          </a:p>
          <a:p>
            <a:r>
              <a:rPr lang="en-US" dirty="0" smtClean="0"/>
              <a:t>Next: Updating LOINC lab definitions with RXNORM drug coding where relevant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4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7531725" cy="3950310"/>
          </a:xfrm>
        </p:spPr>
        <p:txBody>
          <a:bodyPr/>
          <a:lstStyle/>
          <a:p>
            <a:r>
              <a:rPr lang="en-US" dirty="0" smtClean="0"/>
              <a:t>This presentation (Semantic_Interoperation_of_Lab.pptx)</a:t>
            </a:r>
          </a:p>
          <a:p>
            <a:r>
              <a:rPr lang="en-US" dirty="0" smtClean="0"/>
              <a:t>Proposal to SNOMED International (Interoperation_of_observation_results.pdf)</a:t>
            </a:r>
          </a:p>
          <a:p>
            <a:r>
              <a:rPr lang="en-US" dirty="0" smtClean="0"/>
              <a:t>Lab Description Logic queries (definitions)</a:t>
            </a:r>
          </a:p>
          <a:p>
            <a:r>
              <a:rPr lang="en-US" dirty="0" smtClean="0"/>
              <a:t>Email Jim Campbell for 422MB copy of OWL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71064" y="2500676"/>
            <a:ext cx="7606427" cy="1359153"/>
          </a:xfrm>
        </p:spPr>
        <p:txBody>
          <a:bodyPr>
            <a:normAutofit/>
          </a:bodyPr>
          <a:lstStyle/>
          <a:p>
            <a:pPr algn="ctr"/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415654" y="1732779"/>
            <a:ext cx="46803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AD122A"/>
                </a:solidFill>
              </a:rPr>
              <a:t> Questions?</a:t>
            </a:r>
          </a:p>
          <a:p>
            <a:endParaRPr lang="en-US" sz="7200" b="1" dirty="0">
              <a:solidFill>
                <a:srgbClr val="AD122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25301" y="4222376"/>
            <a:ext cx="329795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Jim </a:t>
            </a:r>
            <a:r>
              <a:rPr lang="en-US" sz="2800" dirty="0"/>
              <a:t>Campbell</a:t>
            </a:r>
          </a:p>
          <a:p>
            <a:pPr algn="ctr"/>
            <a:r>
              <a:rPr lang="en-US" sz="2800" u="sng" dirty="0"/>
              <a:t>campbell@unmc.edu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with interoperation of lab results</a:t>
            </a:r>
          </a:p>
          <a:p>
            <a:r>
              <a:rPr lang="en-US" dirty="0" smtClean="0"/>
              <a:t>Proposal for universal interoperation of laboratory, pathology and genomic results</a:t>
            </a:r>
          </a:p>
          <a:p>
            <a:r>
              <a:rPr lang="en-US" dirty="0" smtClean="0"/>
              <a:t>LOINC-on-OWL  as deliverable for US integrated ontologies</a:t>
            </a:r>
          </a:p>
          <a:p>
            <a:r>
              <a:rPr lang="en-US" dirty="0" smtClean="0"/>
              <a:t>Accomplishments and work remaining</a:t>
            </a:r>
          </a:p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34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Interoperation research challenges for LOINC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Organize metadata for LOINC terms by clinical intent and utility to allow navigation and browsing</a:t>
            </a:r>
          </a:p>
          <a:p>
            <a:r>
              <a:rPr lang="en-US" dirty="0" smtClean="0"/>
              <a:t>Organize metadata to support retrieval of classes of observation results by test type and purpose</a:t>
            </a:r>
          </a:p>
          <a:p>
            <a:r>
              <a:rPr lang="en-US" dirty="0" smtClean="0"/>
              <a:t>Construct </a:t>
            </a:r>
            <a:r>
              <a:rPr lang="en-US" dirty="0" err="1" smtClean="0"/>
              <a:t>valuesets</a:t>
            </a:r>
            <a:r>
              <a:rPr lang="en-US" dirty="0" smtClean="0"/>
              <a:t> of LOINC terms for deployment in queries  of computable </a:t>
            </a:r>
            <a:r>
              <a:rPr lang="en-US" dirty="0" smtClean="0"/>
              <a:t>phenotypes, analytics </a:t>
            </a:r>
            <a:r>
              <a:rPr lang="en-US" dirty="0" smtClean="0"/>
              <a:t>and research outcomes across network </a:t>
            </a:r>
            <a:r>
              <a:rPr lang="en-US" dirty="0" err="1" smtClean="0"/>
              <a:t>datamarts</a:t>
            </a:r>
            <a:endParaRPr lang="en-US" dirty="0" smtClean="0"/>
          </a:p>
          <a:p>
            <a:r>
              <a:rPr lang="en-US" dirty="0" smtClean="0"/>
              <a:t>Employ defined sets of LOINC terms in EHR decision rules for clinical care and research population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01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7642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LHS: LOINC </a:t>
            </a:r>
            <a:r>
              <a:rPr lang="en-US" dirty="0"/>
              <a:t>codes are not enough for interoperation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03981"/>
            <a:ext cx="7808192" cy="455736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LOINC term model is not widely understood by clinical, research and public health communities</a:t>
            </a:r>
          </a:p>
          <a:p>
            <a:r>
              <a:rPr lang="en-US" dirty="0" smtClean="0"/>
              <a:t>Being designed for laboratory test results, term model is underspecified for the current scope of LOINC</a:t>
            </a:r>
          </a:p>
          <a:p>
            <a:r>
              <a:rPr lang="en-US" dirty="0" smtClean="0"/>
              <a:t>LOINC terms were classified with DL in 2012[1]; SNOMED CT enhancement required for effective build; modest duplications in terms and parts were noted; concluded overall well maintained</a:t>
            </a:r>
          </a:p>
          <a:p>
            <a:r>
              <a:rPr lang="en-US" dirty="0" smtClean="0"/>
              <a:t>LOINC term mapping is subject to high intra-observer variance; </a:t>
            </a:r>
            <a:r>
              <a:rPr lang="en-US" dirty="0"/>
              <a:t>Legacy code mapping with RELMA is confounded by magnitude of LOINC </a:t>
            </a:r>
            <a:r>
              <a:rPr lang="en-US" dirty="0" smtClean="0"/>
              <a:t>scope; there are multiple ‘correct’ maps requiring expert editing of </a:t>
            </a:r>
            <a:r>
              <a:rPr lang="en-US" dirty="0" err="1" smtClean="0"/>
              <a:t>valuesets</a:t>
            </a:r>
            <a:r>
              <a:rPr lang="en-US" dirty="0" smtClean="0"/>
              <a:t> for </a:t>
            </a:r>
            <a:r>
              <a:rPr lang="en-US" dirty="0" smtClean="0"/>
              <a:t>interoperation and </a:t>
            </a:r>
            <a:r>
              <a:rPr lang="en-US" dirty="0" err="1" smtClean="0"/>
              <a:t>valuesets</a:t>
            </a:r>
            <a:r>
              <a:rPr lang="en-US" dirty="0" smtClean="0"/>
              <a:t> for query</a:t>
            </a:r>
            <a:endParaRPr lang="en-US" dirty="0" smtClean="0"/>
          </a:p>
          <a:p>
            <a:r>
              <a:rPr lang="en-US" dirty="0" smtClean="0"/>
              <a:t>LOINC is large but the domain of use in US for </a:t>
            </a:r>
            <a:r>
              <a:rPr lang="en-US" dirty="0" err="1" smtClean="0"/>
              <a:t>lab&amp;clinical</a:t>
            </a:r>
            <a:r>
              <a:rPr lang="en-US" dirty="0" smtClean="0"/>
              <a:t> results is small (3K/78K)</a:t>
            </a:r>
          </a:p>
          <a:p>
            <a:r>
              <a:rPr lang="en-US" dirty="0"/>
              <a:t>D</a:t>
            </a:r>
            <a:r>
              <a:rPr lang="en-US" dirty="0" smtClean="0"/>
              <a:t>ecision support and analytics are not part of design but are necessary to success of LHS</a:t>
            </a:r>
            <a:endParaRPr lang="en-US" dirty="0"/>
          </a:p>
        </p:txBody>
      </p:sp>
      <p:pic>
        <p:nvPicPr>
          <p:cNvPr id="1026" name="Picture 2" descr="NCBI Logo">
            <a:hlinkClick r:id="rId5" tooltip="NCBI Hom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787" y="-1203114"/>
            <a:ext cx="939754" cy="30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lear inpu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169" y="-683918"/>
            <a:ext cx="239210" cy="23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58871" y="6061350"/>
            <a:ext cx="6858586" cy="646331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[1]</a:t>
            </a:r>
            <a:r>
              <a:rPr lang="en-US" dirty="0" err="1" smtClean="0"/>
              <a:t>Adamusiak</a:t>
            </a:r>
            <a:r>
              <a:rPr lang="en-US" dirty="0" smtClean="0"/>
              <a:t> T, </a:t>
            </a:r>
            <a:r>
              <a:rPr lang="en-US" dirty="0" err="1" smtClean="0"/>
              <a:t>Bodenreider</a:t>
            </a:r>
            <a:r>
              <a:rPr lang="en-US" dirty="0" smtClean="0"/>
              <a:t> O. Quality </a:t>
            </a:r>
            <a:r>
              <a:rPr lang="en-US" dirty="0"/>
              <a:t>assurance in LOINC using Description Logic</a:t>
            </a:r>
            <a:r>
              <a:rPr lang="en-US" dirty="0" smtClean="0"/>
              <a:t>. AMIA </a:t>
            </a:r>
            <a:r>
              <a:rPr lang="en-US" dirty="0" err="1" smtClean="0"/>
              <a:t>Annu</a:t>
            </a:r>
            <a:r>
              <a:rPr lang="en-US" dirty="0" smtClean="0"/>
              <a:t> </a:t>
            </a:r>
            <a:r>
              <a:rPr lang="en-US" dirty="0" err="1" smtClean="0"/>
              <a:t>Symp</a:t>
            </a:r>
            <a:r>
              <a:rPr lang="en-US" dirty="0" smtClean="0"/>
              <a:t> Proc. 2012; 2012: 1099-1108.</a:t>
            </a:r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61" name="HTMLText1" r:id="rId2" imgW="1638360" imgH="317520"/>
        </mc:Choice>
        <mc:Fallback>
          <p:control name="HTMLText1" r:id="rId2" imgW="1638360" imgH="317520">
            <p:pic>
              <p:nvPicPr>
                <p:cNvPr id="7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-1168400" y="-330200"/>
                  <a:ext cx="1638300" cy="3175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339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420" y="395831"/>
            <a:ext cx="8415580" cy="1359153"/>
          </a:xfrm>
        </p:spPr>
        <p:txBody>
          <a:bodyPr>
            <a:noAutofit/>
          </a:bodyPr>
          <a:lstStyle/>
          <a:p>
            <a:r>
              <a:rPr lang="en-US" sz="3800" dirty="0" smtClean="0"/>
              <a:t>Results Standardization at Nebraska /Greater Plains </a:t>
            </a:r>
            <a:r>
              <a:rPr lang="en-US" sz="3800" dirty="0" err="1" smtClean="0"/>
              <a:t>PCORnet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LOINC coding project 2011 employed 3M for first pass followed by review and editing by JRC, WSC for 100% compliance</a:t>
            </a:r>
          </a:p>
          <a:p>
            <a:r>
              <a:rPr lang="en-US" dirty="0" smtClean="0"/>
              <a:t>Addition of synoptic reporting / pathology / genomics standardization beginning 2016</a:t>
            </a:r>
          </a:p>
          <a:p>
            <a:r>
              <a:rPr lang="en-US" dirty="0" smtClean="0"/>
              <a:t>Implemented LOINC-SNOMED CT harmonization technical preview developing full ontology of 23,000+ concepts</a:t>
            </a:r>
          </a:p>
          <a:p>
            <a:r>
              <a:rPr lang="en-US" dirty="0" smtClean="0"/>
              <a:t>Expansion to include microbiology 2019 led to review of LOINC coding from </a:t>
            </a:r>
            <a:r>
              <a:rPr lang="en-US" dirty="0" err="1" smtClean="0"/>
              <a:t>Sunquest</a:t>
            </a:r>
            <a:r>
              <a:rPr lang="en-US" dirty="0" smtClean="0"/>
              <a:t> HL7 </a:t>
            </a:r>
            <a:r>
              <a:rPr lang="en-US" dirty="0" smtClean="0"/>
              <a:t>feed and identification of errors in that mapping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526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Nebraska Medicine has done with LOINC and OWL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46642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Compile statistical analysis of observation results across GPC network; hampered by variability in coding of clinical observation results </a:t>
            </a:r>
          </a:p>
          <a:p>
            <a:r>
              <a:rPr lang="en-US" dirty="0" smtClean="0"/>
              <a:t>Developed OWL class axioms using harmonized concept model of lab and clinical observation results developed by SNOMED and LOINC for frequently used LOINC terms</a:t>
            </a:r>
          </a:p>
          <a:p>
            <a:r>
              <a:rPr lang="en-US" dirty="0" smtClean="0"/>
              <a:t>Experimenting with OWL panels and groupers for </a:t>
            </a:r>
            <a:r>
              <a:rPr lang="en-US" dirty="0" err="1" smtClean="0"/>
              <a:t>valueset</a:t>
            </a:r>
            <a:r>
              <a:rPr lang="en-US" dirty="0" smtClean="0"/>
              <a:t> publication (LOINC groups)</a:t>
            </a:r>
          </a:p>
          <a:p>
            <a:r>
              <a:rPr lang="en-US" dirty="0" smtClean="0"/>
              <a:t>Classified with SNOMED CT to support full ontological definition across defining SNOMED domains per comments[1]; employ SNOMED CT logic in </a:t>
            </a:r>
            <a:r>
              <a:rPr lang="en-US" dirty="0" err="1" smtClean="0"/>
              <a:t>groupr</a:t>
            </a:r>
            <a:r>
              <a:rPr lang="en-US" dirty="0" smtClean="0"/>
              <a:t> definitions</a:t>
            </a:r>
          </a:p>
          <a:p>
            <a:r>
              <a:rPr lang="en-US" dirty="0" smtClean="0"/>
              <a:t>Currently building software to extract LOINC Observables subset of OWL axioms and produce classified (inferred) ontology enhanced with SNOMED CT</a:t>
            </a:r>
          </a:p>
          <a:p>
            <a:r>
              <a:rPr lang="en-US" dirty="0" smtClean="0"/>
              <a:t>2018: Propose to support US LOINC OWL ontology publication to provide metadata browsing, extensional </a:t>
            </a:r>
            <a:r>
              <a:rPr lang="en-US" dirty="0" err="1" smtClean="0"/>
              <a:t>valueset</a:t>
            </a:r>
            <a:r>
              <a:rPr lang="en-US" dirty="0" smtClean="0"/>
              <a:t> definitions and query support for research, clinical decision making and analytics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8775" y="3303917"/>
            <a:ext cx="7934736" cy="184665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AD122A"/>
                </a:solidFill>
              </a:rPr>
              <a:t>Hemoglobin A1c/</a:t>
            </a:r>
            <a:r>
              <a:rPr lang="en-US" sz="1600" b="1" dirty="0" err="1" smtClean="0">
                <a:solidFill>
                  <a:srgbClr val="AD122A"/>
                </a:solidFill>
              </a:rPr>
              <a:t>Hemoglobin.total</a:t>
            </a:r>
            <a:r>
              <a:rPr lang="en-US" sz="1600" b="1" dirty="0" smtClean="0">
                <a:solidFill>
                  <a:srgbClr val="AD122A"/>
                </a:solidFill>
              </a:rPr>
              <a:t> in Blood by unspecified technique (LOINC:4548-4)</a:t>
            </a:r>
          </a:p>
          <a:p>
            <a:r>
              <a:rPr lang="en-US" sz="1400" dirty="0" smtClean="0"/>
              <a:t> and ('Role group (attribute)' some ('Component (attribute)' some 'Glycosylated hemoglobin (substance)'))</a:t>
            </a:r>
          </a:p>
          <a:p>
            <a:r>
              <a:rPr lang="en-US" sz="1400" dirty="0" smtClean="0"/>
              <a:t> and ('Role group (attribute)' some ('Property (attribute)' some 'Mass fraction (property) (qualifier value)'))</a:t>
            </a:r>
          </a:p>
          <a:p>
            <a:r>
              <a:rPr lang="en-US" sz="1400" dirty="0" smtClean="0"/>
              <a:t> </a:t>
            </a:r>
            <a:r>
              <a:rPr lang="en-US" sz="1400" dirty="0"/>
              <a:t>and ('Role group (attribute)' some ('Scale type (attribute)' some 'Quantitative (qualifier value)'))</a:t>
            </a:r>
          </a:p>
          <a:p>
            <a:r>
              <a:rPr lang="en-US" sz="1400" dirty="0"/>
              <a:t> and ('Role group (attribute)' some ('Time aspect (attribute)' some 'Single point in time (qualifier value)'))</a:t>
            </a:r>
          </a:p>
          <a:p>
            <a:r>
              <a:rPr lang="en-US" sz="1400" dirty="0"/>
              <a:t> and ('Role group (attribute)' some ('Inheres in (attribute)' some 'Blood (substance)'))</a:t>
            </a:r>
          </a:p>
          <a:p>
            <a:r>
              <a:rPr lang="en-US" sz="1400" dirty="0"/>
              <a:t> and ('Role group (attribute)' some ('Relative to (attribute)' some 'Hemoglobin (substance)'))</a:t>
            </a:r>
          </a:p>
          <a:p>
            <a:r>
              <a:rPr lang="en-US" sz="1400" dirty="0"/>
              <a:t> and ('Role group (attribute)' some ('Direct site (attribute)' some 'Blood specimen (specimen)'))</a:t>
            </a:r>
          </a:p>
        </p:txBody>
      </p:sp>
    </p:spTree>
    <p:extLst>
      <p:ext uri="{BB962C8B-B14F-4D97-AF65-F5344CB8AC3E}">
        <p14:creationId xmlns:p14="http://schemas.microsoft.com/office/powerpoint/2010/main" val="320096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April Proposal to SNOMED for support of Observables ontology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7160" t="17905" r="11772" b="7744"/>
          <a:stretch/>
        </p:blipFill>
        <p:spPr>
          <a:xfrm>
            <a:off x="1247893" y="1882620"/>
            <a:ext cx="7315200" cy="522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Universal Interoperation of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606426" cy="39503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Prepare pragmatic inventory of observation results codes across world (LOINC, NPU, national schemes)</a:t>
            </a:r>
          </a:p>
          <a:p>
            <a:r>
              <a:rPr lang="en-US" dirty="0" smtClean="0"/>
              <a:t>Apply harmonized ontological model to define in OWL all frequently occurring concepts for each system</a:t>
            </a:r>
          </a:p>
          <a:p>
            <a:r>
              <a:rPr lang="en-US" dirty="0" smtClean="0"/>
              <a:t>Classify and publish FREE inferred ontology view for each (national) coding </a:t>
            </a:r>
            <a:r>
              <a:rPr lang="en-US" dirty="0" smtClean="0"/>
              <a:t>scheme including groupers to serve national use cases</a:t>
            </a:r>
            <a:endParaRPr lang="en-US" dirty="0" smtClean="0"/>
          </a:p>
          <a:p>
            <a:r>
              <a:rPr lang="en-US" dirty="0" smtClean="0"/>
              <a:t>SNOMED International to publish free for use worldwide concept codes and term set employed in defining all OWL axioms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7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Universal Interoperation of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 </a:t>
            </a:r>
            <a:r>
              <a:rPr lang="en-US" dirty="0" smtClean="0"/>
              <a:t>SNOMED International leadership:</a:t>
            </a:r>
            <a:endParaRPr lang="en-US" dirty="0" smtClean="0"/>
          </a:p>
          <a:p>
            <a:pPr lvl="1"/>
            <a:r>
              <a:rPr lang="en-US" dirty="0" smtClean="0"/>
              <a:t>2 or more members must support project for General Assembly </a:t>
            </a:r>
            <a:r>
              <a:rPr lang="en-US" dirty="0" smtClean="0"/>
              <a:t>consideration (currently </a:t>
            </a:r>
            <a:r>
              <a:rPr lang="en-US" dirty="0" smtClean="0"/>
              <a:t>have verbal commitment from UK, Australia and Sweden(preparing letters), interest from Canada and </a:t>
            </a:r>
            <a:r>
              <a:rPr lang="en-US" dirty="0" smtClean="0"/>
              <a:t>Norway)</a:t>
            </a:r>
            <a:endParaRPr lang="en-US" dirty="0" smtClean="0"/>
          </a:p>
          <a:p>
            <a:pPr lvl="1"/>
            <a:r>
              <a:rPr lang="en-US" dirty="0" smtClean="0"/>
              <a:t>Assure that this is in compliance with LOINC-SNOMED </a:t>
            </a:r>
            <a:r>
              <a:rPr lang="en-US" dirty="0" smtClean="0"/>
              <a:t>agreement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Nebraska requests support of </a:t>
            </a:r>
            <a:r>
              <a:rPr lang="en-US" dirty="0" smtClean="0"/>
              <a:t>US/NLM for the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4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5887</TotalTime>
  <Words>960</Words>
  <Application>Microsoft Office PowerPoint</Application>
  <PresentationFormat>On-screen Show (4:3)</PresentationFormat>
  <Paragraphs>77</Paragraphs>
  <Slides>14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Arial-BoldMT</vt:lpstr>
      <vt:lpstr>Calibri</vt:lpstr>
      <vt:lpstr>Wingdings</vt:lpstr>
      <vt:lpstr>NeMed_Presentation</vt:lpstr>
      <vt:lpstr>Semantic Interoperation of Lab\Path\Genomic Results: LOINC-on-OWL  </vt:lpstr>
      <vt:lpstr>Outline</vt:lpstr>
      <vt:lpstr>Interoperation research challenges for LOINC</vt:lpstr>
      <vt:lpstr>LHS: LOINC codes are not enough for interoperation</vt:lpstr>
      <vt:lpstr>Results Standardization at Nebraska /Greater Plains PCORnet</vt:lpstr>
      <vt:lpstr>What Nebraska Medicine has done with LOINC and OWL</vt:lpstr>
      <vt:lpstr>April Proposal to SNOMED for support of Observables ontology</vt:lpstr>
      <vt:lpstr>Proposal for Universal Interoperation of Results</vt:lpstr>
      <vt:lpstr>Proposal for Universal Interoperation of Results</vt:lpstr>
      <vt:lpstr>Demonstration</vt:lpstr>
      <vt:lpstr>Progress</vt:lpstr>
      <vt:lpstr>Handouts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456</cp:revision>
  <dcterms:created xsi:type="dcterms:W3CDTF">2014-09-17T15:14:42Z</dcterms:created>
  <dcterms:modified xsi:type="dcterms:W3CDTF">2019-06-06T18:11:15Z</dcterms:modified>
</cp:coreProperties>
</file>