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12192000"/>
  <p:notesSz cx="6858000" cy="9144000"/>
  <p:embeddedFontLst>
    <p:embeddedFont>
      <p:font typeface="Mulish"/>
      <p:regular r:id="rId18"/>
      <p:bold r:id="rId19"/>
      <p:italic r:id="rId20"/>
      <p:boldItalic r:id="rId21"/>
    </p:embeddedFont>
    <p:embeddedFont>
      <p:font typeface="Mulish SemiBold"/>
      <p:regular r:id="rId22"/>
      <p:bold r:id="rId23"/>
      <p:italic r:id="rId24"/>
      <p:boldItalic r:id="rId25"/>
    </p:embeddedFont>
    <p:embeddedFont>
      <p:font typeface="Mulish Black"/>
      <p:bold r:id="rId26"/>
      <p:boldItalic r:id="rId27"/>
    </p:embeddedFont>
    <p:embeddedFont>
      <p:font typeface="Mulish Light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D3A3D3B-55D6-4950-80A1-3D64381D5C38}">
  <a:tblStyle styleId="{DD3A3D3B-55D6-4950-80A1-3D64381D5C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2" orient="horz"/>
        <p:guide pos="7106"/>
        <p:guide pos="3748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ulish-italic.fntdata"/><Relationship Id="rId22" Type="http://schemas.openxmlformats.org/officeDocument/2006/relationships/font" Target="fonts/MulishSemiBold-regular.fntdata"/><Relationship Id="rId21" Type="http://schemas.openxmlformats.org/officeDocument/2006/relationships/font" Target="fonts/Mulish-boldItalic.fntdata"/><Relationship Id="rId24" Type="http://schemas.openxmlformats.org/officeDocument/2006/relationships/font" Target="fonts/MulishSemiBold-italic.fntdata"/><Relationship Id="rId23" Type="http://schemas.openxmlformats.org/officeDocument/2006/relationships/font" Target="fonts/MulishSemiBold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ulishBlack-bold.fntdata"/><Relationship Id="rId25" Type="http://schemas.openxmlformats.org/officeDocument/2006/relationships/font" Target="fonts/MulishSemiBold-boldItalic.fntdata"/><Relationship Id="rId28" Type="http://schemas.openxmlformats.org/officeDocument/2006/relationships/font" Target="fonts/MulishLight-regular.fntdata"/><Relationship Id="rId27" Type="http://schemas.openxmlformats.org/officeDocument/2006/relationships/font" Target="fonts/MulishBlack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ulishLigh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ulishLight-boldItalic.fntdata"/><Relationship Id="rId30" Type="http://schemas.openxmlformats.org/officeDocument/2006/relationships/font" Target="fonts/MulishLight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Mulish-bold.fntdata"/><Relationship Id="rId18" Type="http://schemas.openxmlformats.org/officeDocument/2006/relationships/font" Target="fonts/Mulish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C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ce648d5ed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27ce648d5ed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b18495b2e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24b18495b2e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b18495b2e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24b18495b2e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4b18495b2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24b18495b2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4b18495b2e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24b18495b2e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4b18495b2e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24b18495b2e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snomedexpo.org" TargetMode="Externa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>
            <p:ph idx="2" type="pic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/>
          <p:nvPr>
            <p:ph idx="3" type="pic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/>
          <p:nvPr>
            <p:ph idx="4" type="pic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"/>
          <p:cNvSpPr/>
          <p:nvPr>
            <p:ph idx="5" type="pic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/>
          <p:nvPr>
            <p:ph idx="6" type="pic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2"/>
          <p:cNvSpPr/>
          <p:nvPr>
            <p:ph idx="7" type="pic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" name="Google Shape;2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1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6" name="Google Shape;76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 2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2"/>
          <p:cNvSpPr/>
          <p:nvPr>
            <p:ph idx="2" type="pic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2" name="Google Shape;8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3" type="body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Gree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2 Imag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>
            <p:ph idx="2" type="pic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/>
          <p:nvPr>
            <p:ph idx="1" type="body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One Third Imag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Blu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5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Yellow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Purp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Promo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2" type="body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0" name="Google Shape;6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Closing Slid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9"/>
          <p:cNvSpPr/>
          <p:nvPr>
            <p:ph idx="2" type="pic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4" name="Google Shape;64;p9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October</a:t>
            </a:r>
            <a:r>
              <a:rPr b="0" i="0"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b="0" i="0"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5" name="Google Shape;65;p9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snomedexpo.org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x.com/snomedct   |   youtube.com/@snomedct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3 Image Yellow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i="1"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1"/>
          <p:cNvCxnSpPr/>
          <p:nvPr/>
        </p:nvCxnSpPr>
        <p:spPr>
          <a:xfrm rot="10800000">
            <a:off x="11792737" y="1532400"/>
            <a:ext cx="0" cy="2590200"/>
          </a:xfrm>
          <a:prstGeom prst="straightConnector1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Google Shape;11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October</a:t>
            </a:r>
            <a:r>
              <a:rPr b="0" i="0" lang="en-CA" sz="1100" u="none" cap="none" strike="noStrik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</a:t>
            </a: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b="0" i="0" lang="en-CA" sz="1100" u="none" cap="none" strike="noStrik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b="0" i="0" sz="1100" u="none" cap="none" strike="noStrik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CA" sz="1400" u="none" cap="none" strike="noStrik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 b="9357" l="0" r="0" t="5961"/>
          <a:stretch/>
        </p:blipFill>
        <p:spPr>
          <a:xfrm>
            <a:off x="0" y="50"/>
            <a:ext cx="1219200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/>
          <p:nvPr/>
        </p:nvSpPr>
        <p:spPr>
          <a:xfrm>
            <a:off x="0" y="50"/>
            <a:ext cx="12192000" cy="6858000"/>
          </a:xfrm>
          <a:prstGeom prst="rect">
            <a:avLst/>
          </a:prstGeom>
          <a:solidFill>
            <a:schemeClr val="accent1">
              <a:alpha val="698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82834" y="2591509"/>
            <a:ext cx="5077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3200" u="none" cap="none" strike="noStrike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[Insert Title]</a:t>
            </a:r>
            <a:endParaRPr b="0" i="0" sz="3200" u="none" cap="none" strike="noStrik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6582834" y="3850218"/>
            <a:ext cx="520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1800" u="none" cap="none" strike="noStrike">
                <a:solidFill>
                  <a:srgbClr val="7F7F7F"/>
                </a:solidFill>
                <a:latin typeface="Mulish"/>
                <a:ea typeface="Mulish"/>
                <a:cs typeface="Mulish"/>
                <a:sym typeface="Mulish"/>
              </a:rPr>
              <a:t>[Insert Date]</a:t>
            </a:r>
            <a:endParaRPr b="0" i="0" sz="1800" u="none" cap="none" strike="noStrike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276090" y="6383375"/>
            <a:ext cx="7575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CA" sz="10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snomedexpo.org  |   linkedin.com/company/ihtsdo   |   </a:t>
            </a:r>
            <a:r>
              <a:rPr lang="en-CA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x</a:t>
            </a:r>
            <a:r>
              <a:rPr b="0" i="0" lang="en-CA" sz="10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.com/snomedct   |   youtube.com/</a:t>
            </a:r>
            <a:r>
              <a:rPr lang="en-CA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@snomedct</a:t>
            </a: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6051525" y="2253625"/>
            <a:ext cx="6140400" cy="240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247" y="561276"/>
            <a:ext cx="3069900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6582834" y="2391884"/>
            <a:ext cx="50778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200">
                <a:latin typeface="Mulish"/>
                <a:ea typeface="Mulish"/>
                <a:cs typeface="Mulish"/>
                <a:sym typeface="Mulish"/>
              </a:rPr>
              <a:t>Evaluation Procedures to Observables</a:t>
            </a:r>
            <a:endParaRPr b="0" i="0" sz="3200" u="none" cap="none" strike="noStrike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6582809" y="3469168"/>
            <a:ext cx="52029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Mulish"/>
                <a:ea typeface="Mulish"/>
                <a:cs typeface="Mulish"/>
                <a:sym typeface="Mulish"/>
              </a:rPr>
              <a:t>23 October 2023</a:t>
            </a:r>
            <a:endParaRPr b="0" i="0" sz="1800" u="none" cap="none" strike="noStrike"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Mulish"/>
                <a:ea typeface="Mulish"/>
                <a:cs typeface="Mulish"/>
                <a:sym typeface="Mulish"/>
              </a:rPr>
              <a:t>Editorial Advisory Group</a:t>
            </a:r>
            <a:endParaRPr sz="18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8351334" y="5442053"/>
            <a:ext cx="3434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>
                <a:solidFill>
                  <a:srgbClr val="F1C232"/>
                </a:solidFill>
                <a:latin typeface="Mulish Black"/>
                <a:ea typeface="Mulish Black"/>
                <a:cs typeface="Mulish Black"/>
                <a:sym typeface="Mulish Black"/>
              </a:rPr>
              <a:t>Atlanta, USA</a:t>
            </a:r>
            <a:endParaRPr sz="3000">
              <a:solidFill>
                <a:srgbClr val="F1C232"/>
              </a:solidFill>
              <a:latin typeface="Mulish Black"/>
              <a:ea typeface="Mulish Black"/>
              <a:cs typeface="Mulish Black"/>
              <a:sym typeface="Mulish Black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>
                <a:solidFill>
                  <a:srgbClr val="F1C232"/>
                </a:solidFill>
                <a:latin typeface="Mulish Black"/>
                <a:ea typeface="Mulish Black"/>
                <a:cs typeface="Mulish Black"/>
                <a:sym typeface="Mulish Black"/>
              </a:rPr>
              <a:t>October 2023</a:t>
            </a:r>
            <a:endParaRPr sz="3000">
              <a:solidFill>
                <a:srgbClr val="F1C232"/>
              </a:solidFill>
              <a:latin typeface="Mulish Black"/>
              <a:ea typeface="Mulish Black"/>
              <a:cs typeface="Mulish Black"/>
              <a:sym typeface="Mulish Black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6171100" y="243200"/>
            <a:ext cx="5876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OCTOBER 2023 SNOMED INTERNATIONAL BUSINESS MEETINGS </a:t>
            </a:r>
            <a:endParaRPr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Rationale for opposition to the proposed move</a:t>
            </a:r>
            <a:endParaRPr/>
          </a:p>
        </p:txBody>
      </p:sp>
      <p:sp>
        <p:nvSpPr>
          <p:cNvPr id="168" name="Google Shape;168;p23"/>
          <p:cNvSpPr txBox="1"/>
          <p:nvPr>
            <p:ph idx="2" type="body"/>
          </p:nvPr>
        </p:nvSpPr>
        <p:spPr>
          <a:xfrm>
            <a:off x="360375" y="1014425"/>
            <a:ext cx="11327100" cy="56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There are national standards for the two </a:t>
            </a: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hierarchy</a:t>
            </a: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paradigm which are broadly implemented.  The move will break these implementations.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Countries </a:t>
            </a:r>
            <a:r>
              <a:rPr b="1"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requiring</a:t>
            </a: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the two hierarchy solution will need to recreate the moved content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“Single code” solution does not scale for all areas of diagnostics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607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○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NB: The proposed changes do not require a single code be used, just a single hierarchy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Description phrasing differs between test requests and test results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Concepts deemed to be of use in multiple member countries should be retained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moved to Observables may duplicate Observables in extensions (created during the previous LOINC/SNOMED agreement period)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actions; Observables represent properties of things, so they are semantically different and should be separate.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Modeling inconsistencies can be addressed by more rigorous application of improved editorial guidance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Reduced interoperability can be addressed by better implementation guidance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referenced in other interoperability standards and will be negatively impacted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782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proposal does not provide sufficient detail on the impact of moving content outside the Laboratory/measurement domain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Options for discussion</a:t>
            </a:r>
            <a:endParaRPr/>
          </a:p>
        </p:txBody>
      </p:sp>
      <p:sp>
        <p:nvSpPr>
          <p:cNvPr id="174" name="Google Shape;174;p24"/>
          <p:cNvSpPr txBox="1"/>
          <p:nvPr>
            <p:ph idx="2" type="body"/>
          </p:nvPr>
        </p:nvSpPr>
        <p:spPr>
          <a:xfrm>
            <a:off x="360375" y="1014425"/>
            <a:ext cx="11327100" cy="56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Maintain status quo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Add new observables as need for modeling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 LOINC extension to handle the majority of laboratory result codes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Font typeface="Arial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 implementations to use either one or two hierarchy solution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Maintain the Evaluation procedure hierarchy, with no new content added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Enhance the Evaluation procedure hierarchy to better support ordering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More robust concept model?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Merge Evaluation procedures hierarchy with Observable entity and educate membership on the use of less granular Observable entities for ordering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 only, Observation only and Order or Observation identification of concepts can be addressed with annotations.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Other options???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3">
            <a:alphaModFix/>
          </a:blip>
          <a:srcRect b="0" l="20711" r="36327" t="0"/>
          <a:stretch/>
        </p:blipFill>
        <p:spPr>
          <a:xfrm>
            <a:off x="129100" y="0"/>
            <a:ext cx="44205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>
            <p:ph idx="1" type="body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Summary of Issues</a:t>
            </a:r>
            <a:endParaRPr/>
          </a:p>
        </p:txBody>
      </p:sp>
      <p:sp>
        <p:nvSpPr>
          <p:cNvPr id="113" name="Google Shape;113;p15"/>
          <p:cNvSpPr txBox="1"/>
          <p:nvPr>
            <p:ph idx="3" type="body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evaluation procedure hierarchy was created in 2003 to represent laboratory procedures, measurement procedures, assessments, and other  procedures that resulted in observational results.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Observable entity hierarchy was created in 2002, but was initially primitive, sparsely populated and did not include laboratory observables.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Over time, measurement observables were added to the Observable entity hierarchy, creating the perception of two hierarchies supporting the same scope.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Proposals to reconcile the “duplication” of content by moving the Evaluation procedures to the Observable entity hierarchy have been met with opposition due to a requirement for separate order and result codes. </a:t>
            </a:r>
            <a:endParaRPr/>
          </a:p>
        </p:txBody>
      </p:sp>
      <p:sp>
        <p:nvSpPr>
          <p:cNvPr id="114" name="Google Shape;114;p15"/>
          <p:cNvSpPr txBox="1"/>
          <p:nvPr/>
        </p:nvSpPr>
        <p:spPr>
          <a:xfrm>
            <a:off x="650988" y="245844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60000" lIns="360000" spcFirstLastPara="1" rIns="360000" wrap="square" tIns="360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Background</a:t>
            </a:r>
            <a:endParaRPr b="0" i="0" sz="3200" u="none" cap="none" strike="noStrike"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6"/>
          <p:cNvPicPr preferRelativeResize="0"/>
          <p:nvPr/>
        </p:nvPicPr>
        <p:blipFill rotWithShape="1">
          <a:blip r:embed="rId3">
            <a:alphaModFix/>
          </a:blip>
          <a:srcRect b="0" l="42864" r="36769" t="0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6"/>
          <p:cNvSpPr txBox="1"/>
          <p:nvPr>
            <p:ph idx="1" type="body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Laboratory testing </a:t>
            </a:r>
            <a:endParaRPr/>
          </a:p>
        </p:txBody>
      </p:sp>
      <p:sp>
        <p:nvSpPr>
          <p:cNvPr id="121" name="Google Shape;121;p16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700"/>
              <a:t>There are five ways in which Laboratory data may be requested and resulted using SNOMED CT and/or LOINC: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both orders and results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Observable entities used for both orders and results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orders and Observable entities for results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orders, LOINC codes used for results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LOINC used for both orders and results</a:t>
            </a:r>
            <a:endParaRPr sz="2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7"/>
          <p:cNvPicPr preferRelativeResize="0"/>
          <p:nvPr/>
        </p:nvPicPr>
        <p:blipFill rotWithShape="1">
          <a:blip r:embed="rId3">
            <a:alphaModFix/>
          </a:blip>
          <a:srcRect b="0" l="42864" r="36769" t="0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 txBox="1"/>
          <p:nvPr>
            <p:ph idx="1" type="body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 sz="2700"/>
              <a:t>Clinical pathology reporting - Schools of thought</a:t>
            </a:r>
            <a:r>
              <a:rPr lang="en-CA"/>
              <a:t> </a:t>
            </a:r>
            <a:endParaRPr/>
          </a:p>
        </p:txBody>
      </p:sp>
      <p:sp>
        <p:nvSpPr>
          <p:cNvPr id="128" name="Google Shape;128;p17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CA" sz="22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need for one or two hierarchies to represent laboratory testing is based on perceptions:</a:t>
            </a:r>
            <a:endParaRPr sz="22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Two hierarchies: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Orders (Evaluation procedures) represent a request for an action to be performed on a specimen.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Observations (Observable entities) represent the output of action performed.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One hierarchy: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Orders represent a request for an observation to be made on a specimen.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Observation results represent the value of the requested observation.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Both LOINC and NPU follow the one hierarchy model.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191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SNOMED currently supports both the one and two hierarchy models</a:t>
            </a: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97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b="0" l="42864" r="36769" t="0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2653626" y="360000"/>
            <a:ext cx="8169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 sz="3000"/>
              <a:t>Relationship</a:t>
            </a:r>
            <a:r>
              <a:rPr lang="en-CA" sz="3000"/>
              <a:t> to the LOINC extension project</a:t>
            </a:r>
            <a:endParaRPr sz="3000"/>
          </a:p>
        </p:txBody>
      </p:sp>
      <p:sp>
        <p:nvSpPr>
          <p:cNvPr id="135" name="Google Shape;135;p18"/>
          <p:cNvSpPr txBox="1"/>
          <p:nvPr>
            <p:ph idx="3" type="body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LOINC extension project will provide a comprehensive set of Observable 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entities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that may be used for both orders and results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extension will be enhanced 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through the use of less granular Observables that provide the taxonomic structure of the Observables hierarchy and may be used for ordering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extension content will be owned by Regenstrief.  The project only formats existing LOINC content into SNOMED.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LOINC extension content needed to model SNOMED content in other hierarchies will be requested for promotion to the International release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SNOMED will only create Observables which are not included 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the LOINC extension, are necessary for modeling other content, and do not fulfill LOINC inclusion criteria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0" l="42864" r="36769" t="0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Concerns</a:t>
            </a:r>
            <a:endParaRPr/>
          </a:p>
        </p:txBody>
      </p:sp>
      <p:sp>
        <p:nvSpPr>
          <p:cNvPr id="142" name="Google Shape;142;p19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Current separation of Observables and Evaluation procedures leads to inconsistent classification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CA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Some concepts modeled with Observables and others with Evaluation procedures</a:t>
            </a:r>
            <a:endParaRPr sz="1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 light of the SNOMED/RII agreement to create the LOINC </a:t>
            </a: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extension</a:t>
            </a: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, there will be an increased amount of both perceived and actual duplication between Observables and Evaluation procedures for those using the </a:t>
            </a: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LOINC extension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continued existence of two ways of representing the same semantic leads to reduced interoperability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existence of two separate hierarchies results in increased maintenance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Editorial policy states no new Evaluation procedures will be added, but SI continues to receive new requests based on the existing content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idx="1" type="body"/>
          </p:nvPr>
        </p:nvSpPr>
        <p:spPr>
          <a:xfrm>
            <a:off x="360000" y="360000"/>
            <a:ext cx="10463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None/>
            </a:pPr>
            <a:r>
              <a:rPr lang="en-CA" sz="2900"/>
              <a:t>Retaining separate Observable and Evaluation Procedures</a:t>
            </a:r>
            <a:endParaRPr sz="2900"/>
          </a:p>
        </p:txBody>
      </p:sp>
      <p:sp>
        <p:nvSpPr>
          <p:cNvPr id="148" name="Google Shape;148;p20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  <a:endParaRPr b="1"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Meets user requirement for separate orderable concept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Supports many 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existing</a:t>
            </a: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implementations that require SNOMED Procedures for ordering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Allows ordering of panels (e.g. 26604007 |Complete blood count (procedure)|)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CA" sz="1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Does not define the components of the panel</a:t>
            </a: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 b="1"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Potential for large amount of duplicate content 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822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84"/>
              <a:buFont typeface="Arial"/>
              <a:buChar char="○"/>
            </a:pPr>
            <a:r>
              <a:rPr lang="en-CA" sz="1883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33747003 |Glucose measurement, blood (procedure)|</a:t>
            </a:r>
            <a:endParaRPr sz="1883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822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84"/>
              <a:buFont typeface="Arial"/>
              <a:buChar char="○"/>
            </a:pPr>
            <a:r>
              <a:rPr lang="en-CA" sz="1883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434912009 |Blood glucose concentration (observable entity)| </a:t>
            </a:r>
            <a:endParaRPr sz="1883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two ways to model or report the same notion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current situation results in inconsistent classification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mostly primitive (more difficult to maintain)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CA" sz="1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Observable entities are also primarily primitive, but that will be addressed with the LOINC extension project</a:t>
            </a: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Inconsistent with the approach used by other laboratory standards (i.e. LOINC, NPU)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Moving Evaluation Procedures to Observable entity</a:t>
            </a:r>
            <a:endParaRPr/>
          </a:p>
        </p:txBody>
      </p:sp>
      <p:sp>
        <p:nvSpPr>
          <p:cNvPr id="154" name="Google Shape;154;p21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  <a:endParaRPr b="1"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Eliminates perceived and actual duplication between Observable entities and Evaluation procedures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less specific grouper concepts that can be used for ordering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a single way to model content in other hierarchies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Eliminates the need for SNOMED to maintain a separate evaluation procedure hierarchy (at least in the laboratory space)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Is consistent with the approach used by other standards (LOINC, NPU)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 b="1"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Paradigm shift for users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Large impact to current implementations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Currently does not address panels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Rationale for the proposed move	</a:t>
            </a:r>
            <a:endParaRPr/>
          </a:p>
        </p:txBody>
      </p:sp>
      <p:sp>
        <p:nvSpPr>
          <p:cNvPr id="160" name="Google Shape;160;p22"/>
          <p:cNvSpPr txBox="1"/>
          <p:nvPr>
            <p:ph idx="2" type="body"/>
          </p:nvPr>
        </p:nvSpPr>
        <p:spPr>
          <a:xfrm>
            <a:off x="360375" y="1014425"/>
            <a:ext cx="11327100" cy="13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CA"/>
              <a:t>The Evaluation procedure hierarchy concept model was created to support an import of LOINC terms and mimics the top level LOINC model</a:t>
            </a:r>
            <a:endParaRPr/>
          </a:p>
        </p:txBody>
      </p:sp>
      <p:graphicFrame>
        <p:nvGraphicFramePr>
          <p:cNvPr id="161" name="Google Shape;161;p22"/>
          <p:cNvGraphicFramePr/>
          <p:nvPr/>
        </p:nvGraphicFramePr>
        <p:xfrm>
          <a:off x="664175" y="2422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{DD3A3D3B-55D6-4950-80A1-3D64381D5C38}</a:tableStyleId>
              </a:tblPr>
              <a:tblGrid>
                <a:gridCol w="5143500"/>
                <a:gridCol w="5143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800"/>
                        <a:t>SNOMED Evaluation Procedure Attribute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CA" sz="1800"/>
                        <a:t>LOINC part</a:t>
                      </a:r>
                      <a:endParaRPr b="1"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Component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Component (analyte)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Has specimen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System (specimen)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Measurement method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Method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Property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Property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Scale type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Scale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Time aspect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Time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62" name="Google Shape;162;p22"/>
          <p:cNvSpPr txBox="1"/>
          <p:nvPr/>
        </p:nvSpPr>
        <p:spPr>
          <a:xfrm>
            <a:off x="483975" y="5622600"/>
            <a:ext cx="11079900" cy="8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Calibri"/>
                <a:ea typeface="Calibri"/>
                <a:cs typeface="Calibri"/>
                <a:sym typeface="Calibri"/>
              </a:rPr>
              <a:t>The Observable entity concept model was created as a more refined model to represent the defining characteristics of an observation, regardless of whether it is a requested observation or a reported observation.  The number and definition of the attributes in the observables model provides clearer semantics than the Evaluation procedure model.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