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797" r:id="rId2"/>
    <p:sldId id="795" r:id="rId3"/>
    <p:sldId id="791" r:id="rId4"/>
    <p:sldId id="792" r:id="rId5"/>
    <p:sldId id="798" r:id="rId6"/>
    <p:sldId id="756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5EC566C-DE92-4DFC-A390-6AB0FAF9D28E}">
          <p14:sldIdLst/>
        </p14:section>
        <p14:section name="Untitled Section" id="{B3184C90-31B8-46A8-BD68-FB534B775B6C}">
          <p14:sldIdLst>
            <p14:sldId id="797"/>
            <p14:sldId id="795"/>
            <p14:sldId id="791"/>
            <p14:sldId id="792"/>
            <p14:sldId id="798"/>
            <p14:sldId id="7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-alexandra LAMBOT" initials="ML" lastIdx="1" clrIdx="0">
    <p:extLst>
      <p:ext uri="{19B8F6BF-5375-455C-9EA6-DF929625EA0E}">
        <p15:presenceInfo xmlns:p15="http://schemas.microsoft.com/office/powerpoint/2012/main" userId="S-1-5-21-986133041-624570954-518595180-38764" providerId="AD"/>
      </p:ext>
    </p:extLst>
  </p:cmAuthor>
  <p:cmAuthor id="2" name="Marie-alexandra LAMBOT" initials="ML [2]" lastIdx="6" clrIdx="1">
    <p:extLst>
      <p:ext uri="{19B8F6BF-5375-455C-9EA6-DF929625EA0E}">
        <p15:presenceInfo xmlns:p15="http://schemas.microsoft.com/office/powerpoint/2012/main" userId="Marie-alexandra LAMB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EFE7E"/>
    <a:srgbClr val="24A5FC"/>
    <a:srgbClr val="F4B183"/>
    <a:srgbClr val="FF9966"/>
    <a:srgbClr val="EBF6F9"/>
    <a:srgbClr val="009DB6"/>
    <a:srgbClr val="17AEE4"/>
    <a:srgbClr val="C2CD23"/>
    <a:srgbClr val="B3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6395" autoAdjust="0"/>
  </p:normalViewPr>
  <p:slideViewPr>
    <p:cSldViewPr snapToGrid="0">
      <p:cViewPr varScale="1">
        <p:scale>
          <a:sx n="99" d="100"/>
          <a:sy n="99" d="100"/>
        </p:scale>
        <p:origin x="108" y="27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70" d="100"/>
        <a:sy n="170" d="100"/>
      </p:scale>
      <p:origin x="0" y="-15432"/>
    </p:cViewPr>
  </p:sorterViewPr>
  <p:notesViewPr>
    <p:cSldViewPr snapToGrid="0">
      <p:cViewPr varScale="1">
        <p:scale>
          <a:sx n="85" d="100"/>
          <a:sy n="85" d="100"/>
        </p:scale>
        <p:origin x="19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D8568-6CED-4B24-8DB0-F736F62B5F39}" type="datetimeFigureOut">
              <a:rPr lang="en-US" smtClean="0"/>
              <a:t>11/15/2022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D6A26-7174-4CFC-925B-E29D865877C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192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F9765-D4C7-4D7E-8170-2D26E162D866}" type="datetimeFigureOut">
              <a:rPr lang="fr-BE" smtClean="0"/>
              <a:pPr/>
              <a:t>15-11-22</a:t>
            </a:fld>
            <a:endParaRPr lang="fr-B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B5ECF9-0210-44BD-AF7D-A8E64AE7D547}" type="slidenum">
              <a:rPr lang="fr-BE" smtClean="0"/>
              <a:pPr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73910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Anne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5ECF9-0210-44BD-AF7D-A8E64AE7D547}" type="slidenum">
              <a:rPr lang="fr-BE" smtClean="0"/>
              <a:pPr/>
              <a:t>2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40787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Anne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CF9-0210-44BD-AF7D-A8E64AE7D547}" type="slidenum">
              <a:rPr kumimoji="0" lang="fr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B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9129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M-A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5ECF9-0210-44BD-AF7D-A8E64AE7D547}" type="slidenum">
              <a:rPr lang="fr-BE" smtClean="0"/>
              <a:pPr/>
              <a:t>4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89589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M-A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5ECF9-0210-44BD-AF7D-A8E64AE7D547}" type="slidenum">
              <a:rPr lang="fr-BE" smtClean="0"/>
              <a:pPr/>
              <a:t>5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53572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4000" baseline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Cliquez pour modifier le style du titre première dia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31371" y="1556793"/>
            <a:ext cx="10972800" cy="4525963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buClr>
                <a:srgbClr val="0070C0"/>
              </a:buClr>
              <a:buFont typeface="Calibri" pitchFamily="34" charset="0"/>
              <a:buChar char="•"/>
              <a:defRPr>
                <a:solidFill>
                  <a:srgbClr val="0070C0"/>
                </a:solidFill>
              </a:defRPr>
            </a:lvl2pPr>
            <a:lvl3pPr>
              <a:buClr>
                <a:srgbClr val="00A7E1"/>
              </a:buClr>
              <a:buFont typeface="Arial" pitchFamily="34" charset="0"/>
              <a:buChar char="•"/>
              <a:defRPr>
                <a:solidFill>
                  <a:srgbClr val="00A7E1"/>
                </a:solidFill>
              </a:defRPr>
            </a:lvl3pPr>
            <a:lvl4pPr>
              <a:buClr>
                <a:srgbClr val="E8A42A"/>
              </a:buClr>
              <a:buFont typeface="Calibri" pitchFamily="34" charset="0"/>
              <a:buChar char="•"/>
              <a:defRPr>
                <a:solidFill>
                  <a:srgbClr val="003399"/>
                </a:solidFill>
              </a:defRPr>
            </a:lvl4pPr>
            <a:lvl5pPr>
              <a:buClr>
                <a:srgbClr val="92D050"/>
              </a:buClr>
              <a:buFont typeface="Arial" pitchFamily="34" charset="0"/>
              <a:buChar char="•"/>
              <a:defRPr>
                <a:solidFill>
                  <a:srgbClr val="003399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Cliquez pour modifier le style du titre (page de fin)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fr-BE" dirty="0"/>
          </a:p>
        </p:txBody>
      </p:sp>
      <p:sp>
        <p:nvSpPr>
          <p:cNvPr id="5" name="Rectangle 4"/>
          <p:cNvSpPr/>
          <p:nvPr userDrawn="1"/>
        </p:nvSpPr>
        <p:spPr>
          <a:xfrm>
            <a:off x="655093" y="6337075"/>
            <a:ext cx="4128000" cy="72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17AEE4"/>
              </a:gs>
              <a:gs pos="100000">
                <a:srgbClr val="1DC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BE" sz="1800" dirty="0"/>
          </a:p>
        </p:txBody>
      </p:sp>
    </p:spTree>
    <p:extLst>
      <p:ext uri="{BB962C8B-B14F-4D97-AF65-F5344CB8AC3E}">
        <p14:creationId xmlns:p14="http://schemas.microsoft.com/office/powerpoint/2010/main" val="3122411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avec coin arrondi 20"/>
          <p:cNvSpPr/>
          <p:nvPr userDrawn="1"/>
        </p:nvSpPr>
        <p:spPr>
          <a:xfrm>
            <a:off x="-7500" y="6457949"/>
            <a:ext cx="576000" cy="414907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4F6D7"/>
              </a:gs>
            </a:gsLst>
            <a:lin ang="0" scaled="1"/>
            <a:tileRect/>
          </a:gra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avec coin arrondi 19"/>
          <p:cNvSpPr/>
          <p:nvPr userDrawn="1"/>
        </p:nvSpPr>
        <p:spPr>
          <a:xfrm flipH="1">
            <a:off x="11620500" y="6446231"/>
            <a:ext cx="576000" cy="414907"/>
          </a:xfrm>
          <a:prstGeom prst="round1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1F5FC"/>
              </a:gs>
            </a:gsLst>
            <a:lin ang="0" scaled="1"/>
            <a:tileRect/>
          </a:gra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5761039"/>
            <a:ext cx="2743200" cy="365125"/>
          </a:xfrm>
          <a:prstGeom prst="rect">
            <a:avLst/>
          </a:prstGeom>
        </p:spPr>
        <p:txBody>
          <a:bodyPr/>
          <a:lstStyle/>
          <a:p>
            <a:fld id="{9687A47D-EEF9-40EA-9EDD-A591B0FB9BC9}" type="datetime1">
              <a:rPr lang="fr-BE" smtClean="0"/>
              <a:t>15-11-22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576103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B84E1A-3C5A-4ADD-88AA-0A85ABC19467}"/>
              </a:ext>
            </a:extLst>
          </p:cNvPr>
          <p:cNvSpPr/>
          <p:nvPr userDrawn="1"/>
        </p:nvSpPr>
        <p:spPr>
          <a:xfrm rot="10800000">
            <a:off x="0" y="6617650"/>
            <a:ext cx="6120000" cy="252000"/>
          </a:xfrm>
          <a:prstGeom prst="rect">
            <a:avLst/>
          </a:prstGeom>
          <a:gradFill flip="none" rotWithShape="1">
            <a:gsLst>
              <a:gs pos="47000">
                <a:srgbClr val="C2CD23"/>
              </a:gs>
              <a:gs pos="2000">
                <a:schemeClr val="bg1"/>
              </a:gs>
              <a:gs pos="100000">
                <a:srgbClr val="17AEE4"/>
              </a:gs>
              <a:gs pos="81000">
                <a:srgbClr val="009DB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B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B84E1A-3C5A-4ADD-88AA-0A85ABC19467}"/>
              </a:ext>
            </a:extLst>
          </p:cNvPr>
          <p:cNvSpPr/>
          <p:nvPr userDrawn="1"/>
        </p:nvSpPr>
        <p:spPr>
          <a:xfrm>
            <a:off x="6057086" y="6617689"/>
            <a:ext cx="6120000" cy="252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90000">
                <a:srgbClr val="17AEE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BE" dirty="0"/>
          </a:p>
        </p:txBody>
      </p:sp>
      <p:sp>
        <p:nvSpPr>
          <p:cNvPr id="17" name="Espace réservé du numéro de diapositive 15"/>
          <p:cNvSpPr txBox="1">
            <a:spLocks/>
          </p:cNvSpPr>
          <p:nvPr userDrawn="1"/>
        </p:nvSpPr>
        <p:spPr>
          <a:xfrm>
            <a:off x="11620500" y="6515496"/>
            <a:ext cx="556586" cy="299812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EF169F6-B930-4E69-A52C-2C36340E9BE2}" type="slidenum">
              <a:rPr lang="fr-BE" smtClean="0">
                <a:solidFill>
                  <a:schemeClr val="bg1">
                    <a:lumMod val="65000"/>
                  </a:schemeClr>
                </a:solidFill>
              </a:rPr>
              <a:pPr algn="ctr"/>
              <a:t>‹N°›</a:t>
            </a:fld>
            <a:endParaRPr lang="fr-BE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8" name="Connecteur droit 2"/>
          <p:cNvCxnSpPr/>
          <p:nvPr userDrawn="1"/>
        </p:nvCxnSpPr>
        <p:spPr>
          <a:xfrm>
            <a:off x="568500" y="6612717"/>
            <a:ext cx="11052000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9">
            <a:extLst>
              <a:ext uri="{FF2B5EF4-FFF2-40B4-BE49-F238E27FC236}">
                <a16:creationId xmlns:a16="http://schemas.microsoft.com/office/drawing/2014/main" id="{1F4FF4BE-363E-49D8-96C3-3631BFCAD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575" y="110153"/>
            <a:ext cx="554344" cy="324000"/>
          </a:xfrm>
          <a:prstGeom prst="rect">
            <a:avLst/>
          </a:prstGeom>
        </p:spPr>
      </p:pic>
      <p:pic>
        <p:nvPicPr>
          <p:cNvPr id="24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81" y="128172"/>
            <a:ext cx="666709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112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avec coin arrondi 20"/>
          <p:cNvSpPr/>
          <p:nvPr userDrawn="1"/>
        </p:nvSpPr>
        <p:spPr>
          <a:xfrm>
            <a:off x="-1530" y="6518532"/>
            <a:ext cx="576000" cy="316243"/>
          </a:xfrm>
          <a:prstGeom prst="round1Rect">
            <a:avLst/>
          </a:prstGeom>
          <a:gradFill flip="none" rotWithShape="1">
            <a:gsLst>
              <a:gs pos="0">
                <a:srgbClr val="17AEE4"/>
              </a:gs>
              <a:gs pos="100000">
                <a:srgbClr val="17AEE4"/>
              </a:gs>
            </a:gsLst>
            <a:lin ang="0" scaled="1"/>
            <a:tileRect/>
          </a:gra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3089699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5761039"/>
            <a:ext cx="2743200" cy="365125"/>
          </a:xfrm>
          <a:prstGeom prst="rect">
            <a:avLst/>
          </a:prstGeom>
        </p:spPr>
        <p:txBody>
          <a:bodyPr/>
          <a:lstStyle/>
          <a:p>
            <a:fld id="{9687A47D-EEF9-40EA-9EDD-A591B0FB9BC9}" type="datetime1">
              <a:rPr lang="fr-BE" smtClean="0"/>
              <a:t>15-11-22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576103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B84E1A-3C5A-4ADD-88AA-0A85ABC19467}"/>
              </a:ext>
            </a:extLst>
          </p:cNvPr>
          <p:cNvSpPr/>
          <p:nvPr userDrawn="1"/>
        </p:nvSpPr>
        <p:spPr>
          <a:xfrm rot="10800000">
            <a:off x="788639" y="-2723"/>
            <a:ext cx="11407495" cy="252000"/>
          </a:xfrm>
          <a:prstGeom prst="rect">
            <a:avLst/>
          </a:prstGeom>
          <a:gradFill flip="none" rotWithShape="1">
            <a:gsLst>
              <a:gs pos="47000">
                <a:srgbClr val="C2CD23"/>
              </a:gs>
              <a:gs pos="2000">
                <a:schemeClr val="bg1"/>
              </a:gs>
              <a:gs pos="100000">
                <a:srgbClr val="17AEE4"/>
              </a:gs>
              <a:gs pos="81000">
                <a:srgbClr val="009DB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B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B84E1A-3C5A-4ADD-88AA-0A85ABC19467}"/>
              </a:ext>
            </a:extLst>
          </p:cNvPr>
          <p:cNvSpPr/>
          <p:nvPr userDrawn="1"/>
        </p:nvSpPr>
        <p:spPr>
          <a:xfrm>
            <a:off x="0" y="6608164"/>
            <a:ext cx="11515725" cy="252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90000">
                <a:srgbClr val="17AEE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BE" dirty="0"/>
          </a:p>
        </p:txBody>
      </p:sp>
      <p:sp>
        <p:nvSpPr>
          <p:cNvPr id="17" name="Espace réservé du numéro de diapositive 15"/>
          <p:cNvSpPr txBox="1">
            <a:spLocks/>
          </p:cNvSpPr>
          <p:nvPr userDrawn="1"/>
        </p:nvSpPr>
        <p:spPr>
          <a:xfrm>
            <a:off x="17884" y="6558188"/>
            <a:ext cx="556586" cy="299812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EF169F6-B930-4E69-A52C-2C36340E9BE2}" type="slidenum">
              <a:rPr lang="fr-BE" smtClean="0">
                <a:solidFill>
                  <a:schemeClr val="bg1">
                    <a:lumMod val="85000"/>
                  </a:schemeClr>
                </a:solidFill>
              </a:rPr>
              <a:pPr algn="ctr"/>
              <a:t>‹N°›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3" name="Image 9">
            <a:extLst>
              <a:ext uri="{FF2B5EF4-FFF2-40B4-BE49-F238E27FC236}">
                <a16:creationId xmlns:a16="http://schemas.microsoft.com/office/drawing/2014/main" id="{1F4FF4BE-363E-49D8-96C3-3631BFCAD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124" y="6479610"/>
            <a:ext cx="554344" cy="324000"/>
          </a:xfrm>
          <a:prstGeom prst="rect">
            <a:avLst/>
          </a:prstGeom>
        </p:spPr>
      </p:pic>
      <p:pic>
        <p:nvPicPr>
          <p:cNvPr id="24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81" y="58499"/>
            <a:ext cx="666709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46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pour modifier le style du titre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  <p:sldLayoutId id="214748370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6">
              <a:lumMod val="7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339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A7E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simplifier.net/ehealthplatformfederalprofiles/bevaccination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s://careset.be/" TargetMode="External"/><Relationship Id="rId7" Type="http://schemas.openxmlformats.org/officeDocument/2006/relationships/hyperlink" Target="mailto:info@csct.be" TargetMode="External"/><Relationship Id="rId2" Type="http://schemas.openxmlformats.org/officeDocument/2006/relationships/hyperlink" Target="mailto:besafeshare@riziv-inami.fgov.b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sct.be/helpdesk" TargetMode="External"/><Relationship Id="rId5" Type="http://schemas.openxmlformats.org/officeDocument/2006/relationships/hyperlink" Target="https://csct.be/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ous-titre 2"/>
          <p:cNvSpPr txBox="1">
            <a:spLocks/>
          </p:cNvSpPr>
          <p:nvPr/>
        </p:nvSpPr>
        <p:spPr>
          <a:xfrm>
            <a:off x="300710" y="5480706"/>
            <a:ext cx="6265553" cy="10270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Marie-Alexandra Lambot, MD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Adjunct to the Medical Direction, CHU St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Pierre, Brussels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Community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Support on Clinical Terminologies (CSCT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) coordinator 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3035" y="2399114"/>
            <a:ext cx="10804946" cy="10128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800" b="1" dirty="0" smtClean="0">
                <a:latin typeface="+mn-lt"/>
              </a:rPr>
              <a:t>Vaccination Care Set / Belgian FHIR resource</a:t>
            </a:r>
            <a:endParaRPr lang="en-US" sz="3800" b="1" dirty="0"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B84E1A-3C5A-4ADD-88AA-0A85ABC19467}"/>
              </a:ext>
            </a:extLst>
          </p:cNvPr>
          <p:cNvSpPr/>
          <p:nvPr/>
        </p:nvSpPr>
        <p:spPr>
          <a:xfrm>
            <a:off x="0" y="6531405"/>
            <a:ext cx="12072375" cy="32659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90000">
                <a:srgbClr val="17AEE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BE" dirty="0"/>
          </a:p>
        </p:txBody>
      </p:sp>
      <p:pic>
        <p:nvPicPr>
          <p:cNvPr id="13" name="Image 9">
            <a:extLst>
              <a:ext uri="{FF2B5EF4-FFF2-40B4-BE49-F238E27FC236}">
                <a16:creationId xmlns:a16="http://schemas.microsoft.com/office/drawing/2014/main" id="{1F4FF4BE-363E-49D8-96C3-3631BFCAD0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6164" y="5271741"/>
            <a:ext cx="981817" cy="575366"/>
          </a:xfrm>
          <a:prstGeom prst="rect">
            <a:avLst/>
          </a:prstGeom>
        </p:spPr>
      </p:pic>
      <p:cxnSp>
        <p:nvCxnSpPr>
          <p:cNvPr id="14" name="Connecteur droit 2"/>
          <p:cNvCxnSpPr/>
          <p:nvPr/>
        </p:nvCxnSpPr>
        <p:spPr>
          <a:xfrm>
            <a:off x="-1439" y="6531405"/>
            <a:ext cx="1220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ous-titre 2"/>
          <p:cNvSpPr txBox="1">
            <a:spLocks/>
          </p:cNvSpPr>
          <p:nvPr/>
        </p:nvSpPr>
        <p:spPr>
          <a:xfrm>
            <a:off x="2075391" y="3652304"/>
            <a:ext cx="7921592" cy="794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SNOMED on FHIR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15th of November 2022</a:t>
            </a:r>
          </a:p>
          <a:p>
            <a:pPr>
              <a:spcBef>
                <a:spcPts val="0"/>
              </a:spcBef>
            </a:pP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7" name="Image 16" descr="logo_chu_um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06830" y="5866357"/>
            <a:ext cx="1284117" cy="49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91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9420304" y="4831010"/>
            <a:ext cx="1934694" cy="63075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99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Ellipse 9"/>
          <p:cNvSpPr/>
          <p:nvPr/>
        </p:nvSpPr>
        <p:spPr>
          <a:xfrm>
            <a:off x="9561435" y="4866871"/>
            <a:ext cx="1676399" cy="53601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4B183"/>
            </a:solidFill>
          </a:ln>
          <a:effectLst>
            <a:innerShdw blurRad="76200" dist="50800" dir="18900000">
              <a:schemeClr val="accent6">
                <a:lumMod val="50000"/>
                <a:alpha val="50000"/>
              </a:schemeClr>
            </a:inn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itre 1"/>
          <p:cNvSpPr>
            <a:spLocks noGrp="1"/>
          </p:cNvSpPr>
          <p:nvPr>
            <p:ph type="title"/>
          </p:nvPr>
        </p:nvSpPr>
        <p:spPr>
          <a:xfrm>
            <a:off x="800692" y="205353"/>
            <a:ext cx="10791824" cy="564793"/>
          </a:xfrm>
        </p:spPr>
        <p:txBody>
          <a:bodyPr>
            <a:noAutofit/>
          </a:bodyPr>
          <a:lstStyle/>
          <a:p>
            <a:r>
              <a:rPr lang="fr-BE" sz="3200" b="1" dirty="0" smtClean="0">
                <a:latin typeface="+mj-lt"/>
              </a:rPr>
              <a:t>The Be-SafeShare </a:t>
            </a:r>
            <a:r>
              <a:rPr lang="en-US" sz="3200" b="1" dirty="0" smtClean="0">
                <a:latin typeface="+mj-lt"/>
              </a:rPr>
              <a:t>project</a:t>
            </a:r>
            <a:endParaRPr lang="en-US" sz="3200" b="1" dirty="0">
              <a:latin typeface="+mj-lt"/>
            </a:endParaRPr>
          </a:p>
        </p:txBody>
      </p:sp>
      <p:cxnSp>
        <p:nvCxnSpPr>
          <p:cNvPr id="33" name="Connecteur droit 2"/>
          <p:cNvCxnSpPr/>
          <p:nvPr/>
        </p:nvCxnSpPr>
        <p:spPr>
          <a:xfrm>
            <a:off x="983844" y="955062"/>
            <a:ext cx="10265181" cy="35129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2"/>
          <p:cNvSpPr txBox="1">
            <a:spLocks/>
          </p:cNvSpPr>
          <p:nvPr/>
        </p:nvSpPr>
        <p:spPr>
          <a:xfrm>
            <a:off x="983843" y="1128864"/>
            <a:ext cx="10265181" cy="1544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766762" marR="0" indent="-309562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1184563" marR="0" indent="-270163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1668779" marR="0" indent="-29717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2125979" marR="0" indent="-29717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2583179" marR="0" indent="-29717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3040379" marR="0" indent="-29717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3497579" marR="0" indent="-29717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3954779" marR="0" indent="-29717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indent="0">
              <a:buNone/>
              <a:defRPr/>
            </a:pPr>
            <a:r>
              <a:rPr lang="en-US" sz="2000" kern="0" dirty="0" smtClean="0">
                <a:solidFill>
                  <a:srgbClr val="003399"/>
                </a:solidFill>
                <a:cs typeface="Arial"/>
              </a:rPr>
              <a:t>The Be-Safeshare (</a:t>
            </a:r>
            <a:r>
              <a:rPr lang="en-US" sz="2000" b="1" kern="0" dirty="0" smtClean="0">
                <a:solidFill>
                  <a:srgbClr val="003399"/>
                </a:solidFill>
                <a:cs typeface="Arial"/>
              </a:rPr>
              <a:t>Belgian Coordination Authority for Secure Standardized Multidisciplinary Health Data Exchange) </a:t>
            </a:r>
            <a:r>
              <a:rPr lang="en-US" sz="2000" kern="0" dirty="0" smtClean="0">
                <a:solidFill>
                  <a:srgbClr val="003399"/>
                </a:solidFill>
                <a:cs typeface="Arial"/>
              </a:rPr>
              <a:t>project, correspond to point 4.1 of the Belgian e-Health 3.0 roadmap “multidisciplinary electronic data exchange”. It is managed by the </a:t>
            </a:r>
            <a:r>
              <a:rPr lang="en-US" sz="2000" kern="0" dirty="0" err="1" smtClean="0">
                <a:solidFill>
                  <a:srgbClr val="003399"/>
                </a:solidFill>
                <a:cs typeface="Arial"/>
              </a:rPr>
              <a:t>INAMI-RIZIV</a:t>
            </a:r>
            <a:r>
              <a:rPr lang="en-US" sz="2000" kern="0" dirty="0" smtClean="0">
                <a:solidFill>
                  <a:srgbClr val="003399"/>
                </a:solidFill>
                <a:cs typeface="Arial"/>
              </a:rPr>
              <a:t>.</a:t>
            </a:r>
            <a:endParaRPr lang="en-US" sz="2000" kern="0" dirty="0">
              <a:solidFill>
                <a:srgbClr val="003399"/>
              </a:solidFill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83843" y="2296922"/>
            <a:ext cx="8132997" cy="3995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900"/>
              </a:spcAft>
              <a:buNone/>
              <a:defRPr/>
            </a:pPr>
            <a:r>
              <a:rPr lang="en-US" sz="2000" dirty="0" smtClean="0">
                <a:solidFill>
                  <a:srgbClr val="003399"/>
                </a:solidFill>
                <a:cs typeface="Arial"/>
              </a:rPr>
              <a:t>It requires the creation of information models called </a:t>
            </a:r>
            <a:r>
              <a:rPr lang="en-US" sz="2000" b="1" dirty="0" smtClean="0">
                <a:solidFill>
                  <a:srgbClr val="0070C0"/>
                </a:solidFill>
                <a:cs typeface="Arial"/>
              </a:rPr>
              <a:t>Care Sets:</a:t>
            </a:r>
          </a:p>
          <a:p>
            <a:pPr marL="533400" lvl="1"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Functional logical models</a:t>
            </a:r>
            <a:r>
              <a:rPr lang="en-US" sz="2000" dirty="0" smtClean="0">
                <a:solidFill>
                  <a:srgbClr val="0070C0"/>
                </a:solidFill>
                <a:cs typeface="Arial"/>
              </a:rPr>
              <a:t> adapted to the needs of the Belgian healthcare providers</a:t>
            </a:r>
          </a:p>
          <a:p>
            <a:pPr marL="533400" lvl="1"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70C0"/>
                </a:solidFill>
                <a:cs typeface="Arial"/>
              </a:rPr>
              <a:t>Base for the creation of the corresponding </a:t>
            </a:r>
            <a:r>
              <a:rPr lang="en-US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Belgian</a:t>
            </a:r>
            <a:r>
              <a:rPr lang="en-US" sz="20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cs typeface="Arial"/>
              </a:rPr>
              <a:t>HL7 FHIR </a:t>
            </a:r>
            <a:r>
              <a:rPr lang="en-US" sz="2000" dirty="0" smtClean="0">
                <a:solidFill>
                  <a:srgbClr val="0070C0"/>
                </a:solidFill>
                <a:cs typeface="Arial"/>
              </a:rPr>
              <a:t>profiles (HL7 is the data exchange standard adopted by the Belgian e-Health plan 2019-2021)</a:t>
            </a:r>
          </a:p>
          <a:p>
            <a:pPr marL="533400" lvl="1"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70C0"/>
                </a:solidFill>
                <a:cs typeface="Arial"/>
              </a:rPr>
              <a:t>National value sets in </a:t>
            </a:r>
            <a:r>
              <a:rPr lang="en-US" sz="2000" dirty="0" smtClean="0">
                <a:solidFill>
                  <a:srgbClr val="00B0F0"/>
                </a:solidFill>
                <a:cs typeface="Arial"/>
              </a:rPr>
              <a:t>SNOMED CT</a:t>
            </a:r>
            <a:r>
              <a:rPr lang="en-US" sz="2000" dirty="0" smtClean="0">
                <a:solidFill>
                  <a:srgbClr val="0070C0"/>
                </a:solidFill>
                <a:cs typeface="Arial"/>
              </a:rPr>
              <a:t>, the international multilingual healthcare terminology chosen by the Belgian e-Health plan 2013-2018</a:t>
            </a:r>
          </a:p>
          <a:p>
            <a:pPr marL="533400" lvl="1"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cs typeface="Arial"/>
              </a:rPr>
              <a:t>Creation based on effective use-cases from the field (Business rules workgroups)</a:t>
            </a:r>
            <a:endParaRPr lang="en-US" sz="2000" i="1" dirty="0">
              <a:solidFill>
                <a:schemeClr val="accent6">
                  <a:lumMod val="75000"/>
                </a:schemeClr>
              </a:solidFill>
              <a:cs typeface="Arial"/>
            </a:endParaRPr>
          </a:p>
        </p:txBody>
      </p:sp>
      <p:pic>
        <p:nvPicPr>
          <p:cNvPr id="6" name="Picture 49" descr="A picture containing drawing&#10;&#10;Description automatically generated">
            <a:extLst>
              <a:ext uri="{FF2B5EF4-FFF2-40B4-BE49-F238E27FC236}">
                <a16:creationId xmlns:a16="http://schemas.microsoft.com/office/drawing/2014/main" id="{BAF947A8-3420-4F48-85FD-DFE6F2683C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863" y="4243252"/>
            <a:ext cx="947960" cy="94796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65" t="17606" r="24677" b="30238"/>
          <a:stretch/>
        </p:blipFill>
        <p:spPr>
          <a:xfrm>
            <a:off x="10047272" y="3411245"/>
            <a:ext cx="1404000" cy="832007"/>
          </a:xfrm>
          <a:prstGeom prst="rect">
            <a:avLst/>
          </a:prstGeom>
        </p:spPr>
      </p:pic>
      <p:grpSp>
        <p:nvGrpSpPr>
          <p:cNvPr id="13" name="Groupe 12"/>
          <p:cNvGrpSpPr/>
          <p:nvPr/>
        </p:nvGrpSpPr>
        <p:grpSpPr>
          <a:xfrm>
            <a:off x="9556411" y="2935966"/>
            <a:ext cx="1673623" cy="2229068"/>
            <a:chOff x="9507740" y="2935966"/>
            <a:chExt cx="1673623" cy="2229068"/>
          </a:xfrm>
        </p:grpSpPr>
        <p:sp>
          <p:nvSpPr>
            <p:cNvPr id="2" name="Arc 1"/>
            <p:cNvSpPr/>
            <p:nvPr/>
          </p:nvSpPr>
          <p:spPr>
            <a:xfrm>
              <a:off x="9511554" y="2935966"/>
              <a:ext cx="1667435" cy="1134010"/>
            </a:xfrm>
            <a:prstGeom prst="arc">
              <a:avLst>
                <a:gd name="adj1" fmla="val 10800000"/>
                <a:gd name="adj2" fmla="val 40193"/>
              </a:avLst>
            </a:prstGeom>
            <a:ln w="28575">
              <a:solidFill>
                <a:srgbClr val="F4B1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Connecteur droit 10"/>
            <p:cNvCxnSpPr/>
            <p:nvPr/>
          </p:nvCxnSpPr>
          <p:spPr>
            <a:xfrm flipH="1">
              <a:off x="9507740" y="3483963"/>
              <a:ext cx="4748" cy="1656000"/>
            </a:xfrm>
            <a:prstGeom prst="line">
              <a:avLst/>
            </a:prstGeom>
            <a:ln w="28575">
              <a:solidFill>
                <a:srgbClr val="F4B1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flipH="1">
              <a:off x="11176615" y="3509034"/>
              <a:ext cx="4748" cy="1656000"/>
            </a:xfrm>
            <a:prstGeom prst="line">
              <a:avLst/>
            </a:prstGeom>
            <a:ln w="28575">
              <a:solidFill>
                <a:srgbClr val="F4B1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Ellipse 13"/>
          <p:cNvSpPr/>
          <p:nvPr/>
        </p:nvSpPr>
        <p:spPr>
          <a:xfrm>
            <a:off x="8938009" y="2243974"/>
            <a:ext cx="2878853" cy="2895989"/>
          </a:xfrm>
          <a:prstGeom prst="ellipse">
            <a:avLst/>
          </a:prstGeom>
          <a:gradFill flip="none" rotWithShape="1">
            <a:gsLst>
              <a:gs pos="0">
                <a:srgbClr val="FFFF00">
                  <a:alpha val="40000"/>
                </a:srgbClr>
              </a:gs>
              <a:gs pos="48000">
                <a:srgbClr val="FFC000">
                  <a:lumMod val="61000"/>
                  <a:lumOff val="39000"/>
                  <a:alpha val="11000"/>
                </a:srgbClr>
              </a:gs>
              <a:gs pos="100000">
                <a:schemeClr val="bg1">
                  <a:alpha val="0"/>
                </a:schemeClr>
              </a:gs>
              <a:gs pos="67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57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/>
          <p:cNvSpPr>
            <a:spLocks noGrp="1"/>
          </p:cNvSpPr>
          <p:nvPr>
            <p:ph type="title"/>
          </p:nvPr>
        </p:nvSpPr>
        <p:spPr>
          <a:xfrm>
            <a:off x="800692" y="169493"/>
            <a:ext cx="10791824" cy="564793"/>
          </a:xfrm>
        </p:spPr>
        <p:txBody>
          <a:bodyPr>
            <a:noAutofit/>
          </a:bodyPr>
          <a:lstStyle/>
          <a:p>
            <a:r>
              <a:rPr lang="fr-BE" sz="3200" b="1" dirty="0" smtClean="0">
                <a:latin typeface="+mj-lt"/>
              </a:rPr>
              <a:t>Care Set life cycle</a:t>
            </a:r>
            <a:endParaRPr lang="fr-BE" sz="3200" b="1" dirty="0">
              <a:latin typeface="+mj-lt"/>
            </a:endParaRPr>
          </a:p>
        </p:txBody>
      </p:sp>
      <p:cxnSp>
        <p:nvCxnSpPr>
          <p:cNvPr id="33" name="Connecteur droit 2"/>
          <p:cNvCxnSpPr/>
          <p:nvPr/>
        </p:nvCxnSpPr>
        <p:spPr>
          <a:xfrm>
            <a:off x="983844" y="868426"/>
            <a:ext cx="10265181" cy="35129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89" y="769122"/>
            <a:ext cx="11436095" cy="580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4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/>
          <p:cNvSpPr>
            <a:spLocks noGrp="1"/>
          </p:cNvSpPr>
          <p:nvPr>
            <p:ph type="title"/>
          </p:nvPr>
        </p:nvSpPr>
        <p:spPr>
          <a:xfrm>
            <a:off x="720522" y="69026"/>
            <a:ext cx="10791824" cy="564793"/>
          </a:xfrm>
        </p:spPr>
        <p:txBody>
          <a:bodyPr>
            <a:noAutofit/>
          </a:bodyPr>
          <a:lstStyle/>
          <a:p>
            <a:r>
              <a:rPr lang="fr-BE" sz="3200" b="1" dirty="0" smtClean="0">
                <a:latin typeface="+mj-lt"/>
              </a:rPr>
              <a:t>Vaccination logical model</a:t>
            </a:r>
            <a:endParaRPr lang="fr-BE" sz="3200" b="1" dirty="0">
              <a:latin typeface="+mj-lt"/>
            </a:endParaRPr>
          </a:p>
        </p:txBody>
      </p:sp>
      <p:cxnSp>
        <p:nvCxnSpPr>
          <p:cNvPr id="33" name="Connecteur droit 2"/>
          <p:cNvCxnSpPr/>
          <p:nvPr/>
        </p:nvCxnSpPr>
        <p:spPr>
          <a:xfrm>
            <a:off x="983843" y="635167"/>
            <a:ext cx="10265181" cy="35129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8"/>
          <p:cNvPicPr>
            <a:picLocks noChangeAspect="1"/>
          </p:cNvPicPr>
          <p:nvPr/>
        </p:nvPicPr>
        <p:blipFill rotWithShape="1">
          <a:blip r:embed="rId3"/>
          <a:srcRect l="103" t="967" r="694" b="1780"/>
          <a:stretch/>
        </p:blipFill>
        <p:spPr>
          <a:xfrm>
            <a:off x="805866" y="731519"/>
            <a:ext cx="10443158" cy="586086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1516" y="6627168"/>
            <a:ext cx="403328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900" dirty="0">
                <a:solidFill>
                  <a:srgbClr val="40507C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https://simplifier.net/ehealthplatformfederalprofiles/bevaccination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46267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/>
          <p:cNvSpPr>
            <a:spLocks noGrp="1"/>
          </p:cNvSpPr>
          <p:nvPr>
            <p:ph type="title"/>
          </p:nvPr>
        </p:nvSpPr>
        <p:spPr>
          <a:xfrm>
            <a:off x="729673" y="13553"/>
            <a:ext cx="10791824" cy="564793"/>
          </a:xfrm>
        </p:spPr>
        <p:txBody>
          <a:bodyPr>
            <a:noAutofit/>
          </a:bodyPr>
          <a:lstStyle/>
          <a:p>
            <a:r>
              <a:rPr lang="fr-BE" sz="2800" b="1" dirty="0" smtClean="0">
                <a:latin typeface="+mj-lt"/>
              </a:rPr>
              <a:t>Vaccination FHIR </a:t>
            </a:r>
            <a:r>
              <a:rPr lang="fr-BE" sz="2800" b="1" dirty="0" err="1" smtClean="0">
                <a:latin typeface="+mj-lt"/>
              </a:rPr>
              <a:t>resource</a:t>
            </a:r>
            <a:endParaRPr lang="fr-BE" sz="2800" b="1" dirty="0">
              <a:latin typeface="+mj-lt"/>
            </a:endParaRPr>
          </a:p>
        </p:txBody>
      </p:sp>
      <p:cxnSp>
        <p:nvCxnSpPr>
          <p:cNvPr id="33" name="Connecteur droit 2"/>
          <p:cNvCxnSpPr/>
          <p:nvPr/>
        </p:nvCxnSpPr>
        <p:spPr>
          <a:xfrm>
            <a:off x="992994" y="568991"/>
            <a:ext cx="10265181" cy="35129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9956" y="649709"/>
            <a:ext cx="8471618" cy="58595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96907" y="3834570"/>
            <a:ext cx="612058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96907" y="4014642"/>
            <a:ext cx="848032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61934" y="3315495"/>
            <a:ext cx="872613" cy="162000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04282" y="1192150"/>
            <a:ext cx="612058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007" y="2333625"/>
            <a:ext cx="647700" cy="17526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8819" y="2009063"/>
            <a:ext cx="1234440" cy="51054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821115" y="2029863"/>
            <a:ext cx="1232144" cy="48974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25173" y="1011361"/>
            <a:ext cx="762308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9079" y="1520865"/>
            <a:ext cx="914400" cy="33528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096907" y="5882137"/>
            <a:ext cx="648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2987" y="2977601"/>
            <a:ext cx="861060" cy="160020"/>
          </a:xfrm>
          <a:prstGeom prst="rect">
            <a:avLst/>
          </a:prstGeom>
        </p:spPr>
      </p:pic>
      <p:cxnSp>
        <p:nvCxnSpPr>
          <p:cNvPr id="18" name="Connecteur en angle 17"/>
          <p:cNvCxnSpPr>
            <a:stCxn id="22" idx="2"/>
            <a:endCxn id="23" idx="1"/>
          </p:cNvCxnSpPr>
          <p:nvPr/>
        </p:nvCxnSpPr>
        <p:spPr>
          <a:xfrm rot="16200000" flipH="1">
            <a:off x="2815862" y="3124058"/>
            <a:ext cx="848782" cy="43359"/>
          </a:xfrm>
          <a:prstGeom prst="bentConnector2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261933" y="3489129"/>
            <a:ext cx="872613" cy="162000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104281" y="2562679"/>
            <a:ext cx="1674415" cy="729917"/>
          </a:xfrm>
          <a:prstGeom prst="rect">
            <a:avLst/>
          </a:prstGeom>
          <a:solidFill>
            <a:srgbClr val="00B0F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104281" y="2567459"/>
            <a:ext cx="22858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 smtClean="0"/>
              <a:t> </a:t>
            </a:r>
            <a:endParaRPr lang="en-US" sz="400" dirty="0"/>
          </a:p>
        </p:txBody>
      </p:sp>
      <p:cxnSp>
        <p:nvCxnSpPr>
          <p:cNvPr id="34" name="Connecteur en angle 33"/>
          <p:cNvCxnSpPr>
            <a:stCxn id="22" idx="2"/>
            <a:endCxn id="9" idx="1"/>
          </p:cNvCxnSpPr>
          <p:nvPr/>
        </p:nvCxnSpPr>
        <p:spPr>
          <a:xfrm rot="16200000" flipH="1">
            <a:off x="2902680" y="3037241"/>
            <a:ext cx="675148" cy="43360"/>
          </a:xfrm>
          <a:prstGeom prst="bentConnector2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Imag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0608" y="3301261"/>
            <a:ext cx="853440" cy="33528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1830607" y="3301387"/>
            <a:ext cx="900000" cy="162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30607" y="3489129"/>
            <a:ext cx="894862" cy="162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18654" y="828766"/>
            <a:ext cx="797027" cy="199257"/>
          </a:xfrm>
          <a:prstGeom prst="rect">
            <a:avLst/>
          </a:prstGeom>
        </p:spPr>
      </p:pic>
      <p:cxnSp>
        <p:nvCxnSpPr>
          <p:cNvPr id="42" name="Connecteur droit 41"/>
          <p:cNvCxnSpPr/>
          <p:nvPr/>
        </p:nvCxnSpPr>
        <p:spPr>
          <a:xfrm>
            <a:off x="1808485" y="1011361"/>
            <a:ext cx="0" cy="53673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104281" y="5353933"/>
            <a:ext cx="504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096907" y="5016460"/>
            <a:ext cx="864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104281" y="1712631"/>
            <a:ext cx="864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088923" y="3666209"/>
            <a:ext cx="612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104281" y="5182914"/>
            <a:ext cx="504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pic>
        <p:nvPicPr>
          <p:cNvPr id="49" name="Image 4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22987" y="6306277"/>
            <a:ext cx="792480" cy="144780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2131" y="2497423"/>
            <a:ext cx="990600" cy="137160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9133" y="2650100"/>
            <a:ext cx="754380" cy="160020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8803" y="2827704"/>
            <a:ext cx="1021080" cy="137160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6879" y="2984863"/>
            <a:ext cx="990600" cy="152400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84289" y="3151038"/>
            <a:ext cx="868680" cy="160020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15481" y="4505140"/>
            <a:ext cx="731520" cy="655320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1804015" y="4511380"/>
            <a:ext cx="720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815481" y="4678294"/>
            <a:ext cx="720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815481" y="4847139"/>
            <a:ext cx="720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092088" y="4488256"/>
            <a:ext cx="720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099686" y="4666849"/>
            <a:ext cx="972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096907" y="4840370"/>
            <a:ext cx="972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63" name="Flèche droite 62"/>
          <p:cNvSpPr/>
          <p:nvPr/>
        </p:nvSpPr>
        <p:spPr>
          <a:xfrm>
            <a:off x="9029859" y="4536157"/>
            <a:ext cx="184355" cy="7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ZoneTexte 63"/>
          <p:cNvSpPr txBox="1"/>
          <p:nvPr/>
        </p:nvSpPr>
        <p:spPr>
          <a:xfrm>
            <a:off x="9278091" y="4444840"/>
            <a:ext cx="14638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solidFill>
                  <a:srgbClr val="00B0F0"/>
                </a:solidFill>
              </a:rPr>
              <a:t>AllergyIntolerance.reaction</a:t>
            </a:r>
            <a:endParaRPr lang="en-US" sz="900" dirty="0">
              <a:solidFill>
                <a:srgbClr val="00B0F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086696" y="5532526"/>
            <a:ext cx="684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804015" y="6291689"/>
            <a:ext cx="792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096907" y="6291689"/>
            <a:ext cx="576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086696" y="1879266"/>
            <a:ext cx="864000" cy="14400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4034666" y="1840076"/>
            <a:ext cx="7569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B0F0"/>
                </a:solidFill>
              </a:rPr>
              <a:t>SNOMED CT</a:t>
            </a:r>
            <a:endParaRPr lang="en-US" sz="900" dirty="0">
              <a:solidFill>
                <a:srgbClr val="00B0F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104281" y="1512469"/>
            <a:ext cx="872613" cy="162000"/>
          </a:xfrm>
          <a:prstGeom prst="rect">
            <a:avLst/>
          </a:prstGeom>
          <a:solidFill>
            <a:srgbClr val="00B0F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095667" y="1341967"/>
            <a:ext cx="1152000" cy="162000"/>
          </a:xfrm>
          <a:prstGeom prst="rect">
            <a:avLst/>
          </a:prstGeom>
          <a:solidFill>
            <a:srgbClr val="00B0F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086696" y="2048818"/>
            <a:ext cx="1548000" cy="489740"/>
          </a:xfrm>
          <a:prstGeom prst="rect">
            <a:avLst/>
          </a:prstGeom>
          <a:solidFill>
            <a:srgbClr val="92D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pic>
        <p:nvPicPr>
          <p:cNvPr id="74" name="Image 7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89509" y="3701377"/>
            <a:ext cx="1120140" cy="906780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19133" y="4583403"/>
            <a:ext cx="1485900" cy="1744980"/>
          </a:xfrm>
          <a:prstGeom prst="rect">
            <a:avLst/>
          </a:prstGeom>
        </p:spPr>
      </p:pic>
      <p:sp>
        <p:nvSpPr>
          <p:cNvPr id="76" name="Rectangle 75"/>
          <p:cNvSpPr/>
          <p:nvPr/>
        </p:nvSpPr>
        <p:spPr>
          <a:xfrm>
            <a:off x="205449" y="4594849"/>
            <a:ext cx="972000" cy="144000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24164" y="5661406"/>
            <a:ext cx="1080000" cy="144000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318947" y="1297397"/>
            <a:ext cx="8130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900" dirty="0" err="1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originalOrder</a:t>
            </a:r>
            <a:endParaRPr lang="en-US" sz="900" dirty="0">
              <a:solidFill>
                <a:srgbClr val="00B0F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4164" y="5494347"/>
            <a:ext cx="1260000" cy="144000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223151" y="6403686"/>
            <a:ext cx="98456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800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confirmationStatus</a:t>
            </a:r>
            <a:endParaRPr lang="en-US" sz="800" dirty="0"/>
          </a:p>
        </p:txBody>
      </p:sp>
      <p:pic>
        <p:nvPicPr>
          <p:cNvPr id="81" name="Image 8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107426" y="6449036"/>
            <a:ext cx="190500" cy="144780"/>
          </a:xfrm>
          <a:prstGeom prst="rect">
            <a:avLst/>
          </a:prstGeom>
        </p:spPr>
      </p:pic>
      <p:sp>
        <p:nvSpPr>
          <p:cNvPr id="82" name="Rectangle 81"/>
          <p:cNvSpPr/>
          <p:nvPr/>
        </p:nvSpPr>
        <p:spPr>
          <a:xfrm>
            <a:off x="3095667" y="6458127"/>
            <a:ext cx="1080000" cy="144000"/>
          </a:xfrm>
          <a:prstGeom prst="rect">
            <a:avLst/>
          </a:prstGeom>
          <a:solidFill>
            <a:srgbClr val="00B0F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4207716" y="6414711"/>
            <a:ext cx="31951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B0F0"/>
                </a:solidFill>
              </a:rPr>
              <a:t>SNOMED CT, equivalent to AllergyIntolerance </a:t>
            </a:r>
            <a:r>
              <a:rPr lang="en-US" sz="900" b="1" i="1" dirty="0" err="1" smtClean="0">
                <a:solidFill>
                  <a:srgbClr val="00B0F0"/>
                </a:solidFill>
              </a:rPr>
              <a:t>verificationStatus</a:t>
            </a:r>
            <a:endParaRPr lang="en-US" sz="900" b="1" i="1" dirty="0">
              <a:solidFill>
                <a:srgbClr val="00B0F0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095667" y="5702433"/>
            <a:ext cx="1152000" cy="162000"/>
          </a:xfrm>
          <a:prstGeom prst="rect">
            <a:avLst/>
          </a:prstGeom>
          <a:solidFill>
            <a:srgbClr val="00B0F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cxnSp>
        <p:nvCxnSpPr>
          <p:cNvPr id="86" name="Connecteur en angle 85"/>
          <p:cNvCxnSpPr>
            <a:stCxn id="84" idx="1"/>
            <a:endCxn id="43" idx="1"/>
          </p:cNvCxnSpPr>
          <p:nvPr/>
        </p:nvCxnSpPr>
        <p:spPr>
          <a:xfrm rot="10800000" flipH="1">
            <a:off x="3095667" y="5425933"/>
            <a:ext cx="8614" cy="357500"/>
          </a:xfrm>
          <a:prstGeom prst="bentConnector3">
            <a:avLst>
              <a:gd name="adj1" fmla="val -265381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219133" y="2330364"/>
            <a:ext cx="684000" cy="144000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cxnSp>
        <p:nvCxnSpPr>
          <p:cNvPr id="91" name="Connecteur droit avec flèche 90"/>
          <p:cNvCxnSpPr>
            <a:stCxn id="13" idx="3"/>
          </p:cNvCxnSpPr>
          <p:nvPr/>
        </p:nvCxnSpPr>
        <p:spPr>
          <a:xfrm flipV="1">
            <a:off x="2733479" y="1585160"/>
            <a:ext cx="353217" cy="103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 flipV="1">
            <a:off x="2684216" y="3037939"/>
            <a:ext cx="608640" cy="4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230922" y="2493320"/>
            <a:ext cx="936000" cy="144000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>
                  <a:alpha val="35000"/>
                </a:srgbClr>
              </a:solidFill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161251" y="3450202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B0F0"/>
                </a:solidFill>
              </a:rPr>
              <a:t>Regional competency...</a:t>
            </a:r>
            <a:endParaRPr lang="en-US" sz="9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9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53"/>
          <p:cNvSpPr txBox="1">
            <a:spLocks/>
          </p:cNvSpPr>
          <p:nvPr/>
        </p:nvSpPr>
        <p:spPr>
          <a:xfrm>
            <a:off x="1118740" y="823533"/>
            <a:ext cx="6426351" cy="835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t">
            <a:normAutofit/>
          </a:bodyPr>
          <a:lstStyle>
            <a:lvl1pPr marL="0" marR="0" indent="0" algn="l" defTabSz="6858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00" b="1" i="0" u="none" strike="noStrike" cap="none" spc="0" baseline="0">
                <a:ln>
                  <a:noFill/>
                </a:ln>
                <a:solidFill>
                  <a:srgbClr val="007C9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1pPr>
            <a:lvl2pPr marL="0" marR="0" indent="0" algn="ctr" defTabSz="6858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1" i="0" u="none" strike="noStrike" cap="none" spc="0" baseline="0">
                <a:ln>
                  <a:noFill/>
                </a:ln>
                <a:solidFill>
                  <a:srgbClr val="007C9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2pPr>
            <a:lvl3pPr marL="0" marR="0" indent="0" algn="ctr" defTabSz="6858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1" i="0" u="none" strike="noStrike" cap="none" spc="0" baseline="0">
                <a:ln>
                  <a:noFill/>
                </a:ln>
                <a:solidFill>
                  <a:srgbClr val="007C9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3pPr>
            <a:lvl4pPr marL="0" marR="0" indent="0" algn="ctr" defTabSz="6858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1" i="0" u="none" strike="noStrike" cap="none" spc="0" baseline="0">
                <a:ln>
                  <a:noFill/>
                </a:ln>
                <a:solidFill>
                  <a:srgbClr val="007C9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4pPr>
            <a:lvl5pPr marL="0" marR="0" indent="0" algn="ctr" defTabSz="6858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1" i="0" u="none" strike="noStrike" cap="none" spc="0" baseline="0">
                <a:ln>
                  <a:noFill/>
                </a:ln>
                <a:solidFill>
                  <a:srgbClr val="007C9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5pPr>
            <a:lvl6pPr marL="0" marR="0" indent="342900" algn="ctr" defTabSz="6858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1" i="0" u="none" strike="noStrike" cap="none" spc="0" baseline="0">
                <a:ln>
                  <a:noFill/>
                </a:ln>
                <a:solidFill>
                  <a:srgbClr val="007C9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6pPr>
            <a:lvl7pPr marL="0" marR="0" indent="685800" algn="ctr" defTabSz="6858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1" i="0" u="none" strike="noStrike" cap="none" spc="0" baseline="0">
                <a:ln>
                  <a:noFill/>
                </a:ln>
                <a:solidFill>
                  <a:srgbClr val="007C9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7pPr>
            <a:lvl8pPr marL="0" marR="0" indent="1028700" algn="ctr" defTabSz="6858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1" i="0" u="none" strike="noStrike" cap="none" spc="0" baseline="0">
                <a:ln>
                  <a:noFill/>
                </a:ln>
                <a:solidFill>
                  <a:srgbClr val="007C9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8pPr>
            <a:lvl9pPr marL="0" marR="0" indent="1371600" algn="ctr" defTabSz="6858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1" i="0" u="none" strike="noStrike" cap="none" spc="0" baseline="0">
                <a:ln>
                  <a:noFill/>
                </a:ln>
                <a:solidFill>
                  <a:srgbClr val="007C9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>
              <a:defRPr sz="3000">
                <a:solidFill>
                  <a:srgbClr val="005493"/>
                </a:solidFill>
              </a:defRPr>
            </a:pPr>
            <a:r>
              <a:rPr lang="en-US" sz="3200" kern="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Thanks for your attention</a:t>
            </a:r>
          </a:p>
          <a:p>
            <a:pPr>
              <a:defRPr sz="2000">
                <a:solidFill>
                  <a:srgbClr val="941100"/>
                </a:solidFill>
              </a:defRPr>
            </a:pPr>
            <a:endParaRPr lang="en-US" sz="2400" kern="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375883" y="1846714"/>
            <a:ext cx="5206680" cy="10874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defTabSz="685800" hangingPunct="0">
              <a:spcAft>
                <a:spcPts val="900"/>
              </a:spcAft>
              <a:defRPr/>
            </a:pPr>
            <a:r>
              <a:rPr lang="en-US" sz="1350" b="1" kern="0" dirty="0" smtClean="0">
                <a:solidFill>
                  <a:srgbClr val="003399"/>
                </a:solidFill>
                <a:latin typeface="Arial"/>
                <a:cs typeface="Arial"/>
                <a:sym typeface="Arial"/>
              </a:rPr>
              <a:t>BE-Safeshare team</a:t>
            </a:r>
          </a:p>
          <a:p>
            <a:pPr defTabSz="685800" hangingPunct="0">
              <a:spcAft>
                <a:spcPts val="450"/>
              </a:spcAft>
              <a:defRPr/>
            </a:pPr>
            <a:r>
              <a:rPr lang="en-US" sz="1200" kern="0" dirty="0" smtClean="0">
                <a:solidFill>
                  <a:srgbClr val="003399"/>
                </a:solidFill>
                <a:latin typeface="Arial"/>
                <a:cs typeface="Arial"/>
                <a:sym typeface="Arial"/>
              </a:rPr>
              <a:t>Anne Nerenhausen</a:t>
            </a:r>
            <a:endParaRPr lang="en-US" sz="1200" kern="0" dirty="0" smtClean="0">
              <a:solidFill>
                <a:srgbClr val="005493"/>
              </a:solidFill>
              <a:latin typeface="Arial"/>
              <a:cs typeface="Arial"/>
              <a:sym typeface="Arial"/>
            </a:endParaRPr>
          </a:p>
          <a:p>
            <a:pPr defTabSz="685800" hangingPunct="0">
              <a:spcAft>
                <a:spcPts val="600"/>
              </a:spcAft>
              <a:defRPr/>
            </a:pPr>
            <a:r>
              <a:rPr lang="en-US" sz="1200" kern="0" dirty="0" smtClean="0">
                <a:solidFill>
                  <a:srgbClr val="003399"/>
                </a:solidFill>
                <a:latin typeface="Arial"/>
                <a:cs typeface="Arial"/>
                <a:sym typeface="Arial"/>
              </a:rPr>
              <a:t>Sarah François</a:t>
            </a:r>
            <a:endParaRPr lang="en-US" sz="1200" kern="0" dirty="0" smtClean="0">
              <a:solidFill>
                <a:srgbClr val="005493"/>
              </a:solidFill>
              <a:latin typeface="Arial"/>
              <a:cs typeface="Arial"/>
              <a:sym typeface="Arial"/>
            </a:endParaRPr>
          </a:p>
          <a:p>
            <a:pPr defTabSz="685800" hangingPunct="0">
              <a:defRPr/>
            </a:pPr>
            <a:r>
              <a:rPr lang="en-US" sz="1200" dirty="0" smtClean="0">
                <a:solidFill>
                  <a:srgbClr val="003399"/>
                </a:solidFill>
                <a:latin typeface="Arial"/>
                <a:cs typeface="Arial"/>
                <a:sym typeface="Arial"/>
              </a:rPr>
              <a:t>contact:</a:t>
            </a:r>
            <a:r>
              <a:rPr lang="en-US" sz="1200" dirty="0" smtClean="0">
                <a:solidFill>
                  <a:srgbClr val="005493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smtClean="0">
                <a:solidFill>
                  <a:srgbClr val="005493"/>
                </a:solidFill>
                <a:latin typeface="Arial"/>
                <a:cs typeface="Arial"/>
                <a:sym typeface="Arial"/>
                <a:hlinkClick r:id="rId2"/>
              </a:rPr>
              <a:t>besafeshare@riziv-inami.fgov.be</a:t>
            </a:r>
            <a:r>
              <a:rPr lang="en-US" sz="1200" dirty="0" smtClean="0">
                <a:solidFill>
                  <a:srgbClr val="005493"/>
                </a:solidFill>
                <a:latin typeface="Arial"/>
                <a:cs typeface="Arial"/>
                <a:sym typeface="Arial"/>
              </a:rPr>
              <a:t> More info: </a:t>
            </a:r>
            <a:r>
              <a:rPr lang="en-US" sz="1200" kern="0" dirty="0" smtClean="0">
                <a:solidFill>
                  <a:srgbClr val="005493"/>
                </a:solidFill>
                <a:latin typeface="Arial"/>
                <a:cs typeface="Arial"/>
                <a:sym typeface="Arial"/>
                <a:hlinkClick r:id="rId3"/>
              </a:rPr>
              <a:t>https</a:t>
            </a:r>
            <a:r>
              <a:rPr lang="en-US" sz="1200" kern="0" dirty="0" smtClean="0">
                <a:solidFill>
                  <a:srgbClr val="005493"/>
                </a:solidFill>
                <a:latin typeface="Arial"/>
                <a:cs typeface="Arial"/>
                <a:sym typeface="Arial"/>
                <a:hlinkClick r:id="rId3"/>
              </a:rPr>
              <a:t>://besafeshare.be</a:t>
            </a:r>
            <a:r>
              <a:rPr lang="en-US" sz="1200" kern="0" dirty="0" smtClean="0">
                <a:solidFill>
                  <a:srgbClr val="005493"/>
                </a:solidFill>
                <a:latin typeface="Arial"/>
                <a:cs typeface="Arial"/>
                <a:sym typeface="Arial"/>
              </a:rPr>
              <a:t> </a:t>
            </a:r>
            <a:endParaRPr lang="en-US" sz="1200" kern="0" dirty="0">
              <a:solidFill>
                <a:srgbClr val="005493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1F4FF4BE-363E-49D8-96C3-3631BFCAD0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93" y="3259890"/>
            <a:ext cx="1016297" cy="594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375883" y="3158704"/>
            <a:ext cx="4895273" cy="1110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hangingPunct="0">
              <a:spcAft>
                <a:spcPts val="900"/>
              </a:spcAft>
            </a:pPr>
            <a:r>
              <a:rPr lang="en-US" sz="1350" b="1" dirty="0" smtClean="0">
                <a:solidFill>
                  <a:srgbClr val="003399"/>
                </a:solidFill>
                <a:latin typeface="Arial"/>
                <a:cs typeface="Arial"/>
                <a:sym typeface="Arial"/>
              </a:rPr>
              <a:t>Community for Support for Clinical Terminologies (CSCT)</a:t>
            </a:r>
            <a:endParaRPr lang="en-US" sz="1350" dirty="0" smtClean="0">
              <a:solidFill>
                <a:srgbClr val="003399"/>
              </a:solidFill>
              <a:latin typeface="Arial"/>
              <a:cs typeface="Arial"/>
              <a:sym typeface="Arial"/>
            </a:endParaRPr>
          </a:p>
          <a:p>
            <a:pPr defTabSz="685800" hangingPunct="0">
              <a:spcAft>
                <a:spcPts val="450"/>
              </a:spcAft>
            </a:pPr>
            <a:r>
              <a:rPr lang="en-US" sz="1200" dirty="0" smtClean="0">
                <a:solidFill>
                  <a:srgbClr val="003399"/>
                </a:solidFill>
                <a:latin typeface="Arial"/>
                <a:cs typeface="Arial"/>
                <a:sym typeface="Arial"/>
              </a:rPr>
              <a:t>Dr Lambot Marie-Alexandra, coordinator</a:t>
            </a:r>
          </a:p>
          <a:p>
            <a:pPr defTabSz="685800" hangingPunct="0">
              <a:spcAft>
                <a:spcPts val="600"/>
              </a:spcAft>
            </a:pPr>
            <a:r>
              <a:rPr lang="en-US" sz="1200" dirty="0" smtClean="0">
                <a:solidFill>
                  <a:srgbClr val="005493"/>
                </a:solidFill>
                <a:latin typeface="Arial"/>
                <a:cs typeface="Arial"/>
                <a:sym typeface="Arial"/>
              </a:rPr>
              <a:t>Main site: </a:t>
            </a:r>
            <a:r>
              <a:rPr lang="en-US" sz="1200" dirty="0" smtClean="0">
                <a:solidFill>
                  <a:srgbClr val="005493"/>
                </a:solidFill>
                <a:latin typeface="Arial"/>
                <a:cs typeface="Arial"/>
                <a:sym typeface="Arial"/>
                <a:hlinkClick r:id="rId5"/>
              </a:rPr>
              <a:t>https://csct.be</a:t>
            </a:r>
            <a:r>
              <a:rPr lang="en-US" sz="1200" dirty="0" smtClean="0">
                <a:solidFill>
                  <a:srgbClr val="005493"/>
                </a:solidFill>
                <a:latin typeface="Arial"/>
                <a:cs typeface="Arial"/>
                <a:sym typeface="Arial"/>
              </a:rPr>
              <a:t> Support: </a:t>
            </a:r>
            <a:r>
              <a:rPr lang="en-US" sz="1200" dirty="0" smtClean="0">
                <a:solidFill>
                  <a:srgbClr val="005493"/>
                </a:solidFill>
                <a:latin typeface="Arial"/>
                <a:cs typeface="Arial"/>
                <a:sym typeface="Arial"/>
                <a:hlinkClick r:id="rId6"/>
              </a:rPr>
              <a:t>https://csct.be/helpdesk</a:t>
            </a:r>
            <a:endParaRPr lang="en-US" sz="1200" dirty="0" smtClean="0">
              <a:solidFill>
                <a:srgbClr val="005493"/>
              </a:solidFill>
              <a:latin typeface="Arial"/>
              <a:cs typeface="Arial"/>
              <a:sym typeface="Arial"/>
            </a:endParaRPr>
          </a:p>
          <a:p>
            <a:pPr lvl="0" defTabSz="685800" hangingPunct="0">
              <a:spcAft>
                <a:spcPts val="600"/>
              </a:spcAft>
            </a:pPr>
            <a:r>
              <a:rPr lang="en-US" sz="1200" dirty="0" smtClean="0">
                <a:solidFill>
                  <a:srgbClr val="003399"/>
                </a:solidFill>
                <a:latin typeface="Arial"/>
                <a:cs typeface="Arial"/>
                <a:sym typeface="Arial"/>
              </a:rPr>
              <a:t>contact:</a:t>
            </a:r>
            <a:r>
              <a:rPr lang="en-US" sz="1200" dirty="0" smtClean="0">
                <a:solidFill>
                  <a:srgbClr val="005493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smtClean="0">
                <a:solidFill>
                  <a:srgbClr val="005493"/>
                </a:solidFill>
                <a:latin typeface="Arial"/>
                <a:cs typeface="Arial"/>
                <a:sym typeface="Arial"/>
                <a:hlinkClick r:id="rId7"/>
              </a:rPr>
              <a:t>info@csct.be</a:t>
            </a:r>
            <a:endParaRPr lang="en-US" sz="1200" dirty="0">
              <a:solidFill>
                <a:srgbClr val="005493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5250" y="0"/>
            <a:ext cx="1019175" cy="57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11" name="Rectangle 10"/>
          <p:cNvSpPr/>
          <p:nvPr/>
        </p:nvSpPr>
        <p:spPr>
          <a:xfrm>
            <a:off x="11058525" y="38100"/>
            <a:ext cx="1019175" cy="57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62" y="1640103"/>
            <a:ext cx="1563157" cy="141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1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11655</TotalTime>
  <Words>245</Words>
  <Application>Microsoft Office PowerPoint</Application>
  <PresentationFormat>Grand écran</PresentationFormat>
  <Paragraphs>41</Paragraphs>
  <Slides>6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Verdana</vt:lpstr>
      <vt:lpstr>Thème Office</vt:lpstr>
      <vt:lpstr>Vaccination Care Set / Belgian FHIR resource</vt:lpstr>
      <vt:lpstr>The Be-SafeShare project</vt:lpstr>
      <vt:lpstr>Care Set life cycle</vt:lpstr>
      <vt:lpstr>Vaccination logical model</vt:lpstr>
      <vt:lpstr>Vaccination FHIR resource</vt:lpstr>
      <vt:lpstr>Présentation PowerPoint</vt:lpstr>
    </vt:vector>
  </TitlesOfParts>
  <Company>SPBK24F5J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Marie-alexandra LAMBOT;Consortium SNOMED CT;CHU St Pierre</dc:creator>
  <cp:lastModifiedBy>Marie-alexandra LAMBOT</cp:lastModifiedBy>
  <cp:revision>1520</cp:revision>
  <dcterms:created xsi:type="dcterms:W3CDTF">2012-12-17T08:21:38Z</dcterms:created>
  <dcterms:modified xsi:type="dcterms:W3CDTF">2022-11-15T19:45:39Z</dcterms:modified>
</cp:coreProperties>
</file>