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30"/>
  </p:notesMasterIdLst>
  <p:sldIdLst>
    <p:sldId id="258" r:id="rId2"/>
    <p:sldId id="268" r:id="rId3"/>
    <p:sldId id="285" r:id="rId4"/>
    <p:sldId id="286" r:id="rId5"/>
    <p:sldId id="304" r:id="rId6"/>
    <p:sldId id="287" r:id="rId7"/>
    <p:sldId id="288" r:id="rId8"/>
    <p:sldId id="289" r:id="rId9"/>
    <p:sldId id="305" r:id="rId10"/>
    <p:sldId id="308" r:id="rId11"/>
    <p:sldId id="306" r:id="rId12"/>
    <p:sldId id="309" r:id="rId13"/>
    <p:sldId id="307" r:id="rId14"/>
    <p:sldId id="310" r:id="rId15"/>
    <p:sldId id="321" r:id="rId16"/>
    <p:sldId id="311" r:id="rId17"/>
    <p:sldId id="290" r:id="rId18"/>
    <p:sldId id="291" r:id="rId19"/>
    <p:sldId id="312" r:id="rId20"/>
    <p:sldId id="320" r:id="rId21"/>
    <p:sldId id="313" r:id="rId22"/>
    <p:sldId id="316" r:id="rId23"/>
    <p:sldId id="314" r:id="rId24"/>
    <p:sldId id="317" r:id="rId25"/>
    <p:sldId id="315" r:id="rId26"/>
    <p:sldId id="292" r:id="rId27"/>
    <p:sldId id="318" r:id="rId28"/>
    <p:sldId id="319" r:id="rId29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8" autoAdjust="0"/>
    <p:restoredTop sz="94757" autoAdjust="0"/>
  </p:normalViewPr>
  <p:slideViewPr>
    <p:cSldViewPr snapToGrid="0" snapToObjects="1">
      <p:cViewPr varScale="1">
        <p:scale>
          <a:sx n="104" d="100"/>
          <a:sy n="104" d="100"/>
        </p:scale>
        <p:origin x="-84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IHTSDO Editorial Advisory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 T. Case</a:t>
            </a:r>
          </a:p>
          <a:p>
            <a:r>
              <a:rPr lang="en-US" sz="1800" b="1" dirty="0" smtClean="0"/>
              <a:t>Head of Terminology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Pros</a:t>
            </a:r>
          </a:p>
          <a:p>
            <a:pPr lvl="1"/>
            <a:r>
              <a:rPr lang="en-US" dirty="0" smtClean="0"/>
              <a:t>Eliminates the need for explosion of lateralized anatomic structures</a:t>
            </a:r>
          </a:p>
          <a:p>
            <a:pPr lvl="1"/>
            <a:r>
              <a:rPr lang="en-US" dirty="0" smtClean="0"/>
              <a:t>Introduction of nesting addresses many other modeling issues</a:t>
            </a:r>
          </a:p>
          <a:p>
            <a:r>
              <a:rPr lang="en-US" dirty="0" smtClean="0"/>
              <a:t>Cons</a:t>
            </a:r>
          </a:p>
          <a:p>
            <a:pPr lvl="1"/>
            <a:r>
              <a:rPr lang="en-US" dirty="0" smtClean="0"/>
              <a:t>Requires nesting – not currently supported by tooling or release file structure </a:t>
            </a:r>
          </a:p>
          <a:p>
            <a:pPr lvl="1"/>
            <a:r>
              <a:rPr lang="en-US" dirty="0" smtClean="0"/>
              <a:t>Requires changes to MRCM to restrict anatomy to only those structures that are actually “</a:t>
            </a:r>
            <a:r>
              <a:rPr lang="en-US" dirty="0" err="1" smtClean="0"/>
              <a:t>lateralizable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Pros and cons: Option 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36617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714356"/>
            <a:ext cx="7131453" cy="507995"/>
          </a:xfrm>
        </p:spPr>
        <p:txBody>
          <a:bodyPr/>
          <a:lstStyle/>
          <a:p>
            <a:r>
              <a:rPr lang="en-US" b="1" dirty="0" smtClean="0"/>
              <a:t>Option 2: Lateralized anatomic structure </a:t>
            </a:r>
            <a:endParaRPr lang="en-US" b="1" dirty="0"/>
          </a:p>
        </p:txBody>
      </p:sp>
      <p:sp>
        <p:nvSpPr>
          <p:cNvPr id="36" name="Rectangle 35"/>
          <p:cNvSpPr/>
          <p:nvPr/>
        </p:nvSpPr>
        <p:spPr>
          <a:xfrm>
            <a:off x="539552" y="1628800"/>
            <a:ext cx="4536504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10930601000119107</a:t>
            </a:r>
          </a:p>
          <a:p>
            <a:pPr algn="ctr"/>
            <a:r>
              <a:rPr lang="en-AU" sz="1400" dirty="0">
                <a:solidFill>
                  <a:schemeClr val="tx1"/>
                </a:solidFill>
              </a:rPr>
              <a:t>Closed fracture of metatarsal bone of right </a:t>
            </a:r>
            <a:r>
              <a:rPr lang="en-AU" sz="1400" dirty="0" smtClean="0">
                <a:solidFill>
                  <a:schemeClr val="tx1"/>
                </a:solidFill>
              </a:rPr>
              <a:t>foot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7" name="Flowchart: Terminator 36"/>
          <p:cNvSpPr/>
          <p:nvPr/>
        </p:nvSpPr>
        <p:spPr>
          <a:xfrm>
            <a:off x="3432757" y="3098925"/>
            <a:ext cx="1512168" cy="90088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116676008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Associated morphology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2401193" y="3270104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40" name="Elbow Connector 39"/>
          <p:cNvCxnSpPr>
            <a:stCxn id="37" idx="3"/>
            <a:endCxn id="61" idx="1"/>
          </p:cNvCxnSpPr>
          <p:nvPr/>
        </p:nvCxnSpPr>
        <p:spPr>
          <a:xfrm flipV="1">
            <a:off x="4944925" y="3535383"/>
            <a:ext cx="498320" cy="13982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Terminator 40"/>
          <p:cNvSpPr/>
          <p:nvPr/>
        </p:nvSpPr>
        <p:spPr>
          <a:xfrm>
            <a:off x="3445309" y="4264950"/>
            <a:ext cx="1512168" cy="53029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363698007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Finding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43" name="Elbow Connector 42"/>
          <p:cNvCxnSpPr>
            <a:stCxn id="41" idx="3"/>
          </p:cNvCxnSpPr>
          <p:nvPr/>
        </p:nvCxnSpPr>
        <p:spPr>
          <a:xfrm flipV="1">
            <a:off x="4957477" y="4528222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56" idx="6"/>
            <a:endCxn id="38" idx="2"/>
          </p:cNvCxnSpPr>
          <p:nvPr/>
        </p:nvCxnSpPr>
        <p:spPr>
          <a:xfrm>
            <a:off x="1979712" y="2542017"/>
            <a:ext cx="421481" cy="993232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/>
          <p:nvPr/>
        </p:nvCxnSpPr>
        <p:spPr>
          <a:xfrm flipV="1">
            <a:off x="4957477" y="4516591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38" idx="6"/>
          </p:cNvCxnSpPr>
          <p:nvPr/>
        </p:nvCxnSpPr>
        <p:spPr>
          <a:xfrm flipV="1">
            <a:off x="2941253" y="3533239"/>
            <a:ext cx="504056" cy="201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endCxn id="41" idx="1"/>
          </p:cNvCxnSpPr>
          <p:nvPr/>
        </p:nvCxnSpPr>
        <p:spPr>
          <a:xfrm rot="16200000" flipH="1">
            <a:off x="2822654" y="3907440"/>
            <a:ext cx="980730" cy="26458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Isosceles Triangle 53"/>
          <p:cNvSpPr/>
          <p:nvPr/>
        </p:nvSpPr>
        <p:spPr>
          <a:xfrm rot="5400000">
            <a:off x="2519772" y="2394823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5" name="Oval 54"/>
          <p:cNvSpPr/>
          <p:nvPr/>
        </p:nvSpPr>
        <p:spPr>
          <a:xfrm>
            <a:off x="1036104" y="2276872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1835696" y="2470009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57" name="Elbow Connector 111"/>
          <p:cNvCxnSpPr>
            <a:stCxn id="56" idx="6"/>
            <a:endCxn id="54" idx="3"/>
          </p:cNvCxnSpPr>
          <p:nvPr/>
        </p:nvCxnSpPr>
        <p:spPr>
          <a:xfrm flipV="1">
            <a:off x="1979712" y="2538839"/>
            <a:ext cx="504056" cy="3178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130"/>
          <p:cNvCxnSpPr>
            <a:stCxn id="55" idx="6"/>
            <a:endCxn id="56" idx="2"/>
          </p:cNvCxnSpPr>
          <p:nvPr/>
        </p:nvCxnSpPr>
        <p:spPr>
          <a:xfrm>
            <a:off x="1576164" y="2542017"/>
            <a:ext cx="259532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endCxn id="55" idx="2"/>
          </p:cNvCxnSpPr>
          <p:nvPr/>
        </p:nvCxnSpPr>
        <p:spPr>
          <a:xfrm rot="16200000" flipH="1">
            <a:off x="655256" y="2161168"/>
            <a:ext cx="409161" cy="35253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2771800" y="2275990"/>
            <a:ext cx="1440160" cy="530290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64572001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Disease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443245" y="3270238"/>
            <a:ext cx="2145408" cy="530290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20946005</a:t>
            </a:r>
          </a:p>
          <a:p>
            <a:pPr algn="ctr"/>
            <a:r>
              <a:rPr lang="en-AU" sz="1400" dirty="0">
                <a:solidFill>
                  <a:schemeClr val="tx1"/>
                </a:solidFill>
              </a:rPr>
              <a:t>Fracture, closed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245509" y="4264950"/>
            <a:ext cx="3465584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</a:rPr>
              <a:t>New concept</a:t>
            </a:r>
          </a:p>
          <a:p>
            <a:pPr algn="ctr"/>
            <a:r>
              <a:rPr lang="en-AU" dirty="0">
                <a:solidFill>
                  <a:schemeClr val="tx1"/>
                </a:solidFill>
              </a:rPr>
              <a:t>Structure of metatarsal bone of right foot</a:t>
            </a:r>
          </a:p>
        </p:txBody>
      </p:sp>
    </p:spTree>
    <p:extLst>
      <p:ext uri="{BB962C8B-B14F-4D97-AF65-F5344CB8AC3E}">
        <p14:creationId xmlns:p14="http://schemas.microsoft.com/office/powerpoint/2010/main" val="3311881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Pros</a:t>
            </a:r>
          </a:p>
          <a:p>
            <a:pPr lvl="1"/>
            <a:r>
              <a:rPr lang="en-US" dirty="0" smtClean="0"/>
              <a:t>Simplifies modeling to a single un-nested role group</a:t>
            </a:r>
          </a:p>
          <a:p>
            <a:pPr lvl="1"/>
            <a:r>
              <a:rPr lang="en-US" dirty="0" smtClean="0"/>
              <a:t>Ensures that ONLY “</a:t>
            </a:r>
            <a:r>
              <a:rPr lang="en-US" dirty="0" err="1" smtClean="0"/>
              <a:t>lateralizable</a:t>
            </a:r>
            <a:r>
              <a:rPr lang="en-US" dirty="0" smtClean="0"/>
              <a:t>” anatomic structures are available for use</a:t>
            </a:r>
          </a:p>
          <a:p>
            <a:pPr lvl="1"/>
            <a:r>
              <a:rPr lang="en-US" dirty="0" smtClean="0"/>
              <a:t>Allows for retirement of multiple abstract anatomical concepts related to “bi-laterality”</a:t>
            </a:r>
          </a:p>
          <a:p>
            <a:r>
              <a:rPr lang="en-US" dirty="0" smtClean="0"/>
              <a:t>Cons</a:t>
            </a:r>
          </a:p>
          <a:p>
            <a:pPr lvl="1"/>
            <a:r>
              <a:rPr lang="en-US" dirty="0" smtClean="0"/>
              <a:t>Requires creation of a large number of lateralized anatomic structures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Pros and cons: Option 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86625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Option 3: Additional finding site</a:t>
            </a:r>
            <a:endParaRPr lang="en-US" b="1" dirty="0"/>
          </a:p>
        </p:txBody>
      </p:sp>
      <p:sp>
        <p:nvSpPr>
          <p:cNvPr id="36" name="Rectangle 35"/>
          <p:cNvSpPr/>
          <p:nvPr/>
        </p:nvSpPr>
        <p:spPr>
          <a:xfrm>
            <a:off x="539552" y="1628800"/>
            <a:ext cx="4536504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10930601000119107</a:t>
            </a:r>
          </a:p>
          <a:p>
            <a:pPr algn="ctr"/>
            <a:r>
              <a:rPr lang="en-AU" sz="1400" dirty="0">
                <a:solidFill>
                  <a:schemeClr val="tx1"/>
                </a:solidFill>
              </a:rPr>
              <a:t>Closed fracture of metatarsal bone of right </a:t>
            </a:r>
            <a:r>
              <a:rPr lang="en-AU" sz="1400" dirty="0" smtClean="0">
                <a:solidFill>
                  <a:schemeClr val="tx1"/>
                </a:solidFill>
              </a:rPr>
              <a:t>foot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7" name="Flowchart: Terminator 36"/>
          <p:cNvSpPr/>
          <p:nvPr/>
        </p:nvSpPr>
        <p:spPr>
          <a:xfrm>
            <a:off x="3432757" y="4060954"/>
            <a:ext cx="1512168" cy="90088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116676008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Associated morphology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2401193" y="4232133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40" name="Elbow Connector 39"/>
          <p:cNvCxnSpPr>
            <a:stCxn id="37" idx="3"/>
            <a:endCxn id="61" idx="1"/>
          </p:cNvCxnSpPr>
          <p:nvPr/>
        </p:nvCxnSpPr>
        <p:spPr>
          <a:xfrm flipV="1">
            <a:off x="4944925" y="4497412"/>
            <a:ext cx="498320" cy="13982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Terminator 40"/>
          <p:cNvSpPr/>
          <p:nvPr/>
        </p:nvSpPr>
        <p:spPr>
          <a:xfrm>
            <a:off x="3445309" y="5226979"/>
            <a:ext cx="1512168" cy="53029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363698007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Finding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43" name="Elbow Connector 42"/>
          <p:cNvCxnSpPr>
            <a:stCxn id="41" idx="3"/>
          </p:cNvCxnSpPr>
          <p:nvPr/>
        </p:nvCxnSpPr>
        <p:spPr>
          <a:xfrm flipV="1">
            <a:off x="4957477" y="5490251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56" idx="6"/>
            <a:endCxn id="38" idx="2"/>
          </p:cNvCxnSpPr>
          <p:nvPr/>
        </p:nvCxnSpPr>
        <p:spPr>
          <a:xfrm>
            <a:off x="1979712" y="2542017"/>
            <a:ext cx="421481" cy="195526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/>
          <p:nvPr/>
        </p:nvCxnSpPr>
        <p:spPr>
          <a:xfrm flipV="1">
            <a:off x="4957477" y="5478620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38" idx="6"/>
          </p:cNvCxnSpPr>
          <p:nvPr/>
        </p:nvCxnSpPr>
        <p:spPr>
          <a:xfrm flipV="1">
            <a:off x="2941253" y="4495268"/>
            <a:ext cx="504056" cy="201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endCxn id="41" idx="1"/>
          </p:cNvCxnSpPr>
          <p:nvPr/>
        </p:nvCxnSpPr>
        <p:spPr>
          <a:xfrm rot="16200000" flipH="1">
            <a:off x="2822654" y="4869469"/>
            <a:ext cx="980730" cy="26458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Isosceles Triangle 53"/>
          <p:cNvSpPr/>
          <p:nvPr/>
        </p:nvSpPr>
        <p:spPr>
          <a:xfrm rot="5400000">
            <a:off x="2519772" y="2394823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5" name="Oval 54"/>
          <p:cNvSpPr/>
          <p:nvPr/>
        </p:nvSpPr>
        <p:spPr>
          <a:xfrm>
            <a:off x="1036104" y="2276872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1835696" y="2470009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57" name="Elbow Connector 111"/>
          <p:cNvCxnSpPr>
            <a:stCxn id="56" idx="6"/>
            <a:endCxn id="54" idx="3"/>
          </p:cNvCxnSpPr>
          <p:nvPr/>
        </p:nvCxnSpPr>
        <p:spPr>
          <a:xfrm flipV="1">
            <a:off x="1979712" y="2538839"/>
            <a:ext cx="504056" cy="3178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130"/>
          <p:cNvCxnSpPr>
            <a:stCxn id="55" idx="6"/>
            <a:endCxn id="56" idx="2"/>
          </p:cNvCxnSpPr>
          <p:nvPr/>
        </p:nvCxnSpPr>
        <p:spPr>
          <a:xfrm>
            <a:off x="1576164" y="2542017"/>
            <a:ext cx="259532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endCxn id="55" idx="2"/>
          </p:cNvCxnSpPr>
          <p:nvPr/>
        </p:nvCxnSpPr>
        <p:spPr>
          <a:xfrm rot="16200000" flipH="1">
            <a:off x="655256" y="2161168"/>
            <a:ext cx="409161" cy="35253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2771800" y="2275990"/>
            <a:ext cx="1440160" cy="530290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64572001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Disease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443245" y="4232267"/>
            <a:ext cx="2145408" cy="530290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20946005</a:t>
            </a:r>
          </a:p>
          <a:p>
            <a:pPr algn="ctr"/>
            <a:r>
              <a:rPr lang="en-AU" sz="1400" dirty="0">
                <a:solidFill>
                  <a:schemeClr val="tx1"/>
                </a:solidFill>
              </a:rPr>
              <a:t>Fracture, closed</a:t>
            </a:r>
          </a:p>
        </p:txBody>
      </p:sp>
      <p:cxnSp>
        <p:nvCxnSpPr>
          <p:cNvPr id="23" name="Elbow Connector 22"/>
          <p:cNvCxnSpPr>
            <a:endCxn id="25" idx="1"/>
          </p:cNvCxnSpPr>
          <p:nvPr/>
        </p:nvCxnSpPr>
        <p:spPr>
          <a:xfrm rot="16200000" flipH="1">
            <a:off x="2013843" y="2732742"/>
            <a:ext cx="898563" cy="545344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lowchart: Terminator 24"/>
          <p:cNvSpPr/>
          <p:nvPr/>
        </p:nvSpPr>
        <p:spPr>
          <a:xfrm>
            <a:off x="2735796" y="3189551"/>
            <a:ext cx="1512168" cy="53029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363698007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Finding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26" name="Elbow Connector 25"/>
          <p:cNvCxnSpPr/>
          <p:nvPr/>
        </p:nvCxnSpPr>
        <p:spPr>
          <a:xfrm flipV="1">
            <a:off x="4247964" y="3441192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4535996" y="3189551"/>
            <a:ext cx="3052657" cy="530290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85421007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Structure of right half of body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245509" y="5213475"/>
            <a:ext cx="2728111" cy="530290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301000</a:t>
            </a:r>
          </a:p>
          <a:p>
            <a:pPr algn="ctr"/>
            <a:r>
              <a:rPr lang="en-AU" dirty="0">
                <a:solidFill>
                  <a:schemeClr val="tx1"/>
                </a:solidFill>
              </a:rPr>
              <a:t>Fifth metatarsal structure</a:t>
            </a:r>
            <a:endParaRPr lang="en-A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5294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Pros</a:t>
            </a:r>
          </a:p>
          <a:p>
            <a:pPr lvl="1"/>
            <a:r>
              <a:rPr lang="en-US" dirty="0" smtClean="0"/>
              <a:t>Flattens the laterality model (no nesting needed)</a:t>
            </a:r>
          </a:p>
          <a:p>
            <a:pPr lvl="1"/>
            <a:r>
              <a:rPr lang="en-US" dirty="0" smtClean="0"/>
              <a:t>Close to “user-form”</a:t>
            </a:r>
          </a:p>
          <a:p>
            <a:pPr lvl="1"/>
            <a:r>
              <a:rPr lang="en-US" dirty="0" smtClean="0"/>
              <a:t>Does not require any changes to the concept model</a:t>
            </a:r>
          </a:p>
          <a:p>
            <a:pPr lvl="1"/>
            <a:r>
              <a:rPr lang="en-US" dirty="0" smtClean="0"/>
              <a:t>Does not require the creation of new anatomic structure concepts</a:t>
            </a:r>
          </a:p>
          <a:p>
            <a:pPr lvl="1"/>
            <a:r>
              <a:rPr lang="en-US" dirty="0" smtClean="0"/>
              <a:t>Is “consistent” with the post-coordination expression syntax</a:t>
            </a:r>
          </a:p>
          <a:p>
            <a:pPr lvl="1"/>
            <a:r>
              <a:rPr lang="en-US" dirty="0" smtClean="0"/>
              <a:t>Has precedence in current content (i.e. refinement of finding site on fully defined concepts)</a:t>
            </a:r>
          </a:p>
          <a:p>
            <a:r>
              <a:rPr lang="en-US" dirty="0" smtClean="0"/>
              <a:t>Cons</a:t>
            </a:r>
          </a:p>
          <a:p>
            <a:pPr lvl="1"/>
            <a:r>
              <a:rPr lang="en-US" dirty="0" smtClean="0"/>
              <a:t>Can only be used when all associated role groups are related to the same side of </a:t>
            </a:r>
            <a:r>
              <a:rPr lang="en-US" smtClean="0"/>
              <a:t>the body</a:t>
            </a:r>
            <a:r>
              <a:rPr lang="en-US"/>
              <a:t> </a:t>
            </a:r>
            <a:r>
              <a:rPr lang="en-US" smtClean="0"/>
              <a:t>(99.99%?)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Pros and cons: Option 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152198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Should the restriction on the addition of lateralized content to the International release be reconsidered</a:t>
            </a:r>
            <a:r>
              <a:rPr lang="en-US" sz="3200" dirty="0" smtClean="0"/>
              <a:t>?</a:t>
            </a:r>
          </a:p>
          <a:p>
            <a:pPr marL="129541" indent="0">
              <a:buNone/>
            </a:pPr>
            <a:endParaRPr lang="en-US" sz="3200" dirty="0"/>
          </a:p>
          <a:p>
            <a:r>
              <a:rPr lang="en-US" sz="3200" dirty="0"/>
              <a:t>If so, which option to add laterality-based content should be adopted</a:t>
            </a:r>
            <a:r>
              <a:rPr lang="en-US" sz="3200" dirty="0" smtClean="0"/>
              <a:t>?</a:t>
            </a:r>
          </a:p>
          <a:p>
            <a:pPr lvl="1"/>
            <a:r>
              <a:rPr lang="en-US" sz="2800" dirty="0"/>
              <a:t>Changes to the editorial </a:t>
            </a:r>
            <a:r>
              <a:rPr lang="en-US" sz="2800" dirty="0" smtClean="0"/>
              <a:t>guide</a:t>
            </a:r>
          </a:p>
          <a:p>
            <a:pPr lvl="1"/>
            <a:r>
              <a:rPr lang="en-US" sz="2800" dirty="0" smtClean="0"/>
              <a:t>Scope of revision project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Laterality discussion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497845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Prioritization of tracker items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6622746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Open tracker items</a:t>
            </a:r>
          </a:p>
          <a:p>
            <a:pPr lvl="1"/>
            <a:r>
              <a:rPr lang="en-US" sz="1800" dirty="0" smtClean="0"/>
              <a:t>Content tracker – 748 open items</a:t>
            </a:r>
          </a:p>
          <a:p>
            <a:pPr lvl="2"/>
            <a:r>
              <a:rPr lang="en-US" sz="1800" dirty="0" smtClean="0"/>
              <a:t>302 rated “High” or “Highest”</a:t>
            </a:r>
          </a:p>
          <a:p>
            <a:pPr lvl="1"/>
            <a:r>
              <a:rPr lang="en-US" sz="1800" dirty="0" smtClean="0"/>
              <a:t>Pre-coordination tracker – 200 open items</a:t>
            </a:r>
          </a:p>
          <a:p>
            <a:pPr lvl="2"/>
            <a:r>
              <a:rPr lang="en-US" sz="1800" dirty="0" smtClean="0"/>
              <a:t>Most rated “Low”</a:t>
            </a:r>
          </a:p>
          <a:p>
            <a:r>
              <a:rPr lang="en-US" sz="2000" dirty="0" smtClean="0"/>
              <a:t>Review of size – content tracker only</a:t>
            </a:r>
          </a:p>
          <a:p>
            <a:pPr lvl="1"/>
            <a:r>
              <a:rPr lang="en-US" sz="1800" dirty="0" smtClean="0"/>
              <a:t>142 rated “large”</a:t>
            </a:r>
          </a:p>
          <a:p>
            <a:pPr lvl="1"/>
            <a:r>
              <a:rPr lang="en-US" sz="1800" dirty="0" smtClean="0"/>
              <a:t>196 rated “medium”</a:t>
            </a:r>
          </a:p>
          <a:p>
            <a:pPr lvl="1"/>
            <a:r>
              <a:rPr lang="en-US" sz="1800" dirty="0" smtClean="0"/>
              <a:t>356 rated “small”, “single concept” or “less than 10 concepts”</a:t>
            </a:r>
          </a:p>
          <a:p>
            <a:pPr lvl="1"/>
            <a:r>
              <a:rPr lang="en-US" sz="1800" dirty="0" smtClean="0"/>
              <a:t>54 not assigned size</a:t>
            </a:r>
          </a:p>
          <a:p>
            <a:pPr lvl="1"/>
            <a:r>
              <a:rPr lang="en-US" sz="1800" dirty="0" smtClean="0"/>
              <a:t>Currently under review</a:t>
            </a:r>
          </a:p>
          <a:p>
            <a:r>
              <a:rPr lang="en-US" sz="2000" dirty="0" smtClean="0"/>
              <a:t>Lifecycle phase</a:t>
            </a:r>
          </a:p>
          <a:p>
            <a:pPr lvl="1"/>
            <a:r>
              <a:rPr lang="en-US" sz="1800" dirty="0" smtClean="0"/>
              <a:t>None – 5 items</a:t>
            </a:r>
          </a:p>
          <a:p>
            <a:pPr lvl="1"/>
            <a:r>
              <a:rPr lang="en-US" sz="1800" dirty="0" smtClean="0"/>
              <a:t>Inception – 578 items</a:t>
            </a:r>
          </a:p>
          <a:p>
            <a:pPr lvl="1"/>
            <a:r>
              <a:rPr lang="en-US" sz="1800" dirty="0" smtClean="0"/>
              <a:t>Elaboration – 108 items</a:t>
            </a:r>
          </a:p>
          <a:p>
            <a:pPr lvl="1"/>
            <a:r>
              <a:rPr lang="en-US" sz="1800" dirty="0" smtClean="0"/>
              <a:t>Construction – 42 items</a:t>
            </a:r>
          </a:p>
          <a:p>
            <a:pPr lvl="1"/>
            <a:r>
              <a:rPr lang="en-US" sz="1800" dirty="0" smtClean="0"/>
              <a:t>Transition – 15 items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Current status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740032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2900" y="1265528"/>
            <a:ext cx="8229600" cy="4658007"/>
          </a:xfrm>
        </p:spPr>
        <p:txBody>
          <a:bodyPr/>
          <a:lstStyle/>
          <a:p>
            <a:r>
              <a:rPr lang="en-US" sz="2800" dirty="0" smtClean="0"/>
              <a:t>82 items opened in the last year</a:t>
            </a:r>
          </a:p>
          <a:p>
            <a:r>
              <a:rPr lang="en-US" sz="2800" dirty="0" smtClean="0"/>
              <a:t>3 items closed in the last year</a:t>
            </a:r>
          </a:p>
          <a:p>
            <a:r>
              <a:rPr lang="en-US" sz="2800" dirty="0" smtClean="0"/>
              <a:t>New items being added faster than they can be resolved</a:t>
            </a:r>
          </a:p>
          <a:p>
            <a:pPr lvl="1"/>
            <a:r>
              <a:rPr lang="en-US" sz="1800" dirty="0" smtClean="0"/>
              <a:t>High volume of day-to-day work prevents addressing time-consuming editorial issues</a:t>
            </a:r>
          </a:p>
          <a:p>
            <a:r>
              <a:rPr lang="en-US" dirty="0" smtClean="0"/>
              <a:t>Bottlenecks</a:t>
            </a:r>
          </a:p>
          <a:p>
            <a:pPr lvl="1"/>
            <a:r>
              <a:rPr lang="en-US" dirty="0" smtClean="0"/>
              <a:t>Review of documentation from Consultant Terminologists a bottleneck</a:t>
            </a:r>
          </a:p>
          <a:p>
            <a:pPr lvl="2"/>
            <a:r>
              <a:rPr lang="en-US" sz="1800" dirty="0" smtClean="0"/>
              <a:t>What role can the Editorial AG play to remove this bottleneck?</a:t>
            </a:r>
          </a:p>
          <a:p>
            <a:pPr lvl="2"/>
            <a:r>
              <a:rPr lang="en-US" sz="1800" dirty="0" smtClean="0"/>
              <a:t>Key point is moving from Elaboration to Construction phase</a:t>
            </a:r>
          </a:p>
          <a:p>
            <a:pPr lvl="3"/>
            <a:r>
              <a:rPr lang="en-US" sz="1400" dirty="0" smtClean="0"/>
              <a:t>Then it goes to the content AG for prioritization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esources not available to do the construction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Content tracker discussion items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706156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Content model changes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533439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Agenda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Welcome &amp; Apologies				Chair</a:t>
            </a:r>
          </a:p>
          <a:p>
            <a:r>
              <a:rPr lang="en-US" sz="2000" dirty="0" smtClean="0"/>
              <a:t>Conflicts of Interest					Chair</a:t>
            </a:r>
          </a:p>
          <a:p>
            <a:r>
              <a:rPr lang="en-US" sz="2000" dirty="0" smtClean="0"/>
              <a:t>Review of Terms of Reference			Chair</a:t>
            </a:r>
          </a:p>
          <a:p>
            <a:r>
              <a:rPr lang="en-US" sz="2000" dirty="0" smtClean="0"/>
              <a:t>Pre-coordination of laterality				Group</a:t>
            </a:r>
          </a:p>
          <a:p>
            <a:r>
              <a:rPr lang="en-US" sz="2000" dirty="0" smtClean="0"/>
              <a:t>Review of prioritization for content tracker items	Group</a:t>
            </a:r>
          </a:p>
          <a:p>
            <a:r>
              <a:rPr lang="en-US" sz="2000" dirty="0" smtClean="0"/>
              <a:t>Content model needs				Group</a:t>
            </a:r>
          </a:p>
          <a:p>
            <a:r>
              <a:rPr lang="en-US" sz="2000" dirty="0" smtClean="0"/>
              <a:t>Application of ECE guidance retrospectively. </a:t>
            </a:r>
          </a:p>
          <a:p>
            <a:pPr marL="129541" indent="0">
              <a:buNone/>
            </a:pPr>
            <a:r>
              <a:rPr lang="en-US" sz="2000" dirty="0" smtClean="0"/>
              <a:t>Maintenance of ambiguous descriptions		BGO</a:t>
            </a:r>
          </a:p>
          <a:p>
            <a:r>
              <a:rPr lang="en-US" sz="2000" dirty="0" smtClean="0"/>
              <a:t>Unilateral – retire or retain?				Group</a:t>
            </a:r>
          </a:p>
          <a:p>
            <a:r>
              <a:rPr lang="en-US" sz="2000" dirty="0" smtClean="0"/>
              <a:t>Limited status concepts – keep or retire		Group</a:t>
            </a:r>
          </a:p>
          <a:p>
            <a:r>
              <a:rPr lang="en-US" sz="2000" dirty="0" smtClean="0"/>
              <a:t>SNOMED CT as interface or reference terminology?	Group</a:t>
            </a:r>
          </a:p>
          <a:p>
            <a:r>
              <a:rPr lang="en-US" sz="2000" dirty="0" smtClean="0"/>
              <a:t>Conference call schedule				Group</a:t>
            </a:r>
          </a:p>
          <a:p>
            <a:r>
              <a:rPr lang="en-US" sz="2000" dirty="0" smtClean="0"/>
              <a:t>Any Other Business					Group</a:t>
            </a:r>
          </a:p>
          <a:p>
            <a:r>
              <a:rPr lang="en-US" sz="2000" dirty="0" smtClean="0"/>
              <a:t>Date of next meeting					Group	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6100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2900" y="1265528"/>
            <a:ext cx="8229600" cy="4658007"/>
          </a:xfrm>
        </p:spPr>
        <p:txBody>
          <a:bodyPr/>
          <a:lstStyle/>
          <a:p>
            <a:r>
              <a:rPr lang="en-US" dirty="0"/>
              <a:t>Domain and range revisions</a:t>
            </a:r>
          </a:p>
          <a:p>
            <a:pPr lvl="1"/>
            <a:r>
              <a:rPr lang="en-US" dirty="0"/>
              <a:t>Clinical course – Add additional disease </a:t>
            </a:r>
            <a:r>
              <a:rPr lang="en-US" dirty="0" smtClean="0"/>
              <a:t>phases</a:t>
            </a:r>
            <a:endParaRPr lang="en-US" dirty="0"/>
          </a:p>
          <a:p>
            <a:pPr lvl="2"/>
            <a:r>
              <a:rPr lang="en-US" dirty="0" smtClean="0"/>
              <a:t>E.g. “In remission”, “latent”</a:t>
            </a:r>
            <a:endParaRPr lang="en-US" dirty="0"/>
          </a:p>
          <a:p>
            <a:pPr lvl="1"/>
            <a:r>
              <a:rPr lang="en-US" dirty="0"/>
              <a:t>Specimen substance – physical </a:t>
            </a:r>
            <a:r>
              <a:rPr lang="en-US" dirty="0" smtClean="0"/>
              <a:t>object</a:t>
            </a:r>
          </a:p>
          <a:p>
            <a:pPr lvl="2"/>
            <a:r>
              <a:rPr lang="en-US" dirty="0" smtClean="0"/>
              <a:t>Allows for public and environmental health monitoring</a:t>
            </a:r>
            <a:endParaRPr lang="en-US" dirty="0"/>
          </a:p>
          <a:p>
            <a:r>
              <a:rPr lang="en-US" dirty="0"/>
              <a:t>Potential new attributes</a:t>
            </a:r>
          </a:p>
          <a:p>
            <a:pPr lvl="1"/>
            <a:r>
              <a:rPr lang="en-US" dirty="0" smtClean="0"/>
              <a:t>During</a:t>
            </a:r>
          </a:p>
          <a:p>
            <a:pPr lvl="2"/>
            <a:r>
              <a:rPr lang="en-US" dirty="0" smtClean="0"/>
              <a:t>E.g. “Disorder X DURING procedure Y</a:t>
            </a:r>
            <a:endParaRPr lang="en-US" dirty="0"/>
          </a:p>
          <a:p>
            <a:pPr lvl="1"/>
            <a:r>
              <a:rPr lang="da-DK" dirty="0"/>
              <a:t>Has </a:t>
            </a:r>
            <a:r>
              <a:rPr lang="da-DK" dirty="0" smtClean="0"/>
              <a:t>prodcut role</a:t>
            </a:r>
          </a:p>
          <a:p>
            <a:pPr lvl="2"/>
            <a:r>
              <a:rPr lang="da-DK" dirty="0" smtClean="0"/>
              <a:t>Needed to </a:t>
            </a:r>
            <a:r>
              <a:rPr lang="da-DK" smtClean="0"/>
              <a:t>support the specific roles </a:t>
            </a:r>
            <a:r>
              <a:rPr lang="da-DK" dirty="0" smtClean="0"/>
              <a:t>that are being removed as IS-A relationships from the product hierarchy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8115300" cy="507995"/>
          </a:xfrm>
        </p:spPr>
        <p:txBody>
          <a:bodyPr/>
          <a:lstStyle/>
          <a:p>
            <a:r>
              <a:rPr lang="en-US" b="1" dirty="0" smtClean="0"/>
              <a:t>Content model changes recently requested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731696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Implementing the Event-Condition-Episode </a:t>
            </a:r>
            <a:r>
              <a:rPr lang="en-US" b="1" dirty="0" smtClean="0"/>
              <a:t>guidance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b="1" dirty="0" smtClean="0"/>
              <a:t>Bruce Goldberg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2521404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77980"/>
            <a:ext cx="8229600" cy="4658007"/>
          </a:xfrm>
        </p:spPr>
        <p:txBody>
          <a:bodyPr/>
          <a:lstStyle/>
          <a:p>
            <a:r>
              <a:rPr lang="en-US" sz="2800" dirty="0" smtClean="0"/>
              <a:t>Update on X with Y, X due to Y</a:t>
            </a:r>
          </a:p>
          <a:p>
            <a:pPr lvl="1"/>
            <a:r>
              <a:rPr lang="en-US" sz="1800" dirty="0" smtClean="0"/>
              <a:t>Clarification on “due to” vs. “co-</a:t>
            </a:r>
            <a:r>
              <a:rPr lang="en-US" sz="1800" dirty="0" err="1" smtClean="0"/>
              <a:t>occurrent</a:t>
            </a:r>
            <a:r>
              <a:rPr lang="en-US" sz="1800" dirty="0" smtClean="0"/>
              <a:t>” vs. “co-</a:t>
            </a:r>
            <a:r>
              <a:rPr lang="en-US" sz="1800" dirty="0" err="1" smtClean="0"/>
              <a:t>occurrent</a:t>
            </a:r>
            <a:r>
              <a:rPr lang="en-US" sz="1800" dirty="0" smtClean="0"/>
              <a:t> and due to”</a:t>
            </a:r>
          </a:p>
          <a:p>
            <a:pPr lvl="1"/>
            <a:r>
              <a:rPr lang="en-US" sz="1800" dirty="0" smtClean="0"/>
              <a:t>Has “Associated with” been “banished” from use?</a:t>
            </a:r>
          </a:p>
          <a:p>
            <a:r>
              <a:rPr lang="en-US" sz="2200" dirty="0" smtClean="0"/>
              <a:t>Retrospective application of the guidance</a:t>
            </a:r>
          </a:p>
          <a:p>
            <a:pPr lvl="1"/>
            <a:r>
              <a:rPr lang="en-US" sz="1800" dirty="0" smtClean="0"/>
              <a:t>Scope of concepts that can be “remodeled”</a:t>
            </a:r>
          </a:p>
          <a:p>
            <a:pPr lvl="1"/>
            <a:r>
              <a:rPr lang="en-US" sz="1800" dirty="0" smtClean="0"/>
              <a:t>Is guidance clear enough for editors to apply consistently?</a:t>
            </a:r>
          </a:p>
          <a:p>
            <a:r>
              <a:rPr lang="en-US" sz="2200" dirty="0" smtClean="0"/>
              <a:t>Clarification of potentially ambiguous descriptions</a:t>
            </a:r>
          </a:p>
          <a:p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ECE discussion topics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579771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Unilateral concepts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b="1" dirty="0"/>
              <a:t>artf6236 : Unilateral </a:t>
            </a:r>
          </a:p>
        </p:txBody>
      </p:sp>
    </p:spTree>
    <p:extLst>
      <p:ext uri="{BB962C8B-B14F-4D97-AF65-F5344CB8AC3E}">
        <p14:creationId xmlns:p14="http://schemas.microsoft.com/office/powerpoint/2010/main" val="32521404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77980"/>
            <a:ext cx="8229600" cy="5058812"/>
          </a:xfrm>
        </p:spPr>
        <p:txBody>
          <a:bodyPr/>
          <a:lstStyle/>
          <a:p>
            <a:r>
              <a:rPr lang="en-US" dirty="0" smtClean="0"/>
              <a:t>Most “Unilateral” concepts moved from Clinical Findings to the Situation with Explicit Context hierarchy in 2009</a:t>
            </a:r>
          </a:p>
          <a:p>
            <a:r>
              <a:rPr lang="en-US" dirty="0" smtClean="0"/>
              <a:t>Current concept model cannot explicitly state “one side but not the other”.</a:t>
            </a:r>
          </a:p>
          <a:p>
            <a:r>
              <a:rPr lang="en-US" dirty="0" smtClean="0"/>
              <a:t>Unilateral is ambiguous as to which side is affected</a:t>
            </a:r>
          </a:p>
          <a:p>
            <a:r>
              <a:rPr lang="en-US" dirty="0" smtClean="0"/>
              <a:t>Without negation, in the open world Unilateral is silent about the status of “the other side”.</a:t>
            </a:r>
          </a:p>
          <a:p>
            <a:pPr lvl="1"/>
            <a:r>
              <a:rPr lang="en-US" sz="1600" dirty="0" smtClean="0"/>
              <a:t>May be present and not affected by the procedure or finding</a:t>
            </a:r>
          </a:p>
          <a:p>
            <a:pPr lvl="1"/>
            <a:r>
              <a:rPr lang="en-US" sz="1600" dirty="0" smtClean="0"/>
              <a:t>May or may not be present</a:t>
            </a:r>
          </a:p>
          <a:p>
            <a:r>
              <a:rPr lang="en-US" dirty="0" smtClean="0"/>
              <a:t>Content most likely originated from a classification that is agnostic about laterality (e.g. ICD-9-CM)</a:t>
            </a:r>
          </a:p>
          <a:p>
            <a:r>
              <a:rPr lang="en-US" dirty="0" smtClean="0"/>
              <a:t>Question:  Are these clinically useful or a patient safety issue?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Unilateral discussion topics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947588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Limited status concepts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2521404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77980"/>
            <a:ext cx="8229600" cy="4658007"/>
          </a:xfrm>
        </p:spPr>
        <p:txBody>
          <a:bodyPr/>
          <a:lstStyle/>
          <a:p>
            <a:r>
              <a:rPr lang="en-US" sz="2800" dirty="0" smtClean="0"/>
              <a:t>Currently modeled with a WAS A </a:t>
            </a:r>
            <a:r>
              <a:rPr lang="en-US" sz="2800" dirty="0" smtClean="0"/>
              <a:t>relationship</a:t>
            </a:r>
          </a:p>
          <a:p>
            <a:pPr marL="129541" indent="0">
              <a:buNone/>
            </a:pPr>
            <a:endParaRPr lang="en-US" sz="2800" dirty="0" smtClean="0"/>
          </a:p>
          <a:p>
            <a:r>
              <a:rPr lang="en-US" sz="2800" dirty="0" smtClean="0"/>
              <a:t>When the WAS A target needs to be retired, how do you fix the relationship to the limited status concept?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Issues with limited status concepts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570107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SNOMED CT – Interface or reference terminology?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b="1" dirty="0" smtClean="0"/>
              <a:t>Open discussion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8681665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Conference call scheduling</a:t>
            </a:r>
            <a:br>
              <a:rPr lang="en-US" dirty="0" smtClean="0"/>
            </a:br>
            <a:r>
              <a:rPr lang="en-US" dirty="0" smtClean="0"/>
              <a:t>Any other business</a:t>
            </a:r>
            <a:br>
              <a:rPr lang="en-US" dirty="0" smtClean="0"/>
            </a:br>
            <a:r>
              <a:rPr lang="en-US" dirty="0" smtClean="0"/>
              <a:t>Date of next meeting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868166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Purpose of the AG</a:t>
            </a:r>
          </a:p>
          <a:p>
            <a:pPr lvl="1"/>
            <a:r>
              <a:rPr lang="en-US" sz="1800" dirty="0" smtClean="0"/>
              <a:t>“…provide </a:t>
            </a:r>
            <a:r>
              <a:rPr lang="en-US" sz="1800" dirty="0"/>
              <a:t>IHTSDO with </a:t>
            </a:r>
            <a:r>
              <a:rPr lang="en-US" sz="1800" dirty="0" smtClean="0"/>
              <a:t>advice and </a:t>
            </a:r>
            <a:r>
              <a:rPr lang="en-US" sz="1800" dirty="0"/>
              <a:t>guidance on issues related </a:t>
            </a:r>
            <a:r>
              <a:rPr lang="en-US" sz="1800" dirty="0" smtClean="0"/>
              <a:t>to… </a:t>
            </a:r>
            <a:r>
              <a:rPr lang="en-US" sz="1800" dirty="0"/>
              <a:t>editorial </a:t>
            </a:r>
            <a:r>
              <a:rPr lang="en-US" sz="1800" dirty="0" smtClean="0"/>
              <a:t>policy…”</a:t>
            </a:r>
          </a:p>
          <a:p>
            <a:r>
              <a:rPr lang="en-US" sz="2000" dirty="0" smtClean="0"/>
              <a:t>Scope</a:t>
            </a:r>
          </a:p>
          <a:p>
            <a:pPr lvl="1"/>
            <a:r>
              <a:rPr lang="en-US" sz="1800" dirty="0" smtClean="0"/>
              <a:t>Editorial advice not resolved by the SNOMED CT Editorial Panel</a:t>
            </a:r>
          </a:p>
          <a:p>
            <a:pPr lvl="1"/>
            <a:r>
              <a:rPr lang="en-US" sz="1800" dirty="0" smtClean="0"/>
              <a:t>Providing a “second opinion” on proposed editorial guidance</a:t>
            </a:r>
          </a:p>
          <a:p>
            <a:pPr lvl="1"/>
            <a:r>
              <a:rPr lang="en-US" sz="1800" dirty="0" smtClean="0"/>
              <a:t>Review and advise on content tracker proposals</a:t>
            </a:r>
          </a:p>
          <a:p>
            <a:pPr lvl="1"/>
            <a:r>
              <a:rPr lang="en-US" sz="1800" dirty="0" smtClean="0"/>
              <a:t>Review and update SNOMED CT Editorial Guide</a:t>
            </a:r>
          </a:p>
          <a:p>
            <a:pPr lvl="1"/>
            <a:r>
              <a:rPr lang="en-US" sz="1800" dirty="0" smtClean="0"/>
              <a:t>Perform out-of-cycle editorial investigation and review for complex issues</a:t>
            </a:r>
          </a:p>
          <a:p>
            <a:r>
              <a:rPr lang="en-US" sz="2000" dirty="0" smtClean="0"/>
              <a:t>Out of Scope</a:t>
            </a:r>
          </a:p>
          <a:p>
            <a:pPr lvl="1"/>
            <a:r>
              <a:rPr lang="en-US" sz="1800" dirty="0" smtClean="0"/>
              <a:t>Content development prioritization</a:t>
            </a:r>
          </a:p>
          <a:p>
            <a:pPr lvl="1"/>
            <a:r>
              <a:rPr lang="en-US" sz="1800" dirty="0" smtClean="0"/>
              <a:t>Derivative development prioritization</a:t>
            </a:r>
          </a:p>
          <a:p>
            <a:pPr lvl="1"/>
            <a:r>
              <a:rPr lang="en-US" sz="1800" dirty="0" smtClean="0"/>
              <a:t>Tooling</a:t>
            </a:r>
          </a:p>
          <a:p>
            <a:pPr lvl="1"/>
            <a:endParaRPr lang="en-GB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Terms of Reference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09589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Membership</a:t>
            </a:r>
          </a:p>
          <a:p>
            <a:pPr lvl="1"/>
            <a:r>
              <a:rPr lang="en-GB" dirty="0" smtClean="0"/>
              <a:t>Four members staggered terms</a:t>
            </a:r>
          </a:p>
          <a:p>
            <a:pPr lvl="1"/>
            <a:r>
              <a:rPr lang="en-GB" dirty="0" smtClean="0"/>
              <a:t>Certified Consultant Terminologists (or similar)</a:t>
            </a:r>
          </a:p>
          <a:p>
            <a:pPr lvl="1"/>
            <a:r>
              <a:rPr lang="en-GB" dirty="0" smtClean="0"/>
              <a:t>Two year terms – two consecutive terms max</a:t>
            </a:r>
          </a:p>
          <a:p>
            <a:pPr lvl="1"/>
            <a:r>
              <a:rPr lang="en-GB" dirty="0" smtClean="0"/>
              <a:t>SNOMED CT Editorial Panel – ex officio</a:t>
            </a:r>
          </a:p>
          <a:p>
            <a:r>
              <a:rPr lang="en-GB" dirty="0" smtClean="0"/>
              <a:t>Meetings</a:t>
            </a:r>
          </a:p>
          <a:p>
            <a:pPr lvl="1"/>
            <a:r>
              <a:rPr lang="en-GB" dirty="0" smtClean="0"/>
              <a:t>Two face-to-face meeting per year</a:t>
            </a:r>
          </a:p>
          <a:p>
            <a:pPr lvl="1"/>
            <a:r>
              <a:rPr lang="en-GB" dirty="0" smtClean="0"/>
              <a:t>Fortnightly meetings between (if agenda items available)</a:t>
            </a:r>
          </a:p>
          <a:p>
            <a:pPr lvl="1"/>
            <a:r>
              <a:rPr lang="en-GB" dirty="0" smtClean="0"/>
              <a:t>Minutes stored on AG confluence site</a:t>
            </a:r>
          </a:p>
          <a:p>
            <a:r>
              <a:rPr lang="en-GB" dirty="0" smtClean="0"/>
              <a:t>Time commitment</a:t>
            </a:r>
          </a:p>
          <a:p>
            <a:pPr lvl="1"/>
            <a:r>
              <a:rPr lang="en-GB" dirty="0" smtClean="0"/>
              <a:t>Up to three hours per week</a:t>
            </a:r>
          </a:p>
          <a:p>
            <a:pPr lvl="1"/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Terms of Reference - continued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20123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Pre-coordination of Laterality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28252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Documented as “Temporarily not allowed” since 2011</a:t>
            </a:r>
          </a:p>
          <a:p>
            <a:r>
              <a:rPr lang="en-GB" dirty="0" smtClean="0"/>
              <a:t>Existing pre-coordination </a:t>
            </a:r>
            <a:r>
              <a:rPr lang="en-GB" dirty="0" err="1" smtClean="0"/>
              <a:t>artifact</a:t>
            </a:r>
            <a:r>
              <a:rPr lang="en-GB" dirty="0" smtClean="0"/>
              <a:t>: artf223747</a:t>
            </a:r>
          </a:p>
          <a:p>
            <a:pPr marL="129541" indent="0">
              <a:buNone/>
            </a:pPr>
            <a:r>
              <a:rPr lang="en-GB" dirty="0" smtClean="0"/>
              <a:t>“</a:t>
            </a:r>
            <a:r>
              <a:rPr lang="en-US" dirty="0"/>
              <a:t>Concepts with pre-coordinated laterality may be regarded as excessive pre-coordination. With rare exceptions, it </a:t>
            </a:r>
            <a:r>
              <a:rPr lang="en-US" i="1" u="sng" dirty="0"/>
              <a:t>should</a:t>
            </a:r>
            <a:r>
              <a:rPr lang="en-US" dirty="0"/>
              <a:t> </a:t>
            </a:r>
          </a:p>
          <a:p>
            <a:pPr marL="129541" indent="0">
              <a:buNone/>
            </a:pPr>
            <a:r>
              <a:rPr lang="en-US" dirty="0"/>
              <a:t>be possible to make the recording of laterality part of the electronic health record, with record architecture elements </a:t>
            </a:r>
          </a:p>
          <a:p>
            <a:pPr marL="129541" indent="0">
              <a:buNone/>
            </a:pPr>
            <a:r>
              <a:rPr lang="en-US" dirty="0"/>
              <a:t>to record, store, transmit, retrieve and analyze.</a:t>
            </a:r>
          </a:p>
          <a:p>
            <a:pPr marL="129541" indent="0">
              <a:buNone/>
            </a:pPr>
            <a:endParaRPr lang="en-US" dirty="0"/>
          </a:p>
          <a:p>
            <a:pPr marL="129541" indent="0">
              <a:buNone/>
            </a:pPr>
            <a:r>
              <a:rPr lang="en-US" dirty="0"/>
              <a:t>Post-coordination is further supported with the Revision of the anatomy hierarchy, which has developed (draft) </a:t>
            </a:r>
            <a:r>
              <a:rPr lang="en-US" dirty="0" err="1"/>
              <a:t>refset</a:t>
            </a:r>
            <a:r>
              <a:rPr lang="en-US" dirty="0"/>
              <a:t> </a:t>
            </a:r>
          </a:p>
          <a:p>
            <a:pPr marL="129541" indent="0">
              <a:buNone/>
            </a:pPr>
            <a:r>
              <a:rPr lang="en-US" dirty="0"/>
              <a:t>indicating those anatomical codes for which lateralization is sensible. This makes pre-coordination even less necessary </a:t>
            </a:r>
          </a:p>
          <a:p>
            <a:pPr marL="129541" indent="0">
              <a:buNone/>
            </a:pPr>
            <a:r>
              <a:rPr lang="en-US" dirty="0"/>
              <a:t>in the findings/disorders and procedures</a:t>
            </a:r>
            <a:r>
              <a:rPr lang="en-US" dirty="0" smtClean="0"/>
              <a:t>.”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History of laterality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916707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existing EHR systems do not have the ability to store laterality as a model element.</a:t>
            </a:r>
          </a:p>
          <a:p>
            <a:r>
              <a:rPr lang="en-US" dirty="0" smtClean="0"/>
              <a:t>Many large EHR systems do not have the capability of managing post-coordinated expressions</a:t>
            </a:r>
          </a:p>
          <a:p>
            <a:r>
              <a:rPr lang="en-US" dirty="0" smtClean="0"/>
              <a:t>The proposed </a:t>
            </a:r>
            <a:r>
              <a:rPr lang="en-US" dirty="0" err="1" smtClean="0"/>
              <a:t>refset</a:t>
            </a:r>
            <a:r>
              <a:rPr lang="en-US" dirty="0" smtClean="0"/>
              <a:t> of anatomical structures that can be lateralized is not readily available</a:t>
            </a:r>
          </a:p>
          <a:p>
            <a:r>
              <a:rPr lang="en-US" dirty="0" smtClean="0"/>
              <a:t>There is a substantial amount of lateralized content existing in SNOMED CT, users see precedence for adding it.</a:t>
            </a:r>
          </a:p>
          <a:p>
            <a:r>
              <a:rPr lang="en-US" dirty="0" smtClean="0"/>
              <a:t>A large number of “bilateral” content requests have been received that cannot be </a:t>
            </a:r>
            <a:r>
              <a:rPr lang="en-US" smtClean="0"/>
              <a:t>adequately modeled.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Laterality challenges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04018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Should the restriction on the addition of lateralized content to the International release be reconsidered?</a:t>
            </a:r>
          </a:p>
          <a:p>
            <a:r>
              <a:rPr lang="en-US" sz="2800" dirty="0" smtClean="0"/>
              <a:t>If so, which option to add laterality-based content should be adopted?</a:t>
            </a:r>
          </a:p>
          <a:p>
            <a:r>
              <a:rPr lang="en-US" sz="2800" dirty="0" smtClean="0"/>
              <a:t>Options  - Abstracted </a:t>
            </a:r>
            <a:r>
              <a:rPr lang="en-US" sz="2800" dirty="0"/>
              <a:t>from </a:t>
            </a:r>
            <a:r>
              <a:rPr lang="en-US" sz="2800" dirty="0" smtClean="0"/>
              <a:t>art6188 - Bilateral </a:t>
            </a:r>
            <a:r>
              <a:rPr lang="en-US" sz="2800" dirty="0"/>
              <a:t>clinical findings and disorder concepts</a:t>
            </a:r>
          </a:p>
          <a:p>
            <a:pPr lvl="1"/>
            <a:r>
              <a:rPr lang="en-US" dirty="0" smtClean="0"/>
              <a:t>Option 1 – Nested role groups</a:t>
            </a:r>
          </a:p>
          <a:p>
            <a:pPr lvl="1"/>
            <a:r>
              <a:rPr lang="en-US" dirty="0" smtClean="0"/>
              <a:t>Option 2 – Pre-coordinate laterality with anatomic structure</a:t>
            </a:r>
          </a:p>
          <a:p>
            <a:pPr lvl="1"/>
            <a:r>
              <a:rPr lang="en-US" dirty="0" smtClean="0"/>
              <a:t>Option 3 – Use additional finding site with “left/right side of body”</a:t>
            </a:r>
            <a:endParaRPr lang="en-US" sz="1800" dirty="0" smtClean="0"/>
          </a:p>
          <a:p>
            <a:pPr lvl="1"/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Laterality discussion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86401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Option 1: Nested role group</a:t>
            </a:r>
            <a:endParaRPr lang="en-US" b="1" dirty="0"/>
          </a:p>
        </p:txBody>
      </p:sp>
      <p:sp>
        <p:nvSpPr>
          <p:cNvPr id="36" name="Rectangle 35"/>
          <p:cNvSpPr/>
          <p:nvPr/>
        </p:nvSpPr>
        <p:spPr>
          <a:xfrm>
            <a:off x="539552" y="1628800"/>
            <a:ext cx="4536504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10930601000119107</a:t>
            </a:r>
          </a:p>
          <a:p>
            <a:pPr algn="ctr"/>
            <a:r>
              <a:rPr lang="en-AU" sz="1400" dirty="0">
                <a:solidFill>
                  <a:schemeClr val="tx1"/>
                </a:solidFill>
              </a:rPr>
              <a:t>Closed fracture of metatarsal bone of right </a:t>
            </a:r>
            <a:r>
              <a:rPr lang="en-AU" sz="1400" dirty="0" smtClean="0">
                <a:solidFill>
                  <a:schemeClr val="tx1"/>
                </a:solidFill>
              </a:rPr>
              <a:t>foot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7" name="Flowchart: Terminator 36"/>
          <p:cNvSpPr/>
          <p:nvPr/>
        </p:nvSpPr>
        <p:spPr>
          <a:xfrm>
            <a:off x="3432757" y="3098925"/>
            <a:ext cx="1512168" cy="90088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116676008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Associated morphology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2401193" y="3270104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40" name="Elbow Connector 39"/>
          <p:cNvCxnSpPr>
            <a:stCxn id="37" idx="3"/>
            <a:endCxn id="61" idx="1"/>
          </p:cNvCxnSpPr>
          <p:nvPr/>
        </p:nvCxnSpPr>
        <p:spPr>
          <a:xfrm flipV="1">
            <a:off x="4944925" y="3535383"/>
            <a:ext cx="498320" cy="13982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Terminator 40"/>
          <p:cNvSpPr/>
          <p:nvPr/>
        </p:nvSpPr>
        <p:spPr>
          <a:xfrm>
            <a:off x="3445309" y="4264950"/>
            <a:ext cx="1512168" cy="53029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363698007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Finding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43" name="Elbow Connector 42"/>
          <p:cNvCxnSpPr>
            <a:stCxn id="41" idx="3"/>
          </p:cNvCxnSpPr>
          <p:nvPr/>
        </p:nvCxnSpPr>
        <p:spPr>
          <a:xfrm flipV="1">
            <a:off x="4957477" y="4528222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56" idx="6"/>
            <a:endCxn id="38" idx="2"/>
          </p:cNvCxnSpPr>
          <p:nvPr/>
        </p:nvCxnSpPr>
        <p:spPr>
          <a:xfrm>
            <a:off x="1979712" y="2542017"/>
            <a:ext cx="421481" cy="993232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/>
          <p:nvPr/>
        </p:nvCxnSpPr>
        <p:spPr>
          <a:xfrm flipV="1">
            <a:off x="4957477" y="4516591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38" idx="6"/>
          </p:cNvCxnSpPr>
          <p:nvPr/>
        </p:nvCxnSpPr>
        <p:spPr>
          <a:xfrm flipV="1">
            <a:off x="2941253" y="3533239"/>
            <a:ext cx="504056" cy="201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endCxn id="41" idx="1"/>
          </p:cNvCxnSpPr>
          <p:nvPr/>
        </p:nvCxnSpPr>
        <p:spPr>
          <a:xfrm rot="16200000" flipH="1">
            <a:off x="2822654" y="3907440"/>
            <a:ext cx="980730" cy="26458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Isosceles Triangle 53"/>
          <p:cNvSpPr/>
          <p:nvPr/>
        </p:nvSpPr>
        <p:spPr>
          <a:xfrm rot="5400000">
            <a:off x="2519772" y="2394823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5" name="Oval 54"/>
          <p:cNvSpPr/>
          <p:nvPr/>
        </p:nvSpPr>
        <p:spPr>
          <a:xfrm>
            <a:off x="1036104" y="2276872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1835696" y="2470009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57" name="Elbow Connector 111"/>
          <p:cNvCxnSpPr>
            <a:stCxn id="56" idx="6"/>
            <a:endCxn id="54" idx="3"/>
          </p:cNvCxnSpPr>
          <p:nvPr/>
        </p:nvCxnSpPr>
        <p:spPr>
          <a:xfrm flipV="1">
            <a:off x="1979712" y="2538839"/>
            <a:ext cx="504056" cy="3178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130"/>
          <p:cNvCxnSpPr>
            <a:stCxn id="55" idx="6"/>
            <a:endCxn id="56" idx="2"/>
          </p:cNvCxnSpPr>
          <p:nvPr/>
        </p:nvCxnSpPr>
        <p:spPr>
          <a:xfrm>
            <a:off x="1576164" y="2542017"/>
            <a:ext cx="259532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endCxn id="55" idx="2"/>
          </p:cNvCxnSpPr>
          <p:nvPr/>
        </p:nvCxnSpPr>
        <p:spPr>
          <a:xfrm rot="16200000" flipH="1">
            <a:off x="655256" y="2161168"/>
            <a:ext cx="409161" cy="35253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2771800" y="2275990"/>
            <a:ext cx="1440160" cy="530290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64572001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Disease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443245" y="3270238"/>
            <a:ext cx="2145408" cy="530290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20946005</a:t>
            </a:r>
          </a:p>
          <a:p>
            <a:pPr algn="ctr"/>
            <a:r>
              <a:rPr lang="en-AU" sz="1400" dirty="0">
                <a:solidFill>
                  <a:schemeClr val="tx1"/>
                </a:solidFill>
              </a:rPr>
              <a:t>Fracture, closed</a:t>
            </a:r>
          </a:p>
        </p:txBody>
      </p:sp>
      <p:sp>
        <p:nvSpPr>
          <p:cNvPr id="63" name="Rectangle 62"/>
          <p:cNvSpPr/>
          <p:nvPr/>
        </p:nvSpPr>
        <p:spPr>
          <a:xfrm>
            <a:off x="5245509" y="4264950"/>
            <a:ext cx="2728111" cy="530290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301000</a:t>
            </a:r>
          </a:p>
          <a:p>
            <a:pPr algn="ctr"/>
            <a:r>
              <a:rPr lang="en-AU" dirty="0">
                <a:solidFill>
                  <a:schemeClr val="tx1"/>
                </a:solidFill>
              </a:rPr>
              <a:t>Fifth metatarsal structure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71" name="Elbow Connector 70"/>
          <p:cNvCxnSpPr>
            <a:stCxn id="63" idx="2"/>
            <a:endCxn id="73" idx="0"/>
          </p:cNvCxnSpPr>
          <p:nvPr/>
        </p:nvCxnSpPr>
        <p:spPr>
          <a:xfrm rot="5400000">
            <a:off x="5994724" y="5099085"/>
            <a:ext cx="918686" cy="310996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Flowchart: Terminator 72"/>
          <p:cNvSpPr/>
          <p:nvPr/>
        </p:nvSpPr>
        <p:spPr>
          <a:xfrm>
            <a:off x="5542485" y="5713926"/>
            <a:ext cx="1512168" cy="53029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272741003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Laterality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stCxn id="73" idx="3"/>
          </p:cNvCxnSpPr>
          <p:nvPr/>
        </p:nvCxnSpPr>
        <p:spPr>
          <a:xfrm flipV="1">
            <a:off x="7054653" y="5977199"/>
            <a:ext cx="288032" cy="1872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7337275" y="5713926"/>
            <a:ext cx="1508679" cy="530290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24028007</a:t>
            </a:r>
          </a:p>
          <a:p>
            <a:pPr algn="ctr"/>
            <a:r>
              <a:rPr lang="en-AU" dirty="0" smtClean="0">
                <a:solidFill>
                  <a:schemeClr val="tx1"/>
                </a:solidFill>
              </a:rPr>
              <a:t>Right</a:t>
            </a:r>
            <a:endParaRPr lang="en-A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758554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_PPT_Template_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IHTSDO_PPT_Template_2014.potx</Template>
  <TotalTime>1192</TotalTime>
  <Words>1260</Words>
  <Application>Microsoft Office PowerPoint</Application>
  <PresentationFormat>On-screen Show (4:3)</PresentationFormat>
  <Paragraphs>218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IHTSDO_PPT_Template_2014</vt:lpstr>
      <vt:lpstr>IHTSDO Editorial Advisory Group</vt:lpstr>
      <vt:lpstr>Agenda</vt:lpstr>
      <vt:lpstr>Terms of Reference</vt:lpstr>
      <vt:lpstr>Terms of Reference - continued</vt:lpstr>
      <vt:lpstr>Pre-coordination of Laterality</vt:lpstr>
      <vt:lpstr>History of laterality</vt:lpstr>
      <vt:lpstr>Laterality challenges</vt:lpstr>
      <vt:lpstr>Laterality discussion</vt:lpstr>
      <vt:lpstr>Option 1: Nested role group</vt:lpstr>
      <vt:lpstr>Pros and cons: Option 1</vt:lpstr>
      <vt:lpstr>Option 2: Lateralized anatomic structure </vt:lpstr>
      <vt:lpstr>Pros and cons: Option 2</vt:lpstr>
      <vt:lpstr>Option 3: Additional finding site</vt:lpstr>
      <vt:lpstr>Pros and cons: Option 3</vt:lpstr>
      <vt:lpstr>Laterality discussion</vt:lpstr>
      <vt:lpstr>Prioritization of tracker items</vt:lpstr>
      <vt:lpstr>Current status</vt:lpstr>
      <vt:lpstr>Content tracker discussion items</vt:lpstr>
      <vt:lpstr>Content model changes</vt:lpstr>
      <vt:lpstr>Content model changes recently requested</vt:lpstr>
      <vt:lpstr>Implementing the Event-Condition-Episode guidance</vt:lpstr>
      <vt:lpstr>ECE discussion topics</vt:lpstr>
      <vt:lpstr>Unilateral concepts</vt:lpstr>
      <vt:lpstr>Unilateral discussion topics</vt:lpstr>
      <vt:lpstr>Limited status concepts</vt:lpstr>
      <vt:lpstr>Issues with limited status concepts</vt:lpstr>
      <vt:lpstr>SNOMED CT – Interface or reference terminology?</vt:lpstr>
      <vt:lpstr>Conference call scheduling Any other business Date of next meeting</vt:lpstr>
    </vt:vector>
  </TitlesOfParts>
  <Company>IHTSDO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IHTSDO</dc:creator>
  <cp:lastModifiedBy>James T. Case DVM, PhD FACMI</cp:lastModifiedBy>
  <cp:revision>77</cp:revision>
  <dcterms:modified xsi:type="dcterms:W3CDTF">2015-10-26T14:12:46Z</dcterms:modified>
</cp:coreProperties>
</file>