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7010400" cy="9296400"/>
  <p:embeddedFontLst>
    <p:embeddedFont>
      <p:font typeface="Robo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5" roundtripDataSignature="AMtx7mgspu1J70YvAIQOd93oNPr2VlXF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slide" Target="slides/slide5.xml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2000">
                <a:solidFill>
                  <a:srgbClr val="1155CC"/>
                </a:solidFill>
                <a:highlight>
                  <a:schemeClr val="lt1"/>
                </a:highlight>
              </a:rPr>
              <a:t>Current guidance conflicting as we say:</a:t>
            </a:r>
            <a:endParaRPr sz="2000">
              <a:solidFill>
                <a:srgbClr val="1155CC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8" name="Google Shape;68;p3:notes"/>
          <p:cNvSpPr/>
          <p:nvPr>
            <p:ph idx="2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e817bf8d78_0_15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5" name="Google Shape;75;ge817bf8d78_0_15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e817bf8d78_0_9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4" name="Google Shape;84;ge817bf8d78_0_9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eb8768c0d9_0_0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geb8768c0d9_0_0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horizontal a">
  <p:cSld name="Title slide - horizontal a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7"/>
          <p:cNvSpPr/>
          <p:nvPr>
            <p:ph idx="2" type="pic"/>
          </p:nvPr>
        </p:nvSpPr>
        <p:spPr>
          <a:xfrm>
            <a:off x="6826250" y="1098550"/>
            <a:ext cx="2317750" cy="4044950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plain a">
  <p:cSld name="Title slide - plain a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18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18"/>
          <p:cNvSpPr txBox="1"/>
          <p:nvPr>
            <p:ph idx="12" type="sldNum"/>
          </p:nvPr>
        </p:nvSpPr>
        <p:spPr>
          <a:xfrm>
            <a:off x="6553200" y="4767263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plain a">
  <p:cSld name="Title slide - plain a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20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20"/>
          <p:cNvSpPr txBox="1"/>
          <p:nvPr>
            <p:ph idx="12" type="sldNum"/>
          </p:nvPr>
        </p:nvSpPr>
        <p:spPr>
          <a:xfrm>
            <a:off x="6553200" y="4767263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/>
          <p:nvPr>
            <p:ph idx="2" type="pic"/>
          </p:nvPr>
        </p:nvSpPr>
        <p:spPr>
          <a:xfrm>
            <a:off x="6826250" y="920750"/>
            <a:ext cx="2317750" cy="4222750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21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21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7" name="Google Shape;37;p21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ustom Layout">
  <p:cSld name="5_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4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Google Shape;40;p24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24"/>
          <p:cNvSpPr txBox="1"/>
          <p:nvPr>
            <p:ph idx="1" type="body"/>
          </p:nvPr>
        </p:nvSpPr>
        <p:spPr>
          <a:xfrm rot="-5400000">
            <a:off x="-83414" y="2687349"/>
            <a:ext cx="3117850" cy="845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24"/>
          <p:cNvSpPr/>
          <p:nvPr>
            <p:ph idx="2" type="pic"/>
          </p:nvPr>
        </p:nvSpPr>
        <p:spPr>
          <a:xfrm>
            <a:off x="2148031" y="1550988"/>
            <a:ext cx="6026150" cy="311785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ustom Layout">
  <p:cSld name="4_Custom Layou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5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5" name="Google Shape;45;p25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" name="Google Shape;46;p25"/>
          <p:cNvSpPr txBox="1"/>
          <p:nvPr>
            <p:ph idx="1" type="body"/>
          </p:nvPr>
        </p:nvSpPr>
        <p:spPr>
          <a:xfrm>
            <a:off x="463549" y="1545094"/>
            <a:ext cx="4745760" cy="30777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25"/>
          <p:cNvSpPr/>
          <p:nvPr>
            <p:ph idx="2" type="pic"/>
          </p:nvPr>
        </p:nvSpPr>
        <p:spPr>
          <a:xfrm>
            <a:off x="5333999" y="1545093"/>
            <a:ext cx="3352800" cy="307770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6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0" name="Google Shape;50;p26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26"/>
          <p:cNvSpPr txBox="1"/>
          <p:nvPr>
            <p:ph idx="1" type="body"/>
          </p:nvPr>
        </p:nvSpPr>
        <p:spPr>
          <a:xfrm>
            <a:off x="463549" y="1406988"/>
            <a:ext cx="3886777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26"/>
          <p:cNvSpPr txBox="1"/>
          <p:nvPr>
            <p:ph idx="2" type="body"/>
          </p:nvPr>
        </p:nvSpPr>
        <p:spPr>
          <a:xfrm>
            <a:off x="4488873" y="1420838"/>
            <a:ext cx="4170226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7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5" name="Google Shape;55;p27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" name="Google Shape;56;p27"/>
          <p:cNvSpPr txBox="1"/>
          <p:nvPr>
            <p:ph idx="1" type="body"/>
          </p:nvPr>
        </p:nvSpPr>
        <p:spPr>
          <a:xfrm>
            <a:off x="463549" y="3532908"/>
            <a:ext cx="8223250" cy="10898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27"/>
          <p:cNvSpPr/>
          <p:nvPr>
            <p:ph idx="2" type="pic"/>
          </p:nvPr>
        </p:nvSpPr>
        <p:spPr>
          <a:xfrm>
            <a:off x="803275" y="1579563"/>
            <a:ext cx="3352800" cy="1814512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27"/>
          <p:cNvSpPr/>
          <p:nvPr>
            <p:ph idx="3" type="pic"/>
          </p:nvPr>
        </p:nvSpPr>
        <p:spPr>
          <a:xfrm>
            <a:off x="4918076" y="1565703"/>
            <a:ext cx="3352800" cy="1814512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/>
          <p:nvPr/>
        </p:nvSpPr>
        <p:spPr>
          <a:xfrm>
            <a:off x="0" y="1108778"/>
            <a:ext cx="9144000" cy="4034722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00A7D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372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Google Shape;11;p16"/>
          <p:cNvSpPr/>
          <p:nvPr/>
        </p:nvSpPr>
        <p:spPr>
          <a:xfrm>
            <a:off x="0" y="0"/>
            <a:ext cx="9144000" cy="10898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rotWithShape="0" dir="5400000" dist="23000">
              <a:srgbClr val="000000">
                <a:alpha val="3372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2" name="Google Shape;12;p16"/>
          <p:cNvGrpSpPr/>
          <p:nvPr/>
        </p:nvGrpSpPr>
        <p:grpSpPr>
          <a:xfrm>
            <a:off x="6832063" y="178897"/>
            <a:ext cx="1828801" cy="812169"/>
            <a:chOff x="0" y="0"/>
            <a:chExt cx="3695598" cy="1641212"/>
          </a:xfrm>
        </p:grpSpPr>
        <p:sp>
          <p:nvSpPr>
            <p:cNvPr id="13" name="Google Shape;13;p16"/>
            <p:cNvSpPr/>
            <p:nvPr/>
          </p:nvSpPr>
          <p:spPr>
            <a:xfrm>
              <a:off x="0" y="0"/>
              <a:ext cx="3695598" cy="16412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16"/>
            <p:cNvSpPr/>
            <p:nvPr/>
          </p:nvSpPr>
          <p:spPr>
            <a:xfrm>
              <a:off x="400" y="3278"/>
              <a:ext cx="1627758" cy="163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" name="Google Shape;15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19"/>
          <p:cNvSpPr/>
          <p:nvPr/>
        </p:nvSpPr>
        <p:spPr>
          <a:xfrm>
            <a:off x="8000189" y="141329"/>
            <a:ext cx="685800" cy="68870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9"/>
          <p:cNvSpPr txBox="1"/>
          <p:nvPr>
            <p:ph idx="1" type="body"/>
          </p:nvPr>
        </p:nvSpPr>
        <p:spPr>
          <a:xfrm>
            <a:off x="461642" y="1405522"/>
            <a:ext cx="8241033" cy="31495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19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8" name="Google Shape;28;p19"/>
          <p:cNvCxnSpPr/>
          <p:nvPr/>
        </p:nvCxnSpPr>
        <p:spPr>
          <a:xfrm rot="10800000">
            <a:off x="457200" y="4762500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onfluence.ihtsdotools.org/display/WIPEG/Procedure+Naming+Conventions" TargetMode="External"/><Relationship Id="rId4" Type="http://schemas.openxmlformats.org/officeDocument/2006/relationships/hyperlink" Target="http://snomed.info/id/175253007" TargetMode="External"/><Relationship Id="rId5" Type="http://schemas.openxmlformats.org/officeDocument/2006/relationships/hyperlink" Target="http://snomed.info/id/175253007" TargetMode="External"/><Relationship Id="rId6" Type="http://schemas.openxmlformats.org/officeDocument/2006/relationships/hyperlink" Target="http://snomed.info/id/175253007" TargetMode="External"/><Relationship Id="rId7" Type="http://schemas.openxmlformats.org/officeDocument/2006/relationships/hyperlink" Target="http://snomed.info/id/175253007" TargetMode="External"/><Relationship Id="rId8" Type="http://schemas.openxmlformats.org/officeDocument/2006/relationships/hyperlink" Target="https://confluence.ihtsdotools.org/display/WIPEG/Bilateral+procedures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 txBox="1"/>
          <p:nvPr/>
        </p:nvSpPr>
        <p:spPr>
          <a:xfrm>
            <a:off x="387350" y="3379698"/>
            <a:ext cx="568960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Editorial Advisory Group 20210901</a:t>
            </a:r>
            <a:endParaRPr b="0" i="0" sz="24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Lateralization of procedures</a:t>
            </a:r>
            <a:endParaRPr sz="2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Monica Harry</a:t>
            </a:r>
            <a:endParaRPr sz="2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4" name="Google Shape;64;p1"/>
          <p:cNvSpPr/>
          <p:nvPr>
            <p:ph idx="2" type="pic"/>
          </p:nvPr>
        </p:nvSpPr>
        <p:spPr>
          <a:xfrm>
            <a:off x="6819900" y="1104900"/>
            <a:ext cx="2324100" cy="40386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"/>
          <p:cNvSpPr txBox="1"/>
          <p:nvPr>
            <p:ph type="title"/>
          </p:nvPr>
        </p:nvSpPr>
        <p:spPr>
          <a:xfrm>
            <a:off x="457200" y="585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 sz="2000">
                <a:solidFill>
                  <a:srgbClr val="1155CC"/>
                </a:solidFill>
                <a:highlight>
                  <a:schemeClr val="lt1"/>
                </a:highlight>
              </a:rPr>
              <a:t>Problem</a:t>
            </a:r>
            <a:r>
              <a:rPr lang="en-US"/>
              <a:t> - </a:t>
            </a:r>
            <a:r>
              <a:rPr lang="en-US" sz="2000">
                <a:solidFill>
                  <a:srgbClr val="1155CC"/>
                </a:solidFill>
                <a:highlight>
                  <a:schemeClr val="lt1"/>
                </a:highlight>
              </a:rPr>
              <a:t>2 statements in ed. guide:</a:t>
            </a:r>
            <a:endParaRPr/>
          </a:p>
        </p:txBody>
      </p:sp>
      <p:sp>
        <p:nvSpPr>
          <p:cNvPr id="71" name="Google Shape;71;p3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3"/>
          <p:cNvSpPr txBox="1"/>
          <p:nvPr>
            <p:ph idx="1" type="body"/>
          </p:nvPr>
        </p:nvSpPr>
        <p:spPr>
          <a:xfrm>
            <a:off x="463500" y="832700"/>
            <a:ext cx="8217000" cy="41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-US" sz="1300">
                <a:solidFill>
                  <a:srgbClr val="333333"/>
                </a:solidFill>
                <a:highlight>
                  <a:srgbClr val="FFFFFF"/>
                </a:highlight>
              </a:rPr>
              <a:t>“</a:t>
            </a:r>
            <a:r>
              <a:rPr b="1" lang="en-US" sz="1050">
                <a:solidFill>
                  <a:srgbClr val="333333"/>
                </a:solidFill>
                <a:highlight>
                  <a:srgbClr val="FFFFFF"/>
                </a:highlight>
              </a:rPr>
              <a:t>The name of the site should follow the name of the action </a:t>
            </a:r>
            <a:r>
              <a:rPr lang="en-US" sz="1050">
                <a:solidFill>
                  <a:srgbClr val="333333"/>
                </a:solidFill>
                <a:highlight>
                  <a:srgbClr val="FFFFFF"/>
                </a:highlight>
              </a:rPr>
              <a:t>“ ...</a:t>
            </a:r>
            <a:br>
              <a:rPr lang="en-US" sz="1050">
                <a:solidFill>
                  <a:srgbClr val="333333"/>
                </a:solidFill>
                <a:highlight>
                  <a:srgbClr val="FFFFFF"/>
                </a:highlight>
              </a:rPr>
            </a:br>
            <a:br>
              <a:rPr lang="en-US" sz="1050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b="1" lang="en-US" sz="1100">
                <a:solidFill>
                  <a:srgbClr val="333333"/>
                </a:solidFill>
                <a:highlight>
                  <a:srgbClr val="FFFFFF"/>
                </a:highlight>
              </a:rPr>
              <a:t>Anatomical site</a:t>
            </a:r>
            <a:r>
              <a:rPr lang="en-US" sz="1100">
                <a:solidFill>
                  <a:srgbClr val="333333"/>
                </a:solidFill>
                <a:highlight>
                  <a:srgbClr val="FFFFFF"/>
                </a:highlight>
              </a:rPr>
              <a:t>: </a:t>
            </a:r>
            <a:r>
              <a:rPr lang="en-US" sz="1100">
                <a:solidFill>
                  <a:srgbClr val="333333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https://confluence.ihtsdotools.org/display/WIPEG/Procedure+Naming+Conventions</a:t>
            </a:r>
            <a:br>
              <a:rPr lang="en-US" sz="1050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 sz="1050">
                <a:solidFill>
                  <a:srgbClr val="333333"/>
                </a:solidFill>
                <a:highlight>
                  <a:srgbClr val="FFFFFF"/>
                </a:highlight>
              </a:rPr>
              <a:t>An </a:t>
            </a:r>
            <a:r>
              <a:rPr b="1" i="1" lang="en-US" sz="1050">
                <a:solidFill>
                  <a:srgbClr val="333333"/>
                </a:solidFill>
                <a:highlight>
                  <a:srgbClr val="FFFFFF"/>
                </a:highlight>
              </a:rPr>
              <a:t>anatomical site</a:t>
            </a:r>
            <a:r>
              <a:rPr lang="en-US" sz="1050">
                <a:solidFill>
                  <a:srgbClr val="333333"/>
                </a:solidFill>
                <a:highlight>
                  <a:srgbClr val="FFFFFF"/>
                </a:highlight>
              </a:rPr>
              <a:t> is the direct object of the action. e.g. </a:t>
            </a:r>
            <a:r>
              <a:rPr lang="en-US" sz="1050">
                <a:solidFill>
                  <a:srgbClr val="606060"/>
                </a:solidFill>
                <a:highlight>
                  <a:srgbClr val="FFFFFF"/>
                </a:highlight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175253007</a:t>
            </a:r>
            <a:r>
              <a:rPr lang="en-US" sz="1050">
                <a:solidFill>
                  <a:srgbClr val="3B73AF"/>
                </a:solidFill>
                <a:highlight>
                  <a:srgbClr val="FFFFFF"/>
                </a:highlight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-US" sz="1050">
                <a:solidFill>
                  <a:srgbClr val="00CCFF"/>
                </a:solidFill>
                <a:highlight>
                  <a:srgbClr val="FFFFFF"/>
                </a:highlight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|</a:t>
            </a:r>
            <a:r>
              <a:rPr lang="en-US" sz="1050">
                <a:solidFill>
                  <a:srgbClr val="000000"/>
                </a:solidFill>
                <a:highlight>
                  <a:srgbClr val="FFFFFF"/>
                </a:highlight>
                <a:uFill>
                  <a:noFill/>
                </a:u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Repair of pulmonary artery (procedure)</a:t>
            </a:r>
            <a:r>
              <a:rPr lang="en-US" sz="1050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endParaRPr sz="105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295275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Char char="●"/>
            </a:pPr>
            <a:r>
              <a:rPr lang="en-US" sz="1050">
                <a:solidFill>
                  <a:srgbClr val="333333"/>
                </a:solidFill>
                <a:highlight>
                  <a:srgbClr val="FFFFFF"/>
                </a:highlight>
              </a:rPr>
              <a:t>action is </a:t>
            </a:r>
            <a:r>
              <a:rPr i="1" lang="en-US" sz="1050">
                <a:solidFill>
                  <a:srgbClr val="333333"/>
                </a:solidFill>
                <a:highlight>
                  <a:srgbClr val="FFFFFF"/>
                </a:highlight>
              </a:rPr>
              <a:t>repair, </a:t>
            </a:r>
            <a:r>
              <a:rPr lang="en-US" sz="1050">
                <a:solidFill>
                  <a:srgbClr val="333333"/>
                </a:solidFill>
                <a:highlight>
                  <a:srgbClr val="FFFFFF"/>
                </a:highlight>
              </a:rPr>
              <a:t>site is </a:t>
            </a:r>
            <a:r>
              <a:rPr i="1" lang="en-US" sz="1050">
                <a:solidFill>
                  <a:srgbClr val="333333"/>
                </a:solidFill>
                <a:highlight>
                  <a:srgbClr val="FFFFFF"/>
                </a:highlight>
              </a:rPr>
              <a:t>pulmonary artery</a:t>
            </a:r>
            <a:r>
              <a:rPr lang="en-US" sz="1050">
                <a:solidFill>
                  <a:srgbClr val="333333"/>
                </a:solidFill>
                <a:highlight>
                  <a:srgbClr val="FFFFFF"/>
                </a:highlight>
              </a:rPr>
              <a:t>.  </a:t>
            </a:r>
            <a:endParaRPr sz="105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b="1" lang="en-US" sz="1100">
                <a:solidFill>
                  <a:srgbClr val="333333"/>
                </a:solidFill>
                <a:highlight>
                  <a:srgbClr val="FFFFFF"/>
                </a:highlight>
              </a:rPr>
              <a:t>Conflicts with guidance on Procedure modelling: </a:t>
            </a:r>
            <a:r>
              <a:rPr lang="en-US" sz="1100">
                <a:solidFill>
                  <a:srgbClr val="333333"/>
                </a:solidFill>
                <a:highlight>
                  <a:srgbClr val="FFFFFF"/>
                </a:highlight>
                <a:uFill>
                  <a:noFill/>
                </a:u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https://confluence.ihtsdotools.org/display/WIPEG/Bilateral+procedures</a:t>
            </a:r>
            <a:endParaRPr sz="2000">
              <a:solidFill>
                <a:srgbClr val="1155CC"/>
              </a:solidFill>
              <a:highlight>
                <a:schemeClr val="lt1"/>
              </a:highlight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000000"/>
                </a:solidFill>
                <a:highlight>
                  <a:srgbClr val="FFFFFF"/>
                </a:highlight>
              </a:rPr>
              <a:t>The naming pattern is as follows:</a:t>
            </a:r>
            <a:endParaRPr sz="105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295275" lvl="0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050"/>
              <a:buChar char="●"/>
            </a:pPr>
            <a:r>
              <a:rPr lang="en-US" sz="1050">
                <a:solidFill>
                  <a:srgbClr val="000000"/>
                </a:solidFill>
                <a:highlight>
                  <a:srgbClr val="FFFFFF"/>
                </a:highlight>
              </a:rPr>
              <a:t>FSN: X procedure of bilateral X (procedure)</a:t>
            </a:r>
            <a:endParaRPr sz="105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295275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Char char="●"/>
            </a:pPr>
            <a:r>
              <a:rPr lang="en-US" sz="1050">
                <a:solidFill>
                  <a:srgbClr val="000000"/>
                </a:solidFill>
                <a:highlight>
                  <a:srgbClr val="FFFFFF"/>
                </a:highlight>
              </a:rPr>
              <a:t>PT: Bilateral X procedure</a:t>
            </a:r>
            <a:endParaRPr sz="105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295275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Char char="●"/>
            </a:pPr>
            <a:r>
              <a:rPr lang="en-US" sz="1050">
                <a:solidFill>
                  <a:srgbClr val="000000"/>
                </a:solidFill>
                <a:highlight>
                  <a:srgbClr val="FFFFFF"/>
                </a:highlight>
              </a:rPr>
              <a:t>SYN: X p</a:t>
            </a:r>
            <a:r>
              <a:rPr lang="en-US" sz="1050">
                <a:solidFill>
                  <a:srgbClr val="222222"/>
                </a:solidFill>
                <a:highlight>
                  <a:srgbClr val="FFFFFF"/>
                </a:highlight>
              </a:rPr>
              <a:t>rocedure of both Xs </a:t>
            </a:r>
            <a:endParaRPr sz="105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5275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Char char="●"/>
            </a:pPr>
            <a:r>
              <a:rPr lang="en-US" sz="1050">
                <a:solidFill>
                  <a:srgbClr val="000000"/>
                </a:solidFill>
                <a:highlight>
                  <a:srgbClr val="FFFFFF"/>
                </a:highlight>
              </a:rPr>
              <a:t>Other synonyms may be added if requested, e.g. </a:t>
            </a:r>
            <a:r>
              <a:rPr i="1" lang="en-US" sz="1050">
                <a:solidFill>
                  <a:srgbClr val="000000"/>
                </a:solidFill>
                <a:highlight>
                  <a:srgbClr val="FFFFFF"/>
                </a:highlight>
              </a:rPr>
              <a:t>left and right</a:t>
            </a:r>
            <a:r>
              <a:rPr lang="en-US" sz="1050">
                <a:solidFill>
                  <a:srgbClr val="000000"/>
                </a:solidFill>
                <a:highlight>
                  <a:srgbClr val="FFFFFF"/>
                </a:highlight>
              </a:rPr>
              <a:t> X </a:t>
            </a:r>
            <a:endParaRPr sz="105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>
              <a:solidFill>
                <a:srgbClr val="1155CC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>
              <a:solidFill>
                <a:srgbClr val="1155CC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000">
              <a:solidFill>
                <a:srgbClr val="1155CC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500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500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0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e817bf8d78_0_15"/>
          <p:cNvSpPr txBox="1"/>
          <p:nvPr>
            <p:ph type="title"/>
          </p:nvPr>
        </p:nvSpPr>
        <p:spPr>
          <a:xfrm>
            <a:off x="362925" y="585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Procedure naming - 50/50 in browser between 2 patterns:</a:t>
            </a:r>
            <a:endParaRPr/>
          </a:p>
        </p:txBody>
      </p:sp>
      <p:sp>
        <p:nvSpPr>
          <p:cNvPr id="78" name="Google Shape;78;ge817bf8d78_0_15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ge817bf8d78_0_15"/>
          <p:cNvSpPr txBox="1"/>
          <p:nvPr>
            <p:ph idx="1" type="body"/>
          </p:nvPr>
        </p:nvSpPr>
        <p:spPr>
          <a:xfrm>
            <a:off x="463500" y="832700"/>
            <a:ext cx="4041000" cy="33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100">
              <a:solidFill>
                <a:srgbClr val="1155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0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80" name="Google Shape;80;ge817bf8d78_0_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6900" y="1157325"/>
            <a:ext cx="3573216" cy="285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ge817bf8d78_0_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0875" y="1134088"/>
            <a:ext cx="3716775" cy="287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e817bf8d78_0_9"/>
          <p:cNvSpPr txBox="1"/>
          <p:nvPr>
            <p:ph type="title"/>
          </p:nvPr>
        </p:nvSpPr>
        <p:spPr>
          <a:xfrm>
            <a:off x="457200" y="585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Either </a:t>
            </a:r>
            <a:endParaRPr/>
          </a:p>
        </p:txBody>
      </p:sp>
      <p:sp>
        <p:nvSpPr>
          <p:cNvPr id="87" name="Google Shape;87;ge817bf8d78_0_9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ge817bf8d78_0_9"/>
          <p:cNvSpPr txBox="1"/>
          <p:nvPr>
            <p:ph idx="1" type="body"/>
          </p:nvPr>
        </p:nvSpPr>
        <p:spPr>
          <a:xfrm>
            <a:off x="463500" y="627375"/>
            <a:ext cx="8217000" cy="41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For lateralizable procedures what is better choice: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172B4D"/>
              </a:buClr>
              <a:buSzPts val="1650"/>
              <a:buFont typeface="Roboto"/>
              <a:buAutoNum type="arabicPeriod"/>
            </a:pP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FSN: [Method/action] of [lateralized] body structure </a:t>
            </a: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PT: [Method/action] of [lateralized] body structure </a:t>
            </a: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eg. Repair of bilateral cleft lip </a:t>
            </a:r>
            <a:r>
              <a:rPr b="1" lang="en-US">
                <a:solidFill>
                  <a:srgbClr val="333333"/>
                </a:solidFill>
                <a:highlight>
                  <a:srgbClr val="FFFFFF"/>
                </a:highlight>
              </a:rPr>
              <a:t>(existing)</a:t>
            </a:r>
            <a:br>
              <a:rPr b="1"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OR</a:t>
            </a: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Bilateral repair of cleft lip</a:t>
            </a: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 sz="2400">
                <a:solidFill>
                  <a:schemeClr val="accent1"/>
                </a:solidFill>
              </a:rPr>
              <a:t>OR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FSN: [lateralized] body structure [Method/action] </a:t>
            </a: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PT: [lateralized] body structure [Method/action] </a:t>
            </a: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eg. Bilateral partial fallopian removal (existing)</a:t>
            </a: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OR </a:t>
            </a: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Removal of bilateral partial fallopian </a:t>
            </a: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br>
              <a:rPr lang="en-US" sz="1200">
                <a:solidFill>
                  <a:srgbClr val="333333"/>
                </a:solidFill>
                <a:highlight>
                  <a:srgbClr val="FFFFFF"/>
                </a:highlight>
              </a:rPr>
            </a:br>
            <a:br>
              <a:rPr lang="en-US" sz="1200">
                <a:solidFill>
                  <a:srgbClr val="333333"/>
                </a:solidFill>
                <a:highlight>
                  <a:srgbClr val="FFFFFF"/>
                </a:highlight>
              </a:rPr>
            </a:b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0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050">
              <a:solidFill>
                <a:srgbClr val="172B4D"/>
              </a:solidFill>
              <a:highlight>
                <a:srgbClr val="F4F5F7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eb8768c0d9_0_0"/>
          <p:cNvSpPr txBox="1"/>
          <p:nvPr>
            <p:ph type="title"/>
          </p:nvPr>
        </p:nvSpPr>
        <p:spPr>
          <a:xfrm>
            <a:off x="457200" y="585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Recommend</a:t>
            </a:r>
            <a:endParaRPr/>
          </a:p>
        </p:txBody>
      </p:sp>
      <p:sp>
        <p:nvSpPr>
          <p:cNvPr id="94" name="Google Shape;94;geb8768c0d9_0_0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geb8768c0d9_0_0"/>
          <p:cNvSpPr txBox="1"/>
          <p:nvPr>
            <p:ph idx="1" type="body"/>
          </p:nvPr>
        </p:nvSpPr>
        <p:spPr>
          <a:xfrm>
            <a:off x="463500" y="627375"/>
            <a:ext cx="8217000" cy="41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33375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172B4D"/>
              </a:buClr>
              <a:buSzPts val="1650"/>
              <a:buFont typeface="Roboto"/>
              <a:buAutoNum type="arabicPeriod"/>
            </a:pP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FSN: [Method/action] of [lateralized] body structure </a:t>
            </a: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b="1" lang="en-US">
                <a:solidFill>
                  <a:srgbClr val="333333"/>
                </a:solidFill>
                <a:highlight>
                  <a:srgbClr val="FFFFFF"/>
                </a:highlight>
              </a:rPr>
              <a:t>PT: [Method/action] of [lateralized] body structure </a:t>
            </a:r>
            <a:br>
              <a:rPr b="1"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FSN: </a:t>
            </a:r>
            <a:r>
              <a:rPr b="1" lang="en-US">
                <a:solidFill>
                  <a:srgbClr val="333333"/>
                </a:solidFill>
                <a:highlight>
                  <a:srgbClr val="FFFFFF"/>
                </a:highlight>
              </a:rPr>
              <a:t>Repair of bilateral cleft lip</a:t>
            </a: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r>
              <a:rPr b="1" lang="en-US">
                <a:solidFill>
                  <a:srgbClr val="333333"/>
                </a:solidFill>
                <a:highlight>
                  <a:srgbClr val="FFFFFF"/>
                </a:highlight>
              </a:rPr>
              <a:t>(existing)</a:t>
            </a:r>
            <a:br>
              <a:rPr b="1"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PT:</a:t>
            </a:r>
            <a:r>
              <a:rPr b="1" lang="en-US">
                <a:solidFill>
                  <a:srgbClr val="333333"/>
                </a:solidFill>
                <a:highlight>
                  <a:srgbClr val="FFFFFF"/>
                </a:highlight>
              </a:rPr>
              <a:t> Repair of bilateral cleft lip</a:t>
            </a: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b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en-US" sz="1050">
                <a:solidFill>
                  <a:srgbClr val="000000"/>
                </a:solidFill>
                <a:highlight>
                  <a:schemeClr val="lt1"/>
                </a:highlight>
              </a:rPr>
              <a:t>FSN: X procedure of bilateral X (procedure)</a:t>
            </a:r>
            <a:br>
              <a:rPr lang="en-US" sz="1050">
                <a:solidFill>
                  <a:srgbClr val="000000"/>
                </a:solidFill>
                <a:highlight>
                  <a:schemeClr val="lt1"/>
                </a:highlight>
              </a:rPr>
            </a:br>
            <a:r>
              <a:rPr lang="en-US" sz="1050" strike="sngStrike">
                <a:solidFill>
                  <a:srgbClr val="000000"/>
                </a:solidFill>
                <a:highlight>
                  <a:schemeClr val="lt1"/>
                </a:highlight>
              </a:rPr>
              <a:t>PT: Bilateral X procedure</a:t>
            </a:r>
            <a:br>
              <a:rPr lang="en-US" sz="1050" strike="sngStrike">
                <a:solidFill>
                  <a:srgbClr val="000000"/>
                </a:solidFill>
                <a:highlight>
                  <a:schemeClr val="lt1"/>
                </a:highlight>
              </a:rPr>
            </a:br>
            <a:r>
              <a:rPr lang="en-US" sz="1050">
                <a:solidFill>
                  <a:srgbClr val="000000"/>
                </a:solidFill>
                <a:highlight>
                  <a:schemeClr val="lt1"/>
                </a:highlight>
              </a:rPr>
              <a:t>PT: X p</a:t>
            </a:r>
            <a:r>
              <a:rPr lang="en-US" sz="1050">
                <a:solidFill>
                  <a:srgbClr val="222222"/>
                </a:solidFill>
                <a:highlight>
                  <a:schemeClr val="lt1"/>
                </a:highlight>
              </a:rPr>
              <a:t>rocedure of bilateral X</a:t>
            </a:r>
            <a:endParaRPr sz="105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222222"/>
                </a:solidFill>
                <a:highlight>
                  <a:schemeClr val="lt1"/>
                </a:highlight>
              </a:rPr>
              <a:t> </a:t>
            </a:r>
            <a:r>
              <a:rPr lang="en-US" sz="1250">
                <a:solidFill>
                  <a:srgbClr val="000000"/>
                </a:solidFill>
                <a:highlight>
                  <a:schemeClr val="lt1"/>
                </a:highlight>
              </a:rPr>
              <a:t>Other synonyms may be added if requested, e.g. </a:t>
            </a:r>
            <a:r>
              <a:rPr i="1" lang="en-US" sz="1250">
                <a:solidFill>
                  <a:srgbClr val="000000"/>
                </a:solidFill>
                <a:highlight>
                  <a:schemeClr val="lt1"/>
                </a:highlight>
              </a:rPr>
              <a:t>left and right</a:t>
            </a:r>
            <a:r>
              <a:rPr lang="en-US" sz="1250">
                <a:solidFill>
                  <a:srgbClr val="000000"/>
                </a:solidFill>
                <a:highlight>
                  <a:schemeClr val="lt1"/>
                </a:highlight>
              </a:rPr>
              <a:t> X; </a:t>
            </a:r>
            <a:r>
              <a:rPr i="1" lang="en-US" sz="1250">
                <a:solidFill>
                  <a:srgbClr val="000000"/>
                </a:solidFill>
                <a:highlight>
                  <a:schemeClr val="lt1"/>
                </a:highlight>
              </a:rPr>
              <a:t>both</a:t>
            </a:r>
            <a:r>
              <a:rPr lang="en-US" sz="1250">
                <a:solidFill>
                  <a:srgbClr val="000000"/>
                </a:solidFill>
                <a:highlight>
                  <a:schemeClr val="lt1"/>
                </a:highlight>
              </a:rPr>
              <a:t> X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