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98" r:id="rId2"/>
    <p:sldId id="300" r:id="rId3"/>
    <p:sldId id="301" r:id="rId4"/>
    <p:sldId id="302" r:id="rId5"/>
    <p:sldId id="268" r:id="rId6"/>
    <p:sldId id="29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8"/>
    <p:restoredTop sz="94558"/>
  </p:normalViewPr>
  <p:slideViewPr>
    <p:cSldViewPr snapToGrid="0" snapToObjects="1" showGuides="1">
      <p:cViewPr varScale="1">
        <p:scale>
          <a:sx n="121" d="100"/>
          <a:sy n="121" d="100"/>
        </p:scale>
        <p:origin x="320" y="168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4/4/22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7992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51712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67047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218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Closing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2C0533-D31F-4479-A445-911C5EF36A7E}"/>
              </a:ext>
            </a:extLst>
          </p:cNvPr>
          <p:cNvSpPr/>
          <p:nvPr userDrawn="1"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Google Shape;11;p23">
            <a:extLst>
              <a:ext uri="{FF2B5EF4-FFF2-40B4-BE49-F238E27FC236}">
                <a16:creationId xmlns:a16="http://schemas.microsoft.com/office/drawing/2014/main" id="{2432471B-2B1A-4C9F-8E06-D6D80700085D}"/>
              </a:ext>
            </a:extLst>
          </p:cNvPr>
          <p:cNvSpPr txBox="1"/>
          <p:nvPr userDrawn="1"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 b="0" i="0" dirty="0">
                <a:solidFill>
                  <a:schemeClr val="accent1"/>
                </a:solidFill>
                <a:effectLst/>
                <a:latin typeface="Mulish Light Roman" pitchFamily="2" charset="0"/>
              </a:rPr>
              <a:t>April 2022 Business Meetings</a:t>
            </a:r>
            <a:endParaRPr sz="1000" b="0" i="0" u="none" strike="noStrike" cap="none" dirty="0">
              <a:solidFill>
                <a:schemeClr val="accent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12;p23">
            <a:extLst>
              <a:ext uri="{FF2B5EF4-FFF2-40B4-BE49-F238E27FC236}">
                <a16:creationId xmlns:a16="http://schemas.microsoft.com/office/drawing/2014/main" id="{26432B09-D1B3-4ADC-B1F8-119EC3538D5A}"/>
              </a:ext>
            </a:extLst>
          </p:cNvPr>
          <p:cNvSpPr/>
          <p:nvPr userDrawn="1"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 dirty="0">
              <a:solidFill>
                <a:schemeClr val="accent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B6F5A-DEC8-43D4-8B4F-10246C71A28B}"/>
              </a:ext>
            </a:extLst>
          </p:cNvPr>
          <p:cNvSpPr txBox="1"/>
          <p:nvPr userDrawn="1"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>
                <a:solidFill>
                  <a:schemeClr val="accent1"/>
                </a:solidFill>
                <a:latin typeface="Mulish Light Roman" pitchFamily="2" charset="0"/>
              </a:rPr>
              <a:t>snomedexpo.org  |   linkedin.com/company/</a:t>
            </a:r>
            <a:r>
              <a:rPr lang="en-CA" sz="1000" dirty="0" err="1">
                <a:solidFill>
                  <a:schemeClr val="accent1"/>
                </a:solidFill>
                <a:latin typeface="Mulish Light Roman" pitchFamily="2" charset="0"/>
              </a:rPr>
              <a:t>ihtsdo</a:t>
            </a:r>
            <a:r>
              <a:rPr lang="en-CA" sz="1000" dirty="0">
                <a:solidFill>
                  <a:schemeClr val="accent1"/>
                </a:solidFill>
                <a:latin typeface="Mulish Light Roman" pitchFamily="2" charset="0"/>
              </a:rPr>
              <a:t>   |   twitter.com/</a:t>
            </a:r>
            <a:r>
              <a:rPr lang="en-CA" sz="1000" dirty="0" err="1">
                <a:solidFill>
                  <a:schemeClr val="accent1"/>
                </a:solidFill>
                <a:latin typeface="Mulish Light Roman" pitchFamily="2" charset="0"/>
              </a:rPr>
              <a:t>snomedct</a:t>
            </a:r>
            <a:r>
              <a:rPr lang="en-CA" sz="1000" dirty="0">
                <a:solidFill>
                  <a:schemeClr val="accent1"/>
                </a:solidFill>
                <a:latin typeface="Mulish Light Roman" pitchFamily="2" charset="0"/>
              </a:rPr>
              <a:t>   |   youtube.com/c/ihtsdoorg</a:t>
            </a:r>
          </a:p>
        </p:txBody>
      </p:sp>
    </p:spTree>
    <p:extLst>
      <p:ext uri="{BB962C8B-B14F-4D97-AF65-F5344CB8AC3E}">
        <p14:creationId xmlns:p14="http://schemas.microsoft.com/office/powerpoint/2010/main" val="10402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Promo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3EFC3D6-F2F3-4EC0-982C-D39FFDAC9E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444" y="170898"/>
            <a:ext cx="11475556" cy="651620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8781" y="3454462"/>
            <a:ext cx="3080873" cy="3008003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Light Roman" pitchFamily="2" charset="0"/>
              </a:defRPr>
            </a:lvl1pPr>
          </a:lstStyle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Submit your abstract 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online at snomedexpo.org 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before April 17, 2022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D05C7EBB-C0C6-4823-918D-83F110A1DF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3273" y="980751"/>
            <a:ext cx="3080873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23585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54DD28-9D43-4A34-890A-B2DA5D2185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A430DD9-F6EE-479F-B927-B85D7B63B7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2A3726F-B8EF-4436-B033-590133998D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800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ABBA538-D824-4726-BF70-0264C7B2FC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86000"/>
            <a:ext cx="6273800" cy="2286000"/>
          </a:xfrm>
          <a:custGeom>
            <a:avLst/>
            <a:gdLst>
              <a:gd name="connsiteX0" fmla="*/ 0 w 6273800"/>
              <a:gd name="connsiteY0" fmla="*/ 0 h 2286000"/>
              <a:gd name="connsiteX1" fmla="*/ 6273800 w 6273800"/>
              <a:gd name="connsiteY1" fmla="*/ 0 h 2286000"/>
              <a:gd name="connsiteX2" fmla="*/ 6273800 w 6273800"/>
              <a:gd name="connsiteY2" fmla="*/ 2286000 h 2286000"/>
              <a:gd name="connsiteX3" fmla="*/ 0 w 62738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73800" h="2286000">
                <a:moveTo>
                  <a:pt x="0" y="0"/>
                </a:moveTo>
                <a:lnTo>
                  <a:pt x="6273800" y="0"/>
                </a:lnTo>
                <a:lnTo>
                  <a:pt x="62738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BF232E8-736C-4B61-AC9B-84AFDCE494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4572000"/>
            <a:ext cx="6805204" cy="2286000"/>
          </a:xfrm>
          <a:custGeom>
            <a:avLst/>
            <a:gdLst>
              <a:gd name="connsiteX0" fmla="*/ 0 w 6805204"/>
              <a:gd name="connsiteY0" fmla="*/ 0 h 2286000"/>
              <a:gd name="connsiteX1" fmla="*/ 6805204 w 6805204"/>
              <a:gd name="connsiteY1" fmla="*/ 0 h 2286000"/>
              <a:gd name="connsiteX2" fmla="*/ 6805204 w 6805204"/>
              <a:gd name="connsiteY2" fmla="*/ 2286000 h 2286000"/>
              <a:gd name="connsiteX3" fmla="*/ 0 w 68052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5204" h="2286000">
                <a:moveTo>
                  <a:pt x="0" y="0"/>
                </a:moveTo>
                <a:lnTo>
                  <a:pt x="6805204" y="0"/>
                </a:lnTo>
                <a:lnTo>
                  <a:pt x="6805204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17B97FA-C5CE-4DD4-A4CF-075EAD57BD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05204" y="4572000"/>
            <a:ext cx="5386797" cy="2286000"/>
          </a:xfrm>
          <a:custGeom>
            <a:avLst/>
            <a:gdLst>
              <a:gd name="connsiteX0" fmla="*/ 0 w 5386797"/>
              <a:gd name="connsiteY0" fmla="*/ 0 h 2286000"/>
              <a:gd name="connsiteX1" fmla="*/ 5386797 w 5386797"/>
              <a:gd name="connsiteY1" fmla="*/ 0 h 2286000"/>
              <a:gd name="connsiteX2" fmla="*/ 5386797 w 5386797"/>
              <a:gd name="connsiteY2" fmla="*/ 2286000 h 2286000"/>
              <a:gd name="connsiteX3" fmla="*/ 0 w 5386797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6797" h="2286000">
                <a:moveTo>
                  <a:pt x="0" y="0"/>
                </a:moveTo>
                <a:lnTo>
                  <a:pt x="5386797" y="0"/>
                </a:lnTo>
                <a:lnTo>
                  <a:pt x="5386797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66013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/3 Image Yellow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3626" y="360000"/>
            <a:ext cx="8169585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3989" y="1014413"/>
            <a:ext cx="8169585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2808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4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3626" y="360000"/>
            <a:ext cx="8169585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3989" y="1014413"/>
            <a:ext cx="8169585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453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/2 Imag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174" y="360000"/>
            <a:ext cx="5917037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06537" y="1014413"/>
            <a:ext cx="5917037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1953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4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174" y="360000"/>
            <a:ext cx="5917037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06537" y="1014413"/>
            <a:ext cx="5917037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3852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- Blu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1297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Gree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1398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Purp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5774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- Yellow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8975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 b="0" i="0" dirty="0">
                <a:solidFill>
                  <a:srgbClr val="222222"/>
                </a:solidFill>
                <a:effectLst/>
                <a:latin typeface="Mulish Light Roman" pitchFamily="2" charset="0"/>
              </a:rPr>
              <a:t>April 2022 Business Meetings</a:t>
            </a:r>
            <a:endParaRPr sz="1100" b="0" i="0" u="none" strike="noStrike" cap="none" dirty="0">
              <a:solidFill>
                <a:srgbClr val="434A55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783150" y="1243066"/>
            <a:ext cx="3600" cy="31347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59;p43">
            <a:extLst>
              <a:ext uri="{FF2B5EF4-FFF2-40B4-BE49-F238E27FC236}">
                <a16:creationId xmlns:a16="http://schemas.microsoft.com/office/drawing/2014/main" id="{D1063C80-33F5-41B8-AAF0-3A2B7C56B913}"/>
              </a:ext>
            </a:extLst>
          </p:cNvPr>
          <p:cNvSpPr txBox="1"/>
          <p:nvPr userDrawn="1"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tx1"/>
                </a:solidFill>
                <a:latin typeface="Mulish Light Roman" pitchFamily="2" charset="0"/>
                <a:ea typeface="Trebuchet MS"/>
                <a:cs typeface="Trebuchet MS"/>
                <a:sym typeface="Trebuchet MS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t>‹#›</a:t>
            </a:fld>
            <a:endParaRPr sz="1400" b="0" i="0" u="none" strike="noStrike" cap="none" dirty="0">
              <a:solidFill>
                <a:schemeClr val="tx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1" r:id="rId2"/>
    <p:sldLayoutId id="2147483692" r:id="rId3"/>
    <p:sldLayoutId id="2147483686" r:id="rId4"/>
    <p:sldLayoutId id="2147483693" r:id="rId5"/>
    <p:sldLayoutId id="2147483682" r:id="rId6"/>
    <p:sldLayoutId id="2147483690" r:id="rId7"/>
    <p:sldLayoutId id="2147483684" r:id="rId8"/>
    <p:sldLayoutId id="2147483683" r:id="rId9"/>
    <p:sldLayoutId id="2147483685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A picture containing outdoor, water, old, traveling&#10;&#10;Description automatically generated">
            <a:extLst>
              <a:ext uri="{FF2B5EF4-FFF2-40B4-BE49-F238E27FC236}">
                <a16:creationId xmlns:a16="http://schemas.microsoft.com/office/drawing/2014/main" id="{7BCF69CE-BE5A-4531-A2FD-9F2D630AE20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Placeholder 12" descr="A picture containing sky, outdoor, water, building&#10;&#10;Description automatically generated">
            <a:extLst>
              <a:ext uri="{FF2B5EF4-FFF2-40B4-BE49-F238E27FC236}">
                <a16:creationId xmlns:a16="http://schemas.microsoft.com/office/drawing/2014/main" id="{BF3FA690-2E17-4DF6-BB49-3C1BC2A7626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12275" b="12275"/>
          <a:stretch>
            <a:fillRect/>
          </a:stretch>
        </p:blipFill>
        <p:spPr bwMode="auto">
          <a:xfrm>
            <a:off x="6805613" y="4572000"/>
            <a:ext cx="5386387" cy="2286000"/>
          </a:xfrm>
          <a:custGeom>
            <a:avLst/>
            <a:gdLst>
              <a:gd name="T0" fmla="*/ 0 w 5386797"/>
              <a:gd name="T1" fmla="*/ 0 h 2286000"/>
              <a:gd name="T2" fmla="*/ 4040098 w 5386797"/>
              <a:gd name="T3" fmla="*/ 0 h 2286000"/>
              <a:gd name="T4" fmla="*/ 4040098 w 5386797"/>
              <a:gd name="T5" fmla="*/ 1714500 h 2286000"/>
              <a:gd name="T6" fmla="*/ 0 w 5386797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86797" h="2286000">
                <a:moveTo>
                  <a:pt x="0" y="0"/>
                </a:moveTo>
                <a:lnTo>
                  <a:pt x="5386797" y="0"/>
                </a:lnTo>
                <a:lnTo>
                  <a:pt x="5386797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AF30A52-C5A7-40C0-B2F4-608690440D9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1406" t="26749" r="-1406" b="8473"/>
          <a:stretch/>
        </p:blipFill>
        <p:spPr bwMode="auto">
          <a:xfrm>
            <a:off x="0" y="2286000"/>
            <a:ext cx="6273800" cy="2286000"/>
          </a:xfrm>
          <a:custGeom>
            <a:avLst/>
            <a:gdLst>
              <a:gd name="T0" fmla="*/ 0 w 6273800"/>
              <a:gd name="T1" fmla="*/ 0 h 2286000"/>
              <a:gd name="T2" fmla="*/ 4705350 w 6273800"/>
              <a:gd name="T3" fmla="*/ 0 h 2286000"/>
              <a:gd name="T4" fmla="*/ 4705350 w 6273800"/>
              <a:gd name="T5" fmla="*/ 1714500 h 2286000"/>
              <a:gd name="T6" fmla="*/ 0 w 62738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73800" h="2286000">
                <a:moveTo>
                  <a:pt x="0" y="0"/>
                </a:moveTo>
                <a:lnTo>
                  <a:pt x="6273800" y="0"/>
                </a:lnTo>
                <a:lnTo>
                  <a:pt x="62738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Placeholder 10" descr="A picture containing text, swimming, ocean floor&#10;&#10;Description automatically generated">
            <a:extLst>
              <a:ext uri="{FF2B5EF4-FFF2-40B4-BE49-F238E27FC236}">
                <a16:creationId xmlns:a16="http://schemas.microsoft.com/office/drawing/2014/main" id="{79DB534A-13F5-46B1-956F-D9213138ABA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t="4210" b="4210"/>
          <a:stretch>
            <a:fillRect/>
          </a:stretch>
        </p:blipFill>
        <p:spPr bwMode="auto"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D2A01D-5B7C-4AAA-83B3-6D3083A7480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/>
          <a:srcRect t="17082" b="17082"/>
          <a:stretch/>
        </p:blipFill>
        <p:spPr bwMode="auto">
          <a:xfrm>
            <a:off x="0" y="4572000"/>
            <a:ext cx="6805613" cy="2286000"/>
          </a:xfrm>
          <a:custGeom>
            <a:avLst/>
            <a:gdLst>
              <a:gd name="T0" fmla="*/ 0 w 6805204"/>
              <a:gd name="T1" fmla="*/ 0 h 2286000"/>
              <a:gd name="T2" fmla="*/ 5103903 w 6805204"/>
              <a:gd name="T3" fmla="*/ 0 h 2286000"/>
              <a:gd name="T4" fmla="*/ 5103903 w 6805204"/>
              <a:gd name="T5" fmla="*/ 1714500 h 2286000"/>
              <a:gd name="T6" fmla="*/ 0 w 6805204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05204" h="2286000">
                <a:moveTo>
                  <a:pt x="0" y="0"/>
                </a:moveTo>
                <a:lnTo>
                  <a:pt x="6805204" y="0"/>
                </a:lnTo>
                <a:lnTo>
                  <a:pt x="6805204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1D383C68-9C03-4667-A72F-62BEDE6D4222}"/>
              </a:ext>
            </a:extLst>
          </p:cNvPr>
          <p:cNvSpPr/>
          <p:nvPr/>
        </p:nvSpPr>
        <p:spPr>
          <a:xfrm>
            <a:off x="-1" y="4572000"/>
            <a:ext cx="6805084" cy="2286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75EDF1-1AC2-431F-9364-C7B34C6982DE}"/>
              </a:ext>
            </a:extLst>
          </p:cNvPr>
          <p:cNvSpPr/>
          <p:nvPr/>
        </p:nvSpPr>
        <p:spPr>
          <a:xfrm>
            <a:off x="8128000" y="0"/>
            <a:ext cx="4064000" cy="2040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61AC4A-E456-496C-B975-5D846E9B73C8}"/>
              </a:ext>
            </a:extLst>
          </p:cNvPr>
          <p:cNvSpPr/>
          <p:nvPr/>
        </p:nvSpPr>
        <p:spPr>
          <a:xfrm>
            <a:off x="6051552" y="1949451"/>
            <a:ext cx="6140449" cy="2959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31654D-694E-4598-9100-43305E19AB2F}"/>
              </a:ext>
            </a:extLst>
          </p:cNvPr>
          <p:cNvSpPr txBox="1"/>
          <p:nvPr/>
        </p:nvSpPr>
        <p:spPr>
          <a:xfrm>
            <a:off x="6582834" y="2591509"/>
            <a:ext cx="507788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3200" dirty="0">
                <a:solidFill>
                  <a:schemeClr val="accent1"/>
                </a:solidFill>
                <a:latin typeface="Mulish Regular Roman" pitchFamily="2" charset="0"/>
              </a:rPr>
              <a:t>Editorial Advisory Group</a:t>
            </a:r>
          </a:p>
          <a:p>
            <a:pPr>
              <a:defRPr/>
            </a:pPr>
            <a:r>
              <a:rPr lang="en-CA" sz="3200" dirty="0">
                <a:solidFill>
                  <a:schemeClr val="accent1"/>
                </a:solidFill>
                <a:latin typeface="Mulish Regular Roman" pitchFamily="2" charset="0"/>
              </a:rPr>
              <a:t>Non-medicinal products &amp; roles update</a:t>
            </a:r>
            <a:endParaRPr lang="en-US" sz="3200" dirty="0">
              <a:solidFill>
                <a:schemeClr val="accent1"/>
              </a:solidFill>
              <a:latin typeface="Mulish Regular Roman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13E8B2-4FE3-47F7-8968-863E6CB12EDE}"/>
              </a:ext>
            </a:extLst>
          </p:cNvPr>
          <p:cNvSpPr txBox="1"/>
          <p:nvPr/>
        </p:nvSpPr>
        <p:spPr>
          <a:xfrm>
            <a:off x="6582834" y="4067070"/>
            <a:ext cx="5202767" cy="464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  <a:latin typeface="Mulish Regular Roman" pitchFamily="2" charset="0"/>
                <a:ea typeface="Times New Roman" panose="02020603050405020304" pitchFamily="18" charset="0"/>
              </a:rPr>
              <a:t>April 5, 2022</a:t>
            </a:r>
            <a:endParaRPr lang="id-ID" dirty="0">
              <a:solidFill>
                <a:schemeClr val="bg1">
                  <a:lumMod val="50000"/>
                </a:schemeClr>
              </a:solidFill>
              <a:latin typeface="Mulish Regular Roman" pitchFamily="2" charset="0"/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D79D03-5D13-4266-B111-4B64A6E86773}"/>
              </a:ext>
            </a:extLst>
          </p:cNvPr>
          <p:cNvSpPr txBox="1"/>
          <p:nvPr/>
        </p:nvSpPr>
        <p:spPr>
          <a:xfrm>
            <a:off x="8442734" y="561282"/>
            <a:ext cx="3434531" cy="8374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CA" sz="3600" b="1" dirty="0">
                <a:solidFill>
                  <a:schemeClr val="bg1">
                    <a:alpha val="42000"/>
                  </a:schemeClr>
                </a:solidFill>
                <a:latin typeface="MULISH REGULAR ROMAN" pitchFamily="2" charset="77"/>
                <a:ea typeface="Times New Roman" panose="02020603050405020304" pitchFamily="18" charset="0"/>
              </a:rPr>
              <a:t>London, UK</a:t>
            </a:r>
            <a:endParaRPr lang="id-ID" sz="3600" b="1" dirty="0">
              <a:solidFill>
                <a:schemeClr val="bg1">
                  <a:alpha val="42000"/>
                </a:schemeClr>
              </a:solidFill>
              <a:latin typeface="MULISH REGULAR ROMAN" pitchFamily="2" charset="77"/>
              <a:ea typeface="Times New Roman" panose="02020603050405020304" pitchFamily="18" charset="0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C62CCA6-5F98-4869-AC43-9D361D27279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/>
          <a:srcRect/>
          <a:stretch/>
        </p:blipFill>
        <p:spPr bwMode="auto">
          <a:xfrm>
            <a:off x="0" y="0"/>
            <a:ext cx="4064000" cy="2286000"/>
          </a:xfrm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2E9E2D8-9B82-4AA6-B166-0E5B8079F63A}"/>
              </a:ext>
            </a:extLst>
          </p:cNvPr>
          <p:cNvSpPr/>
          <p:nvPr/>
        </p:nvSpPr>
        <p:spPr>
          <a:xfrm>
            <a:off x="529" y="0"/>
            <a:ext cx="4063471" cy="2286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/>
          </a:p>
        </p:txBody>
      </p:sp>
      <p:pic>
        <p:nvPicPr>
          <p:cNvPr id="32" name="Google Shape;269;p2">
            <a:extLst>
              <a:ext uri="{FF2B5EF4-FFF2-40B4-BE49-F238E27FC236}">
                <a16:creationId xmlns:a16="http://schemas.microsoft.com/office/drawing/2014/main" id="{D4C05B5D-D64B-48F5-BAA4-29CF9727D39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1497" y="407676"/>
            <a:ext cx="3069901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0E8C7BB-FBAC-4988-8DEB-5961D7C60100}"/>
              </a:ext>
            </a:extLst>
          </p:cNvPr>
          <p:cNvSpPr txBox="1"/>
          <p:nvPr/>
        </p:nvSpPr>
        <p:spPr>
          <a:xfrm>
            <a:off x="276090" y="6383375"/>
            <a:ext cx="7575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>
                <a:solidFill>
                  <a:schemeClr val="bg1"/>
                </a:solidFill>
                <a:latin typeface="Mulish Regular Roman" pitchFamily="2" charset="0"/>
              </a:rPr>
              <a:t>snomedexpo.org  |   linkedin.com/company/</a:t>
            </a:r>
            <a:r>
              <a:rPr lang="en-CA" sz="1000" dirty="0" err="1">
                <a:solidFill>
                  <a:schemeClr val="bg1"/>
                </a:solidFill>
                <a:latin typeface="Mulish Regular Roman" pitchFamily="2" charset="0"/>
              </a:rPr>
              <a:t>ihtsdo</a:t>
            </a:r>
            <a:r>
              <a:rPr lang="en-CA" sz="1000" dirty="0">
                <a:solidFill>
                  <a:schemeClr val="bg1"/>
                </a:solidFill>
                <a:latin typeface="Mulish Regular Roman" pitchFamily="2" charset="0"/>
              </a:rPr>
              <a:t>   |   twitter.com/</a:t>
            </a:r>
            <a:r>
              <a:rPr lang="en-CA" sz="1000" dirty="0" err="1">
                <a:solidFill>
                  <a:schemeClr val="bg1"/>
                </a:solidFill>
                <a:latin typeface="Mulish Regular Roman" pitchFamily="2" charset="0"/>
              </a:rPr>
              <a:t>snomedct</a:t>
            </a:r>
            <a:r>
              <a:rPr lang="en-CA" sz="1000" dirty="0">
                <a:solidFill>
                  <a:schemeClr val="bg1"/>
                </a:solidFill>
                <a:latin typeface="Mulish Regular Roman" pitchFamily="2" charset="0"/>
              </a:rPr>
              <a:t>   |   youtube.com/c/ihtsdoorg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DA000E-7693-443B-8161-4511FE6CAE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00" y="360000"/>
            <a:ext cx="10463212" cy="1106970"/>
          </a:xfrm>
        </p:spPr>
        <p:txBody>
          <a:bodyPr/>
          <a:lstStyle/>
          <a:p>
            <a:r>
              <a:rPr lang="en-US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Non-therapeutic roles and non-medicinal products</a:t>
            </a:r>
            <a:endParaRPr lang="en-US" sz="1600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endParaRPr lang="en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CC1D71-A26A-4777-9849-B89EC41FC2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In Sept 2021 EAG call, we discussed the need to relocate concepts representing non-therapeutic roles and non-medicinal products that are located in the Substance hierarchy.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There is no existing top level hierarchy in SNOMED CT that is suitable for the relocation of these concepts.</a:t>
            </a:r>
          </a:p>
          <a:p>
            <a:pPr lvl="1"/>
            <a:endParaRPr lang="en-CA" dirty="0"/>
          </a:p>
          <a:p>
            <a:r>
              <a:rPr lang="en-CA" dirty="0"/>
              <a:t>It was agreed that we would prototype the creation of a new top level “Product” hierarchy that would include all types of products and could support additional subhierarchies as need arises.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Illustrate impact on MRCM and classification.</a:t>
            </a:r>
          </a:p>
          <a:p>
            <a:pPr lvl="1"/>
            <a:r>
              <a:rPr lang="en-CA" dirty="0"/>
              <a:t>Identify which subhierarchies would be needed initially to progress removal of non-substance concepts from the Substance hierarchy.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6872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BD3E1F-13D8-4CD1-9038-16BC83798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00" y="360000"/>
            <a:ext cx="10463212" cy="978729"/>
          </a:xfrm>
        </p:spPr>
        <p:txBody>
          <a:bodyPr/>
          <a:lstStyle/>
          <a:p>
            <a:r>
              <a:rPr lang="en-CA" dirty="0"/>
              <a:t>Examples (from poisoning, adverse reaction, allergy, overdose)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34DAF0-8565-4F28-B53B-1E2BFB84AD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338729"/>
            <a:ext cx="10463212" cy="5158909"/>
          </a:xfrm>
        </p:spPr>
        <p:txBody>
          <a:bodyPr/>
          <a:lstStyle/>
          <a:p>
            <a:r>
              <a:rPr lang="en-CA" dirty="0"/>
              <a:t>Antifreeze</a:t>
            </a:r>
          </a:p>
          <a:p>
            <a:r>
              <a:rPr lang="en-CA" dirty="0"/>
              <a:t>Dishwashing liquid</a:t>
            </a:r>
          </a:p>
          <a:p>
            <a:r>
              <a:rPr lang="en-CA" dirty="0"/>
              <a:t>Drain cleaner</a:t>
            </a:r>
          </a:p>
          <a:p>
            <a:r>
              <a:rPr lang="en-CA" dirty="0"/>
              <a:t>Metal polish</a:t>
            </a:r>
          </a:p>
          <a:p>
            <a:r>
              <a:rPr lang="en-CA" dirty="0"/>
              <a:t>Paint</a:t>
            </a:r>
          </a:p>
          <a:p>
            <a:r>
              <a:rPr lang="en-CA" dirty="0"/>
              <a:t>Sheep dip</a:t>
            </a:r>
          </a:p>
          <a:p>
            <a:r>
              <a:rPr lang="en-CA" dirty="0"/>
              <a:t>Shoe polish</a:t>
            </a:r>
          </a:p>
          <a:p>
            <a:r>
              <a:rPr lang="en-CA" dirty="0"/>
              <a:t>Tattoo ink</a:t>
            </a:r>
          </a:p>
          <a:p>
            <a:r>
              <a:rPr lang="en-CA" dirty="0"/>
              <a:t>Toilet cleaner</a:t>
            </a:r>
          </a:p>
        </p:txBody>
      </p:sp>
    </p:spTree>
    <p:extLst>
      <p:ext uri="{BB962C8B-B14F-4D97-AF65-F5344CB8AC3E}">
        <p14:creationId xmlns:p14="http://schemas.microsoft.com/office/powerpoint/2010/main" val="337535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54336-4EDB-4424-8540-923E98FAAA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Proposal for initial phase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8ED0B1-E4FF-4452-AFEA-5482998093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Isolate concepts represent non-therapeutic roles or non-medicinal products in a separate subhierarchy within the Substance hierarchy.</a:t>
            </a:r>
          </a:p>
          <a:p>
            <a:pPr lvl="1"/>
            <a:r>
              <a:rPr lang="en-CA" dirty="0"/>
              <a:t>Includes removal of association between these concepts and individual substances.</a:t>
            </a:r>
          </a:p>
          <a:p>
            <a:pPr lvl="1"/>
            <a:r>
              <a:rPr lang="en-CA" dirty="0"/>
              <a:t>This can be accomplished without MRCM changes.</a:t>
            </a:r>
          </a:p>
          <a:p>
            <a:pPr lvl="1"/>
            <a:r>
              <a:rPr lang="en-CA" dirty="0"/>
              <a:t>Testing indicates minimal impact on classification.</a:t>
            </a:r>
          </a:p>
          <a:p>
            <a:pPr lvl="1"/>
            <a:r>
              <a:rPr lang="en-CA" dirty="0"/>
              <a:t>Allows work to progress in the Substance hierarchy while preparations are made for the relocation of these concepts to a new top level hierarchy (e.g. determining organization of top level and subhierarchies, providing proposal and obtaining agreement, advance notification of upcoming changes, etc.).</a:t>
            </a:r>
          </a:p>
        </p:txBody>
      </p:sp>
    </p:spTree>
    <p:extLst>
      <p:ext uri="{BB962C8B-B14F-4D97-AF65-F5344CB8AC3E}">
        <p14:creationId xmlns:p14="http://schemas.microsoft.com/office/powerpoint/2010/main" val="287318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5981AE-CA51-4428-9A7F-7CE6FF7AA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3273" y="4337957"/>
            <a:ext cx="3900994" cy="1421928"/>
          </a:xfrm>
        </p:spPr>
        <p:txBody>
          <a:bodyPr/>
          <a:lstStyle/>
          <a:p>
            <a:r>
              <a:rPr lang="en-US" sz="2400" dirty="0"/>
              <a:t>Submit your abstract online at snomedexpo.org before April 17, 2022</a:t>
            </a:r>
            <a:endParaRPr lang="en-CA" sz="2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67A1489-1AD3-47DC-B4B7-417585875E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3273" y="1832677"/>
            <a:ext cx="4025171" cy="1588127"/>
          </a:xfrm>
        </p:spPr>
        <p:txBody>
          <a:bodyPr/>
          <a:lstStyle/>
          <a:p>
            <a:r>
              <a:rPr lang="en-CA" sz="5400" b="0" i="0" u="none" strike="noStrike" dirty="0">
                <a:solidFill>
                  <a:srgbClr val="000000"/>
                </a:solidFill>
                <a:effectLst/>
                <a:latin typeface="Mulish Regular Roman" pitchFamily="2" charset="0"/>
              </a:rPr>
              <a:t>Call for Abstracts</a:t>
            </a:r>
            <a:endParaRPr lang="en-CA" sz="5400" dirty="0">
              <a:latin typeface="Mulish Regular Roman" pitchFamily="2" charset="0"/>
            </a:endParaRP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7422847-E3AF-446D-A84B-C427E870538C}"/>
              </a:ext>
            </a:extLst>
          </p:cNvPr>
          <p:cNvSpPr txBox="1">
            <a:spLocks/>
          </p:cNvSpPr>
          <p:nvPr/>
        </p:nvSpPr>
        <p:spPr>
          <a:xfrm>
            <a:off x="603273" y="897841"/>
            <a:ext cx="4025171" cy="3416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accent1"/>
                </a:solidFill>
                <a:latin typeface="Mulish SemiBold Italic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0" i="1" u="none" strike="noStrike" dirty="0">
                <a:solidFill>
                  <a:srgbClr val="00A9E0"/>
                </a:solidFill>
                <a:effectLst/>
                <a:latin typeface="Mulish Light Italic" pitchFamily="2" charset="0"/>
              </a:rPr>
              <a:t>Quality Data, Informed Healthcare</a:t>
            </a:r>
            <a:endParaRPr lang="en-CA" sz="1800" i="1" dirty="0">
              <a:latin typeface="Mulish Light Italic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789F33-074C-43E8-8BD6-FD233577A247}"/>
              </a:ext>
            </a:extLst>
          </p:cNvPr>
          <p:cNvSpPr txBox="1"/>
          <p:nvPr/>
        </p:nvSpPr>
        <p:spPr>
          <a:xfrm>
            <a:off x="276090" y="6383375"/>
            <a:ext cx="9782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solidFill>
                  <a:schemeClr val="accent1"/>
                </a:solidFill>
                <a:latin typeface="Mulish Regular Roman" pitchFamily="2" charset="0"/>
              </a:rPr>
              <a:t>linkedin.com/company/</a:t>
            </a:r>
            <a:r>
              <a:rPr lang="en-CA" sz="1600" dirty="0" err="1">
                <a:solidFill>
                  <a:schemeClr val="accent1"/>
                </a:solidFill>
                <a:latin typeface="Mulish Regular Roman" pitchFamily="2" charset="0"/>
              </a:rPr>
              <a:t>ihtsdo</a:t>
            </a:r>
            <a:r>
              <a:rPr lang="en-CA" sz="1600" dirty="0">
                <a:solidFill>
                  <a:schemeClr val="accent1"/>
                </a:solidFill>
                <a:latin typeface="Mulish Regular Roman" pitchFamily="2" charset="0"/>
              </a:rPr>
              <a:t>   |   twitter.com/</a:t>
            </a:r>
            <a:r>
              <a:rPr lang="en-CA" sz="1600" dirty="0" err="1">
                <a:solidFill>
                  <a:schemeClr val="accent1"/>
                </a:solidFill>
                <a:latin typeface="Mulish Regular Roman" pitchFamily="2" charset="0"/>
              </a:rPr>
              <a:t>snomedct</a:t>
            </a:r>
            <a:r>
              <a:rPr lang="en-CA" sz="1600" dirty="0">
                <a:solidFill>
                  <a:schemeClr val="accent1"/>
                </a:solidFill>
                <a:latin typeface="Mulish Regular Roman" pitchFamily="2" charset="0"/>
              </a:rPr>
              <a:t>   |   youtube.com/c/ihtsdoorg</a:t>
            </a:r>
          </a:p>
        </p:txBody>
      </p:sp>
    </p:spTree>
    <p:extLst>
      <p:ext uri="{BB962C8B-B14F-4D97-AF65-F5344CB8AC3E}">
        <p14:creationId xmlns:p14="http://schemas.microsoft.com/office/powerpoint/2010/main" val="344262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7754AF2-7FFE-42A1-A7FA-0C47957F9FA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>
            <a:alphaModFix amt="50000"/>
          </a:blip>
          <a:srcRect t="5532" b="5532"/>
          <a:stretch/>
        </p:blipFill>
        <p:spPr>
          <a:solidFill>
            <a:schemeClr val="accent1"/>
          </a:solidFill>
          <a:effectLst/>
        </p:spPr>
      </p:pic>
      <p:sp>
        <p:nvSpPr>
          <p:cNvPr id="682" name="Google Shape;682;g7e4ca5b0a6_5_36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 dirty="0">
                <a:solidFill>
                  <a:schemeClr val="bg1"/>
                </a:solidFill>
                <a:latin typeface="Mulish Light Roman" pitchFamily="2" charset="0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 dirty="0">
              <a:solidFill>
                <a:schemeClr val="bg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>
            <a:cxnSpLocks/>
          </p:cNvCxnSpPr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03865"/>
      </a:accent1>
      <a:accent2>
        <a:srgbClr val="0067B9"/>
      </a:accent2>
      <a:accent3>
        <a:srgbClr val="654EA3"/>
      </a:accent3>
      <a:accent4>
        <a:srgbClr val="FFC600"/>
      </a:accent4>
      <a:accent5>
        <a:srgbClr val="009B77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4312</TotalTime>
  <Words>322</Words>
  <Application>Microsoft Macintosh PowerPoint</Application>
  <PresentationFormat>Widescreen</PresentationFormat>
  <Paragraphs>36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Mulish Light Italic</vt:lpstr>
      <vt:lpstr>Mulish Light Roman</vt:lpstr>
      <vt:lpstr>Mulish Regular Roman</vt:lpstr>
      <vt:lpstr>Mulish Regular Roman</vt:lpstr>
      <vt:lpstr>Mulish SemiBold Italic</vt:lpstr>
      <vt:lpstr>Trebuchet MS</vt:lpstr>
      <vt:lpstr>YAE2gdC5Lnk 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Toni Morrison</cp:lastModifiedBy>
  <cp:revision>51</cp:revision>
  <dcterms:created xsi:type="dcterms:W3CDTF">2020-08-12T15:12:31Z</dcterms:created>
  <dcterms:modified xsi:type="dcterms:W3CDTF">2022-04-05T03:14:40Z</dcterms:modified>
</cp:coreProperties>
</file>