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6858000" cx="12192000"/>
  <p:notesSz cx="6858000" cy="9144000"/>
  <p:embeddedFontLst>
    <p:embeddedFont>
      <p:font typeface="Roboto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Roboto-regular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oboto-italic.fntdata"/><Relationship Id="rId14" Type="http://schemas.openxmlformats.org/officeDocument/2006/relationships/font" Target="fonts/Roboto-bold.fntdata"/><Relationship Id="rId16" Type="http://schemas.openxmlformats.org/officeDocument/2006/relationships/font" Target="fonts/Robot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e1f19b4c8d_0_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8" name="Google Shape;138;ge1f19b4c8d_0_1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ge1f19b4c8d_0_1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u="none" cap="none" strike="noStrike">
                <a:solidFill>
                  <a:schemeClr val="dk1"/>
                </a:solidFill>
              </a:rPr>
              <a:t>‹#›</a:t>
            </a:fld>
            <a:endParaRPr sz="1200" u="none" cap="none" strike="noStrike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e317f64faa_0_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6" name="Google Shape;146;ge317f64faa_0_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ge317f64faa_0_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u="none" cap="none" strike="noStrike">
                <a:solidFill>
                  <a:schemeClr val="dk1"/>
                </a:solidFill>
              </a:rPr>
              <a:t>‹#›</a:t>
            </a:fld>
            <a:endParaRPr sz="1200" u="none" cap="none" strike="noStrike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e1f19b4c8d_0_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4" name="Google Shape;154;ge1f19b4c8d_0_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ge1f19b4c8d_0_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u="none" cap="none" strike="noStrike">
                <a:solidFill>
                  <a:schemeClr val="dk1"/>
                </a:solidFill>
              </a:rPr>
              <a:t>‹#›</a:t>
            </a:fld>
            <a:endParaRPr sz="1200" u="none" cap="none" strike="noStrike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e9125131b0_0_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4" name="Google Shape;164;ge9125131b0_0_1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ge9125131b0_0_1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u="none" cap="none" strike="noStrike">
                <a:solidFill>
                  <a:schemeClr val="dk1"/>
                </a:solidFill>
              </a:rPr>
              <a:t>‹#›</a:t>
            </a:fld>
            <a:endParaRPr sz="1200" u="none" cap="none" strike="noStrike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3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p3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g"/><Relationship Id="rId3" Type="http://schemas.openxmlformats.org/officeDocument/2006/relationships/image" Target="../media/image6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g"/><Relationship Id="rId3" Type="http://schemas.openxmlformats.org/officeDocument/2006/relationships/image" Target="../media/image9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1_Title Slid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"/>
          <p:cNvSpPr txBox="1"/>
          <p:nvPr>
            <p:ph type="title"/>
          </p:nvPr>
        </p:nvSpPr>
        <p:spPr>
          <a:xfrm>
            <a:off x="3253644" y="1721347"/>
            <a:ext cx="5684712" cy="1995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0"/>
              <a:buFont typeface="Trebuchet MS"/>
              <a:buNone/>
              <a:defRPr b="1" i="1" sz="6000" u="none" cap="none" strike="noStrik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b="0" i="0" sz="18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b="0" i="0" sz="18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b="0" i="0" sz="18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b="0" i="0" sz="18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b="0" i="0" sz="18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b="0" i="0" sz="18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b="0" i="0" sz="18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b="0" i="0" sz="18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3_Title Slide">
  <p:cSld name="13_Title Slide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1"/>
          <p:cNvSpPr/>
          <p:nvPr>
            <p:ph idx="2" type="pic"/>
          </p:nvPr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Trebuchet MS"/>
              <a:buChar char="■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pic>
        <p:nvPicPr>
          <p:cNvPr id="60" name="Google Shape;60;p11"/>
          <p:cNvPicPr preferRelativeResize="0"/>
          <p:nvPr/>
        </p:nvPicPr>
        <p:blipFill rotWithShape="1">
          <a:blip r:embed="rId2">
            <a:alphaModFix amt="10000"/>
          </a:blip>
          <a:srcRect b="0" l="0" r="0" t="0"/>
          <a:stretch/>
        </p:blipFill>
        <p:spPr>
          <a:xfrm>
            <a:off x="0" y="0"/>
            <a:ext cx="81462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1"/>
          <p:cNvSpPr txBox="1"/>
          <p:nvPr/>
        </p:nvSpPr>
        <p:spPr>
          <a:xfrm>
            <a:off x="26612" y="6436200"/>
            <a:ext cx="416448" cy="42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b="0" i="0" sz="1400" u="none" cap="none" strike="noStrik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0_Custom Layout">
  <p:cSld name="20_Custom Layout">
    <p:bg>
      <p:bgPr>
        <a:solidFill>
          <a:schemeClr val="lt1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2"/>
          <p:cNvPicPr preferRelativeResize="0"/>
          <p:nvPr/>
        </p:nvPicPr>
        <p:blipFill rotWithShape="1">
          <a:blip r:embed="rId2">
            <a:alphaModFix/>
          </a:blip>
          <a:srcRect b="28009" l="0" r="28009" t="0"/>
          <a:stretch/>
        </p:blipFill>
        <p:spPr>
          <a:xfrm>
            <a:off x="176049" y="219250"/>
            <a:ext cx="10838954" cy="6447192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2"/>
          <p:cNvSpPr txBox="1"/>
          <p:nvPr/>
        </p:nvSpPr>
        <p:spPr>
          <a:xfrm>
            <a:off x="176049" y="6258777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b="0" i="0" sz="14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65" name="Google Shape;65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53852" y="1019525"/>
            <a:ext cx="7989550" cy="45152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3_Custom Layout">
  <p:cSld name="23_Custom Layout">
    <p:bg>
      <p:bgPr>
        <a:solidFill>
          <a:schemeClr val="lt1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/>
          <p:nvPr/>
        </p:nvSpPr>
        <p:spPr>
          <a:xfrm>
            <a:off x="180000" y="180000"/>
            <a:ext cx="10828904" cy="5182238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68" name="Google Shape;68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0000" y="180000"/>
            <a:ext cx="10873654" cy="5182238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95913" y="1100379"/>
            <a:ext cx="5197077" cy="3716781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3"/>
          <p:cNvSpPr/>
          <p:nvPr/>
        </p:nvSpPr>
        <p:spPr>
          <a:xfrm>
            <a:off x="135250" y="6332325"/>
            <a:ext cx="318900" cy="3501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71" name="Google Shape;71;p13"/>
          <p:cNvSpPr txBox="1"/>
          <p:nvPr/>
        </p:nvSpPr>
        <p:spPr>
          <a:xfrm>
            <a:off x="104349" y="6384725"/>
            <a:ext cx="423551" cy="42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b="0" i="0" sz="1400" u="none" cap="none" strike="noStrik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6" name="Google Shape;76;p14"/>
          <p:cNvSpPr/>
          <p:nvPr/>
        </p:nvSpPr>
        <p:spPr>
          <a:xfrm>
            <a:off x="180000" y="5400000"/>
            <a:ext cx="10937100" cy="1318200"/>
          </a:xfrm>
          <a:prstGeom prst="rect">
            <a:avLst/>
          </a:prstGeom>
          <a:solidFill>
            <a:srgbClr val="F1F2F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424A55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2_Title Slide">
  <p:cSld name="12_Title Slide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/>
          <p:nvPr>
            <p:ph idx="2" type="pic"/>
          </p:nvPr>
        </p:nvSpPr>
        <p:spPr>
          <a:xfrm>
            <a:off x="6810378" y="4324615"/>
            <a:ext cx="4239298" cy="181675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Trebuchet MS"/>
              <a:buChar char="■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pic>
        <p:nvPicPr>
          <p:cNvPr id="79" name="Google Shape;79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47120" y="182880"/>
            <a:ext cx="737589" cy="747834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5"/>
          <p:cNvSpPr/>
          <p:nvPr/>
        </p:nvSpPr>
        <p:spPr>
          <a:xfrm>
            <a:off x="135250" y="6332325"/>
            <a:ext cx="318900" cy="3501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81" name="Google Shape;81;p15"/>
          <p:cNvSpPr txBox="1"/>
          <p:nvPr/>
        </p:nvSpPr>
        <p:spPr>
          <a:xfrm>
            <a:off x="104350" y="6384725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b="0" i="0" sz="1400" u="none" cap="none" strike="noStrik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82" name="Google Shape;82;p15"/>
          <p:cNvSpPr/>
          <p:nvPr/>
        </p:nvSpPr>
        <p:spPr>
          <a:xfrm>
            <a:off x="11451775" y="1079875"/>
            <a:ext cx="626700" cy="2540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">
  <p:cSld name="4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6"/>
          <p:cNvSpPr/>
          <p:nvPr/>
        </p:nvSpPr>
        <p:spPr>
          <a:xfrm>
            <a:off x="180000" y="2160000"/>
            <a:ext cx="10857571" cy="451256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85" name="Google Shape;85;p16"/>
          <p:cNvSpPr/>
          <p:nvPr>
            <p:ph idx="2" type="pic"/>
          </p:nvPr>
        </p:nvSpPr>
        <p:spPr>
          <a:xfrm>
            <a:off x="5216939" y="4788548"/>
            <a:ext cx="1644385" cy="110319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Trebuchet MS"/>
              <a:buChar char="■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86" name="Google Shape;86;p16"/>
          <p:cNvSpPr/>
          <p:nvPr>
            <p:ph idx="3" type="pic"/>
          </p:nvPr>
        </p:nvSpPr>
        <p:spPr>
          <a:xfrm>
            <a:off x="8437438" y="2563813"/>
            <a:ext cx="1644384" cy="110321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Trebuchet MS"/>
              <a:buChar char="■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87" name="Google Shape;87;p16"/>
          <p:cNvSpPr txBox="1"/>
          <p:nvPr/>
        </p:nvSpPr>
        <p:spPr>
          <a:xfrm>
            <a:off x="104350" y="6384725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b="0" i="0" sz="1400" u="none" cap="none" strike="noStrik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lor Blocked Slide Blumarine">
  <p:cSld name="Color Blocked Slide Blumarine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7"/>
          <p:cNvSpPr/>
          <p:nvPr/>
        </p:nvSpPr>
        <p:spPr>
          <a:xfrm>
            <a:off x="135250" y="6332325"/>
            <a:ext cx="318900" cy="3501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90" name="Google Shape;90;p17"/>
          <p:cNvSpPr txBox="1"/>
          <p:nvPr/>
        </p:nvSpPr>
        <p:spPr>
          <a:xfrm>
            <a:off x="104350" y="6384725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1" i="1" lang="en-US" sz="14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b="1" i="1" sz="1400" u="none" cap="none" strike="noStrik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91" name="Google Shape;91;p17"/>
          <p:cNvSpPr/>
          <p:nvPr/>
        </p:nvSpPr>
        <p:spPr>
          <a:xfrm>
            <a:off x="0" y="0"/>
            <a:ext cx="6037800" cy="6858000"/>
          </a:xfrm>
          <a:prstGeom prst="rect">
            <a:avLst/>
          </a:prstGeom>
          <a:solidFill>
            <a:srgbClr val="124F6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1A6F99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92" name="Google Shape;92;p17"/>
          <p:cNvSpPr/>
          <p:nvPr/>
        </p:nvSpPr>
        <p:spPr>
          <a:xfrm>
            <a:off x="135250" y="6332325"/>
            <a:ext cx="318900" cy="35010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93" name="Google Shape;93;p17"/>
          <p:cNvSpPr txBox="1"/>
          <p:nvPr/>
        </p:nvSpPr>
        <p:spPr>
          <a:xfrm>
            <a:off x="104350" y="6384725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4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b="0" i="0" sz="1400" u="none" cap="none" strike="noStrik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lor Blocked Blumarine Right ">
  <p:cSld name="Color Blocked Blumarine Right 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8"/>
          <p:cNvSpPr/>
          <p:nvPr/>
        </p:nvSpPr>
        <p:spPr>
          <a:xfrm>
            <a:off x="6153912" y="0"/>
            <a:ext cx="6037800" cy="6858000"/>
          </a:xfrm>
          <a:prstGeom prst="rect">
            <a:avLst/>
          </a:prstGeom>
          <a:solidFill>
            <a:srgbClr val="124F6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1A6F99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96" name="Google Shape;96;p18"/>
          <p:cNvSpPr/>
          <p:nvPr/>
        </p:nvSpPr>
        <p:spPr>
          <a:xfrm>
            <a:off x="11692500" y="6200600"/>
            <a:ext cx="318900" cy="350100"/>
          </a:xfrm>
          <a:prstGeom prst="rect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97" name="Google Shape;97;p18"/>
          <p:cNvSpPr txBox="1"/>
          <p:nvPr/>
        </p:nvSpPr>
        <p:spPr>
          <a:xfrm>
            <a:off x="11661600" y="6253000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4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b="0" i="0" sz="1400" u="none" cap="none" strike="noStrik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98" name="Google Shape;98;p18"/>
          <p:cNvSpPr txBox="1"/>
          <p:nvPr/>
        </p:nvSpPr>
        <p:spPr>
          <a:xfrm rot="-5400000">
            <a:off x="-1015676" y="4866362"/>
            <a:ext cx="3134700" cy="2615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-US" sz="1100" u="none" cap="none" strike="noStrike">
                <a:solidFill>
                  <a:srgbClr val="434A55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International: Delivering SNOMED CT</a:t>
            </a:r>
            <a:endParaRPr b="0" i="0" sz="1100" u="none" cap="none" strike="noStrike">
              <a:solidFill>
                <a:srgbClr val="434A55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99" name="Google Shape;99;p18"/>
          <p:cNvSpPr/>
          <p:nvPr/>
        </p:nvSpPr>
        <p:spPr>
          <a:xfrm>
            <a:off x="541474" y="1091307"/>
            <a:ext cx="10800" cy="2455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00" name="Google Shape;100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2880" y="182880"/>
            <a:ext cx="737589" cy="7478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cal Point Slide">
  <p:cSld name="Focal Point Slide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9"/>
          <p:cNvSpPr/>
          <p:nvPr/>
        </p:nvSpPr>
        <p:spPr>
          <a:xfrm>
            <a:off x="0" y="0"/>
            <a:ext cx="110424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03" name="Google Shape;103;p19"/>
          <p:cNvSpPr/>
          <p:nvPr/>
        </p:nvSpPr>
        <p:spPr>
          <a:xfrm>
            <a:off x="135250" y="6332325"/>
            <a:ext cx="318900" cy="35010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04" name="Google Shape;104;p19"/>
          <p:cNvSpPr txBox="1"/>
          <p:nvPr/>
        </p:nvSpPr>
        <p:spPr>
          <a:xfrm>
            <a:off x="104350" y="6384725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4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b="0" i="0" sz="1400" u="none" cap="none" strike="noStrik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lor Blocked Cerulean Left">
  <p:cSld name="Color Blocked Cerulean Lef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0"/>
          <p:cNvSpPr/>
          <p:nvPr/>
        </p:nvSpPr>
        <p:spPr>
          <a:xfrm>
            <a:off x="135250" y="6332325"/>
            <a:ext cx="318900" cy="3501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07" name="Google Shape;107;p20"/>
          <p:cNvSpPr txBox="1"/>
          <p:nvPr/>
        </p:nvSpPr>
        <p:spPr>
          <a:xfrm>
            <a:off x="104350" y="6384725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1" i="1" lang="en-US" sz="14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b="1" i="1" sz="1400" u="none" cap="none" strike="noStrik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08" name="Google Shape;108;p20"/>
          <p:cNvSpPr/>
          <p:nvPr/>
        </p:nvSpPr>
        <p:spPr>
          <a:xfrm>
            <a:off x="0" y="0"/>
            <a:ext cx="60378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1A6F99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09" name="Google Shape;109;p20"/>
          <p:cNvSpPr/>
          <p:nvPr/>
        </p:nvSpPr>
        <p:spPr>
          <a:xfrm>
            <a:off x="135250" y="6332325"/>
            <a:ext cx="318900" cy="35010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0" name="Google Shape;110;p20"/>
          <p:cNvSpPr txBox="1"/>
          <p:nvPr/>
        </p:nvSpPr>
        <p:spPr>
          <a:xfrm>
            <a:off x="104350" y="6384725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4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b="0" i="0" sz="1400" u="none" cap="none" strike="noStrik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eneric Text">
  <p:cSld name="Generic Text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/>
          <p:nvPr/>
        </p:nvSpPr>
        <p:spPr>
          <a:xfrm>
            <a:off x="135250" y="6332325"/>
            <a:ext cx="318900" cy="3501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0" name="Google Shape;20;p3"/>
          <p:cNvSpPr txBox="1"/>
          <p:nvPr/>
        </p:nvSpPr>
        <p:spPr>
          <a:xfrm>
            <a:off x="104350" y="6384725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b="0" i="0" sz="1400" u="none" cap="none" strike="noStrik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1" name="Google Shape;21;p3"/>
          <p:cNvPicPr preferRelativeResize="0"/>
          <p:nvPr/>
        </p:nvPicPr>
        <p:blipFill rotWithShape="1">
          <a:blip r:embed="rId2">
            <a:alphaModFix amt="5000"/>
          </a:blip>
          <a:srcRect b="0" l="0" r="0" t="0"/>
          <a:stretch/>
        </p:blipFill>
        <p:spPr>
          <a:xfrm>
            <a:off x="104350" y="3558340"/>
            <a:ext cx="11257476" cy="31240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lor Blocked Cerulean Right">
  <p:cSld name="Color Blocked Cerulean Right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1"/>
          <p:cNvSpPr/>
          <p:nvPr/>
        </p:nvSpPr>
        <p:spPr>
          <a:xfrm>
            <a:off x="6154200" y="0"/>
            <a:ext cx="60378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1A6F99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3" name="Google Shape;113;p21"/>
          <p:cNvSpPr/>
          <p:nvPr/>
        </p:nvSpPr>
        <p:spPr>
          <a:xfrm>
            <a:off x="11692500" y="6200600"/>
            <a:ext cx="318900" cy="350100"/>
          </a:xfrm>
          <a:prstGeom prst="rect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4" name="Google Shape;114;p21"/>
          <p:cNvSpPr txBox="1"/>
          <p:nvPr/>
        </p:nvSpPr>
        <p:spPr>
          <a:xfrm>
            <a:off x="11661600" y="6253000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4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b="0" i="0" sz="1400" u="none" cap="none" strike="noStrik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5" name="Google Shape;115;p21"/>
          <p:cNvSpPr txBox="1"/>
          <p:nvPr/>
        </p:nvSpPr>
        <p:spPr>
          <a:xfrm rot="-5400000">
            <a:off x="-1015676" y="4866362"/>
            <a:ext cx="3134700" cy="2615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-US" sz="1100" u="none" cap="none" strike="noStrike">
                <a:solidFill>
                  <a:srgbClr val="434A55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International: Delivering SNOMED CT</a:t>
            </a:r>
            <a:endParaRPr b="0" i="0" sz="1100" u="none" cap="none" strike="noStrike">
              <a:solidFill>
                <a:srgbClr val="434A55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6" name="Google Shape;116;p21"/>
          <p:cNvSpPr/>
          <p:nvPr/>
        </p:nvSpPr>
        <p:spPr>
          <a:xfrm>
            <a:off x="541474" y="1091307"/>
            <a:ext cx="10800" cy="2455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17" name="Google Shape;117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2880" y="182880"/>
            <a:ext cx="737589" cy="7478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cal Point Slide 1">
  <p:cSld name="Focal Point Slide 1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2"/>
          <p:cNvSpPr/>
          <p:nvPr/>
        </p:nvSpPr>
        <p:spPr>
          <a:xfrm>
            <a:off x="0" y="0"/>
            <a:ext cx="110424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20" name="Google Shape;120;p22"/>
          <p:cNvSpPr/>
          <p:nvPr/>
        </p:nvSpPr>
        <p:spPr>
          <a:xfrm>
            <a:off x="135250" y="6332325"/>
            <a:ext cx="318900" cy="35010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21" name="Google Shape;121;p22"/>
          <p:cNvSpPr txBox="1"/>
          <p:nvPr/>
        </p:nvSpPr>
        <p:spPr>
          <a:xfrm>
            <a:off x="104350" y="6384725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4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b="0" i="0" sz="1400" u="none" cap="none" strike="noStrik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1">
  <p:cSld name="Title Slide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3"/>
          <p:cNvSpPr/>
          <p:nvPr>
            <p:ph idx="2" type="pic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D8DA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124" name="Google Shape;124;p23"/>
          <p:cNvSpPr txBox="1"/>
          <p:nvPr>
            <p:ph type="title"/>
          </p:nvPr>
        </p:nvSpPr>
        <p:spPr>
          <a:xfrm>
            <a:off x="3253644" y="1721347"/>
            <a:ext cx="5684700" cy="1995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0"/>
              <a:buFont typeface="Trebuchet MS"/>
              <a:buNone/>
              <a:defRPr b="1" i="1" sz="6000" u="none" cap="none" strike="noStrik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b="0" i="0" sz="18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b="0" i="0" sz="18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b="0" i="0" sz="18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b="0" i="0" sz="18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b="0" i="0" sz="18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b="0" i="0" sz="18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b="0" i="0" sz="18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b="0" i="0" sz="18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eneric Text">
  <p:cSld name="1_Generic Text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/>
          <p:nvPr/>
        </p:nvSpPr>
        <p:spPr>
          <a:xfrm>
            <a:off x="135250" y="6332325"/>
            <a:ext cx="318900" cy="3501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4" name="Google Shape;24;p4"/>
          <p:cNvSpPr txBox="1"/>
          <p:nvPr/>
        </p:nvSpPr>
        <p:spPr>
          <a:xfrm>
            <a:off x="104350" y="6384725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1" i="1" lang="en-US" sz="14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b="1" i="1" sz="1400" u="none" cap="none" strike="noStrik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5" name="Google Shape;25;p4"/>
          <p:cNvPicPr preferRelativeResize="0"/>
          <p:nvPr/>
        </p:nvPicPr>
        <p:blipFill rotWithShape="1">
          <a:blip r:embed="rId2">
            <a:alphaModFix amt="5000"/>
          </a:blip>
          <a:srcRect b="0" l="0" r="0" t="0"/>
          <a:stretch/>
        </p:blipFill>
        <p:spPr>
          <a:xfrm>
            <a:off x="104350" y="3558340"/>
            <a:ext cx="11257477" cy="3124085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4"/>
          <p:cNvSpPr/>
          <p:nvPr>
            <p:ph idx="2" type="pic"/>
          </p:nvPr>
        </p:nvSpPr>
        <p:spPr>
          <a:xfrm>
            <a:off x="0" y="0"/>
            <a:ext cx="110808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Trebuchet MS"/>
              <a:buChar char="■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9_Custom Layout">
  <p:cSld name="19_Custom Layou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/>
          <p:nvPr>
            <p:ph idx="2" type="pic"/>
          </p:nvPr>
        </p:nvSpPr>
        <p:spPr>
          <a:xfrm>
            <a:off x="7652508" y="0"/>
            <a:ext cx="4072508" cy="68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90000"/>
              </a:lnSpc>
              <a:spcBef>
                <a:spcPts val="998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396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199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79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79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79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79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79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79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9" name="Google Shape;29;p5"/>
          <p:cNvSpPr/>
          <p:nvPr/>
        </p:nvSpPr>
        <p:spPr>
          <a:xfrm>
            <a:off x="135250" y="6332325"/>
            <a:ext cx="318900" cy="3501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0" name="Google Shape;30;p5"/>
          <p:cNvSpPr txBox="1"/>
          <p:nvPr/>
        </p:nvSpPr>
        <p:spPr>
          <a:xfrm>
            <a:off x="104350" y="6384725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b="0" i="0" sz="1400" u="none" cap="none" strike="noStrik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19_Custom Layout_1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>
            <a:off x="135250" y="6332325"/>
            <a:ext cx="318900" cy="3501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3" name="Google Shape;33;p6"/>
          <p:cNvSpPr txBox="1"/>
          <p:nvPr/>
        </p:nvSpPr>
        <p:spPr>
          <a:xfrm>
            <a:off x="104350" y="6384725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b="0" i="0" sz="1400" u="none" cap="none" strike="noStrik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4" name="Google Shape;34;p6"/>
          <p:cNvSpPr/>
          <p:nvPr/>
        </p:nvSpPr>
        <p:spPr>
          <a:xfrm>
            <a:off x="11278075" y="994225"/>
            <a:ext cx="771600" cy="5647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0_Title Slide">
  <p:cSld name="10_Title Slide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/>
          <p:nvPr>
            <p:ph idx="2" type="pic"/>
          </p:nvPr>
        </p:nvSpPr>
        <p:spPr>
          <a:xfrm>
            <a:off x="7237562" y="703053"/>
            <a:ext cx="3812875" cy="545189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Trebuchet MS"/>
              <a:buChar char="■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37" name="Google Shape;37;p7"/>
          <p:cNvSpPr/>
          <p:nvPr/>
        </p:nvSpPr>
        <p:spPr>
          <a:xfrm>
            <a:off x="11114315" y="1012371"/>
            <a:ext cx="914400" cy="584563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8" name="Google Shape;38;p7"/>
          <p:cNvSpPr/>
          <p:nvPr/>
        </p:nvSpPr>
        <p:spPr>
          <a:xfrm>
            <a:off x="135250" y="6332325"/>
            <a:ext cx="318900" cy="3501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" name="Google Shape;39;p7"/>
          <p:cNvSpPr txBox="1"/>
          <p:nvPr/>
        </p:nvSpPr>
        <p:spPr>
          <a:xfrm>
            <a:off x="180550" y="6384725"/>
            <a:ext cx="4980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1" i="1" lang="en-US" sz="14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b="1" i="1" sz="1400" u="none" cap="none" strike="noStrik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9_Title Slide">
  <p:cSld name="9_Title Slide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/>
          <p:nvPr>
            <p:ph idx="2" type="pic"/>
          </p:nvPr>
        </p:nvSpPr>
        <p:spPr>
          <a:xfrm>
            <a:off x="1141563" y="703053"/>
            <a:ext cx="3812875" cy="545189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Trebuchet MS"/>
              <a:buChar char="■"/>
              <a:defRPr b="0" i="0" sz="14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42" name="Google Shape;42;p8"/>
          <p:cNvSpPr/>
          <p:nvPr/>
        </p:nvSpPr>
        <p:spPr>
          <a:xfrm>
            <a:off x="11114315" y="1"/>
            <a:ext cx="9144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3" name="Google Shape;43;p8"/>
          <p:cNvSpPr txBox="1"/>
          <p:nvPr/>
        </p:nvSpPr>
        <p:spPr>
          <a:xfrm rot="-5400000">
            <a:off x="-1015676" y="4866362"/>
            <a:ext cx="3134700" cy="2615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-US" sz="1100" u="none" cap="none" strike="noStrike">
                <a:solidFill>
                  <a:srgbClr val="434A55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International: Delivering SNOMED CT</a:t>
            </a:r>
            <a:endParaRPr b="0" i="0" sz="1100" u="none" cap="none" strike="noStrike">
              <a:solidFill>
                <a:srgbClr val="434A55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4" name="Google Shape;44;p8"/>
          <p:cNvSpPr/>
          <p:nvPr/>
        </p:nvSpPr>
        <p:spPr>
          <a:xfrm>
            <a:off x="541474" y="1091307"/>
            <a:ext cx="10800" cy="2455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45" name="Google Shape;45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2880" y="182880"/>
            <a:ext cx="737589" cy="747834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8"/>
          <p:cNvSpPr txBox="1"/>
          <p:nvPr/>
        </p:nvSpPr>
        <p:spPr>
          <a:xfrm>
            <a:off x="11771111" y="6411619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b="0" i="0" sz="1400" u="none" cap="none" strike="noStrik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Blank" type="tx">
  <p:cSld name="TITLE_AND_BODY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9"/>
          <p:cNvSpPr/>
          <p:nvPr/>
        </p:nvSpPr>
        <p:spPr>
          <a:xfrm>
            <a:off x="7695737" y="-11477"/>
            <a:ext cx="4509768" cy="6880953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49" name="Google Shape;49;p9"/>
          <p:cNvCxnSpPr/>
          <p:nvPr/>
        </p:nvCxnSpPr>
        <p:spPr>
          <a:xfrm>
            <a:off x="8785052" y="3449089"/>
            <a:ext cx="2494092" cy="0"/>
          </a:xfrm>
          <a:prstGeom prst="straightConnector1">
            <a:avLst/>
          </a:prstGeom>
          <a:noFill/>
          <a:ln cap="flat" cmpd="sng" w="25400">
            <a:solidFill>
              <a:srgbClr val="FFFFFF"/>
            </a:solidFill>
            <a:prstDash val="dashDot"/>
            <a:miter lim="400000"/>
            <a:headEnd len="sm" w="sm" type="none"/>
            <a:tailEnd len="sm" w="sm" type="none"/>
          </a:ln>
        </p:spPr>
      </p:cxnSp>
      <p:sp>
        <p:nvSpPr>
          <p:cNvPr id="50" name="Google Shape;50;p9"/>
          <p:cNvSpPr/>
          <p:nvPr/>
        </p:nvSpPr>
        <p:spPr>
          <a:xfrm rot="-2700000">
            <a:off x="7623097" y="3111500"/>
            <a:ext cx="635001" cy="635000"/>
          </a:xfrm>
          <a:prstGeom prst="roundRect">
            <a:avLst>
              <a:gd fmla="val 10698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1" name="Google Shape;51;p9"/>
          <p:cNvSpPr txBox="1"/>
          <p:nvPr/>
        </p:nvSpPr>
        <p:spPr>
          <a:xfrm rot="-5400000">
            <a:off x="-1015676" y="4866362"/>
            <a:ext cx="3134700" cy="2615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-US" sz="1100" u="none" cap="none" strike="noStrike">
                <a:solidFill>
                  <a:srgbClr val="434A55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International: Delivering SNOMED CT</a:t>
            </a:r>
            <a:endParaRPr b="0" i="0" sz="1100" u="none" cap="none" strike="noStrike">
              <a:solidFill>
                <a:srgbClr val="434A55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2" name="Google Shape;52;p9"/>
          <p:cNvSpPr/>
          <p:nvPr/>
        </p:nvSpPr>
        <p:spPr>
          <a:xfrm>
            <a:off x="541474" y="1091307"/>
            <a:ext cx="10800" cy="2455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53" name="Google Shape;53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2880" y="182880"/>
            <a:ext cx="737589" cy="747834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9"/>
          <p:cNvSpPr txBox="1"/>
          <p:nvPr/>
        </p:nvSpPr>
        <p:spPr>
          <a:xfrm>
            <a:off x="11771111" y="6411619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b="0" i="0" sz="1400" u="none" cap="none" strike="noStrik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4_Custom Layout">
  <p:cSld name="14_Custom Layout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0"/>
          <p:cNvSpPr/>
          <p:nvPr/>
        </p:nvSpPr>
        <p:spPr>
          <a:xfrm>
            <a:off x="135250" y="6332325"/>
            <a:ext cx="318900" cy="3501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7" name="Google Shape;57;p10"/>
          <p:cNvSpPr txBox="1"/>
          <p:nvPr/>
        </p:nvSpPr>
        <p:spPr>
          <a:xfrm>
            <a:off x="104350" y="6384725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b="0" i="0" sz="1400" u="none" cap="none" strike="noStrik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10.xml"/><Relationship Id="rId22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9.xml"/><Relationship Id="rId21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12.xml"/><Relationship Id="rId24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23" Type="http://schemas.openxmlformats.org/officeDocument/2006/relationships/slideLayout" Target="../slideLayouts/slideLayout22.xml"/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19" Type="http://schemas.openxmlformats.org/officeDocument/2006/relationships/slideLayout" Target="../slideLayouts/slideLayout18.xml"/><Relationship Id="rId6" Type="http://schemas.openxmlformats.org/officeDocument/2006/relationships/slideLayout" Target="../slideLayouts/slideLayout5.xml"/><Relationship Id="rId1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91939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919397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919397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919397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919397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919397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919397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919397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919397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" name="Google Shape;13;p1"/>
          <p:cNvSpPr txBox="1"/>
          <p:nvPr/>
        </p:nvSpPr>
        <p:spPr>
          <a:xfrm rot="-5400000">
            <a:off x="10052818" y="4902501"/>
            <a:ext cx="3134700" cy="2615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-US" sz="1100" u="none" cap="none" strike="noStrike">
                <a:solidFill>
                  <a:srgbClr val="434A55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International: Delivering SNOMED CT</a:t>
            </a:r>
            <a:endParaRPr b="0" i="0" sz="1100" u="none" cap="none" strike="noStrike">
              <a:solidFill>
                <a:srgbClr val="434A55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4" name="Google Shape;14;p1"/>
          <p:cNvSpPr/>
          <p:nvPr/>
        </p:nvSpPr>
        <p:spPr>
          <a:xfrm>
            <a:off x="11609968" y="1140325"/>
            <a:ext cx="20400" cy="2455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5" name="Google Shape;15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1251374" y="193798"/>
            <a:ext cx="737589" cy="747834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png"/><Relationship Id="rId4" Type="http://schemas.openxmlformats.org/officeDocument/2006/relationships/image" Target="../media/image13.png"/><Relationship Id="rId5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5.png"/><Relationship Id="rId4" Type="http://schemas.openxmlformats.org/officeDocument/2006/relationships/image" Target="../media/image13.png"/><Relationship Id="rId5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Google Shape;129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24"/>
          <p:cNvSpPr/>
          <p:nvPr/>
        </p:nvSpPr>
        <p:spPr>
          <a:xfrm>
            <a:off x="-4950" y="0"/>
            <a:ext cx="12201900" cy="6858000"/>
          </a:xfrm>
          <a:prstGeom prst="rect">
            <a:avLst/>
          </a:prstGeom>
          <a:solidFill>
            <a:schemeClr val="dk2">
              <a:alpha val="63921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31" name="Google Shape;131;p24"/>
          <p:cNvSpPr txBox="1"/>
          <p:nvPr>
            <p:ph type="title"/>
          </p:nvPr>
        </p:nvSpPr>
        <p:spPr>
          <a:xfrm>
            <a:off x="0" y="2215400"/>
            <a:ext cx="11269500" cy="16374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216000" spcFirstLastPara="1" rIns="216000" wrap="square" tIns="2160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Helvetica Neue"/>
              <a:buNone/>
            </a:pPr>
            <a:r>
              <a:rPr b="0" i="0" lang="en-US" sz="4000">
                <a:solidFill>
                  <a:schemeClr val="lt1"/>
                </a:solidFill>
              </a:rPr>
              <a:t>Editorial Advisory Group</a:t>
            </a:r>
            <a:endParaRPr b="0" i="0" sz="4000">
              <a:solidFill>
                <a:schemeClr val="lt1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Helvetica Neue"/>
              <a:buNone/>
            </a:pPr>
            <a:r>
              <a:rPr b="0" i="0" lang="en-US" sz="4000">
                <a:solidFill>
                  <a:schemeClr val="lt1"/>
                </a:solidFill>
              </a:rPr>
              <a:t>Non-medicinal products, Non-therapeutic roles</a:t>
            </a:r>
            <a:endParaRPr sz="4000"/>
          </a:p>
        </p:txBody>
      </p:sp>
      <p:sp>
        <p:nvSpPr>
          <p:cNvPr id="132" name="Google Shape;132;p24"/>
          <p:cNvSpPr txBox="1"/>
          <p:nvPr/>
        </p:nvSpPr>
        <p:spPr>
          <a:xfrm>
            <a:off x="3000788" y="4608524"/>
            <a:ext cx="61905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rPr>
              <a:t>Toni Morrison, Sr Terminologist, SNOMED International</a:t>
            </a:r>
            <a:endParaRPr b="0" i="0" sz="1400" u="none" cap="none" strike="noStrik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33" name="Google Shape;133;p24"/>
          <p:cNvSpPr txBox="1"/>
          <p:nvPr/>
        </p:nvSpPr>
        <p:spPr>
          <a:xfrm>
            <a:off x="3373476" y="3942281"/>
            <a:ext cx="5445125" cy="464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108000" lIns="91425" spcFirstLastPara="1" rIns="91425" wrap="square" tIns="1080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1 September, 2021</a:t>
            </a:r>
            <a:endParaRPr b="0" sz="14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34" name="Google Shape;134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802688" y="642633"/>
            <a:ext cx="3069899" cy="136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2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290492" y="5913205"/>
            <a:ext cx="7620803" cy="5301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5"/>
          <p:cNvSpPr txBox="1"/>
          <p:nvPr/>
        </p:nvSpPr>
        <p:spPr>
          <a:xfrm>
            <a:off x="914400" y="914400"/>
            <a:ext cx="100983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Therapeutic roles</a:t>
            </a:r>
            <a:endParaRPr b="0" i="0" sz="1400" u="none" cap="none" strike="noStrik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42" name="Google Shape;142;p25"/>
          <p:cNvSpPr/>
          <p:nvPr/>
        </p:nvSpPr>
        <p:spPr>
          <a:xfrm>
            <a:off x="914400" y="1607100"/>
            <a:ext cx="10053300" cy="469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-3683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Trebuchet MS"/>
              <a:buChar char="●"/>
            </a:pPr>
            <a:r>
              <a:rPr lang="en-US" sz="22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Modeling of therapeutic roles applicable to Medicinal products has been previously discussed and agreed.</a:t>
            </a:r>
            <a:endParaRPr sz="22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683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Trebuchet MS"/>
              <a:buChar char="●"/>
            </a:pPr>
            <a:r>
              <a:rPr lang="en-US" sz="22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Impact on classification has been assessed and agreed.</a:t>
            </a:r>
            <a:endParaRPr sz="22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683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200"/>
              <a:buFont typeface="Trebuchet MS"/>
              <a:buChar char="●"/>
            </a:pPr>
            <a:r>
              <a:rPr lang="en-US" sz="22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Analysis is underway to identify roles we need to create; this will result in detailed project plan for updating existing content.</a:t>
            </a:r>
            <a:endParaRPr sz="22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43" name="Google Shape;143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80357" y="6382875"/>
            <a:ext cx="4789996" cy="3332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6"/>
          <p:cNvSpPr txBox="1"/>
          <p:nvPr/>
        </p:nvSpPr>
        <p:spPr>
          <a:xfrm>
            <a:off x="914400" y="914400"/>
            <a:ext cx="100983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Non-therapeutic roles and non-medicinal products</a:t>
            </a:r>
            <a:endParaRPr b="0" i="0" sz="1400" u="none" cap="none" strike="noStrik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50" name="Google Shape;150;p26"/>
          <p:cNvSpPr/>
          <p:nvPr/>
        </p:nvSpPr>
        <p:spPr>
          <a:xfrm>
            <a:off x="914400" y="1607100"/>
            <a:ext cx="10053300" cy="469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200"/>
              <a:buFont typeface="Trebuchet MS"/>
              <a:buChar char="●"/>
            </a:pPr>
            <a:r>
              <a:rPr lang="en-US" sz="22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Analysis has confirmed that there are also non-therapeutic roles and non-medicinal products and product groupers that will need to be addressed as part of the project.</a:t>
            </a:r>
            <a:endParaRPr sz="22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200"/>
              <a:buFont typeface="Trebuchet MS"/>
              <a:buChar char="●"/>
            </a:pPr>
            <a:r>
              <a:rPr lang="en-US" sz="22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There is currently no top level hierarchy in SNOMED CT for non-medicinal products although these concepts need to be removed from the Substance hierarchy.</a:t>
            </a:r>
            <a:endParaRPr sz="22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200"/>
              <a:buFont typeface="Trebuchet MS"/>
              <a:buChar char="●"/>
            </a:pPr>
            <a:r>
              <a:rPr lang="en-US" sz="22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Role hierarchy appears to be capable of supporting modeling of non-therapeutic roles that can then be associated with appropriate products.</a:t>
            </a:r>
            <a:endParaRPr sz="22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51" name="Google Shape;151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80357" y="6382875"/>
            <a:ext cx="4789996" cy="3332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7"/>
          <p:cNvSpPr txBox="1"/>
          <p:nvPr/>
        </p:nvSpPr>
        <p:spPr>
          <a:xfrm>
            <a:off x="914400" y="914400"/>
            <a:ext cx="107475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Examples (from poisoning, adverse reaction, allergy, or overdose)</a:t>
            </a:r>
            <a:endParaRPr sz="28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sz="28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58" name="Google Shape;158;p27"/>
          <p:cNvSpPr/>
          <p:nvPr/>
        </p:nvSpPr>
        <p:spPr>
          <a:xfrm>
            <a:off x="914400" y="1607100"/>
            <a:ext cx="3997200" cy="477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200"/>
              <a:buFont typeface="Trebuchet MS"/>
              <a:buChar char="●"/>
            </a:pPr>
            <a:r>
              <a:rPr lang="en-US" sz="22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Antifreeze	</a:t>
            </a:r>
            <a:endParaRPr sz="22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200"/>
              <a:buFont typeface="Trebuchet MS"/>
              <a:buChar char="●"/>
            </a:pPr>
            <a:r>
              <a:rPr lang="en-US" sz="22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Battery fluid</a:t>
            </a:r>
            <a:endParaRPr sz="22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200"/>
              <a:buFont typeface="Trebuchet MS"/>
              <a:buChar char="●"/>
            </a:pPr>
            <a:r>
              <a:rPr lang="en-US" sz="22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Brake fluid</a:t>
            </a:r>
            <a:endParaRPr sz="22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200"/>
              <a:buFont typeface="Trebuchet MS"/>
              <a:buChar char="●"/>
            </a:pPr>
            <a:r>
              <a:rPr lang="en-US" sz="22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Cosmetic</a:t>
            </a:r>
            <a:endParaRPr sz="22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200"/>
              <a:buFont typeface="Trebuchet MS"/>
              <a:buChar char="●"/>
            </a:pPr>
            <a:r>
              <a:rPr lang="en-US" sz="22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Correction fluid</a:t>
            </a:r>
            <a:endParaRPr sz="22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200"/>
              <a:buFont typeface="Trebuchet MS"/>
              <a:buChar char="●"/>
            </a:pPr>
            <a:r>
              <a:rPr lang="en-US" sz="22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Crayon</a:t>
            </a:r>
            <a:endParaRPr sz="22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200"/>
              <a:buFont typeface="Trebuchet MS"/>
              <a:buChar char="●"/>
            </a:pPr>
            <a:r>
              <a:rPr lang="en-US" sz="22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Dishwashing liquid</a:t>
            </a:r>
            <a:endParaRPr sz="22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200"/>
              <a:buFont typeface="Trebuchet MS"/>
              <a:buChar char="●"/>
            </a:pPr>
            <a:r>
              <a:rPr lang="en-US" sz="22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Drain cleaner</a:t>
            </a:r>
            <a:endParaRPr sz="22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200"/>
              <a:buFont typeface="Trebuchet MS"/>
              <a:buChar char="●"/>
            </a:pPr>
            <a:r>
              <a:rPr lang="en-US" sz="22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Fire retardant</a:t>
            </a:r>
            <a:endParaRPr sz="22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200"/>
              <a:buFont typeface="Trebuchet MS"/>
              <a:buChar char="●"/>
            </a:pPr>
            <a:r>
              <a:rPr lang="en-US" sz="22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Furniture polish</a:t>
            </a:r>
            <a:endParaRPr sz="22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200"/>
              <a:buFont typeface="Trebuchet MS"/>
              <a:buChar char="●"/>
            </a:pPr>
            <a:r>
              <a:rPr lang="en-US" sz="22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Fragrance</a:t>
            </a:r>
            <a:endParaRPr sz="22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59" name="Google Shape;159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80357" y="6382875"/>
            <a:ext cx="4789996" cy="333217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27"/>
          <p:cNvSpPr txBox="1"/>
          <p:nvPr/>
        </p:nvSpPr>
        <p:spPr>
          <a:xfrm>
            <a:off x="5225200" y="1607625"/>
            <a:ext cx="5679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27"/>
          <p:cNvSpPr txBox="1"/>
          <p:nvPr/>
        </p:nvSpPr>
        <p:spPr>
          <a:xfrm>
            <a:off x="5484850" y="1507300"/>
            <a:ext cx="4219200" cy="46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200"/>
              <a:buFont typeface="Trebuchet MS"/>
              <a:buChar char="●"/>
            </a:pPr>
            <a:r>
              <a:rPr lang="en-US" sz="22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Hairdressing product</a:t>
            </a:r>
            <a:endParaRPr sz="22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200"/>
              <a:buFont typeface="Trebuchet MS"/>
              <a:buChar char="●"/>
            </a:pPr>
            <a:r>
              <a:rPr lang="en-US" sz="22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Metal polish</a:t>
            </a:r>
            <a:endParaRPr sz="22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200"/>
              <a:buFont typeface="Trebuchet MS"/>
              <a:buChar char="●"/>
            </a:pPr>
            <a:r>
              <a:rPr lang="en-US" sz="22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Paint</a:t>
            </a:r>
            <a:endParaRPr sz="22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200"/>
              <a:buFont typeface="Trebuchet MS"/>
              <a:buChar char="●"/>
            </a:pPr>
            <a:r>
              <a:rPr lang="en-US" sz="22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Paint stripper</a:t>
            </a:r>
            <a:endParaRPr sz="22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200"/>
              <a:buFont typeface="Trebuchet MS"/>
              <a:buChar char="●"/>
            </a:pPr>
            <a:r>
              <a:rPr lang="en-US" sz="22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Plant food</a:t>
            </a:r>
            <a:endParaRPr sz="22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200"/>
              <a:buFont typeface="Trebuchet MS"/>
              <a:buChar char="●"/>
            </a:pPr>
            <a:r>
              <a:rPr lang="en-US" sz="22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Rust remover</a:t>
            </a:r>
            <a:endParaRPr sz="22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200"/>
              <a:buFont typeface="Trebuchet MS"/>
              <a:buChar char="●"/>
            </a:pPr>
            <a:r>
              <a:rPr lang="en-US" sz="22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Sheep dip</a:t>
            </a:r>
            <a:endParaRPr sz="22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200"/>
              <a:buFont typeface="Trebuchet MS"/>
              <a:buChar char="●"/>
            </a:pPr>
            <a:r>
              <a:rPr lang="en-US" sz="22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Shoe polish</a:t>
            </a:r>
            <a:endParaRPr sz="22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200"/>
              <a:buFont typeface="Trebuchet MS"/>
              <a:buChar char="●"/>
            </a:pPr>
            <a:r>
              <a:rPr lang="en-US" sz="22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Tattoo ink</a:t>
            </a:r>
            <a:endParaRPr sz="22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200"/>
              <a:buFont typeface="Trebuchet MS"/>
              <a:buChar char="●"/>
            </a:pPr>
            <a:r>
              <a:rPr lang="en-US" sz="22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Toilet cleaner</a:t>
            </a:r>
            <a:endParaRPr sz="22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200"/>
              <a:buFont typeface="Trebuchet MS"/>
              <a:buChar char="●"/>
            </a:pPr>
            <a:r>
              <a:rPr lang="en-US" sz="22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Wallpaper adhesive</a:t>
            </a:r>
            <a:endParaRPr sz="22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8"/>
          <p:cNvSpPr txBox="1"/>
          <p:nvPr/>
        </p:nvSpPr>
        <p:spPr>
          <a:xfrm>
            <a:off x="914400" y="914400"/>
            <a:ext cx="100983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Next steps</a:t>
            </a:r>
            <a:endParaRPr b="0" i="0" sz="1400" u="none" cap="none" strike="noStrik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68" name="Google Shape;168;p28"/>
          <p:cNvSpPr/>
          <p:nvPr/>
        </p:nvSpPr>
        <p:spPr>
          <a:xfrm>
            <a:off x="914400" y="1607100"/>
            <a:ext cx="10053300" cy="469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200"/>
              <a:buFont typeface="Trebuchet MS"/>
              <a:buChar char="●"/>
            </a:pPr>
            <a:r>
              <a:rPr lang="en-US" sz="22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Further discussion with and feedback from stakeholders.</a:t>
            </a:r>
            <a:endParaRPr sz="22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200"/>
              <a:buFont typeface="Trebuchet MS"/>
              <a:buChar char="●"/>
            </a:pPr>
            <a:r>
              <a:rPr lang="en-US" sz="22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Prototype creation of new top level “Product” hierarchy that would include all types of products and could support additional subhierarchies as need arises.</a:t>
            </a:r>
            <a:endParaRPr sz="22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683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200"/>
              <a:buFont typeface="Trebuchet MS"/>
              <a:buChar char="○"/>
            </a:pPr>
            <a:r>
              <a:rPr lang="en-US" sz="22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What is the impact on MRCM and classification?</a:t>
            </a:r>
            <a:endParaRPr sz="22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683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200"/>
              <a:buFont typeface="Trebuchet MS"/>
              <a:buChar char="○"/>
            </a:pPr>
            <a:r>
              <a:rPr lang="en-US" sz="22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What subhierarchies would be needed initially to progress </a:t>
            </a:r>
            <a:r>
              <a:rPr lang="en-US" sz="22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removal</a:t>
            </a:r>
            <a:r>
              <a:rPr lang="en-US" sz="22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 of non-substance concepts from the Substance hierarchy?</a:t>
            </a:r>
            <a:endParaRPr sz="22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69" name="Google Shape;169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80357" y="6382875"/>
            <a:ext cx="4789996" cy="3332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Google Shape;174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24417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29"/>
          <p:cNvSpPr/>
          <p:nvPr/>
        </p:nvSpPr>
        <p:spPr>
          <a:xfrm>
            <a:off x="0" y="0"/>
            <a:ext cx="12244200" cy="6858000"/>
          </a:xfrm>
          <a:prstGeom prst="rect">
            <a:avLst/>
          </a:prstGeom>
          <a:solidFill>
            <a:schemeClr val="accent1">
              <a:alpha val="83921"/>
            </a:schemeClr>
          </a:solidFill>
          <a:ln>
            <a:noFill/>
          </a:ln>
        </p:spPr>
        <p:txBody>
          <a:bodyPr anchorCtr="0" anchor="ctr" bIns="34275" lIns="68550" spcFirstLastPara="1" rIns="68550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75"/>
              <a:buFont typeface="Arial"/>
              <a:buNone/>
            </a:pPr>
            <a:r>
              <a:t/>
            </a:r>
            <a:endParaRPr b="0" i="0" sz="2775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176" name="Google Shape;176;p29"/>
          <p:cNvCxnSpPr/>
          <p:nvPr/>
        </p:nvCxnSpPr>
        <p:spPr>
          <a:xfrm flipH="1">
            <a:off x="3320636" y="1177890"/>
            <a:ext cx="10500" cy="1933500"/>
          </a:xfrm>
          <a:prstGeom prst="straightConnector1">
            <a:avLst/>
          </a:prstGeom>
          <a:noFill/>
          <a:ln cap="flat" cmpd="sng" w="28575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77" name="Google Shape;177;p29"/>
          <p:cNvSpPr/>
          <p:nvPr/>
        </p:nvSpPr>
        <p:spPr>
          <a:xfrm>
            <a:off x="3569538" y="1104901"/>
            <a:ext cx="5105100" cy="4914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78" name="Google Shape;178;p29"/>
          <p:cNvSpPr txBox="1"/>
          <p:nvPr/>
        </p:nvSpPr>
        <p:spPr>
          <a:xfrm>
            <a:off x="3828888" y="1714536"/>
            <a:ext cx="4586400" cy="8309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n-US" sz="4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Questions?</a:t>
            </a:r>
            <a:endParaRPr b="0" i="0" sz="48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179" name="Google Shape;179;p29"/>
          <p:cNvCxnSpPr/>
          <p:nvPr/>
        </p:nvCxnSpPr>
        <p:spPr>
          <a:xfrm>
            <a:off x="5743650" y="2800294"/>
            <a:ext cx="742800" cy="0"/>
          </a:xfrm>
          <a:prstGeom prst="straightConnector1">
            <a:avLst/>
          </a:prstGeom>
          <a:noFill/>
          <a:ln cap="flat" cmpd="sng" w="50800">
            <a:solidFill>
              <a:srgbClr val="D8DAE5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180" name="Google Shape;180;p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168588" y="3209926"/>
            <a:ext cx="1907000" cy="193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29"/>
          <p:cNvSpPr/>
          <p:nvPr/>
        </p:nvSpPr>
        <p:spPr>
          <a:xfrm>
            <a:off x="3569538" y="5835551"/>
            <a:ext cx="5105100" cy="232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82" name="Google Shape;182;p29"/>
          <p:cNvSpPr txBox="1"/>
          <p:nvPr/>
        </p:nvSpPr>
        <p:spPr>
          <a:xfrm rot="-5400000">
            <a:off x="1729172" y="4421026"/>
            <a:ext cx="3134700" cy="19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-US" sz="11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International: Delivering SNOMED CT</a:t>
            </a:r>
            <a:endParaRPr b="0" i="0" sz="11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83" name="Google Shape;183;p2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727091" y="6185409"/>
            <a:ext cx="4789996" cy="3332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24417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30"/>
          <p:cNvSpPr/>
          <p:nvPr/>
        </p:nvSpPr>
        <p:spPr>
          <a:xfrm>
            <a:off x="1" y="0"/>
            <a:ext cx="12244175" cy="6858000"/>
          </a:xfrm>
          <a:prstGeom prst="rect">
            <a:avLst/>
          </a:prstGeom>
          <a:solidFill>
            <a:schemeClr val="dk2">
              <a:alpha val="83921"/>
            </a:schemeClr>
          </a:solidFill>
          <a:ln>
            <a:noFill/>
          </a:ln>
        </p:spPr>
        <p:txBody>
          <a:bodyPr anchorCtr="0" anchor="ctr" bIns="34275" lIns="68550" spcFirstLastPara="1" rIns="68550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75"/>
              <a:buFont typeface="Arial"/>
              <a:buNone/>
            </a:pPr>
            <a:r>
              <a:t/>
            </a:r>
            <a:endParaRPr b="0" i="0" sz="2775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190" name="Google Shape;190;p30"/>
          <p:cNvCxnSpPr/>
          <p:nvPr/>
        </p:nvCxnSpPr>
        <p:spPr>
          <a:xfrm flipH="1">
            <a:off x="3320636" y="1177890"/>
            <a:ext cx="10500" cy="1933500"/>
          </a:xfrm>
          <a:prstGeom prst="straightConnector1">
            <a:avLst/>
          </a:prstGeom>
          <a:noFill/>
          <a:ln cap="flat" cmpd="sng" w="28575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91" name="Google Shape;191;p30"/>
          <p:cNvSpPr/>
          <p:nvPr/>
        </p:nvSpPr>
        <p:spPr>
          <a:xfrm>
            <a:off x="3562500" y="1104901"/>
            <a:ext cx="5105100" cy="49149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317500" sx="102000" rotWithShape="0" algn="ctr" sy="102000">
              <a:srgbClr val="7F7F7F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92" name="Google Shape;192;p30"/>
          <p:cNvSpPr txBox="1"/>
          <p:nvPr/>
        </p:nvSpPr>
        <p:spPr>
          <a:xfrm>
            <a:off x="3821850" y="1714536"/>
            <a:ext cx="4586400" cy="5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n-US" sz="4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THANK YOU</a:t>
            </a:r>
            <a:endParaRPr b="0" i="0" sz="48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193" name="Google Shape;193;p30"/>
          <p:cNvCxnSpPr/>
          <p:nvPr/>
        </p:nvCxnSpPr>
        <p:spPr>
          <a:xfrm>
            <a:off x="5743650" y="2800294"/>
            <a:ext cx="742800" cy="0"/>
          </a:xfrm>
          <a:prstGeom prst="straightConnector1">
            <a:avLst/>
          </a:prstGeom>
          <a:noFill/>
          <a:ln cap="flat" cmpd="sng" w="50800">
            <a:solidFill>
              <a:srgbClr val="D8DAE5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194" name="Google Shape;194;p3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161550" y="3209926"/>
            <a:ext cx="1907000" cy="193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30"/>
          <p:cNvSpPr/>
          <p:nvPr/>
        </p:nvSpPr>
        <p:spPr>
          <a:xfrm>
            <a:off x="3562500" y="5835551"/>
            <a:ext cx="5105100" cy="232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96" name="Google Shape;196;p30"/>
          <p:cNvSpPr txBox="1"/>
          <p:nvPr/>
        </p:nvSpPr>
        <p:spPr>
          <a:xfrm rot="-5400000">
            <a:off x="1729172" y="4421026"/>
            <a:ext cx="3134700" cy="19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-US" sz="11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International: Delivering SNOMED CT</a:t>
            </a:r>
            <a:endParaRPr b="0" i="0" sz="11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97" name="Google Shape;197;p3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727091" y="6185409"/>
            <a:ext cx="4789996" cy="3332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Custom 9">
      <a:dk1>
        <a:srgbClr val="424A55"/>
      </a:dk1>
      <a:lt1>
        <a:srgbClr val="FFFFFF"/>
      </a:lt1>
      <a:dk2>
        <a:srgbClr val="1DA8DE"/>
      </a:dk2>
      <a:lt2>
        <a:srgbClr val="F1F2F1"/>
      </a:lt2>
      <a:accent1>
        <a:srgbClr val="124E6B"/>
      </a:accent1>
      <a:accent2>
        <a:srgbClr val="27ABB8"/>
      </a:accent2>
      <a:accent3>
        <a:srgbClr val="7F71AC"/>
      </a:accent3>
      <a:accent4>
        <a:srgbClr val="F5A53B"/>
      </a:accent4>
      <a:accent5>
        <a:srgbClr val="6EBAA0"/>
      </a:accent5>
      <a:accent6>
        <a:srgbClr val="EC4B57"/>
      </a:accent6>
      <a:hlink>
        <a:srgbClr val="1DA7DD"/>
      </a:hlink>
      <a:folHlink>
        <a:srgbClr val="1DA8D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