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37" r:id="rId1"/>
  </p:sldMasterIdLst>
  <p:notesMasterIdLst>
    <p:notesMasterId r:id="rId8"/>
  </p:notesMasterIdLst>
  <p:sldIdLst>
    <p:sldId id="256" r:id="rId2"/>
    <p:sldId id="316" r:id="rId3"/>
    <p:sldId id="317" r:id="rId4"/>
    <p:sldId id="318" r:id="rId5"/>
    <p:sldId id="319" r:id="rId6"/>
    <p:sldId id="258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4F51B2AE-6E24-4048-A16D-4A81E0FF4104}">
          <p14:sldIdLst>
            <p14:sldId id="256"/>
            <p14:sldId id="316"/>
            <p14:sldId id="317"/>
            <p14:sldId id="318"/>
          </p14:sldIdLst>
        </p14:section>
        <p14:section name="Untitled Section" id="{BDAE3DDB-085F-450D-9EB7-4D7DDD490C72}">
          <p14:sldIdLst>
            <p14:sldId id="319"/>
            <p14:sldId id="258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D122A"/>
    <a:srgbClr val="989EA3"/>
    <a:srgbClr val="AC1F2D"/>
    <a:srgbClr val="C3CD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17" autoAdjust="0"/>
    <p:restoredTop sz="90119" autoAdjust="0"/>
  </p:normalViewPr>
  <p:slideViewPr>
    <p:cSldViewPr snapToGrid="0" snapToObjects="1">
      <p:cViewPr varScale="1">
        <p:scale>
          <a:sx n="93" d="100"/>
          <a:sy n="93" d="100"/>
        </p:scale>
        <p:origin x="389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576864B-0CD7-46A8-BEAC-C9CE73F2638E}" type="datetimeFigureOut">
              <a:rPr lang="en-US" smtClean="0"/>
              <a:t>6/29/2021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C3413FD-4EF2-422F-B025-6EC82A7461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9532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over_bkg_3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916720" y="657321"/>
            <a:ext cx="6480951" cy="3167843"/>
          </a:xfrm>
        </p:spPr>
        <p:txBody>
          <a:bodyPr anchor="b">
            <a:normAutofit/>
          </a:bodyPr>
          <a:lstStyle>
            <a:lvl1pPr algn="l">
              <a:lnSpc>
                <a:spcPct val="80000"/>
              </a:lnSpc>
              <a:defRPr sz="4500" b="1" i="0" baseline="0">
                <a:solidFill>
                  <a:schemeClr val="bg1"/>
                </a:solidFill>
                <a:latin typeface="Arial-BoldMT"/>
                <a:cs typeface="Arial-BoldMT"/>
              </a:defRPr>
            </a:lvl1pPr>
          </a:lstStyle>
          <a:p>
            <a:r>
              <a:rPr lang="en-US" dirty="0" smtClean="0"/>
              <a:t>Headline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916720" y="3825164"/>
            <a:ext cx="6400800" cy="688511"/>
          </a:xfrm>
        </p:spPr>
        <p:txBody>
          <a:bodyPr>
            <a:normAutofit/>
          </a:bodyPr>
          <a:lstStyle>
            <a:lvl1pPr marL="0" indent="0" algn="l">
              <a:buNone/>
              <a:defRPr sz="1600" b="1" i="0" baseline="0">
                <a:solidFill>
                  <a:srgbClr val="C3CD7B"/>
                </a:solidFill>
                <a:latin typeface="Arial-BoldMT"/>
                <a:cs typeface="Arial-BoldM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Subhead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85529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956666" y="395831"/>
            <a:ext cx="7606427" cy="1359153"/>
          </a:xfrm>
        </p:spPr>
        <p:txBody>
          <a:bodyPr tIns="0" bIns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956667" y="1882620"/>
            <a:ext cx="7282212" cy="3950310"/>
          </a:xfrm>
        </p:spPr>
        <p:txBody>
          <a:bodyPr>
            <a:normAutofit/>
          </a:bodyPr>
          <a:lstStyle>
            <a:lvl1pPr marL="457200" indent="-457200">
              <a:lnSpc>
                <a:spcPct val="90000"/>
              </a:lnSpc>
              <a:buFont typeface="Wingdings" panose="05000000000000000000" pitchFamily="2" charset="2"/>
              <a:buChar char="Ø"/>
              <a:defRPr sz="2800"/>
            </a:lvl1pPr>
            <a:lvl2pPr>
              <a:lnSpc>
                <a:spcPct val="90000"/>
              </a:lnSpc>
              <a:defRPr sz="2800">
                <a:latin typeface="Arial"/>
                <a:cs typeface="Arial"/>
              </a:defRPr>
            </a:lvl2pPr>
            <a:lvl3pPr>
              <a:lnSpc>
                <a:spcPct val="90000"/>
              </a:lnSpc>
              <a:defRPr sz="2800"/>
            </a:lvl3pPr>
            <a:lvl4pPr>
              <a:lnSpc>
                <a:spcPct val="90000"/>
              </a:lnSpc>
              <a:defRPr sz="2800"/>
            </a:lvl4pPr>
            <a:lvl5pPr>
              <a:lnSpc>
                <a:spcPct val="90000"/>
              </a:lnSpc>
              <a:defRPr sz="2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10"/>
          </p:nvPr>
        </p:nvSpPr>
        <p:spPr>
          <a:xfrm>
            <a:off x="956439" y="5936345"/>
            <a:ext cx="1293548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989EA3"/>
                </a:solidFill>
              </a:defRPr>
            </a:lvl1pPr>
          </a:lstStyle>
          <a:p>
            <a:fld id="{A3F11EEC-60B6-DF4B-A821-B910872C5F64}" type="datetimeFigureOut">
              <a:rPr lang="en-US" smtClean="0"/>
              <a:pPr/>
              <a:t>6/29/2021</a:t>
            </a:fld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265667" y="5936345"/>
            <a:ext cx="3355380" cy="365125"/>
          </a:xfrm>
          <a:prstGeom prst="rect">
            <a:avLst/>
          </a:prstGeom>
        </p:spPr>
        <p:txBody>
          <a:bodyPr/>
          <a:lstStyle>
            <a:lvl1pPr algn="ctr">
              <a:defRPr>
                <a:solidFill>
                  <a:srgbClr val="989EA3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621047" y="5936345"/>
            <a:ext cx="1262187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rgbClr val="989EA3"/>
                </a:solidFill>
              </a:defRPr>
            </a:lvl1pPr>
          </a:lstStyle>
          <a:p>
            <a:fld id="{C2F1CAA2-7C6D-8F48-BAEE-2DAFD071A58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73863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Text Placeholder 2"/>
          <p:cNvSpPr>
            <a:spLocks noGrp="1"/>
          </p:cNvSpPr>
          <p:nvPr>
            <p:ph type="body" idx="14"/>
          </p:nvPr>
        </p:nvSpPr>
        <p:spPr>
          <a:xfrm>
            <a:off x="4679846" y="1882621"/>
            <a:ext cx="3465576" cy="3895426"/>
          </a:xfrm>
        </p:spPr>
        <p:txBody>
          <a:bodyPr anchor="t">
            <a:normAutofit/>
          </a:bodyPr>
          <a:lstStyle>
            <a:lvl1pPr marL="342900" indent="-342900">
              <a:buFont typeface="Wingdings" panose="05000000000000000000" pitchFamily="2" charset="2"/>
              <a:buChar char="Ø"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9" name="Text Placeholder 2"/>
          <p:cNvSpPr>
            <a:spLocks noGrp="1"/>
          </p:cNvSpPr>
          <p:nvPr>
            <p:ph type="body" idx="1"/>
          </p:nvPr>
        </p:nvSpPr>
        <p:spPr>
          <a:xfrm>
            <a:off x="956439" y="1882620"/>
            <a:ext cx="3465137" cy="3895427"/>
          </a:xfrm>
        </p:spPr>
        <p:txBody>
          <a:bodyPr anchor="t">
            <a:normAutofit/>
          </a:bodyPr>
          <a:lstStyle>
            <a:lvl1pPr marL="342900" indent="-342900">
              <a:buFont typeface="Wingdings" panose="05000000000000000000" pitchFamily="2" charset="2"/>
              <a:buChar char="Ø"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>
          <a:xfrm>
            <a:off x="956439" y="5936345"/>
            <a:ext cx="1293548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989EA3"/>
                </a:solidFill>
              </a:defRPr>
            </a:lvl1pPr>
          </a:lstStyle>
          <a:p>
            <a:fld id="{A3F11EEC-60B6-DF4B-A821-B910872C5F64}" type="datetimeFigureOut">
              <a:rPr lang="en-US" smtClean="0"/>
              <a:pPr/>
              <a:t>6/29/2021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265667" y="5936345"/>
            <a:ext cx="3355380" cy="365125"/>
          </a:xfrm>
          <a:prstGeom prst="rect">
            <a:avLst/>
          </a:prstGeom>
        </p:spPr>
        <p:txBody>
          <a:bodyPr/>
          <a:lstStyle>
            <a:lvl1pPr algn="ctr">
              <a:defRPr>
                <a:solidFill>
                  <a:srgbClr val="989EA3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621047" y="5936345"/>
            <a:ext cx="1262187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rgbClr val="989EA3"/>
                </a:solidFill>
              </a:defRPr>
            </a:lvl1pPr>
          </a:lstStyle>
          <a:p>
            <a:fld id="{C2F1CAA2-7C6D-8F48-BAEE-2DAFD071A58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05707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Closing_bkg_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Picture 2" descr="Closing_bkg_1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61911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e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ontent_bkg_2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56666" y="395831"/>
            <a:ext cx="7606427" cy="1359153"/>
          </a:xfrm>
          <a:prstGeom prst="rect">
            <a:avLst/>
          </a:prstGeom>
        </p:spPr>
        <p:txBody>
          <a:bodyPr vert="horz" lIns="91440" tIns="0" rIns="91440" bIns="0" rtlCol="0" anchor="b">
            <a:normAutofit/>
          </a:bodyPr>
          <a:lstStyle/>
          <a:p>
            <a:r>
              <a:rPr lang="en-US" dirty="0" smtClean="0"/>
              <a:t>Headline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56667" y="1882620"/>
            <a:ext cx="7282212" cy="468931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19059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8" r:id="rId1"/>
    <p:sldLayoutId id="2147483740" r:id="rId2"/>
    <p:sldLayoutId id="2147483742" r:id="rId3"/>
    <p:sldLayoutId id="2147483743" r:id="rId4"/>
  </p:sldLayoutIdLs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500" b="1" i="0" kern="1200" baseline="0">
          <a:solidFill>
            <a:srgbClr val="AD122A"/>
          </a:solidFill>
          <a:latin typeface="Arial"/>
          <a:ea typeface="+mj-ea"/>
          <a:cs typeface="Arial"/>
        </a:defRPr>
      </a:lvl1pPr>
    </p:titleStyle>
    <p:bodyStyle>
      <a:lvl1pPr marL="0" indent="0" algn="l" defTabSz="457200" rtl="0" eaLnBrk="1" latinLnBrk="0" hangingPunct="1">
        <a:lnSpc>
          <a:spcPct val="90000"/>
        </a:lnSpc>
        <a:spcBef>
          <a:spcPct val="20000"/>
        </a:spcBef>
        <a:buFontTx/>
        <a:buNone/>
        <a:defRPr sz="1600" kern="1200">
          <a:solidFill>
            <a:schemeClr val="tx1"/>
          </a:solidFill>
          <a:latin typeface="Arial"/>
          <a:ea typeface="+mn-ea"/>
          <a:cs typeface="Arial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lnSpc>
          <a:spcPct val="90000"/>
        </a:lnSpc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Arial"/>
          <a:ea typeface="+mn-ea"/>
          <a:cs typeface="Arial"/>
        </a:defRPr>
      </a:lvl3pPr>
      <a:lvl4pPr marL="1600200" indent="-228600" algn="l" defTabSz="457200" rtl="0" eaLnBrk="1" latinLnBrk="0" hangingPunct="1">
        <a:lnSpc>
          <a:spcPct val="90000"/>
        </a:lnSpc>
        <a:spcBef>
          <a:spcPct val="20000"/>
        </a:spcBef>
        <a:buFont typeface="Arial"/>
        <a:buChar char="–"/>
        <a:defRPr sz="1600" kern="1200">
          <a:solidFill>
            <a:schemeClr val="tx1"/>
          </a:solidFill>
          <a:latin typeface="Arial"/>
          <a:ea typeface="+mn-ea"/>
          <a:cs typeface="Arial"/>
        </a:defRPr>
      </a:lvl4pPr>
      <a:lvl5pPr marL="2057400" indent="-228600" algn="l" defTabSz="457200" rtl="0" eaLnBrk="1" latinLnBrk="0" hangingPunct="1">
        <a:lnSpc>
          <a:spcPct val="90000"/>
        </a:lnSpc>
        <a:spcBef>
          <a:spcPct val="20000"/>
        </a:spcBef>
        <a:buFont typeface="Arial"/>
        <a:buChar char="»"/>
        <a:defRPr sz="1600" kern="1200">
          <a:solidFill>
            <a:schemeClr val="tx1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31525" y="394369"/>
            <a:ext cx="7266581" cy="2900766"/>
          </a:xfrm>
        </p:spPr>
        <p:txBody>
          <a:bodyPr>
            <a:normAutofit/>
          </a:bodyPr>
          <a:lstStyle/>
          <a:p>
            <a:r>
              <a:rPr lang="en-US" dirty="0" smtClean="0"/>
              <a:t>Concept Inactivation and SNOMED Community of Use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45420" y="2870521"/>
            <a:ext cx="6400800" cy="2684117"/>
          </a:xfrm>
        </p:spPr>
        <p:txBody>
          <a:bodyPr>
            <a:normAutofit/>
          </a:bodyPr>
          <a:lstStyle/>
          <a:p>
            <a:r>
              <a:rPr lang="en-US" sz="2400" dirty="0" smtClean="0"/>
              <a:t>James </a:t>
            </a:r>
            <a:r>
              <a:rPr lang="en-US" sz="2400" dirty="0"/>
              <a:t>R. </a:t>
            </a:r>
            <a:r>
              <a:rPr lang="en-US" sz="2400" dirty="0" smtClean="0"/>
              <a:t>Campbell</a:t>
            </a:r>
          </a:p>
          <a:p>
            <a:endParaRPr lang="en-US" sz="2400" dirty="0"/>
          </a:p>
          <a:p>
            <a:r>
              <a:rPr lang="en-US" sz="2400" dirty="0" smtClean="0"/>
              <a:t>University of Nebraska Medical Center</a:t>
            </a:r>
          </a:p>
          <a:p>
            <a:r>
              <a:rPr lang="en-US" sz="2400" dirty="0" smtClean="0"/>
              <a:t>Omaha, NE, </a:t>
            </a:r>
            <a:r>
              <a:rPr lang="en-US" sz="2400" dirty="0" smtClean="0"/>
              <a:t>USA</a:t>
            </a:r>
            <a:endParaRPr 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val="1502736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University of Nebraska EHR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Implemented SNOMED International 1992</a:t>
            </a:r>
          </a:p>
          <a:p>
            <a:r>
              <a:rPr lang="en-US" dirty="0" smtClean="0"/>
              <a:t>Problem list, Allergy list, PMH, Family history, Surgical history, Lab test results, Lab and Clinical findings observables, </a:t>
            </a:r>
            <a:r>
              <a:rPr lang="en-US" dirty="0" err="1" smtClean="0"/>
              <a:t>Antibiogram</a:t>
            </a:r>
            <a:r>
              <a:rPr lang="en-US" dirty="0" smtClean="0"/>
              <a:t>-organisms</a:t>
            </a:r>
          </a:p>
          <a:p>
            <a:r>
              <a:rPr lang="en-US" dirty="0" smtClean="0"/>
              <a:t>Initially managed </a:t>
            </a:r>
            <a:r>
              <a:rPr lang="en-US" dirty="0" err="1" smtClean="0"/>
              <a:t>inactivations</a:t>
            </a:r>
            <a:r>
              <a:rPr lang="en-US" dirty="0" smtClean="0"/>
              <a:t> in each release by updating database with semantic equivalents </a:t>
            </a:r>
          </a:p>
          <a:p>
            <a:r>
              <a:rPr lang="en-US" dirty="0" smtClean="0"/>
              <a:t>NOT scalable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3425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Nebraska SNOMED CT </a:t>
            </a:r>
            <a:r>
              <a:rPr lang="en-US" dirty="0" err="1" smtClean="0"/>
              <a:t>Inactivations</a:t>
            </a:r>
            <a:r>
              <a:rPr lang="en-US" dirty="0" smtClean="0"/>
              <a:t> 2021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56666" y="1882620"/>
            <a:ext cx="7973149" cy="3950310"/>
          </a:xfrm>
        </p:spPr>
        <p:txBody>
          <a:bodyPr/>
          <a:lstStyle/>
          <a:p>
            <a:r>
              <a:rPr lang="en-US" dirty="0" smtClean="0"/>
              <a:t>1320 inactive concepts in EHR database</a:t>
            </a:r>
          </a:p>
          <a:p>
            <a:r>
              <a:rPr lang="en-US" dirty="0" smtClean="0"/>
              <a:t>Problem list, allergy list and family history  involved</a:t>
            </a:r>
          </a:p>
          <a:p>
            <a:r>
              <a:rPr lang="en-US" dirty="0" smtClean="0"/>
              <a:t>73k code instances</a:t>
            </a:r>
          </a:p>
          <a:p>
            <a:pPr lvl="1"/>
            <a:r>
              <a:rPr lang="en-US" sz="2000" dirty="0" smtClean="0"/>
              <a:t>30989003|Knee pain (finding) (18843)</a:t>
            </a:r>
          </a:p>
          <a:p>
            <a:pPr lvl="1"/>
            <a:r>
              <a:rPr lang="en-US" sz="2000" u="sng" dirty="0" smtClean="0"/>
              <a:t>69878008|Polycystic ovaries (disorder)</a:t>
            </a:r>
            <a:r>
              <a:rPr lang="en-US" sz="2000" dirty="0" smtClean="0"/>
              <a:t> (6521)</a:t>
            </a:r>
          </a:p>
          <a:p>
            <a:pPr lvl="1"/>
            <a:r>
              <a:rPr lang="en-US" sz="2000" dirty="0" smtClean="0"/>
              <a:t>193533000|Open-angle glaucoma borderline (disorder) (4574)</a:t>
            </a:r>
          </a:p>
          <a:p>
            <a:pPr lvl="1"/>
            <a:r>
              <a:rPr lang="en-US" sz="2000" dirty="0" smtClean="0"/>
              <a:t>105592009|Septicemia (disorder) (3946)</a:t>
            </a:r>
          </a:p>
          <a:p>
            <a:pPr lvl="1"/>
            <a:r>
              <a:rPr lang="en-US" sz="2000" dirty="0" smtClean="0"/>
              <a:t>50548001|Charcot Marie Tooth disease (disorder) (3541)</a:t>
            </a:r>
          </a:p>
          <a:p>
            <a:pPr lvl="1"/>
            <a:r>
              <a:rPr lang="en-US" sz="2000" dirty="0" smtClean="0"/>
              <a:t>12441001|Epistaxis (finding) (3020)</a:t>
            </a:r>
          </a:p>
          <a:p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416373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SNOMED CT and Clinical Outcomes – Nebraska and 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err="1" smtClean="0"/>
              <a:t>Intensional</a:t>
            </a:r>
            <a:r>
              <a:rPr lang="en-US" dirty="0" smtClean="0"/>
              <a:t> and extensional </a:t>
            </a:r>
            <a:r>
              <a:rPr lang="en-US" dirty="0" err="1" smtClean="0"/>
              <a:t>valuesets</a:t>
            </a:r>
            <a:r>
              <a:rPr lang="en-US" dirty="0" smtClean="0"/>
              <a:t> used extensively in deploying guidelines, clinical decision support and research</a:t>
            </a:r>
          </a:p>
          <a:p>
            <a:r>
              <a:rPr lang="en-US" dirty="0" smtClean="0"/>
              <a:t>EHR vendors have employed supporting technology to use inferred view SNOMED CT for interoperation </a:t>
            </a:r>
          </a:p>
          <a:p>
            <a:r>
              <a:rPr lang="en-US" dirty="0" smtClean="0"/>
              <a:t>Proposition: to assure patient safety, SNOMED International must provide for computable interoperation of </a:t>
            </a:r>
            <a:r>
              <a:rPr lang="en-US" dirty="0" err="1" smtClean="0"/>
              <a:t>intensional</a:t>
            </a:r>
            <a:r>
              <a:rPr lang="en-US" dirty="0" smtClean="0"/>
              <a:t> </a:t>
            </a:r>
            <a:r>
              <a:rPr lang="en-US" dirty="0" err="1" smtClean="0"/>
              <a:t>valuesets</a:t>
            </a:r>
            <a:r>
              <a:rPr lang="en-US" dirty="0" smtClean="0"/>
              <a:t> (</a:t>
            </a:r>
            <a:r>
              <a:rPr lang="en-US" dirty="0" err="1" smtClean="0"/>
              <a:t>subsumption</a:t>
            </a:r>
            <a:r>
              <a:rPr lang="en-US" dirty="0" smtClean="0"/>
              <a:t> queries) across versions including inactivation events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907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56666" y="-16069"/>
            <a:ext cx="7606427" cy="1359153"/>
          </a:xfrm>
        </p:spPr>
        <p:txBody>
          <a:bodyPr/>
          <a:lstStyle/>
          <a:p>
            <a:r>
              <a:rPr lang="en-US" dirty="0" smtClean="0"/>
              <a:t>Interoperation of </a:t>
            </a:r>
            <a:r>
              <a:rPr lang="en-US" dirty="0" err="1" smtClean="0"/>
              <a:t>Subsumption</a:t>
            </a:r>
            <a:r>
              <a:rPr lang="en-US" dirty="0" smtClean="0"/>
              <a:t> Queries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03575" y="1495442"/>
            <a:ext cx="7282212" cy="3950310"/>
          </a:xfrm>
        </p:spPr>
        <p:txBody>
          <a:bodyPr/>
          <a:lstStyle/>
          <a:p>
            <a:r>
              <a:rPr lang="en-US" dirty="0" smtClean="0"/>
              <a:t>Extremely cumbersome and resource intensive to support interoperation from RF2 FULL </a:t>
            </a:r>
          </a:p>
          <a:p>
            <a:r>
              <a:rPr lang="en-US" dirty="0" smtClean="0"/>
              <a:t>Extending work of Paul and Jeremy, must be able to computably produce </a:t>
            </a:r>
            <a:r>
              <a:rPr lang="en-US" dirty="0" err="1" smtClean="0"/>
              <a:t>subsumption</a:t>
            </a:r>
            <a:r>
              <a:rPr lang="en-US" dirty="0" smtClean="0"/>
              <a:t> query at time of inactivation</a:t>
            </a:r>
          </a:p>
          <a:p>
            <a:r>
              <a:rPr lang="en-US" dirty="0" smtClean="0"/>
              <a:t>Extend work of the concept inactivation group to include computable expression for interoperation: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169622" y="5311743"/>
            <a:ext cx="6750118" cy="1200329"/>
          </a:xfrm>
          <a:prstGeom prst="rect">
            <a:avLst/>
          </a:prstGeom>
          <a:solidFill>
            <a:schemeClr val="accent1"/>
          </a:solidFill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chemeClr val="bg1"/>
                </a:solidFill>
              </a:rPr>
              <a:t>&lt;&lt;69878008|Polycystic ovaries (disorder)|</a:t>
            </a:r>
            <a:r>
              <a:rPr lang="en-GB" b="1" baseline="-25000" dirty="0">
                <a:solidFill>
                  <a:schemeClr val="bg1"/>
                </a:solidFill>
              </a:rPr>
              <a:t> 2021</a:t>
            </a:r>
            <a:r>
              <a:rPr lang="en-GB" b="1" dirty="0">
                <a:solidFill>
                  <a:schemeClr val="bg1"/>
                </a:solidFill>
              </a:rPr>
              <a:t>  </a:t>
            </a:r>
            <a:r>
              <a:rPr lang="en-GB" b="1" dirty="0" smtClean="0">
                <a:solidFill>
                  <a:schemeClr val="bg1"/>
                </a:solidFill>
              </a:rPr>
              <a:t>IS_A_SUBSET_OF</a:t>
            </a:r>
          </a:p>
          <a:p>
            <a:r>
              <a:rPr lang="en-GB" b="1" dirty="0">
                <a:solidFill>
                  <a:schemeClr val="bg1"/>
                </a:solidFill>
              </a:rPr>
              <a:t> </a:t>
            </a:r>
            <a:r>
              <a:rPr lang="en-GB" b="1" dirty="0" smtClean="0">
                <a:solidFill>
                  <a:schemeClr val="bg1"/>
                </a:solidFill>
              </a:rPr>
              <a:t>   </a:t>
            </a:r>
            <a:r>
              <a:rPr lang="en-GB" b="1" dirty="0">
                <a:solidFill>
                  <a:schemeClr val="bg1"/>
                </a:solidFill>
              </a:rPr>
              <a:t>((&lt;&lt;781067001|Polycystic ovary (disorder)|</a:t>
            </a:r>
            <a:r>
              <a:rPr lang="en-GB" b="1" baseline="-25000" dirty="0">
                <a:solidFill>
                  <a:schemeClr val="bg1"/>
                </a:solidFill>
              </a:rPr>
              <a:t>2021</a:t>
            </a:r>
            <a:r>
              <a:rPr lang="en-GB" b="1" dirty="0">
                <a:solidFill>
                  <a:schemeClr val="bg1"/>
                </a:solidFill>
              </a:rPr>
              <a:t> ) </a:t>
            </a:r>
            <a:endParaRPr lang="en-GB" b="1" dirty="0" smtClean="0">
              <a:solidFill>
                <a:schemeClr val="bg1"/>
              </a:solidFill>
            </a:endParaRPr>
          </a:p>
          <a:p>
            <a:r>
              <a:rPr lang="en-GB" b="1" dirty="0">
                <a:solidFill>
                  <a:schemeClr val="bg1"/>
                </a:solidFill>
              </a:rPr>
              <a:t> </a:t>
            </a:r>
            <a:r>
              <a:rPr lang="en-GB" b="1" dirty="0" smtClean="0">
                <a:solidFill>
                  <a:schemeClr val="bg1"/>
                </a:solidFill>
              </a:rPr>
              <a:t>     UNION </a:t>
            </a:r>
            <a:r>
              <a:rPr lang="en-GB" b="1" dirty="0">
                <a:solidFill>
                  <a:schemeClr val="bg1"/>
                </a:solidFill>
              </a:rPr>
              <a:t>(&lt;&lt;237055002|Polycystic ovary syndrome (disorder)|</a:t>
            </a:r>
            <a:r>
              <a:rPr lang="en-GB" b="1" baseline="-25000" dirty="0">
                <a:solidFill>
                  <a:schemeClr val="bg1"/>
                </a:solidFill>
              </a:rPr>
              <a:t>2021</a:t>
            </a:r>
            <a:r>
              <a:rPr lang="en-GB" b="1" dirty="0">
                <a:solidFill>
                  <a:schemeClr val="bg1"/>
                </a:solidFill>
              </a:rPr>
              <a:t>) </a:t>
            </a:r>
            <a:endParaRPr lang="en-GB" b="1" dirty="0" smtClean="0">
              <a:solidFill>
                <a:schemeClr val="bg1"/>
              </a:solidFill>
            </a:endParaRPr>
          </a:p>
          <a:p>
            <a:r>
              <a:rPr lang="en-GB" b="1" dirty="0">
                <a:solidFill>
                  <a:schemeClr val="bg1"/>
                </a:solidFill>
              </a:rPr>
              <a:t> </a:t>
            </a:r>
            <a:r>
              <a:rPr lang="en-GB" b="1" dirty="0" smtClean="0">
                <a:solidFill>
                  <a:schemeClr val="bg1"/>
                </a:solidFill>
              </a:rPr>
              <a:t>     UNION </a:t>
            </a:r>
            <a:r>
              <a:rPr lang="en-GB" b="1" dirty="0">
                <a:solidFill>
                  <a:schemeClr val="bg1"/>
                </a:solidFill>
              </a:rPr>
              <a:t>(&lt;&lt;69878008|Polycystic ovaries (disorder)|</a:t>
            </a:r>
            <a:r>
              <a:rPr lang="en-GB" b="1" baseline="-25000" dirty="0">
                <a:solidFill>
                  <a:schemeClr val="bg1"/>
                </a:solidFill>
              </a:rPr>
              <a:t> 2019</a:t>
            </a:r>
            <a:r>
              <a:rPr lang="en-GB" b="1" dirty="0">
                <a:solidFill>
                  <a:schemeClr val="bg1"/>
                </a:solidFill>
              </a:rPr>
              <a:t> )) </a:t>
            </a:r>
            <a:endParaRPr lang="en-US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628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89685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NeMed_Presentation">
  <a:themeElements>
    <a:clrScheme name="NebMed">
      <a:dk1>
        <a:sysClr val="windowText" lastClr="000000"/>
      </a:dk1>
      <a:lt1>
        <a:sysClr val="window" lastClr="FFFFFF"/>
      </a:lt1>
      <a:dk2>
        <a:srgbClr val="303B41"/>
      </a:dk2>
      <a:lt2>
        <a:srgbClr val="DCDDDF"/>
      </a:lt2>
      <a:accent1>
        <a:srgbClr val="AD122A"/>
      </a:accent1>
      <a:accent2>
        <a:srgbClr val="005E63"/>
      </a:accent2>
      <a:accent3>
        <a:srgbClr val="00B2B9"/>
      </a:accent3>
      <a:accent4>
        <a:srgbClr val="A1B426"/>
      </a:accent4>
      <a:accent5>
        <a:srgbClr val="F26721"/>
      </a:accent5>
      <a:accent6>
        <a:srgbClr val="FCB614"/>
      </a:accent6>
      <a:hlink>
        <a:srgbClr val="002957"/>
      </a:hlink>
      <a:folHlink>
        <a:srgbClr val="129DB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NeMed_Presentation.thmx</Template>
  <TotalTime>8023</TotalTime>
  <Words>290</Words>
  <Application>Microsoft Office PowerPoint</Application>
  <PresentationFormat>On-screen Show (4:3)</PresentationFormat>
  <Paragraphs>32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Arial</vt:lpstr>
      <vt:lpstr>Arial-BoldMT</vt:lpstr>
      <vt:lpstr>Calibri</vt:lpstr>
      <vt:lpstr>Wingdings</vt:lpstr>
      <vt:lpstr>NeMed_Presentation</vt:lpstr>
      <vt:lpstr>Concept Inactivation and SNOMED Community of Use </vt:lpstr>
      <vt:lpstr>University of Nebraska EHR</vt:lpstr>
      <vt:lpstr>Nebraska SNOMED CT Inactivations 2021</vt:lpstr>
      <vt:lpstr>SNOMED CT and Clinical Outcomes – Nebraska and US</vt:lpstr>
      <vt:lpstr>Interoperation of Subsumption Queries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Greg</dc:creator>
  <cp:lastModifiedBy>Jim Campbell</cp:lastModifiedBy>
  <cp:revision>540</cp:revision>
  <dcterms:created xsi:type="dcterms:W3CDTF">2014-09-17T15:14:42Z</dcterms:created>
  <dcterms:modified xsi:type="dcterms:W3CDTF">2021-06-29T17:21:30Z</dcterms:modified>
</cp:coreProperties>
</file>