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23"/>
  </p:notesMasterIdLst>
  <p:sldIdLst>
    <p:sldId id="274" r:id="rId2"/>
    <p:sldId id="275" r:id="rId3"/>
    <p:sldId id="276" r:id="rId4"/>
    <p:sldId id="282" r:id="rId5"/>
    <p:sldId id="279" r:id="rId6"/>
    <p:sldId id="258" r:id="rId7"/>
    <p:sldId id="266" r:id="rId8"/>
    <p:sldId id="267" r:id="rId9"/>
    <p:sldId id="268" r:id="rId10"/>
    <p:sldId id="269" r:id="rId11"/>
    <p:sldId id="270" r:id="rId12"/>
    <p:sldId id="278" r:id="rId13"/>
    <p:sldId id="277" r:id="rId14"/>
    <p:sldId id="283" r:id="rId15"/>
    <p:sldId id="284" r:id="rId16"/>
    <p:sldId id="281" r:id="rId17"/>
    <p:sldId id="280" r:id="rId18"/>
    <p:sldId id="285" r:id="rId19"/>
    <p:sldId id="286" r:id="rId20"/>
    <p:sldId id="287" r:id="rId21"/>
    <p:sldId id="265" r:id="rId22"/>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Markwel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34607" autoAdjust="0"/>
    <p:restoredTop sz="94966" autoAdjust="0"/>
  </p:normalViewPr>
  <p:slideViewPr>
    <p:cSldViewPr snapToGrid="0" snapToObjects="1">
      <p:cViewPr>
        <p:scale>
          <a:sx n="90" d="100"/>
          <a:sy n="90" d="100"/>
        </p:scale>
        <p:origin x="-1296"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commentAuthors" Target="commentAuthor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notesMaster" Target="../notesMasters/notesMaster1.xml"/><Relationship Id="rId3"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notesMaster" Target="../notesMasters/notesMaster1.xml"/><Relationship Id="rId3"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notesMaster" Target="../notesMasters/notesMaster1.xml"/><Relationship Id="rId3"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notesMaster" Target="../notesMasters/notesMaster1.xml"/><Relationship Id="rId3"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22726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227267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5</a:t>
            </a:fld>
            <a:endParaRPr lang="en-US"/>
          </a:p>
        </p:txBody>
      </p:sp>
    </p:spTree>
    <p:extLst>
      <p:ext uri="{BB962C8B-B14F-4D97-AF65-F5344CB8AC3E}">
        <p14:creationId xmlns:p14="http://schemas.microsoft.com/office/powerpoint/2010/main" val="1396769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12</a:t>
            </a:fld>
            <a:endParaRPr lang="en-US"/>
          </a:p>
        </p:txBody>
      </p:sp>
    </p:spTree>
    <p:extLst>
      <p:ext uri="{BB962C8B-B14F-4D97-AF65-F5344CB8AC3E}">
        <p14:creationId xmlns:p14="http://schemas.microsoft.com/office/powerpoint/2010/main" val="1396769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16</a:t>
            </a:fld>
            <a:endParaRPr lang="en-US"/>
          </a:p>
        </p:txBody>
      </p:sp>
    </p:spTree>
    <p:extLst>
      <p:ext uri="{BB962C8B-B14F-4D97-AF65-F5344CB8AC3E}">
        <p14:creationId xmlns:p14="http://schemas.microsoft.com/office/powerpoint/2010/main" val="1396769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custDataLst>
              <p:tags r:id="rId1"/>
            </p:custDataLst>
          </p:nvPr>
        </p:nvSpPr>
        <p:spPr/>
        <p:txBody>
          <a:bodyPr/>
          <a:lstStyle/>
          <a:p>
            <a:endParaRPr lang="en-AU" dirty="0"/>
          </a:p>
        </p:txBody>
      </p:sp>
      <p:sp>
        <p:nvSpPr>
          <p:cNvPr id="4" name="Slide Number Placeholder 3"/>
          <p:cNvSpPr>
            <a:spLocks noGrp="1"/>
          </p:cNvSpPr>
          <p:nvPr>
            <p:ph type="sldNum" sz="quarter" idx="10"/>
          </p:nvPr>
        </p:nvSpPr>
        <p:spPr/>
        <p:txBody>
          <a:bodyPr/>
          <a:lstStyle/>
          <a:p>
            <a:fld id="{0820B162-B110-41DD-96C2-67D84E7CC3E1}" type="slidenum">
              <a:rPr lang="en-US" smtClean="0"/>
              <a:pPr/>
              <a:t>21</a:t>
            </a:fld>
            <a:endParaRPr lang="en-US"/>
          </a:p>
        </p:txBody>
      </p:sp>
    </p:spTree>
    <p:extLst>
      <p:ext uri="{BB962C8B-B14F-4D97-AF65-F5344CB8AC3E}">
        <p14:creationId xmlns:p14="http://schemas.microsoft.com/office/powerpoint/2010/main" val="13967695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1899478"/>
            <a:ext cx="7772400" cy="1713662"/>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Trebuchet MS Bold"/>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3355077" y="5621595"/>
            <a:ext cx="5431276" cy="1135182"/>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grpSp>
        <p:nvGrpSpPr>
          <p:cNvPr id="7" name="Group 1"/>
          <p:cNvGrpSpPr>
            <a:grpSpLocks/>
          </p:cNvGrpSpPr>
          <p:nvPr userDrawn="1"/>
        </p:nvGrpSpPr>
        <p:grpSpPr bwMode="auto">
          <a:xfrm>
            <a:off x="0" y="3714253"/>
            <a:ext cx="9145588" cy="1728787"/>
            <a:chOff x="-1588" y="4221163"/>
            <a:chExt cx="9145588" cy="1728787"/>
          </a:xfrm>
        </p:grpSpPr>
        <p:pic>
          <p:nvPicPr>
            <p:cNvPr id="8" name="Picture 13" descr="MPj0438870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2275" y="4229100"/>
              <a:ext cx="2555875"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8" descr="MPj0422260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1638" y="4221163"/>
              <a:ext cx="2593975"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4" descr="MPj0442437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51613" y="4221163"/>
              <a:ext cx="2592387"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7" descr="MPj0426557000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8" y="4221163"/>
              <a:ext cx="1728788"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cSld name="Picture with note">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673652" y="199354"/>
            <a:ext cx="6327913" cy="566737"/>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dirty="0"/>
          </a:p>
        </p:txBody>
      </p:sp>
      <p:sp>
        <p:nvSpPr>
          <p:cNvPr id="64" name="Shape 64"/>
          <p:cNvSpPr>
            <a:spLocks noGrp="1"/>
          </p:cNvSpPr>
          <p:nvPr>
            <p:ph type="pic" idx="2"/>
          </p:nvPr>
        </p:nvSpPr>
        <p:spPr>
          <a:xfrm>
            <a:off x="673652" y="883418"/>
            <a:ext cx="7862957" cy="4439539"/>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258956" y="5481657"/>
            <a:ext cx="6703391" cy="1239818"/>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 no graphic">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Trebuchet MS Bold"/>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extLst>
      <p:ext uri="{BB962C8B-B14F-4D97-AF65-F5344CB8AC3E}">
        <p14:creationId xmlns:p14="http://schemas.microsoft.com/office/powerpoint/2010/main" val="2801640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2" y="3044825"/>
            <a:ext cx="7772400" cy="1362075"/>
          </a:xfrm>
        </p:spPr>
        <p:txBody>
          <a:bodyPr anchor="b"/>
          <a:lstStyle>
            <a:lvl1pPr algn="l">
              <a:defRPr sz="4000" b="0" i="0" cap="none">
                <a:latin typeface="Trebuchet MS Bold"/>
                <a:cs typeface="Trebuchet MS Bold"/>
              </a:defRPr>
            </a:lvl1pPr>
          </a:lstStyle>
          <a:p>
            <a:r>
              <a:rPr lang="en-GB" smtClean="0"/>
              <a:t>Click to edit Master title style</a:t>
            </a:r>
            <a:endParaRPr lang="da-DK" dirty="0"/>
          </a:p>
        </p:txBody>
      </p:sp>
      <p:sp>
        <p:nvSpPr>
          <p:cNvPr id="3" name="Text Placeholder 2"/>
          <p:cNvSpPr>
            <a:spLocks noGrp="1"/>
          </p:cNvSpPr>
          <p:nvPr>
            <p:ph type="body" idx="1"/>
          </p:nvPr>
        </p:nvSpPr>
        <p:spPr>
          <a:xfrm>
            <a:off x="722312" y="4505739"/>
            <a:ext cx="7772400" cy="1401348"/>
          </a:xfrm>
        </p:spPr>
        <p:txBody>
          <a:bodyPr anchor="t"/>
          <a:lstStyle>
            <a:lvl1pPr marL="0" indent="0">
              <a:buNone/>
              <a:defRPr sz="2000" b="0" i="0">
                <a:latin typeface="Trebuchet MS"/>
                <a:cs typeface="Trebuchet M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lvl4pPr>
              <a:defRPr lang="en-US" sz="1800" dirty="0" smtClean="0">
                <a:solidFill>
                  <a:srgbClr val="3399FF"/>
                </a:solidFill>
                <a:latin typeface="+mn-lt"/>
              </a:defRPr>
            </a:lvl4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dirty="0"/>
          </a:p>
        </p:txBody>
      </p:sp>
      <p:sp>
        <p:nvSpPr>
          <p:cNvPr id="4" name="Line 222"/>
          <p:cNvSpPr>
            <a:spLocks noChangeShapeType="1"/>
          </p:cNvSpPr>
          <p:nvPr userDrawn="1"/>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9"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ustDataLst>
      <p:tags r:id="rId1"/>
    </p:custDataLst>
    <p:extLst>
      <p:ext uri="{BB962C8B-B14F-4D97-AF65-F5344CB8AC3E}">
        <p14:creationId xmlns:p14="http://schemas.microsoft.com/office/powerpoint/2010/main" val="2430429428"/>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phic with Title">
    <p:spTree>
      <p:nvGrpSpPr>
        <p:cNvPr id="1" name=""/>
        <p:cNvGrpSpPr/>
        <p:nvPr/>
      </p:nvGrpSpPr>
      <p:grpSpPr>
        <a:xfrm>
          <a:off x="0" y="0"/>
          <a:ext cx="0" cy="0"/>
          <a:chOff x="0" y="0"/>
          <a:chExt cx="0" cy="0"/>
        </a:xfrm>
      </p:grpSpPr>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66541"/>
            <a:ext cx="8229600" cy="507995"/>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3810069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wo column titled">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0" name="Shape 18"/>
          <p:cNvSpPr txBox="1">
            <a:spLocks noGrp="1"/>
          </p:cNvSpPr>
          <p:nvPr>
            <p:ph type="title"/>
          </p:nvPr>
        </p:nvSpPr>
        <p:spPr>
          <a:xfrm>
            <a:off x="457200" y="739912"/>
            <a:ext cx="8229600"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4" name="Slide Number Placeholder 2"/>
          <p:cNvSpPr>
            <a:spLocks noGrp="1"/>
          </p:cNvSpPr>
          <p:nvPr>
            <p:ph type="sldNum" sz="quarter" idx="10"/>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Shape 44"/>
        <p:cNvGrpSpPr/>
        <p:nvPr/>
      </p:nvGrpSpPr>
      <p:grpSpPr>
        <a:xfrm>
          <a:off x="0" y="0"/>
          <a:ext cx="0" cy="0"/>
          <a:chOff x="0" y="0"/>
          <a:chExt cx="0" cy="0"/>
        </a:xfrm>
      </p:grpSpPr>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5" name="Shape 18"/>
          <p:cNvSpPr txBox="1">
            <a:spLocks noGrp="1"/>
          </p:cNvSpPr>
          <p:nvPr>
            <p:ph type="title"/>
          </p:nvPr>
        </p:nvSpPr>
        <p:spPr>
          <a:xfrm>
            <a:off x="457200" y="739912"/>
            <a:ext cx="8229600" cy="540000"/>
          </a:xfrm>
          <a:prstGeom prst="rect">
            <a:avLst/>
          </a:prstGeom>
          <a:noFill/>
          <a:ln>
            <a:noFill/>
          </a:ln>
        </p:spPr>
        <p:txBody>
          <a:bodyPr lIns="91425" tIns="91425" rIns="91425" bIns="91425" anchor="b"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6"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3"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Left column and box">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176696"/>
            <a:ext cx="3008313" cy="1258403"/>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dirty="0"/>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000" b="0" i="0">
                <a:latin typeface="Trebuchet MS"/>
                <a:cs typeface="Trebuchet MS"/>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7" name="Slide Number Placeholder 2"/>
          <p:cNvSpPr>
            <a:spLocks noGrp="1"/>
          </p:cNvSpPr>
          <p:nvPr>
            <p:ph type="sldNum" sz="quarter" idx="4"/>
          </p:nvPr>
        </p:nvSpPr>
        <p:spPr>
          <a:xfrm>
            <a:off x="8150087" y="6429396"/>
            <a:ext cx="525602"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744212"/>
            <a:ext cx="8229600"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1" r:id="rId2"/>
    <p:sldLayoutId id="2147483679" r:id="rId3"/>
    <p:sldLayoutId id="2147483682" r:id="rId4"/>
    <p:sldLayoutId id="2147483680" r:id="rId5"/>
    <p:sldLayoutId id="2147483652" r:id="rId6"/>
    <p:sldLayoutId id="2147483653" r:id="rId7"/>
    <p:sldLayoutId id="2147483654" r:id="rId8"/>
    <p:sldLayoutId id="2147483655" r:id="rId9"/>
    <p:sldLayoutId id="2147483656" r:id="rId10"/>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3.png"/><Relationship Id="rId5" Type="http://schemas.openxmlformats.org/officeDocument/2006/relationships/hyperlink" Target="mailto:info@ihtsdo.org" TargetMode="External"/><Relationship Id="rId6" Type="http://schemas.openxmlformats.org/officeDocument/2006/relationships/hyperlink" Target="http://www.ihtsdo.org" TargetMode="External"/><Relationship Id="rId1" Type="http://schemas.openxmlformats.org/officeDocument/2006/relationships/tags" Target="../tags/tag4.xml"/><Relationship Id="rId2"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3.png"/><Relationship Id="rId5" Type="http://schemas.openxmlformats.org/officeDocument/2006/relationships/hyperlink" Target="mailto:info@ihtsdo.org" TargetMode="External"/><Relationship Id="rId6" Type="http://schemas.openxmlformats.org/officeDocument/2006/relationships/hyperlink" Target="http://www.ihtsdo.org" TargetMode="External"/><Relationship Id="rId1" Type="http://schemas.openxmlformats.org/officeDocument/2006/relationships/tags" Target="../tags/tag6.xml"/><Relationship Id="rId2"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3.png"/><Relationship Id="rId5" Type="http://schemas.openxmlformats.org/officeDocument/2006/relationships/hyperlink" Target="mailto:info@ihtsdo.org" TargetMode="External"/><Relationship Id="rId6" Type="http://schemas.openxmlformats.org/officeDocument/2006/relationships/hyperlink" Target="http://www.ihtsdo.org" TargetMode="External"/><Relationship Id="rId1" Type="http://schemas.openxmlformats.org/officeDocument/2006/relationships/tags" Target="../tags/tag8.xml"/><Relationship Id="rId2"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3.png"/><Relationship Id="rId5" Type="http://schemas.openxmlformats.org/officeDocument/2006/relationships/hyperlink" Target="mailto:info@ihtsdo.org" TargetMode="External"/><Relationship Id="rId6" Type="http://schemas.openxmlformats.org/officeDocument/2006/relationships/hyperlink" Target="http://www.ihtsdo.org" TargetMode="External"/><Relationship Id="rId1" Type="http://schemas.openxmlformats.org/officeDocument/2006/relationships/tags" Target="../tags/tag2.xml"/><Relationship Id="rId2"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4.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smtClean="0"/>
              <a:t>Role of Advisory Groups </a:t>
            </a:r>
            <a:br>
              <a:rPr lang="en-US" noProof="0" dirty="0" smtClean="0"/>
            </a:br>
            <a:endParaRPr lang="en-US" noProof="0" dirty="0"/>
          </a:p>
        </p:txBody>
      </p:sp>
      <p:sp>
        <p:nvSpPr>
          <p:cNvPr id="3" name="Subtitle 2"/>
          <p:cNvSpPr>
            <a:spLocks noGrp="1"/>
          </p:cNvSpPr>
          <p:nvPr>
            <p:ph type="subTitle" idx="1"/>
          </p:nvPr>
        </p:nvSpPr>
        <p:spPr/>
        <p:txBody>
          <a:bodyPr/>
          <a:lstStyle/>
          <a:p>
            <a:r>
              <a:rPr lang="en-US" dirty="0" smtClean="0"/>
              <a:t>David Markwell</a:t>
            </a:r>
          </a:p>
          <a:p>
            <a:r>
              <a:rPr lang="en-US" dirty="0" smtClean="0"/>
              <a:t>Head of Education</a:t>
            </a:r>
            <a:endParaRPr lang="en-US" dirty="0"/>
          </a:p>
        </p:txBody>
      </p:sp>
      <p:sp>
        <p:nvSpPr>
          <p:cNvPr id="4" name="Rectangle 3"/>
          <p:cNvSpPr/>
          <p:nvPr/>
        </p:nvSpPr>
        <p:spPr>
          <a:xfrm>
            <a:off x="183721" y="517923"/>
            <a:ext cx="4741057" cy="830997"/>
          </a:xfrm>
          <a:prstGeom prst="rect">
            <a:avLst/>
          </a:prstGeom>
        </p:spPr>
        <p:txBody>
          <a:bodyPr wrap="square">
            <a:spAutoFit/>
          </a:bodyPr>
          <a:lstStyle/>
          <a:p>
            <a:r>
              <a:rPr lang="en-US" sz="2400" i="1" dirty="0">
                <a:solidFill>
                  <a:srgbClr val="660066"/>
                </a:solidFill>
              </a:rPr>
              <a:t>E-Learning Advisory Group meeting 2015-10-27</a:t>
            </a:r>
          </a:p>
        </p:txBody>
      </p:sp>
    </p:spTree>
    <p:extLst>
      <p:ext uri="{BB962C8B-B14F-4D97-AF65-F5344CB8AC3E}">
        <p14:creationId xmlns:p14="http://schemas.microsoft.com/office/powerpoint/2010/main" val="16228488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5281382"/>
          </a:xfrm>
        </p:spPr>
        <p:txBody>
          <a:bodyPr>
            <a:normAutofit fontScale="92500" lnSpcReduction="10000"/>
          </a:bodyPr>
          <a:lstStyle/>
          <a:p>
            <a:pPr fontAlgn="base"/>
            <a:r>
              <a:rPr lang="en-US" dirty="0" smtClean="0"/>
              <a:t>Foundation course</a:t>
            </a:r>
          </a:p>
          <a:p>
            <a:pPr lvl="1" fontAlgn="base"/>
            <a:r>
              <a:rPr lang="en-US" sz="2100" dirty="0" smtClean="0"/>
              <a:t>186 people successfully completed course in Q3</a:t>
            </a:r>
          </a:p>
          <a:p>
            <a:pPr lvl="2" fontAlgn="base"/>
            <a:r>
              <a:rPr lang="en-US" sz="2100" dirty="0"/>
              <a:t>Cumulative </a:t>
            </a:r>
            <a:r>
              <a:rPr lang="en-US" sz="2100" dirty="0" smtClean="0"/>
              <a:t>completions for </a:t>
            </a:r>
            <a:r>
              <a:rPr lang="en-US" sz="2100" dirty="0"/>
              <a:t>year so far: </a:t>
            </a:r>
            <a:r>
              <a:rPr lang="en-US" sz="2100" dirty="0" smtClean="0"/>
              <a:t>461</a:t>
            </a:r>
            <a:endParaRPr lang="en-US" sz="2100" dirty="0"/>
          </a:p>
          <a:p>
            <a:pPr lvl="1" fontAlgn="base"/>
            <a:r>
              <a:rPr lang="en-US" sz="2100" dirty="0" smtClean="0"/>
              <a:t>522 people entered course in Q2</a:t>
            </a:r>
          </a:p>
          <a:p>
            <a:pPr lvl="2" fontAlgn="base"/>
            <a:r>
              <a:rPr lang="en-US" sz="2100" dirty="0" smtClean="0"/>
              <a:t>Cumulative intake for year so far: 1,518</a:t>
            </a:r>
          </a:p>
          <a:p>
            <a:pPr lvl="1" fontAlgn="base"/>
            <a:r>
              <a:rPr lang="en-US" sz="2100" dirty="0"/>
              <a:t>Now running on demand</a:t>
            </a:r>
          </a:p>
          <a:p>
            <a:pPr lvl="2" fontAlgn="base"/>
            <a:r>
              <a:rPr lang="en-US" sz="2100" dirty="0"/>
              <a:t>Start within 3 to 8 weeks of application</a:t>
            </a:r>
          </a:p>
          <a:p>
            <a:pPr lvl="2" fontAlgn="base"/>
            <a:r>
              <a:rPr lang="en-US" sz="2100" dirty="0"/>
              <a:t>Self-paced within 4 month </a:t>
            </a:r>
            <a:r>
              <a:rPr lang="en-US" sz="2100" dirty="0" smtClean="0"/>
              <a:t>timeframe</a:t>
            </a:r>
          </a:p>
          <a:p>
            <a:pPr fontAlgn="base"/>
            <a:r>
              <a:rPr lang="en-US" dirty="0" smtClean="0"/>
              <a:t>Implementation course</a:t>
            </a:r>
          </a:p>
          <a:p>
            <a:pPr lvl="1" fontAlgn="base"/>
            <a:r>
              <a:rPr lang="en-US" sz="2100" dirty="0" smtClean="0"/>
              <a:t>49 people start course July 6</a:t>
            </a:r>
            <a:r>
              <a:rPr lang="en-US" sz="2100" baseline="30000" dirty="0" smtClean="0"/>
              <a:t>th</a:t>
            </a:r>
            <a:r>
              <a:rPr lang="en-US" sz="2100" dirty="0" smtClean="0"/>
              <a:t> (6 now delayed)</a:t>
            </a:r>
          </a:p>
          <a:p>
            <a:pPr lvl="2" fontAlgn="base"/>
            <a:r>
              <a:rPr lang="en-US" sz="2100" dirty="0" smtClean="0"/>
              <a:t>108 will start in October</a:t>
            </a:r>
          </a:p>
          <a:p>
            <a:pPr lvl="2" fontAlgn="base"/>
            <a:r>
              <a:rPr lang="en-US" sz="2100" dirty="0" smtClean="0"/>
              <a:t>60+ will start in January</a:t>
            </a:r>
          </a:p>
          <a:p>
            <a:pPr lvl="1" fontAlgn="base"/>
            <a:r>
              <a:rPr lang="en-US" sz="2100" dirty="0" smtClean="0"/>
              <a:t>24 interactive webinars delivered </a:t>
            </a:r>
          </a:p>
          <a:p>
            <a:pPr lvl="2" fontAlgn="base"/>
            <a:r>
              <a:rPr lang="en-US" sz="2100" dirty="0" smtClean="0"/>
              <a:t>will double to 16 per month from October</a:t>
            </a:r>
          </a:p>
          <a:p>
            <a:pPr lvl="1" fontAlgn="base"/>
            <a:r>
              <a:rPr lang="en-US" sz="2100" dirty="0" smtClean="0"/>
              <a:t>Development </a:t>
            </a:r>
            <a:r>
              <a:rPr lang="en-US" sz="2100" dirty="0"/>
              <a:t>delayed slightly </a:t>
            </a:r>
            <a:endParaRPr lang="en-US" sz="2100" dirty="0" smtClean="0"/>
          </a:p>
          <a:p>
            <a:pPr lvl="2" fontAlgn="base"/>
            <a:r>
              <a:rPr lang="en-US" sz="2100" dirty="0" smtClean="0"/>
              <a:t>So far only 10 day delay to pilot group progress</a:t>
            </a:r>
          </a:p>
        </p:txBody>
      </p:sp>
      <p:sp>
        <p:nvSpPr>
          <p:cNvPr id="3" name="Title 2"/>
          <p:cNvSpPr>
            <a:spLocks noGrp="1"/>
          </p:cNvSpPr>
          <p:nvPr>
            <p:ph type="title"/>
          </p:nvPr>
        </p:nvSpPr>
        <p:spPr/>
        <p:txBody>
          <a:bodyPr/>
          <a:lstStyle/>
          <a:p>
            <a:r>
              <a:rPr lang="en-US" dirty="0" smtClean="0"/>
              <a:t>Education – 2015 Q3 Achievements</a:t>
            </a:r>
            <a:endParaRPr lang="en-US" dirty="0"/>
          </a:p>
        </p:txBody>
      </p:sp>
    </p:spTree>
    <p:extLst>
      <p:ext uri="{BB962C8B-B14F-4D97-AF65-F5344CB8AC3E}">
        <p14:creationId xmlns:p14="http://schemas.microsoft.com/office/powerpoint/2010/main" val="20689884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r>
              <a:rPr lang="en-US" dirty="0" smtClean="0"/>
              <a:t>Foundation course</a:t>
            </a:r>
          </a:p>
          <a:p>
            <a:pPr lvl="1" fontAlgn="base"/>
            <a:r>
              <a:rPr lang="en-US" dirty="0" smtClean="0"/>
              <a:t>Revision of course based on feedback</a:t>
            </a:r>
          </a:p>
          <a:p>
            <a:pPr lvl="1" fontAlgn="base"/>
            <a:r>
              <a:rPr lang="en-US" dirty="0" smtClean="0"/>
              <a:t>Regular monthly intakes – to match demand</a:t>
            </a:r>
          </a:p>
          <a:p>
            <a:pPr lvl="1" fontAlgn="base"/>
            <a:r>
              <a:rPr lang="en-US" dirty="0" smtClean="0"/>
              <a:t>Intakes from July and September complete course</a:t>
            </a:r>
          </a:p>
          <a:p>
            <a:pPr fontAlgn="base"/>
            <a:r>
              <a:rPr lang="en-US" dirty="0" smtClean="0"/>
              <a:t>Implementation Course</a:t>
            </a:r>
          </a:p>
          <a:p>
            <a:pPr lvl="1" fontAlgn="base"/>
            <a:r>
              <a:rPr lang="en-US" dirty="0" smtClean="0"/>
              <a:t>Development of course materials complete</a:t>
            </a:r>
          </a:p>
          <a:p>
            <a:pPr lvl="1" fontAlgn="base"/>
            <a:r>
              <a:rPr lang="en-US" dirty="0" smtClean="0"/>
              <a:t>Pilot intake completion</a:t>
            </a:r>
            <a:r>
              <a:rPr lang="en-US" sz="1800" dirty="0" smtClean="0"/>
              <a:t> (most likely to complete early January</a:t>
            </a:r>
            <a:r>
              <a:rPr lang="en-US" dirty="0" smtClean="0"/>
              <a:t>)</a:t>
            </a:r>
            <a:endParaRPr lang="en-US" dirty="0"/>
          </a:p>
          <a:p>
            <a:pPr lvl="1" fontAlgn="base"/>
            <a:r>
              <a:rPr lang="en-US" dirty="0" smtClean="0"/>
              <a:t>Second intake starts (108)</a:t>
            </a:r>
          </a:p>
          <a:p>
            <a:pPr lvl="1" fontAlgn="base"/>
            <a:r>
              <a:rPr lang="en-US" dirty="0" smtClean="0"/>
              <a:t>Applications remain open for more people to join course</a:t>
            </a:r>
            <a:endParaRPr lang="en-US" dirty="0"/>
          </a:p>
          <a:p>
            <a:pPr fontAlgn="base"/>
            <a:r>
              <a:rPr lang="en-US" dirty="0" smtClean="0"/>
              <a:t>Content Development Theory course</a:t>
            </a:r>
          </a:p>
          <a:p>
            <a:pPr lvl="1" fontAlgn="base"/>
            <a:r>
              <a:rPr lang="en-US" dirty="0" smtClean="0"/>
              <a:t>Initial ‘pilot’ intake ready to start in January</a:t>
            </a:r>
          </a:p>
        </p:txBody>
      </p:sp>
      <p:sp>
        <p:nvSpPr>
          <p:cNvPr id="3" name="Title 2"/>
          <p:cNvSpPr>
            <a:spLocks noGrp="1"/>
          </p:cNvSpPr>
          <p:nvPr>
            <p:ph type="title"/>
          </p:nvPr>
        </p:nvSpPr>
        <p:spPr>
          <a:xfrm>
            <a:off x="457200" y="714356"/>
            <a:ext cx="7403432" cy="507995"/>
          </a:xfrm>
        </p:spPr>
        <p:txBody>
          <a:bodyPr/>
          <a:lstStyle/>
          <a:p>
            <a:r>
              <a:rPr lang="en-US" dirty="0" smtClean="0"/>
              <a:t>Education – 2015 Q4 Key Objectives</a:t>
            </a:r>
            <a:endParaRPr lang="en-US" dirty="0"/>
          </a:p>
        </p:txBody>
      </p:sp>
    </p:spTree>
    <p:extLst>
      <p:ext uri="{BB962C8B-B14F-4D97-AF65-F5344CB8AC3E}">
        <p14:creationId xmlns:p14="http://schemas.microsoft.com/office/powerpoint/2010/main" val="17873005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z="3600" noProof="0" dirty="0" smtClean="0">
                <a:latin typeface="Trebuchet MS Bold"/>
                <a:cs typeface="Trebuchet MS Bold"/>
              </a:rPr>
              <a:t>Questions and Discussion</a:t>
            </a:r>
            <a:endParaRPr lang="en-US" sz="3600" noProof="0" dirty="0">
              <a:latin typeface="Trebuchet MS Bold"/>
              <a:cs typeface="Trebuchet MS Bold"/>
            </a:endParaRPr>
          </a:p>
        </p:txBody>
      </p:sp>
      <p:pic>
        <p:nvPicPr>
          <p:cNvPr id="4" name="Picture 3" descr="delivering_snomed_tagline_CMY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470" y="2333243"/>
            <a:ext cx="7862619" cy="3350968"/>
          </a:xfrm>
          <a:prstGeom prst="rect">
            <a:avLst/>
          </a:prstGeom>
        </p:spPr>
      </p:pic>
      <p:sp>
        <p:nvSpPr>
          <p:cNvPr id="3" name="TextBox 2"/>
          <p:cNvSpPr txBox="1"/>
          <p:nvPr/>
        </p:nvSpPr>
        <p:spPr>
          <a:xfrm>
            <a:off x="658091" y="5437909"/>
            <a:ext cx="2800767" cy="923330"/>
          </a:xfrm>
          <a:prstGeom prst="rect">
            <a:avLst/>
          </a:prstGeom>
          <a:noFill/>
        </p:spPr>
        <p:txBody>
          <a:bodyPr wrap="none" rtlCol="0">
            <a:spAutoFit/>
          </a:bodyPr>
          <a:lstStyle/>
          <a:p>
            <a:pPr>
              <a:tabLst>
                <a:tab pos="981075" algn="l"/>
              </a:tabLst>
            </a:pPr>
            <a:r>
              <a:rPr lang="en-US" sz="1800" dirty="0" smtClean="0">
                <a:latin typeface="Trebuchet MS Bold"/>
                <a:cs typeface="Trebuchet MS Bold"/>
              </a:rPr>
              <a:t>Contact:	</a:t>
            </a:r>
            <a:r>
              <a:rPr lang="en-US" sz="1800" dirty="0" smtClean="0">
                <a:latin typeface="Trebuchet MS Bold"/>
                <a:cs typeface="Trebuchet MS Bold"/>
                <a:hlinkClick r:id="rId5"/>
              </a:rPr>
              <a:t>info@ihtsdo.org</a:t>
            </a:r>
            <a:endParaRPr lang="en-US" sz="1800" dirty="0" smtClean="0">
              <a:latin typeface="Trebuchet MS Bold"/>
              <a:cs typeface="Trebuchet MS Bold"/>
            </a:endParaRPr>
          </a:p>
          <a:p>
            <a:pPr>
              <a:tabLst>
                <a:tab pos="981075" algn="l"/>
              </a:tabLst>
            </a:pPr>
            <a:r>
              <a:rPr lang="en-US" sz="1800" dirty="0" smtClean="0">
                <a:latin typeface="Trebuchet MS Bold"/>
                <a:cs typeface="Trebuchet MS Bold"/>
              </a:rPr>
              <a:t>Website: 	</a:t>
            </a:r>
            <a:r>
              <a:rPr lang="en-US" sz="1800" dirty="0" smtClean="0">
                <a:latin typeface="Trebuchet MS Bold"/>
                <a:cs typeface="Trebuchet MS Bold"/>
                <a:hlinkClick r:id="rId6"/>
              </a:rPr>
              <a:t>www.ihtsdo.org</a:t>
            </a:r>
            <a:r>
              <a:rPr lang="en-US" sz="1800" dirty="0" smtClean="0">
                <a:latin typeface="Trebuchet MS Bold"/>
                <a:cs typeface="Trebuchet MS Bold"/>
              </a:rPr>
              <a:t> </a:t>
            </a:r>
          </a:p>
          <a:p>
            <a:endParaRPr lang="en-US" sz="1800" dirty="0">
              <a:latin typeface="Trebuchet MS Bold"/>
              <a:cs typeface="Trebuchet MS Bold"/>
            </a:endParaRPr>
          </a:p>
        </p:txBody>
      </p:sp>
    </p:spTree>
    <p:custDataLst>
      <p:tags r:id="rId1"/>
    </p:custDataLst>
    <p:extLst>
      <p:ext uri="{BB962C8B-B14F-4D97-AF65-F5344CB8AC3E}">
        <p14:creationId xmlns:p14="http://schemas.microsoft.com/office/powerpoint/2010/main" val="8961411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smtClean="0"/>
              <a:t>E-Learning Advisory Group Work Plan Development</a:t>
            </a:r>
            <a:endParaRPr lang="en-US" noProof="0" dirty="0"/>
          </a:p>
        </p:txBody>
      </p:sp>
      <p:sp>
        <p:nvSpPr>
          <p:cNvPr id="3" name="Subtitle 2"/>
          <p:cNvSpPr>
            <a:spLocks noGrp="1"/>
          </p:cNvSpPr>
          <p:nvPr>
            <p:ph type="subTitle" idx="1"/>
          </p:nvPr>
        </p:nvSpPr>
        <p:spPr/>
        <p:txBody>
          <a:bodyPr/>
          <a:lstStyle/>
          <a:p>
            <a:r>
              <a:rPr lang="en-US" dirty="0" smtClean="0"/>
              <a:t>David Markwell</a:t>
            </a:r>
          </a:p>
          <a:p>
            <a:r>
              <a:rPr lang="en-US" dirty="0" smtClean="0"/>
              <a:t>Head of Education</a:t>
            </a:r>
            <a:endParaRPr lang="en-US" dirty="0"/>
          </a:p>
        </p:txBody>
      </p:sp>
      <p:sp>
        <p:nvSpPr>
          <p:cNvPr id="4" name="Rectangle 3"/>
          <p:cNvSpPr/>
          <p:nvPr/>
        </p:nvSpPr>
        <p:spPr>
          <a:xfrm>
            <a:off x="183721" y="517923"/>
            <a:ext cx="4741057" cy="830997"/>
          </a:xfrm>
          <a:prstGeom prst="rect">
            <a:avLst/>
          </a:prstGeom>
        </p:spPr>
        <p:txBody>
          <a:bodyPr wrap="square">
            <a:spAutoFit/>
          </a:bodyPr>
          <a:lstStyle/>
          <a:p>
            <a:r>
              <a:rPr lang="en-US" sz="2400" i="1" dirty="0">
                <a:solidFill>
                  <a:srgbClr val="660066"/>
                </a:solidFill>
              </a:rPr>
              <a:t>E-Learning Advisory Group meeting 2015-10-27</a:t>
            </a:r>
          </a:p>
        </p:txBody>
      </p:sp>
    </p:spTree>
    <p:extLst>
      <p:ext uri="{BB962C8B-B14F-4D97-AF65-F5344CB8AC3E}">
        <p14:creationId xmlns:p14="http://schemas.microsoft.com/office/powerpoint/2010/main" val="1267757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I&amp;E 2016 Work Items or Sub-items</a:t>
            </a:r>
            <a:r>
              <a:rPr lang="en-US" dirty="0"/>
              <a:t/>
            </a:r>
            <a:br>
              <a:rPr lang="en-US" dirty="0"/>
            </a:br>
            <a:r>
              <a:rPr lang="en-US" dirty="0" smtClean="0"/>
              <a:t>Relevant to ELAG</a:t>
            </a:r>
            <a:endParaRPr lang="en-US" dirty="0"/>
          </a:p>
        </p:txBody>
      </p:sp>
      <p:sp>
        <p:nvSpPr>
          <p:cNvPr id="7" name="Content Placeholder 6"/>
          <p:cNvSpPr>
            <a:spLocks noGrp="1"/>
          </p:cNvSpPr>
          <p:nvPr>
            <p:ph idx="1"/>
          </p:nvPr>
        </p:nvSpPr>
        <p:spPr/>
        <p:txBody>
          <a:bodyPr>
            <a:normAutofit fontScale="92500" lnSpcReduction="10000"/>
          </a:bodyPr>
          <a:lstStyle/>
          <a:p>
            <a:r>
              <a:rPr lang="en-US" dirty="0"/>
              <a:t>E-Learning Service </a:t>
            </a:r>
            <a:r>
              <a:rPr lang="en-US" dirty="0" smtClean="0"/>
              <a:t>Delivery</a:t>
            </a:r>
            <a:endParaRPr lang="en-GB" dirty="0" smtClean="0"/>
          </a:p>
          <a:p>
            <a:pPr lvl="1"/>
            <a:r>
              <a:rPr lang="en-US" dirty="0" smtClean="0"/>
              <a:t>Sub-item: Support </a:t>
            </a:r>
            <a:r>
              <a:rPr lang="en-US" dirty="0"/>
              <a:t>for national experts engaged in delivery of webinar and interactive course support in member </a:t>
            </a:r>
            <a:r>
              <a:rPr lang="en-US" dirty="0" smtClean="0"/>
              <a:t>countries</a:t>
            </a:r>
            <a:endParaRPr lang="en-US" dirty="0"/>
          </a:p>
          <a:p>
            <a:r>
              <a:rPr lang="en-US" dirty="0" smtClean="0"/>
              <a:t>E-Learning Course Maintenance and Sharing</a:t>
            </a:r>
          </a:p>
          <a:p>
            <a:pPr lvl="1"/>
            <a:r>
              <a:rPr lang="en-US" dirty="0" smtClean="0"/>
              <a:t>Sub-item: Updating </a:t>
            </a:r>
            <a:r>
              <a:rPr lang="en-US" dirty="0"/>
              <a:t>training materials based on </a:t>
            </a:r>
            <a:r>
              <a:rPr lang="en-US" dirty="0" smtClean="0"/>
              <a:t>feedback</a:t>
            </a:r>
            <a:endParaRPr lang="en-GB" dirty="0" smtClean="0"/>
          </a:p>
          <a:p>
            <a:pPr lvl="1"/>
            <a:r>
              <a:rPr lang="en-GB" dirty="0" smtClean="0"/>
              <a:t>Sub-item: Facilitating sharing of materials with Members</a:t>
            </a:r>
          </a:p>
          <a:p>
            <a:pPr lvl="1"/>
            <a:r>
              <a:rPr lang="en-GB" dirty="0" smtClean="0"/>
              <a:t>Sub-item: Facilitating Member translation of materials</a:t>
            </a:r>
          </a:p>
          <a:p>
            <a:r>
              <a:rPr lang="en-US" dirty="0" smtClean="0"/>
              <a:t>E-Learning Course Development</a:t>
            </a:r>
          </a:p>
          <a:p>
            <a:pPr lvl="1"/>
            <a:r>
              <a:rPr lang="en-US" dirty="0" smtClean="0"/>
              <a:t>Advice on approaches to development of additional E-Learning materials and repackaging existing materials to meet different requirements</a:t>
            </a:r>
          </a:p>
          <a:p>
            <a:pPr lvl="2"/>
            <a:r>
              <a:rPr lang="en-US" dirty="0" smtClean="0"/>
              <a:t>Note: This is constrained to meet priorities identified by MF for 2016 (see next slide)</a:t>
            </a:r>
          </a:p>
          <a:p>
            <a:r>
              <a:rPr lang="en-US" dirty="0" smtClean="0"/>
              <a:t>Documentation updates</a:t>
            </a:r>
          </a:p>
          <a:p>
            <a:pPr lvl="1"/>
            <a:r>
              <a:rPr lang="en-US" dirty="0" smtClean="0"/>
              <a:t>Advice on proposals for update and reorganization of documentation to align with E-Learning modules and presentations</a:t>
            </a:r>
            <a:endParaRPr lang="en-US" dirty="0"/>
          </a:p>
        </p:txBody>
      </p:sp>
    </p:spTree>
    <p:extLst>
      <p:ext uri="{BB962C8B-B14F-4D97-AF65-F5344CB8AC3E}">
        <p14:creationId xmlns:p14="http://schemas.microsoft.com/office/powerpoint/2010/main" val="195045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I&amp;E 2016 Priorities for Work Items</a:t>
            </a:r>
            <a:r>
              <a:rPr lang="en-US" dirty="0"/>
              <a:t/>
            </a:r>
            <a:br>
              <a:rPr lang="en-US" dirty="0"/>
            </a:br>
            <a:r>
              <a:rPr lang="en-US" dirty="0" smtClean="0"/>
              <a:t>Relevant to ELAG</a:t>
            </a:r>
            <a:endParaRPr lang="en-US" dirty="0"/>
          </a:p>
        </p:txBody>
      </p:sp>
      <p:sp>
        <p:nvSpPr>
          <p:cNvPr id="7" name="Content Placeholder 6"/>
          <p:cNvSpPr>
            <a:spLocks noGrp="1"/>
          </p:cNvSpPr>
          <p:nvPr>
            <p:ph idx="1"/>
          </p:nvPr>
        </p:nvSpPr>
        <p:spPr/>
        <p:txBody>
          <a:bodyPr>
            <a:normAutofit/>
          </a:bodyPr>
          <a:lstStyle/>
          <a:p>
            <a:r>
              <a:rPr lang="en-US" dirty="0" smtClean="0"/>
              <a:t>E-Learning Course - Specific development priority</a:t>
            </a:r>
          </a:p>
          <a:p>
            <a:pPr lvl="1"/>
            <a:r>
              <a:rPr lang="en-US" dirty="0"/>
              <a:t>Develop education materials to support information analysts </a:t>
            </a:r>
            <a:r>
              <a:rPr lang="en-US" dirty="0" smtClean="0"/>
              <a:t>accustomed to </a:t>
            </a:r>
            <a:r>
              <a:rPr lang="en-US" dirty="0"/>
              <a:t>processing data with ICD-10 type coding scheme, so that they understand how to analyze data coded in SNOMED </a:t>
            </a:r>
            <a:r>
              <a:rPr lang="en-US" dirty="0" smtClean="0"/>
              <a:t>CT</a:t>
            </a:r>
          </a:p>
          <a:p>
            <a:r>
              <a:rPr lang="en-US" dirty="0" smtClean="0"/>
              <a:t>Other identified priorities which may be relevant when considering course modularization</a:t>
            </a:r>
          </a:p>
          <a:p>
            <a:pPr lvl="1"/>
            <a:r>
              <a:rPr lang="en-US" dirty="0" smtClean="0"/>
              <a:t>Publication of guidance of refset management </a:t>
            </a:r>
          </a:p>
          <a:p>
            <a:pPr lvl="1"/>
            <a:r>
              <a:rPr lang="en-US" dirty="0" smtClean="0"/>
              <a:t>Development of guidance on use of SNOMED CT in decision support</a:t>
            </a:r>
          </a:p>
          <a:p>
            <a:pPr lvl="1"/>
            <a:r>
              <a:rPr lang="en-US" dirty="0" smtClean="0"/>
              <a:t>Support for SIG-led development of implementation guidance on cancer </a:t>
            </a:r>
            <a:endParaRPr lang="en-US" dirty="0"/>
          </a:p>
        </p:txBody>
      </p:sp>
    </p:spTree>
    <p:extLst>
      <p:ext uri="{BB962C8B-B14F-4D97-AF65-F5344CB8AC3E}">
        <p14:creationId xmlns:p14="http://schemas.microsoft.com/office/powerpoint/2010/main" val="2929441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z="3600" noProof="0" dirty="0" smtClean="0">
                <a:latin typeface="Trebuchet MS Bold"/>
                <a:cs typeface="Trebuchet MS Bold"/>
              </a:rPr>
              <a:t>Questions and Discussion</a:t>
            </a:r>
            <a:endParaRPr lang="en-US" sz="3600" noProof="0" dirty="0">
              <a:latin typeface="Trebuchet MS Bold"/>
              <a:cs typeface="Trebuchet MS Bold"/>
            </a:endParaRPr>
          </a:p>
        </p:txBody>
      </p:sp>
      <p:pic>
        <p:nvPicPr>
          <p:cNvPr id="4" name="Picture 3" descr="delivering_snomed_tagline_CMY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470" y="2319132"/>
            <a:ext cx="7862619" cy="3350968"/>
          </a:xfrm>
          <a:prstGeom prst="rect">
            <a:avLst/>
          </a:prstGeom>
        </p:spPr>
      </p:pic>
      <p:sp>
        <p:nvSpPr>
          <p:cNvPr id="3" name="TextBox 2"/>
          <p:cNvSpPr txBox="1"/>
          <p:nvPr/>
        </p:nvSpPr>
        <p:spPr>
          <a:xfrm>
            <a:off x="658091" y="5437909"/>
            <a:ext cx="2800767" cy="923330"/>
          </a:xfrm>
          <a:prstGeom prst="rect">
            <a:avLst/>
          </a:prstGeom>
          <a:noFill/>
        </p:spPr>
        <p:txBody>
          <a:bodyPr wrap="none" rtlCol="0">
            <a:spAutoFit/>
          </a:bodyPr>
          <a:lstStyle/>
          <a:p>
            <a:pPr>
              <a:tabLst>
                <a:tab pos="981075" algn="l"/>
              </a:tabLst>
            </a:pPr>
            <a:r>
              <a:rPr lang="en-US" sz="1800" dirty="0" smtClean="0">
                <a:latin typeface="Trebuchet MS Bold"/>
                <a:cs typeface="Trebuchet MS Bold"/>
              </a:rPr>
              <a:t>Contact:	</a:t>
            </a:r>
            <a:r>
              <a:rPr lang="en-US" sz="1800" dirty="0" smtClean="0">
                <a:latin typeface="Trebuchet MS Bold"/>
                <a:cs typeface="Trebuchet MS Bold"/>
                <a:hlinkClick r:id="rId5"/>
              </a:rPr>
              <a:t>info@ihtsdo.org</a:t>
            </a:r>
            <a:endParaRPr lang="en-US" sz="1800" dirty="0" smtClean="0">
              <a:latin typeface="Trebuchet MS Bold"/>
              <a:cs typeface="Trebuchet MS Bold"/>
            </a:endParaRPr>
          </a:p>
          <a:p>
            <a:pPr>
              <a:tabLst>
                <a:tab pos="981075" algn="l"/>
              </a:tabLst>
            </a:pPr>
            <a:r>
              <a:rPr lang="en-US" sz="1800" dirty="0" smtClean="0">
                <a:latin typeface="Trebuchet MS Bold"/>
                <a:cs typeface="Trebuchet MS Bold"/>
              </a:rPr>
              <a:t>Website: 	</a:t>
            </a:r>
            <a:r>
              <a:rPr lang="en-US" sz="1800" dirty="0" smtClean="0">
                <a:latin typeface="Trebuchet MS Bold"/>
                <a:cs typeface="Trebuchet MS Bold"/>
                <a:hlinkClick r:id="rId6"/>
              </a:rPr>
              <a:t>www.ihtsdo.org</a:t>
            </a:r>
            <a:r>
              <a:rPr lang="en-US" sz="1800" dirty="0" smtClean="0">
                <a:latin typeface="Trebuchet MS Bold"/>
                <a:cs typeface="Trebuchet MS Bold"/>
              </a:rPr>
              <a:t> </a:t>
            </a:r>
          </a:p>
          <a:p>
            <a:endParaRPr lang="en-US" sz="1800" dirty="0">
              <a:latin typeface="Trebuchet MS Bold"/>
              <a:cs typeface="Trebuchet MS Bold"/>
            </a:endParaRPr>
          </a:p>
        </p:txBody>
      </p:sp>
    </p:spTree>
    <p:custDataLst>
      <p:tags r:id="rId1"/>
    </p:custDataLst>
    <p:extLst>
      <p:ext uri="{BB962C8B-B14F-4D97-AF65-F5344CB8AC3E}">
        <p14:creationId xmlns:p14="http://schemas.microsoft.com/office/powerpoint/2010/main" val="343325667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smtClean="0"/>
              <a:t>E-Learning Advisory Group</a:t>
            </a:r>
            <a:br>
              <a:rPr lang="en-US" noProof="0" dirty="0" smtClean="0"/>
            </a:br>
            <a:r>
              <a:rPr lang="en-US" dirty="0" smtClean="0"/>
              <a:t>Next Steps for E-Learning – Discussion Topic</a:t>
            </a:r>
            <a:endParaRPr lang="en-US" noProof="0" dirty="0"/>
          </a:p>
        </p:txBody>
      </p:sp>
      <p:sp>
        <p:nvSpPr>
          <p:cNvPr id="3" name="Subtitle 2"/>
          <p:cNvSpPr>
            <a:spLocks noGrp="1"/>
          </p:cNvSpPr>
          <p:nvPr>
            <p:ph type="subTitle" idx="1"/>
          </p:nvPr>
        </p:nvSpPr>
        <p:spPr/>
        <p:txBody>
          <a:bodyPr/>
          <a:lstStyle/>
          <a:p>
            <a:r>
              <a:rPr lang="en-US" dirty="0" smtClean="0"/>
              <a:t>David Markwell</a:t>
            </a:r>
          </a:p>
          <a:p>
            <a:r>
              <a:rPr lang="en-US" dirty="0" smtClean="0"/>
              <a:t>Head of Education</a:t>
            </a:r>
            <a:endParaRPr lang="en-US" dirty="0"/>
          </a:p>
        </p:txBody>
      </p:sp>
      <p:sp>
        <p:nvSpPr>
          <p:cNvPr id="4" name="Rectangle 3"/>
          <p:cNvSpPr/>
          <p:nvPr/>
        </p:nvSpPr>
        <p:spPr>
          <a:xfrm>
            <a:off x="183721" y="517923"/>
            <a:ext cx="4741057" cy="830997"/>
          </a:xfrm>
          <a:prstGeom prst="rect">
            <a:avLst/>
          </a:prstGeom>
        </p:spPr>
        <p:txBody>
          <a:bodyPr wrap="square">
            <a:spAutoFit/>
          </a:bodyPr>
          <a:lstStyle/>
          <a:p>
            <a:r>
              <a:rPr lang="en-US" sz="2400" i="1" dirty="0">
                <a:solidFill>
                  <a:srgbClr val="660066"/>
                </a:solidFill>
              </a:rPr>
              <a:t>E-Learning Advisory Group meeting 2015-10-27</a:t>
            </a:r>
          </a:p>
        </p:txBody>
      </p:sp>
    </p:spTree>
    <p:extLst>
      <p:ext uri="{BB962C8B-B14F-4D97-AF65-F5344CB8AC3E}">
        <p14:creationId xmlns:p14="http://schemas.microsoft.com/office/powerpoint/2010/main" val="1583064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Next Phase of E-Learning Development</a:t>
            </a:r>
            <a:br>
              <a:rPr lang="en-US" dirty="0" smtClean="0"/>
            </a:br>
            <a:r>
              <a:rPr lang="en-US" dirty="0" smtClean="0"/>
              <a:t>Current work reaches “steady state” – What next?</a:t>
            </a:r>
            <a:endParaRPr lang="en-US" dirty="0"/>
          </a:p>
        </p:txBody>
      </p:sp>
      <p:sp>
        <p:nvSpPr>
          <p:cNvPr id="5" name="Content Placeholder 4"/>
          <p:cNvSpPr>
            <a:spLocks noGrp="1"/>
          </p:cNvSpPr>
          <p:nvPr>
            <p:ph idx="1"/>
          </p:nvPr>
        </p:nvSpPr>
        <p:spPr/>
        <p:txBody>
          <a:bodyPr/>
          <a:lstStyle/>
          <a:p>
            <a:r>
              <a:rPr lang="en-US" dirty="0" smtClean="0"/>
              <a:t>By end of 2015</a:t>
            </a:r>
          </a:p>
          <a:p>
            <a:pPr lvl="1"/>
            <a:r>
              <a:rPr lang="en-US" dirty="0" smtClean="0"/>
              <a:t>Foundation course – in place and running (steady state)</a:t>
            </a:r>
          </a:p>
          <a:p>
            <a:pPr lvl="2"/>
            <a:r>
              <a:rPr lang="en-US" dirty="0" smtClean="0"/>
              <a:t>Will need maintenance updates based on feedback</a:t>
            </a:r>
          </a:p>
          <a:p>
            <a:pPr lvl="2"/>
            <a:r>
              <a:rPr lang="en-US" dirty="0" smtClean="0"/>
              <a:t>Requires routine support (admin and responses to questions)</a:t>
            </a:r>
          </a:p>
          <a:p>
            <a:pPr lvl="1"/>
            <a:r>
              <a:rPr lang="en-US" dirty="0" smtClean="0"/>
              <a:t>Implementation course – piloted, second intake half-way with third intake starting in late January (potential steady state)</a:t>
            </a:r>
          </a:p>
          <a:p>
            <a:pPr lvl="2"/>
            <a:r>
              <a:rPr lang="en-US" dirty="0" smtClean="0"/>
              <a:t>Will need maintenance updates based on feedback</a:t>
            </a:r>
          </a:p>
          <a:p>
            <a:pPr lvl="2"/>
            <a:r>
              <a:rPr lang="en-US" dirty="0"/>
              <a:t>Requires routine support (admin and responses to questions)</a:t>
            </a:r>
          </a:p>
          <a:p>
            <a:pPr lvl="2"/>
            <a:r>
              <a:rPr lang="en-US" dirty="0" smtClean="0"/>
              <a:t>Requires roughly 50 hours of webinars per month to support two overlapping intakes of 100 people</a:t>
            </a:r>
          </a:p>
          <a:p>
            <a:pPr lvl="1"/>
            <a:r>
              <a:rPr lang="en-US" dirty="0" smtClean="0"/>
              <a:t>Content Development Theory course – ready to start pilot</a:t>
            </a:r>
          </a:p>
          <a:p>
            <a:pPr lvl="2"/>
            <a:r>
              <a:rPr lang="en-US" dirty="0" smtClean="0"/>
              <a:t>Pilot commitment and then follow on webinars and maintenance</a:t>
            </a:r>
          </a:p>
          <a:p>
            <a:pPr lvl="2"/>
            <a:r>
              <a:rPr lang="en-US" dirty="0" smtClean="0"/>
              <a:t>By mid 2016 should reach steady state</a:t>
            </a:r>
          </a:p>
        </p:txBody>
      </p:sp>
    </p:spTree>
    <p:extLst>
      <p:ext uri="{BB962C8B-B14F-4D97-AF65-F5344CB8AC3E}">
        <p14:creationId xmlns:p14="http://schemas.microsoft.com/office/powerpoint/2010/main" val="547043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Next Phase of E-Learning Development</a:t>
            </a:r>
            <a:br>
              <a:rPr lang="en-US" dirty="0" smtClean="0"/>
            </a:br>
            <a:r>
              <a:rPr lang="en-US" dirty="0" smtClean="0"/>
              <a:t>Some of the possible options for focused action</a:t>
            </a:r>
            <a:endParaRPr lang="en-US" dirty="0"/>
          </a:p>
        </p:txBody>
      </p:sp>
      <p:sp>
        <p:nvSpPr>
          <p:cNvPr id="5" name="Content Placeholder 4"/>
          <p:cNvSpPr>
            <a:spLocks noGrp="1"/>
          </p:cNvSpPr>
          <p:nvPr>
            <p:ph idx="1"/>
          </p:nvPr>
        </p:nvSpPr>
        <p:spPr/>
        <p:txBody>
          <a:bodyPr/>
          <a:lstStyle/>
          <a:p>
            <a:r>
              <a:rPr lang="en-US" dirty="0" smtClean="0"/>
              <a:t>Additional developments</a:t>
            </a:r>
          </a:p>
          <a:p>
            <a:pPr lvl="1"/>
            <a:r>
              <a:rPr lang="en-US" dirty="0" smtClean="0"/>
              <a:t>More courses?</a:t>
            </a:r>
          </a:p>
          <a:p>
            <a:pPr lvl="1"/>
            <a:r>
              <a:rPr lang="en-US" dirty="0" smtClean="0"/>
              <a:t>Repackaging?</a:t>
            </a:r>
          </a:p>
          <a:p>
            <a:pPr lvl="1"/>
            <a:r>
              <a:rPr lang="en-US" dirty="0" smtClean="0"/>
              <a:t>Add-on modules?</a:t>
            </a:r>
          </a:p>
          <a:p>
            <a:pPr lvl="1"/>
            <a:r>
              <a:rPr lang="en-US" dirty="0" smtClean="0"/>
              <a:t>One off additional presentations?</a:t>
            </a:r>
          </a:p>
          <a:p>
            <a:r>
              <a:rPr lang="en-US" dirty="0" smtClean="0"/>
              <a:t>Other ideas to consider</a:t>
            </a:r>
          </a:p>
          <a:p>
            <a:pPr lvl="1"/>
            <a:r>
              <a:rPr lang="en-US" dirty="0" smtClean="0"/>
              <a:t>More open access presentations?</a:t>
            </a:r>
          </a:p>
          <a:p>
            <a:pPr lvl="1"/>
            <a:r>
              <a:rPr lang="en-US" dirty="0" smtClean="0"/>
              <a:t>Course material access without assessments and completion certificates?</a:t>
            </a:r>
          </a:p>
          <a:p>
            <a:pPr lvl="1"/>
            <a:r>
              <a:rPr lang="en-US" dirty="0" smtClean="0"/>
              <a:t>Facilitating Members to translate course materials?</a:t>
            </a:r>
          </a:p>
          <a:p>
            <a:pPr lvl="1"/>
            <a:r>
              <a:rPr lang="en-US" dirty="0" smtClean="0"/>
              <a:t>Assisting Members to co-support webinar delivery allowing increases in course capacity?</a:t>
            </a:r>
          </a:p>
          <a:p>
            <a:pPr lvl="1"/>
            <a:r>
              <a:rPr lang="en-US" dirty="0" smtClean="0"/>
              <a:t>Documentation restructuring to match courses more closely?</a:t>
            </a:r>
          </a:p>
          <a:p>
            <a:endParaRPr lang="en-US" dirty="0" smtClean="0"/>
          </a:p>
        </p:txBody>
      </p:sp>
    </p:spTree>
    <p:extLst>
      <p:ext uri="{BB962C8B-B14F-4D97-AF65-F5344CB8AC3E}">
        <p14:creationId xmlns:p14="http://schemas.microsoft.com/office/powerpoint/2010/main" val="1087929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Advisory </a:t>
            </a:r>
            <a:r>
              <a:rPr lang="en-US" sz="2000" dirty="0"/>
              <a:t>Groups are established to conduct specific activities that contribute to the fulfillment of the Management Team's responsibilities or the organization's </a:t>
            </a:r>
            <a:r>
              <a:rPr lang="en-US" sz="2000" dirty="0" smtClean="0"/>
              <a:t>mandate</a:t>
            </a:r>
          </a:p>
          <a:p>
            <a:r>
              <a:rPr lang="en-US" sz="2000" dirty="0" smtClean="0"/>
              <a:t>Advisory </a:t>
            </a:r>
            <a:r>
              <a:rPr lang="en-US" sz="2000" dirty="0"/>
              <a:t>Groups will be considered to be agile in nature, given the changing needs and direction of the organization, and therefore each group will be reviewed on an annual basis to determine if the group is still </a:t>
            </a:r>
            <a:r>
              <a:rPr lang="en-US" sz="2000" dirty="0" smtClean="0"/>
              <a:t>required …</a:t>
            </a:r>
          </a:p>
          <a:p>
            <a:r>
              <a:rPr lang="en-US" sz="2000" dirty="0" smtClean="0"/>
              <a:t>The </a:t>
            </a:r>
            <a:r>
              <a:rPr lang="en-US" sz="2000" dirty="0"/>
              <a:t>role of each Advisory Group is to provide advice to the applicable Management Team </a:t>
            </a:r>
            <a:r>
              <a:rPr lang="en-US" sz="2000" dirty="0" smtClean="0"/>
              <a:t>member on </a:t>
            </a:r>
            <a:r>
              <a:rPr lang="en-US" sz="2000" dirty="0"/>
              <a:t>specific areas that are included in the Terms of Reference to further the knowledge and direction of the </a:t>
            </a:r>
            <a:r>
              <a:rPr lang="en-US" sz="2000" dirty="0" smtClean="0"/>
              <a:t>organization</a:t>
            </a:r>
            <a:endParaRPr lang="en-US" sz="2000" dirty="0"/>
          </a:p>
        </p:txBody>
      </p:sp>
      <p:sp>
        <p:nvSpPr>
          <p:cNvPr id="3" name="Title 2"/>
          <p:cNvSpPr>
            <a:spLocks noGrp="1"/>
          </p:cNvSpPr>
          <p:nvPr>
            <p:ph type="title"/>
          </p:nvPr>
        </p:nvSpPr>
        <p:spPr/>
        <p:txBody>
          <a:bodyPr/>
          <a:lstStyle/>
          <a:p>
            <a:r>
              <a:rPr lang="en-US" dirty="0" smtClean="0"/>
              <a:t>Role of Advisory Groups</a:t>
            </a:r>
            <a:endParaRPr lang="en-US" noProof="0" dirty="0"/>
          </a:p>
        </p:txBody>
      </p:sp>
    </p:spTree>
    <p:extLst>
      <p:ext uri="{BB962C8B-B14F-4D97-AF65-F5344CB8AC3E}">
        <p14:creationId xmlns:p14="http://schemas.microsoft.com/office/powerpoint/2010/main" val="39715084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Next Phase of E-Learning Development</a:t>
            </a:r>
            <a:br>
              <a:rPr lang="en-US" dirty="0" smtClean="0"/>
            </a:br>
            <a:r>
              <a:rPr lang="en-US" dirty="0" smtClean="0"/>
              <a:t>Some of the possible options for focused action</a:t>
            </a:r>
            <a:endParaRPr lang="en-US" dirty="0"/>
          </a:p>
        </p:txBody>
      </p:sp>
      <p:sp>
        <p:nvSpPr>
          <p:cNvPr id="5" name="Content Placeholder 4"/>
          <p:cNvSpPr>
            <a:spLocks noGrp="1"/>
          </p:cNvSpPr>
          <p:nvPr>
            <p:ph idx="1"/>
          </p:nvPr>
        </p:nvSpPr>
        <p:spPr/>
        <p:txBody>
          <a:bodyPr/>
          <a:lstStyle/>
          <a:p>
            <a:r>
              <a:rPr lang="en-US" dirty="0" smtClean="0"/>
              <a:t>More courses?</a:t>
            </a:r>
          </a:p>
          <a:p>
            <a:pPr lvl="1"/>
            <a:r>
              <a:rPr lang="en-US" dirty="0" smtClean="0"/>
              <a:t>It is unlikely to be realistic to create any completely new course from scratch in 2016</a:t>
            </a:r>
          </a:p>
          <a:p>
            <a:r>
              <a:rPr lang="en-US" dirty="0" smtClean="0"/>
              <a:t>Add-on modules?</a:t>
            </a:r>
          </a:p>
          <a:p>
            <a:pPr lvl="1"/>
            <a:r>
              <a:rPr lang="en-US" dirty="0" smtClean="0"/>
              <a:t>Small packages of 3 or 4 presentations adding coverage of a specific area</a:t>
            </a:r>
          </a:p>
          <a:p>
            <a:r>
              <a:rPr lang="en-US" dirty="0" smtClean="0"/>
              <a:t>Repackaging as customized courses?</a:t>
            </a:r>
          </a:p>
          <a:p>
            <a:pPr lvl="1"/>
            <a:r>
              <a:rPr lang="en-US" dirty="0" smtClean="0"/>
              <a:t>Meeting different needs by different mixes of existing modules</a:t>
            </a:r>
          </a:p>
          <a:p>
            <a:pPr lvl="2"/>
            <a:r>
              <a:rPr lang="en-US" dirty="0" smtClean="0"/>
              <a:t>E.g. Less technical implementation perspective</a:t>
            </a:r>
          </a:p>
          <a:p>
            <a:pPr lvl="1"/>
            <a:r>
              <a:rPr lang="en-US" dirty="0" smtClean="0"/>
              <a:t>Repackaging could be fixed course or courses with optional modules to choose between</a:t>
            </a:r>
          </a:p>
          <a:p>
            <a:r>
              <a:rPr lang="en-US" dirty="0" smtClean="0"/>
              <a:t>One off additional presentations?</a:t>
            </a:r>
          </a:p>
        </p:txBody>
      </p:sp>
    </p:spTree>
    <p:extLst>
      <p:ext uri="{BB962C8B-B14F-4D97-AF65-F5344CB8AC3E}">
        <p14:creationId xmlns:p14="http://schemas.microsoft.com/office/powerpoint/2010/main" val="835856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z="3600" noProof="0" dirty="0" smtClean="0">
                <a:latin typeface="Trebuchet MS Bold"/>
                <a:cs typeface="Trebuchet MS Bold"/>
              </a:rPr>
              <a:t>Questions and Discussion</a:t>
            </a:r>
            <a:endParaRPr lang="en-US" sz="3600" noProof="0" dirty="0">
              <a:latin typeface="Trebuchet MS Bold"/>
              <a:cs typeface="Trebuchet MS Bold"/>
            </a:endParaRPr>
          </a:p>
        </p:txBody>
      </p:sp>
      <p:pic>
        <p:nvPicPr>
          <p:cNvPr id="4" name="Picture 3" descr="delivering_snomed_tagline_CMY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470" y="2319132"/>
            <a:ext cx="7862619" cy="3350968"/>
          </a:xfrm>
          <a:prstGeom prst="rect">
            <a:avLst/>
          </a:prstGeom>
        </p:spPr>
      </p:pic>
      <p:sp>
        <p:nvSpPr>
          <p:cNvPr id="3" name="TextBox 2"/>
          <p:cNvSpPr txBox="1"/>
          <p:nvPr/>
        </p:nvSpPr>
        <p:spPr>
          <a:xfrm>
            <a:off x="658091" y="5437909"/>
            <a:ext cx="2800767" cy="923330"/>
          </a:xfrm>
          <a:prstGeom prst="rect">
            <a:avLst/>
          </a:prstGeom>
          <a:noFill/>
        </p:spPr>
        <p:txBody>
          <a:bodyPr wrap="none" rtlCol="0">
            <a:spAutoFit/>
          </a:bodyPr>
          <a:lstStyle/>
          <a:p>
            <a:pPr>
              <a:tabLst>
                <a:tab pos="981075" algn="l"/>
              </a:tabLst>
            </a:pPr>
            <a:r>
              <a:rPr lang="en-US" sz="1800" dirty="0" smtClean="0">
                <a:latin typeface="Trebuchet MS Bold"/>
                <a:cs typeface="Trebuchet MS Bold"/>
              </a:rPr>
              <a:t>Contact:	</a:t>
            </a:r>
            <a:r>
              <a:rPr lang="en-US" sz="1800" dirty="0" smtClean="0">
                <a:latin typeface="Trebuchet MS Bold"/>
                <a:cs typeface="Trebuchet MS Bold"/>
                <a:hlinkClick r:id="rId5"/>
              </a:rPr>
              <a:t>info@ihtsdo.org</a:t>
            </a:r>
            <a:endParaRPr lang="en-US" sz="1800" dirty="0" smtClean="0">
              <a:latin typeface="Trebuchet MS Bold"/>
              <a:cs typeface="Trebuchet MS Bold"/>
            </a:endParaRPr>
          </a:p>
          <a:p>
            <a:pPr>
              <a:tabLst>
                <a:tab pos="981075" algn="l"/>
              </a:tabLst>
            </a:pPr>
            <a:r>
              <a:rPr lang="en-US" sz="1800" dirty="0" smtClean="0">
                <a:latin typeface="Trebuchet MS Bold"/>
                <a:cs typeface="Trebuchet MS Bold"/>
              </a:rPr>
              <a:t>Website: 	</a:t>
            </a:r>
            <a:r>
              <a:rPr lang="en-US" sz="1800" dirty="0" smtClean="0">
                <a:latin typeface="Trebuchet MS Bold"/>
                <a:cs typeface="Trebuchet MS Bold"/>
                <a:hlinkClick r:id="rId6"/>
              </a:rPr>
              <a:t>www.ihtsdo.org</a:t>
            </a:r>
            <a:r>
              <a:rPr lang="en-US" sz="1800" dirty="0" smtClean="0">
                <a:latin typeface="Trebuchet MS Bold"/>
                <a:cs typeface="Trebuchet MS Bold"/>
              </a:rPr>
              <a:t> </a:t>
            </a:r>
          </a:p>
          <a:p>
            <a:endParaRPr lang="en-US" sz="1800" dirty="0">
              <a:latin typeface="Trebuchet MS Bold"/>
              <a:cs typeface="Trebuchet MS Bold"/>
            </a:endParaRPr>
          </a:p>
        </p:txBody>
      </p:sp>
    </p:spTree>
    <p:custDataLst>
      <p:tags r:id="rId1"/>
    </p:custDataLst>
    <p:extLst>
      <p:ext uri="{BB962C8B-B14F-4D97-AF65-F5344CB8AC3E}">
        <p14:creationId xmlns:p14="http://schemas.microsoft.com/office/powerpoint/2010/main" val="21214636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The </a:t>
            </a:r>
            <a:r>
              <a:rPr lang="en-US" sz="2000" dirty="0"/>
              <a:t>E-Learning Advisory Group supports the work plan of IHTSDO. Therefore its activities will reflect the current priorities and objectives identified in that plan. </a:t>
            </a:r>
          </a:p>
          <a:p>
            <a:r>
              <a:rPr lang="en-US" sz="2000" dirty="0"/>
              <a:t>The scope of the </a:t>
            </a:r>
            <a:r>
              <a:rPr lang="en-US" sz="2000" dirty="0" smtClean="0"/>
              <a:t>E</a:t>
            </a:r>
            <a:r>
              <a:rPr lang="en-US" sz="2000" dirty="0"/>
              <a:t>-Learning Advisory Group </a:t>
            </a:r>
            <a:r>
              <a:rPr lang="en-US" sz="2000" dirty="0" smtClean="0"/>
              <a:t>includes advising on, supporting, encouraging …</a:t>
            </a:r>
          </a:p>
          <a:p>
            <a:pPr lvl="1"/>
            <a:r>
              <a:rPr lang="en-US" sz="1800" dirty="0" smtClean="0"/>
              <a:t>development </a:t>
            </a:r>
            <a:r>
              <a:rPr lang="en-US" sz="1800" dirty="0"/>
              <a:t>of IHTSDO E-Learning products and services to address the needs of IHTSDO Members and other </a:t>
            </a:r>
            <a:r>
              <a:rPr lang="en-US" sz="1800" dirty="0" smtClean="0"/>
              <a:t>stakeholders</a:t>
            </a:r>
          </a:p>
          <a:p>
            <a:pPr lvl="1"/>
            <a:r>
              <a:rPr lang="en-US" sz="1800" dirty="0" smtClean="0"/>
              <a:t>effective </a:t>
            </a:r>
            <a:r>
              <a:rPr lang="en-US" sz="1800" dirty="0"/>
              <a:t>approaches to sharing of IHTSDO E-Learning resources with and between IHTSDO Members, in particular, enabling Members to reuse and translate IHTSDO E-Learning resources </a:t>
            </a:r>
          </a:p>
          <a:p>
            <a:pPr lvl="1"/>
            <a:r>
              <a:rPr lang="en-US" sz="1800" dirty="0" smtClean="0"/>
              <a:t>Member </a:t>
            </a:r>
            <a:r>
              <a:rPr lang="en-US" sz="1800" dirty="0"/>
              <a:t>educational priorities, such as the need to train key groups to facilitate national </a:t>
            </a:r>
            <a:r>
              <a:rPr lang="en-US" sz="1800" dirty="0" smtClean="0"/>
              <a:t>initiatives</a:t>
            </a:r>
          </a:p>
          <a:p>
            <a:r>
              <a:rPr lang="en-US" sz="2000" dirty="0" smtClean="0"/>
              <a:t>Sharing information between IHTSDO, its Members and other stakeholders about relevant educational materials and activities at national and regional levels </a:t>
            </a:r>
            <a:endParaRPr lang="en-US" sz="2000" dirty="0"/>
          </a:p>
        </p:txBody>
      </p:sp>
      <p:sp>
        <p:nvSpPr>
          <p:cNvPr id="3" name="Title 2"/>
          <p:cNvSpPr>
            <a:spLocks noGrp="1"/>
          </p:cNvSpPr>
          <p:nvPr>
            <p:ph type="title"/>
          </p:nvPr>
        </p:nvSpPr>
        <p:spPr/>
        <p:txBody>
          <a:bodyPr/>
          <a:lstStyle/>
          <a:p>
            <a:r>
              <a:rPr lang="en-US" dirty="0" smtClean="0"/>
              <a:t>Scope of the E-Learning Advisory Group</a:t>
            </a:r>
            <a:endParaRPr lang="en-US" noProof="0" dirty="0"/>
          </a:p>
        </p:txBody>
      </p:sp>
    </p:spTree>
    <p:extLst>
      <p:ext uri="{BB962C8B-B14F-4D97-AF65-F5344CB8AC3E}">
        <p14:creationId xmlns:p14="http://schemas.microsoft.com/office/powerpoint/2010/main" val="2938017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Not in scope </a:t>
            </a:r>
          </a:p>
          <a:p>
            <a:pPr lvl="1"/>
            <a:r>
              <a:rPr lang="en-US" dirty="0"/>
              <a:t>Tooling or services used for E-Learning development and delivery </a:t>
            </a:r>
          </a:p>
          <a:p>
            <a:pPr lvl="1"/>
            <a:r>
              <a:rPr lang="en-US" dirty="0"/>
              <a:t>Matters relating to progress, assessment and outcomes of individual students </a:t>
            </a:r>
          </a:p>
          <a:p>
            <a:endParaRPr lang="en-US" dirty="0"/>
          </a:p>
        </p:txBody>
      </p:sp>
      <p:sp>
        <p:nvSpPr>
          <p:cNvPr id="3" name="Title 2"/>
          <p:cNvSpPr>
            <a:spLocks noGrp="1"/>
          </p:cNvSpPr>
          <p:nvPr>
            <p:ph type="title"/>
          </p:nvPr>
        </p:nvSpPr>
        <p:spPr/>
        <p:txBody>
          <a:bodyPr/>
          <a:lstStyle/>
          <a:p>
            <a:r>
              <a:rPr lang="en-US" dirty="0"/>
              <a:t>Scope of the E-Learning Advisory Group</a:t>
            </a:r>
          </a:p>
        </p:txBody>
      </p:sp>
    </p:spTree>
    <p:extLst>
      <p:ext uri="{BB962C8B-B14F-4D97-AF65-F5344CB8AC3E}">
        <p14:creationId xmlns:p14="http://schemas.microsoft.com/office/powerpoint/2010/main" val="14288580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p>
            <a:r>
              <a:rPr lang="en-US" sz="3600" noProof="0" dirty="0" smtClean="0">
                <a:latin typeface="Trebuchet MS Bold"/>
                <a:cs typeface="Trebuchet MS Bold"/>
              </a:rPr>
              <a:t>Questions and Discussion</a:t>
            </a:r>
            <a:endParaRPr lang="en-US" sz="3600" noProof="0" dirty="0">
              <a:latin typeface="Trebuchet MS Bold"/>
              <a:cs typeface="Trebuchet MS Bold"/>
            </a:endParaRPr>
          </a:p>
        </p:txBody>
      </p:sp>
      <p:pic>
        <p:nvPicPr>
          <p:cNvPr id="4" name="Picture 3" descr="delivering_snomed_tagline_CMY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470" y="2333243"/>
            <a:ext cx="7862619" cy="3350968"/>
          </a:xfrm>
          <a:prstGeom prst="rect">
            <a:avLst/>
          </a:prstGeom>
        </p:spPr>
      </p:pic>
      <p:sp>
        <p:nvSpPr>
          <p:cNvPr id="3" name="TextBox 2"/>
          <p:cNvSpPr txBox="1"/>
          <p:nvPr/>
        </p:nvSpPr>
        <p:spPr>
          <a:xfrm>
            <a:off x="658091" y="5437909"/>
            <a:ext cx="2800767" cy="923330"/>
          </a:xfrm>
          <a:prstGeom prst="rect">
            <a:avLst/>
          </a:prstGeom>
          <a:noFill/>
        </p:spPr>
        <p:txBody>
          <a:bodyPr wrap="none" rtlCol="0">
            <a:spAutoFit/>
          </a:bodyPr>
          <a:lstStyle/>
          <a:p>
            <a:pPr>
              <a:tabLst>
                <a:tab pos="981075" algn="l"/>
              </a:tabLst>
            </a:pPr>
            <a:r>
              <a:rPr lang="en-US" sz="1800" dirty="0" smtClean="0">
                <a:latin typeface="Trebuchet MS Bold"/>
                <a:cs typeface="Trebuchet MS Bold"/>
              </a:rPr>
              <a:t>Contact:	</a:t>
            </a:r>
            <a:r>
              <a:rPr lang="en-US" sz="1800" dirty="0" smtClean="0">
                <a:latin typeface="Trebuchet MS Bold"/>
                <a:cs typeface="Trebuchet MS Bold"/>
                <a:hlinkClick r:id="rId5"/>
              </a:rPr>
              <a:t>info@ihtsdo.org</a:t>
            </a:r>
            <a:endParaRPr lang="en-US" sz="1800" dirty="0" smtClean="0">
              <a:latin typeface="Trebuchet MS Bold"/>
              <a:cs typeface="Trebuchet MS Bold"/>
            </a:endParaRPr>
          </a:p>
          <a:p>
            <a:pPr>
              <a:tabLst>
                <a:tab pos="981075" algn="l"/>
              </a:tabLst>
            </a:pPr>
            <a:r>
              <a:rPr lang="en-US" sz="1800" dirty="0" smtClean="0">
                <a:latin typeface="Trebuchet MS Bold"/>
                <a:cs typeface="Trebuchet MS Bold"/>
              </a:rPr>
              <a:t>Website: 	</a:t>
            </a:r>
            <a:r>
              <a:rPr lang="en-US" sz="1800" dirty="0" smtClean="0">
                <a:latin typeface="Trebuchet MS Bold"/>
                <a:cs typeface="Trebuchet MS Bold"/>
                <a:hlinkClick r:id="rId6"/>
              </a:rPr>
              <a:t>www.ihtsdo.org</a:t>
            </a:r>
            <a:r>
              <a:rPr lang="en-US" sz="1800" dirty="0" smtClean="0">
                <a:latin typeface="Trebuchet MS Bold"/>
                <a:cs typeface="Trebuchet MS Bold"/>
              </a:rPr>
              <a:t> </a:t>
            </a:r>
          </a:p>
          <a:p>
            <a:endParaRPr lang="en-US" sz="1800" dirty="0">
              <a:latin typeface="Trebuchet MS Bold"/>
              <a:cs typeface="Trebuchet MS Bold"/>
            </a:endParaRPr>
          </a:p>
        </p:txBody>
      </p:sp>
    </p:spTree>
    <p:custDataLst>
      <p:tags r:id="rId1"/>
    </p:custDataLst>
    <p:extLst>
      <p:ext uri="{BB962C8B-B14F-4D97-AF65-F5344CB8AC3E}">
        <p14:creationId xmlns:p14="http://schemas.microsoft.com/office/powerpoint/2010/main" val="8961411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smtClean="0"/>
              <a:t>E-Learning Status Report</a:t>
            </a:r>
            <a:endParaRPr lang="en-US" noProof="0" dirty="0"/>
          </a:p>
        </p:txBody>
      </p:sp>
      <p:sp>
        <p:nvSpPr>
          <p:cNvPr id="3" name="Subtitle 2"/>
          <p:cNvSpPr>
            <a:spLocks noGrp="1"/>
          </p:cNvSpPr>
          <p:nvPr>
            <p:ph type="subTitle" idx="1"/>
          </p:nvPr>
        </p:nvSpPr>
        <p:spPr/>
        <p:txBody>
          <a:bodyPr/>
          <a:lstStyle/>
          <a:p>
            <a:r>
              <a:rPr lang="en-US" dirty="0" smtClean="0"/>
              <a:t>David Markwell</a:t>
            </a:r>
          </a:p>
          <a:p>
            <a:r>
              <a:rPr lang="en-US" dirty="0" smtClean="0"/>
              <a:t>Head of Education</a:t>
            </a:r>
            <a:endParaRPr lang="en-US" dirty="0"/>
          </a:p>
        </p:txBody>
      </p:sp>
      <p:sp>
        <p:nvSpPr>
          <p:cNvPr id="4" name="Rectangle 3"/>
          <p:cNvSpPr/>
          <p:nvPr/>
        </p:nvSpPr>
        <p:spPr>
          <a:xfrm>
            <a:off x="183721" y="517923"/>
            <a:ext cx="4741057" cy="830997"/>
          </a:xfrm>
          <a:prstGeom prst="rect">
            <a:avLst/>
          </a:prstGeom>
        </p:spPr>
        <p:txBody>
          <a:bodyPr wrap="square">
            <a:spAutoFit/>
          </a:bodyPr>
          <a:lstStyle/>
          <a:p>
            <a:r>
              <a:rPr lang="en-US" sz="2400" i="1" dirty="0">
                <a:solidFill>
                  <a:srgbClr val="660066"/>
                </a:solidFill>
              </a:rPr>
              <a:t>E-Learning Advisory Group meeting 2015-10-27</a:t>
            </a:r>
          </a:p>
        </p:txBody>
      </p:sp>
    </p:spTree>
    <p:extLst>
      <p:ext uri="{BB962C8B-B14F-4D97-AF65-F5344CB8AC3E}">
        <p14:creationId xmlns:p14="http://schemas.microsoft.com/office/powerpoint/2010/main" val="1790797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Education KPIs 2015 Q3 </a:t>
            </a:r>
            <a:r>
              <a:rPr lang="en-US" sz="2000" dirty="0" smtClean="0"/>
              <a:t>(slide 1 of 3)</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340450583"/>
              </p:ext>
            </p:extLst>
          </p:nvPr>
        </p:nvGraphicFramePr>
        <p:xfrm>
          <a:off x="457200" y="1452563"/>
          <a:ext cx="8229599" cy="4023360"/>
        </p:xfrm>
        <a:graphic>
          <a:graphicData uri="http://schemas.openxmlformats.org/drawingml/2006/table">
            <a:tbl>
              <a:tblPr firstRow="1" bandRow="1"/>
              <a:tblGrid>
                <a:gridCol w="6426649"/>
                <a:gridCol w="901475"/>
                <a:gridCol w="901475"/>
              </a:tblGrid>
              <a:tr h="370840">
                <a:tc>
                  <a:txBody>
                    <a:bodyPr/>
                    <a:lstStyle/>
                    <a:p>
                      <a:endParaRPr lang="en-US" sz="1600" dirty="0" smtClean="0">
                        <a:solidFill>
                          <a:srgbClr val="3333CC"/>
                        </a:solidFill>
                      </a:endParaRPr>
                    </a:p>
                    <a:p>
                      <a:r>
                        <a:rPr lang="en-US" sz="1600" dirty="0" smtClean="0">
                          <a:solidFill>
                            <a:srgbClr val="3333CC"/>
                          </a:solidFill>
                        </a:rPr>
                        <a:t>Presentations available at end of reporting period</a:t>
                      </a:r>
                    </a:p>
                    <a:p>
                      <a:pPr marL="363538" indent="0"/>
                      <a:r>
                        <a:rPr lang="en-US" sz="1600" dirty="0" smtClean="0"/>
                        <a:t>Public</a:t>
                      </a:r>
                      <a:r>
                        <a:rPr lang="en-US" sz="1600" baseline="0" dirty="0" smtClean="0"/>
                        <a:t> accessible presentations</a:t>
                      </a:r>
                    </a:p>
                    <a:p>
                      <a:pPr marL="363538" indent="0"/>
                      <a:r>
                        <a:rPr lang="en-US" sz="1600" baseline="0" dirty="0" smtClean="0"/>
                        <a:t>Course-specific presentations</a:t>
                      </a:r>
                      <a:endParaRPr lang="en-US" sz="1600" dirty="0" smtClean="0"/>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3333CC"/>
                          </a:solidFill>
                        </a:rPr>
                        <a:t>Q2</a:t>
                      </a:r>
                      <a:endParaRPr lang="en-US" sz="1600" dirty="0" smtClean="0"/>
                    </a:p>
                    <a:p>
                      <a:pPr marL="0" marR="0" indent="0" algn="r"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5</a:t>
                      </a:r>
                    </a:p>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38</a:t>
                      </a:r>
                    </a:p>
                  </a:txBody>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solidFill>
                            <a:srgbClr val="3333CC"/>
                          </a:solidFill>
                        </a:rPr>
                        <a:t>Q3</a:t>
                      </a:r>
                    </a:p>
                    <a:p>
                      <a:pPr marL="0" marR="0" indent="0" algn="r" defTabSz="9144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5</a:t>
                      </a:r>
                    </a:p>
                    <a:p>
                      <a:pPr marL="0" marR="0" indent="0" algn="r" defTabSz="914400" rtl="0" eaLnBrk="1" fontAlgn="auto" latinLnBrk="0" hangingPunct="1">
                        <a:lnSpc>
                          <a:spcPct val="100000"/>
                        </a:lnSpc>
                        <a:spcBef>
                          <a:spcPts val="0"/>
                        </a:spcBef>
                        <a:spcAft>
                          <a:spcPts val="0"/>
                        </a:spcAft>
                        <a:buClrTx/>
                        <a:buSzTx/>
                        <a:buFontTx/>
                        <a:buNone/>
                        <a:tabLst/>
                        <a:defRPr/>
                      </a:pPr>
                      <a:r>
                        <a:rPr lang="en-US" sz="1600" dirty="0" smtClean="0"/>
                        <a:t>48</a:t>
                      </a:r>
                    </a:p>
                  </a:txBody>
                  <a:tcPr/>
                </a:tc>
              </a:tr>
              <a:tr h="370840">
                <a:tc>
                  <a:txBody>
                    <a:bodyPr/>
                    <a:lstStyle/>
                    <a:p>
                      <a:r>
                        <a:rPr lang="en-US" sz="1600" dirty="0" smtClean="0">
                          <a:solidFill>
                            <a:srgbClr val="3333CC"/>
                          </a:solidFill>
                        </a:rPr>
                        <a:t>Assessments available at end of reporting period</a:t>
                      </a:r>
                    </a:p>
                    <a:p>
                      <a:pPr marL="363538" indent="0"/>
                      <a:r>
                        <a:rPr lang="en-US" sz="1600" dirty="0" smtClean="0"/>
                        <a:t>Public accessible</a:t>
                      </a:r>
                      <a:r>
                        <a:rPr lang="en-US" sz="1600" baseline="0" dirty="0" smtClean="0"/>
                        <a:t> assessments</a:t>
                      </a:r>
                    </a:p>
                    <a:p>
                      <a:pPr marL="363538" indent="0"/>
                      <a:r>
                        <a:rPr lang="en-US" sz="1600" baseline="0" dirty="0" smtClean="0"/>
                        <a:t>Course-specific assessments</a:t>
                      </a:r>
                      <a:endParaRPr lang="en-US" sz="1600" dirty="0"/>
                    </a:p>
                  </a:txBody>
                  <a:tcPr/>
                </a:tc>
                <a:tc>
                  <a:txBody>
                    <a:bodyPr/>
                    <a:lstStyle/>
                    <a:p>
                      <a:pPr algn="r"/>
                      <a:endParaRPr lang="en-US" sz="1600" dirty="0" smtClean="0"/>
                    </a:p>
                    <a:p>
                      <a:pPr algn="r"/>
                      <a:r>
                        <a:rPr lang="en-US" sz="1600" dirty="0" smtClean="0"/>
                        <a:t>1</a:t>
                      </a:r>
                    </a:p>
                    <a:p>
                      <a:pPr algn="r"/>
                      <a:r>
                        <a:rPr lang="en-US" sz="1600" dirty="0" smtClean="0"/>
                        <a:t>4</a:t>
                      </a:r>
                      <a:endParaRPr lang="en-US" sz="1600" dirty="0"/>
                    </a:p>
                  </a:txBody>
                  <a:tcPr/>
                </a:tc>
                <a:tc>
                  <a:txBody>
                    <a:bodyPr/>
                    <a:lstStyle/>
                    <a:p>
                      <a:pPr algn="r"/>
                      <a:endParaRPr lang="en-US" sz="1600" dirty="0" smtClean="0"/>
                    </a:p>
                    <a:p>
                      <a:pPr algn="r"/>
                      <a:r>
                        <a:rPr lang="en-US" sz="1600" dirty="0" smtClean="0"/>
                        <a:t>1</a:t>
                      </a:r>
                    </a:p>
                    <a:p>
                      <a:pPr algn="r"/>
                      <a:r>
                        <a:rPr lang="en-US" sz="1600" dirty="0" smtClean="0"/>
                        <a:t>7</a:t>
                      </a:r>
                      <a:endParaRPr lang="en-US" sz="1600" dirty="0"/>
                    </a:p>
                  </a:txBody>
                  <a:tcPr/>
                </a:tc>
              </a:tr>
              <a:tr h="370840">
                <a:tc>
                  <a:txBody>
                    <a:bodyPr/>
                    <a:lstStyle/>
                    <a:p>
                      <a:r>
                        <a:rPr lang="en-US" sz="1600" dirty="0" smtClean="0">
                          <a:solidFill>
                            <a:schemeClr val="accent2"/>
                          </a:solidFill>
                        </a:rPr>
                        <a:t>E-Learning development and delivery during reporting period</a:t>
                      </a:r>
                    </a:p>
                    <a:p>
                      <a:pPr marL="363538" indent="0"/>
                      <a:r>
                        <a:rPr lang="en-US" sz="1600" dirty="0" smtClean="0"/>
                        <a:t>Presentations developed</a:t>
                      </a:r>
                    </a:p>
                    <a:p>
                      <a:pPr marL="363538" indent="0"/>
                      <a:r>
                        <a:rPr lang="en-US" sz="1600" dirty="0" smtClean="0"/>
                        <a:t>Assessments developed</a:t>
                      </a:r>
                    </a:p>
                    <a:p>
                      <a:pPr marL="363538" indent="0"/>
                      <a:r>
                        <a:rPr lang="en-US" sz="1600" dirty="0" smtClean="0"/>
                        <a:t>Interactive webinars delivered as part of E-Learning</a:t>
                      </a:r>
                      <a:r>
                        <a:rPr lang="en-US" sz="1600" baseline="0" dirty="0" smtClean="0"/>
                        <a:t> courses</a:t>
                      </a:r>
                      <a:endParaRPr lang="en-US" sz="1600" dirty="0"/>
                    </a:p>
                  </a:txBody>
                  <a:tcPr/>
                </a:tc>
                <a:tc>
                  <a:txBody>
                    <a:bodyPr/>
                    <a:lstStyle/>
                    <a:p>
                      <a:pPr algn="r"/>
                      <a:endParaRPr lang="en-US" sz="1600" dirty="0" smtClean="0"/>
                    </a:p>
                    <a:p>
                      <a:pPr algn="r"/>
                      <a:r>
                        <a:rPr lang="en-US" sz="1600" dirty="0" smtClean="0"/>
                        <a:t>20</a:t>
                      </a:r>
                    </a:p>
                    <a:p>
                      <a:pPr algn="r"/>
                      <a:r>
                        <a:rPr lang="en-US" sz="1600" dirty="0" smtClean="0"/>
                        <a:t>4</a:t>
                      </a:r>
                    </a:p>
                    <a:p>
                      <a:pPr algn="r"/>
                      <a:r>
                        <a:rPr lang="en-US" sz="1600" dirty="0" smtClean="0"/>
                        <a:t>8</a:t>
                      </a:r>
                      <a:endParaRPr lang="en-US" sz="1600" dirty="0"/>
                    </a:p>
                  </a:txBody>
                  <a:tcPr/>
                </a:tc>
                <a:tc>
                  <a:txBody>
                    <a:bodyPr/>
                    <a:lstStyle/>
                    <a:p>
                      <a:pPr algn="r"/>
                      <a:endParaRPr lang="en-US" sz="1600" dirty="0" smtClean="0"/>
                    </a:p>
                    <a:p>
                      <a:pPr algn="r"/>
                      <a:r>
                        <a:rPr lang="en-US" sz="1600" dirty="0" smtClean="0"/>
                        <a:t>10</a:t>
                      </a:r>
                    </a:p>
                    <a:p>
                      <a:pPr algn="r"/>
                      <a:r>
                        <a:rPr lang="en-US" sz="1600" dirty="0" smtClean="0"/>
                        <a:t>3</a:t>
                      </a:r>
                    </a:p>
                    <a:p>
                      <a:pPr algn="r"/>
                      <a:r>
                        <a:rPr lang="en-US" sz="1600" dirty="0" smtClean="0"/>
                        <a:t>24</a:t>
                      </a:r>
                      <a:endParaRPr lang="en-US" sz="1600" dirty="0"/>
                    </a:p>
                  </a:txBody>
                  <a:tcPr/>
                </a:tc>
              </a:tr>
              <a:tr h="370840">
                <a:tc>
                  <a:txBody>
                    <a:bodyPr/>
                    <a:lstStyle/>
                    <a:p>
                      <a:r>
                        <a:rPr lang="en-US" sz="1600" dirty="0" smtClean="0">
                          <a:solidFill>
                            <a:srgbClr val="3333CC"/>
                          </a:solidFill>
                        </a:rPr>
                        <a:t>Usage of public E-learning materials during reporting period</a:t>
                      </a:r>
                    </a:p>
                    <a:p>
                      <a:pPr marL="363538" indent="0"/>
                      <a:r>
                        <a:rPr lang="en-US" sz="1600" dirty="0" smtClean="0"/>
                        <a:t>Public accessible</a:t>
                      </a:r>
                      <a:r>
                        <a:rPr lang="en-US" sz="1600" baseline="0" dirty="0" smtClean="0"/>
                        <a:t> presentation views</a:t>
                      </a:r>
                    </a:p>
                    <a:p>
                      <a:pPr marL="363538" indent="0"/>
                      <a:r>
                        <a:rPr lang="en-US" sz="1600" baseline="0" dirty="0" smtClean="0"/>
                        <a:t>Public accessible assessments taken</a:t>
                      </a:r>
                    </a:p>
                    <a:p>
                      <a:pPr marL="363538" indent="0"/>
                      <a:r>
                        <a:rPr lang="en-US" sz="1600" baseline="0" dirty="0" smtClean="0"/>
                        <a:t>Average mark for assessment taken</a:t>
                      </a:r>
                      <a:endParaRPr lang="en-US" sz="1600" dirty="0"/>
                    </a:p>
                  </a:txBody>
                  <a:tcPr/>
                </a:tc>
                <a:tc>
                  <a:txBody>
                    <a:bodyPr/>
                    <a:lstStyle/>
                    <a:p>
                      <a:pPr algn="r"/>
                      <a:endParaRPr lang="en-US" sz="1600" dirty="0" smtClean="0"/>
                    </a:p>
                    <a:p>
                      <a:pPr algn="r"/>
                      <a:r>
                        <a:rPr lang="en-US" sz="1600" dirty="0" smtClean="0"/>
                        <a:t>143</a:t>
                      </a:r>
                    </a:p>
                    <a:p>
                      <a:pPr algn="r"/>
                      <a:r>
                        <a:rPr lang="en-US" sz="1600" dirty="0" smtClean="0"/>
                        <a:t>243</a:t>
                      </a:r>
                    </a:p>
                    <a:p>
                      <a:pPr algn="r"/>
                      <a:r>
                        <a:rPr lang="en-US" sz="1600" dirty="0" smtClean="0"/>
                        <a:t>48%</a:t>
                      </a:r>
                      <a:endParaRPr lang="en-US" sz="1600" dirty="0"/>
                    </a:p>
                  </a:txBody>
                  <a:tcPr/>
                </a:tc>
                <a:tc>
                  <a:txBody>
                    <a:bodyPr/>
                    <a:lstStyle/>
                    <a:p>
                      <a:pPr algn="r"/>
                      <a:endParaRPr lang="en-US" sz="1600" dirty="0" smtClean="0"/>
                    </a:p>
                    <a:p>
                      <a:pPr algn="r"/>
                      <a:r>
                        <a:rPr lang="en-US" sz="1600" dirty="0" smtClean="0"/>
                        <a:t>2153</a:t>
                      </a:r>
                    </a:p>
                    <a:p>
                      <a:pPr algn="r"/>
                      <a:r>
                        <a:rPr lang="en-US" sz="1600" dirty="0" smtClean="0"/>
                        <a:t>133</a:t>
                      </a:r>
                    </a:p>
                    <a:p>
                      <a:pPr algn="r"/>
                      <a:r>
                        <a:rPr lang="en-US" sz="1600" dirty="0" smtClean="0"/>
                        <a:t>68%</a:t>
                      </a:r>
                      <a:endParaRPr lang="en-US" sz="1600" dirty="0"/>
                    </a:p>
                  </a:txBody>
                  <a:tcPr/>
                </a:tc>
              </a:tr>
            </a:tbl>
          </a:graphicData>
        </a:graphic>
      </p:graphicFrame>
    </p:spTree>
    <p:extLst>
      <p:ext uri="{BB962C8B-B14F-4D97-AF65-F5344CB8AC3E}">
        <p14:creationId xmlns:p14="http://schemas.microsoft.com/office/powerpoint/2010/main" val="3976045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68589133"/>
              </p:ext>
            </p:extLst>
          </p:nvPr>
        </p:nvGraphicFramePr>
        <p:xfrm>
          <a:off x="457200" y="1452563"/>
          <a:ext cx="8508826" cy="4419600"/>
        </p:xfrm>
        <a:graphic>
          <a:graphicData uri="http://schemas.openxmlformats.org/drawingml/2006/table">
            <a:tbl>
              <a:tblPr firstRow="1" bandRow="1"/>
              <a:tblGrid>
                <a:gridCol w="6969594"/>
                <a:gridCol w="654174"/>
                <a:gridCol w="885058"/>
              </a:tblGrid>
              <a:tr h="370840">
                <a:tc>
                  <a:txBody>
                    <a:bodyPr/>
                    <a:lstStyle/>
                    <a:p>
                      <a:r>
                        <a:rPr lang="en-US" sz="1600" dirty="0" smtClean="0">
                          <a:solidFill>
                            <a:srgbClr val="3333CC"/>
                          </a:solidFill>
                        </a:rPr>
                        <a:t>Course</a:t>
                      </a:r>
                      <a:r>
                        <a:rPr lang="en-US" sz="1600" baseline="0" dirty="0" smtClean="0">
                          <a:solidFill>
                            <a:srgbClr val="3333CC"/>
                          </a:solidFill>
                        </a:rPr>
                        <a:t> enrollment and completion during reporting period</a:t>
                      </a:r>
                    </a:p>
                    <a:p>
                      <a:pPr marL="363538" indent="0"/>
                      <a:r>
                        <a:rPr lang="en-US" sz="1600" baseline="0" dirty="0" smtClean="0"/>
                        <a:t>Students starting Foundation Course</a:t>
                      </a:r>
                    </a:p>
                    <a:p>
                      <a:pPr marL="363538" indent="0"/>
                      <a:r>
                        <a:rPr lang="en-US" sz="1600" baseline="0" dirty="0" smtClean="0"/>
                        <a:t>Students currently taking Foundation Course</a:t>
                      </a:r>
                    </a:p>
                    <a:p>
                      <a:pPr marL="363538" indent="0"/>
                      <a:r>
                        <a:rPr lang="en-US" sz="1600" baseline="0" dirty="0" smtClean="0"/>
                        <a:t>Students successfully completing Foundation Course</a:t>
                      </a:r>
                    </a:p>
                    <a:p>
                      <a:pPr marL="363538" indent="0"/>
                      <a:r>
                        <a:rPr lang="en-US" sz="1600" baseline="0" dirty="0" smtClean="0"/>
                        <a:t>Drop out/did not successfully complete Foundation Course</a:t>
                      </a:r>
                    </a:p>
                    <a:p>
                      <a:pPr marL="363538" indent="0"/>
                      <a:r>
                        <a:rPr lang="en-US" sz="1600" baseline="0" dirty="0" smtClean="0"/>
                        <a:t>Students starting Implementation Course</a:t>
                      </a:r>
                    </a:p>
                    <a:p>
                      <a:pPr marL="363538" indent="0"/>
                      <a:r>
                        <a:rPr lang="en-US" sz="1600" baseline="0" dirty="0" smtClean="0"/>
                        <a:t>Students currently taking Implementation Course</a:t>
                      </a:r>
                    </a:p>
                    <a:p>
                      <a:pPr marL="363538" indent="0"/>
                      <a:r>
                        <a:rPr lang="en-US" sz="1600" baseline="0" dirty="0" smtClean="0"/>
                        <a:t>Students successfully completing Implementation Course</a:t>
                      </a:r>
                    </a:p>
                    <a:p>
                      <a:pPr marL="363538" indent="0"/>
                      <a:r>
                        <a:rPr lang="en-US" sz="1600" baseline="0" dirty="0" smtClean="0"/>
                        <a:t>Drop out or did not successfully complete Implementation Course</a:t>
                      </a:r>
                      <a:endParaRPr lang="en-US" sz="1600" dirty="0"/>
                    </a:p>
                  </a:txBody>
                  <a:tcPr/>
                </a:tc>
                <a:tc>
                  <a:txBody>
                    <a:bodyPr/>
                    <a:lstStyle/>
                    <a:p>
                      <a:pPr algn="ctr"/>
                      <a:r>
                        <a:rPr lang="en-US" sz="1600" baseline="0" dirty="0" smtClean="0">
                          <a:solidFill>
                            <a:srgbClr val="3333CC"/>
                          </a:solidFill>
                        </a:rPr>
                        <a:t>Q2</a:t>
                      </a:r>
                    </a:p>
                    <a:p>
                      <a:pPr algn="r"/>
                      <a:r>
                        <a:rPr lang="en-US" sz="1600" dirty="0" smtClean="0"/>
                        <a:t>521</a:t>
                      </a:r>
                    </a:p>
                    <a:p>
                      <a:pPr algn="r"/>
                      <a:r>
                        <a:rPr lang="en-US" sz="1600" dirty="0" smtClean="0"/>
                        <a:t>522</a:t>
                      </a:r>
                    </a:p>
                    <a:p>
                      <a:pPr algn="r"/>
                      <a:r>
                        <a:rPr lang="en-US" sz="1600" dirty="0" smtClean="0"/>
                        <a:t>275</a:t>
                      </a:r>
                    </a:p>
                    <a:p>
                      <a:pPr algn="r"/>
                      <a:r>
                        <a:rPr lang="en-US" sz="1600" dirty="0" smtClean="0"/>
                        <a:t>99</a:t>
                      </a:r>
                    </a:p>
                    <a:p>
                      <a:pPr algn="r"/>
                      <a:r>
                        <a:rPr lang="en-US" sz="1600" dirty="0" smtClean="0"/>
                        <a:t>0</a:t>
                      </a:r>
                      <a:endParaRPr lang="en-US" sz="1600" baseline="0" dirty="0" smtClean="0"/>
                    </a:p>
                    <a:p>
                      <a:pPr algn="r"/>
                      <a:r>
                        <a:rPr lang="en-US" sz="1600" baseline="0" dirty="0" smtClean="0"/>
                        <a:t>0</a:t>
                      </a:r>
                    </a:p>
                    <a:p>
                      <a:pPr algn="r"/>
                      <a:r>
                        <a:rPr lang="en-US" sz="1600" baseline="0" dirty="0" smtClean="0"/>
                        <a:t>0</a:t>
                      </a:r>
                    </a:p>
                    <a:p>
                      <a:pPr algn="r"/>
                      <a:r>
                        <a:rPr lang="en-US" sz="1600" baseline="0" dirty="0" smtClean="0"/>
                        <a:t>0</a:t>
                      </a:r>
                      <a:endParaRPr lang="en-US" sz="1600" dirty="0"/>
                    </a:p>
                  </a:txBody>
                  <a:tcPr/>
                </a:tc>
                <a:tc>
                  <a:txBody>
                    <a:bodyPr/>
                    <a:lstStyle/>
                    <a:p>
                      <a:pPr algn="ctr"/>
                      <a:r>
                        <a:rPr lang="en-US" sz="1600" baseline="0" dirty="0" smtClean="0">
                          <a:solidFill>
                            <a:srgbClr val="3333CC"/>
                          </a:solidFill>
                        </a:rPr>
                        <a:t>Q3</a:t>
                      </a:r>
                    </a:p>
                    <a:p>
                      <a:pPr algn="r"/>
                      <a:r>
                        <a:rPr lang="en-US" sz="1600" dirty="0" smtClean="0"/>
                        <a:t>622</a:t>
                      </a:r>
                    </a:p>
                    <a:p>
                      <a:pPr algn="r"/>
                      <a:r>
                        <a:rPr lang="en-US" sz="1600" dirty="0" smtClean="0"/>
                        <a:t>905</a:t>
                      </a:r>
                    </a:p>
                    <a:p>
                      <a:pPr algn="r"/>
                      <a:r>
                        <a:rPr lang="en-US" sz="1600" dirty="0" smtClean="0"/>
                        <a:t>186</a:t>
                      </a:r>
                    </a:p>
                    <a:p>
                      <a:pPr algn="r"/>
                      <a:r>
                        <a:rPr lang="en-US" sz="1600" dirty="0" smtClean="0"/>
                        <a:t>53</a:t>
                      </a:r>
                    </a:p>
                    <a:p>
                      <a:pPr algn="r"/>
                      <a:r>
                        <a:rPr lang="en-US" sz="1600" dirty="0" smtClean="0"/>
                        <a:t>51</a:t>
                      </a:r>
                    </a:p>
                    <a:p>
                      <a:pPr algn="r"/>
                      <a:r>
                        <a:rPr lang="en-US" sz="1600" dirty="0" smtClean="0"/>
                        <a:t>49</a:t>
                      </a:r>
                    </a:p>
                    <a:p>
                      <a:pPr algn="r"/>
                      <a:r>
                        <a:rPr lang="en-US" sz="1600" dirty="0" smtClean="0"/>
                        <a:t>0</a:t>
                      </a:r>
                    </a:p>
                    <a:p>
                      <a:pPr algn="r"/>
                      <a:r>
                        <a:rPr lang="en-US" sz="1600" dirty="0" smtClean="0"/>
                        <a:t>2</a:t>
                      </a:r>
                    </a:p>
                  </a:txBody>
                  <a:tcPr/>
                </a:tc>
              </a:tr>
              <a:tr h="370840">
                <a:tc>
                  <a:txBody>
                    <a:bodyPr/>
                    <a:lstStyle/>
                    <a:p>
                      <a:r>
                        <a:rPr lang="en-US" sz="1600" dirty="0" smtClean="0">
                          <a:solidFill>
                            <a:srgbClr val="3333CC"/>
                          </a:solidFill>
                        </a:rPr>
                        <a:t>Course demand in this reporting period</a:t>
                      </a:r>
                    </a:p>
                    <a:p>
                      <a:pPr marL="363538" indent="0"/>
                      <a:r>
                        <a:rPr lang="en-US" sz="1600" dirty="0" smtClean="0"/>
                        <a:t>New Foundation Course applicants</a:t>
                      </a:r>
                    </a:p>
                    <a:p>
                      <a:pPr marL="363538" indent="0"/>
                      <a:r>
                        <a:rPr lang="en-US" sz="1600" dirty="0" smtClean="0"/>
                        <a:t>New Implementation Course applicants</a:t>
                      </a:r>
                      <a:endParaRPr lang="en-US" sz="1600" dirty="0"/>
                    </a:p>
                  </a:txBody>
                  <a:tcPr/>
                </a:tc>
                <a:tc>
                  <a:txBody>
                    <a:bodyPr/>
                    <a:lstStyle/>
                    <a:p>
                      <a:pPr algn="r"/>
                      <a:endParaRPr lang="en-US" sz="1600" dirty="0" smtClean="0"/>
                    </a:p>
                    <a:p>
                      <a:pPr algn="r"/>
                      <a:r>
                        <a:rPr lang="en-US" sz="1600" dirty="0" smtClean="0"/>
                        <a:t>890</a:t>
                      </a:r>
                    </a:p>
                    <a:p>
                      <a:pPr algn="r"/>
                      <a:r>
                        <a:rPr lang="en-US" sz="1600" dirty="0" smtClean="0"/>
                        <a:t>112</a:t>
                      </a:r>
                      <a:endParaRPr lang="en-US" sz="1600" dirty="0"/>
                    </a:p>
                  </a:txBody>
                  <a:tcPr/>
                </a:tc>
                <a:tc>
                  <a:txBody>
                    <a:bodyPr/>
                    <a:lstStyle/>
                    <a:p>
                      <a:pPr algn="r"/>
                      <a:endParaRPr lang="en-US" sz="1600" dirty="0" smtClean="0"/>
                    </a:p>
                    <a:p>
                      <a:pPr algn="r"/>
                      <a:r>
                        <a:rPr lang="en-US" sz="1600" dirty="0" smtClean="0"/>
                        <a:t>365</a:t>
                      </a:r>
                    </a:p>
                    <a:p>
                      <a:pPr algn="r"/>
                      <a:r>
                        <a:rPr lang="en-US" sz="1600" dirty="0" smtClean="0"/>
                        <a:t>132</a:t>
                      </a:r>
                      <a:endParaRPr lang="en-US" sz="1600" dirty="0"/>
                    </a:p>
                  </a:txBody>
                  <a:tcPr/>
                </a:tc>
              </a:tr>
              <a:tr h="370840">
                <a:tc>
                  <a:txBody>
                    <a:bodyPr/>
                    <a:lstStyle/>
                    <a:p>
                      <a:r>
                        <a:rPr lang="en-US" sz="1600" dirty="0" smtClean="0">
                          <a:solidFill>
                            <a:srgbClr val="3333CC"/>
                          </a:solidFill>
                        </a:rPr>
                        <a:t>Unmet course demand at end of reporting period – Students applying for…</a:t>
                      </a:r>
                    </a:p>
                    <a:p>
                      <a:pPr marL="363538" indent="0"/>
                      <a:r>
                        <a:rPr lang="en-US" sz="1600" dirty="0" smtClean="0"/>
                        <a:t>Foundation Course with confirmed place allocated in next 6 months</a:t>
                      </a:r>
                    </a:p>
                    <a:p>
                      <a:pPr marL="363538" indent="0"/>
                      <a:r>
                        <a:rPr lang="en-US" sz="1600" baseline="0" dirty="0" smtClean="0"/>
                        <a:t>Foundation Course without a confirmed place in next six months</a:t>
                      </a:r>
                    </a:p>
                    <a:p>
                      <a:pPr marL="363538" indent="0"/>
                      <a:r>
                        <a:rPr lang="en-US" sz="1600" baseline="0" dirty="0" smtClean="0"/>
                        <a:t>Implementation Course with confirmed place allocated in next 6 months</a:t>
                      </a:r>
                    </a:p>
                    <a:p>
                      <a:pPr marL="363538" indent="0"/>
                      <a:r>
                        <a:rPr lang="en-US" sz="1600" baseline="0" dirty="0" smtClean="0"/>
                        <a:t>Implementation Course without a confirmed place in next 6 months</a:t>
                      </a:r>
                      <a:endParaRPr lang="en-US" sz="1600" dirty="0"/>
                    </a:p>
                  </a:txBody>
                  <a:tcPr/>
                </a:tc>
                <a:tc>
                  <a:txBody>
                    <a:bodyPr/>
                    <a:lstStyle/>
                    <a:p>
                      <a:pPr algn="r"/>
                      <a:endParaRPr lang="en-US" sz="1600" dirty="0" smtClean="0"/>
                    </a:p>
                    <a:p>
                      <a:pPr algn="r"/>
                      <a:r>
                        <a:rPr lang="en-US" sz="1600" dirty="0" smtClean="0"/>
                        <a:t>700</a:t>
                      </a:r>
                    </a:p>
                    <a:p>
                      <a:pPr algn="r"/>
                      <a:r>
                        <a:rPr lang="en-US" sz="1600" dirty="0" smtClean="0"/>
                        <a:t>0</a:t>
                      </a:r>
                    </a:p>
                    <a:p>
                      <a:pPr algn="r"/>
                      <a:r>
                        <a:rPr lang="en-US" sz="1600" dirty="0" smtClean="0"/>
                        <a:t>112</a:t>
                      </a:r>
                    </a:p>
                    <a:p>
                      <a:pPr algn="r"/>
                      <a:r>
                        <a:rPr lang="en-US" sz="1600" dirty="0" smtClean="0"/>
                        <a:t>0</a:t>
                      </a:r>
                      <a:endParaRPr lang="en-US" sz="1600" dirty="0"/>
                    </a:p>
                  </a:txBody>
                  <a:tcPr/>
                </a:tc>
                <a:tc>
                  <a:txBody>
                    <a:bodyPr/>
                    <a:lstStyle/>
                    <a:p>
                      <a:pPr algn="r"/>
                      <a:endParaRPr lang="en-US" sz="1600" dirty="0" smtClean="0"/>
                    </a:p>
                    <a:p>
                      <a:pPr algn="r"/>
                      <a:r>
                        <a:rPr lang="en-US" sz="1600" dirty="0" smtClean="0"/>
                        <a:t>365</a:t>
                      </a:r>
                    </a:p>
                    <a:p>
                      <a:pPr algn="r"/>
                      <a:r>
                        <a:rPr lang="en-US" sz="1600" dirty="0" smtClean="0"/>
                        <a:t>0</a:t>
                      </a:r>
                    </a:p>
                    <a:p>
                      <a:pPr algn="r"/>
                      <a:r>
                        <a:rPr lang="en-US" sz="1600" dirty="0" smtClean="0"/>
                        <a:t>162</a:t>
                      </a:r>
                    </a:p>
                    <a:p>
                      <a:pPr algn="r"/>
                      <a:r>
                        <a:rPr lang="en-US" sz="1600" dirty="0" smtClean="0"/>
                        <a:t>2</a:t>
                      </a:r>
                      <a:endParaRPr lang="en-US" sz="1600" dirty="0"/>
                    </a:p>
                  </a:txBody>
                  <a:tcPr/>
                </a:tc>
              </a:tr>
            </a:tbl>
          </a:graphicData>
        </a:graphic>
      </p:graphicFrame>
      <p:sp>
        <p:nvSpPr>
          <p:cNvPr id="3" name="Title 2"/>
          <p:cNvSpPr>
            <a:spLocks noGrp="1"/>
          </p:cNvSpPr>
          <p:nvPr>
            <p:ph type="title"/>
          </p:nvPr>
        </p:nvSpPr>
        <p:spPr/>
        <p:txBody>
          <a:bodyPr/>
          <a:lstStyle/>
          <a:p>
            <a:r>
              <a:rPr lang="en-US" dirty="0"/>
              <a:t>Education KPIs 2015 Q3 </a:t>
            </a:r>
            <a:r>
              <a:rPr lang="en-US" sz="2000" dirty="0" smtClean="0"/>
              <a:t>(slide 2 of 3)</a:t>
            </a:r>
            <a:endParaRPr lang="en-US" sz="2000" dirty="0"/>
          </a:p>
        </p:txBody>
      </p:sp>
    </p:spTree>
    <p:extLst>
      <p:ext uri="{BB962C8B-B14F-4D97-AF65-F5344CB8AC3E}">
        <p14:creationId xmlns:p14="http://schemas.microsoft.com/office/powerpoint/2010/main" val="3675416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31516"/>
            <a:ext cx="8296874" cy="790836"/>
          </a:xfrm>
        </p:spPr>
        <p:txBody>
          <a:bodyPr/>
          <a:lstStyle/>
          <a:p>
            <a:r>
              <a:rPr lang="en-US" dirty="0"/>
              <a:t>Education KPIs 2015 Q3  </a:t>
            </a:r>
            <a:r>
              <a:rPr lang="en-US" sz="2000" dirty="0"/>
              <a:t>(slide </a:t>
            </a:r>
            <a:r>
              <a:rPr lang="en-US" sz="2000" dirty="0" smtClean="0"/>
              <a:t>3 </a:t>
            </a:r>
            <a:r>
              <a:rPr lang="en-US" sz="2000" dirty="0"/>
              <a:t>of 3)</a:t>
            </a:r>
            <a:r>
              <a:rPr lang="en-US" sz="2000" dirty="0" smtClean="0"/>
              <a:t/>
            </a:r>
            <a:br>
              <a:rPr lang="en-US" sz="2000" dirty="0" smtClean="0"/>
            </a:br>
            <a:r>
              <a:rPr lang="en-US" sz="2400" dirty="0" smtClean="0"/>
              <a:t>Helpdesk tickets and response times and resolution rates </a:t>
            </a:r>
            <a:endParaRPr lang="en-US" dirty="0"/>
          </a:p>
        </p:txBody>
      </p:sp>
      <p:pic>
        <p:nvPicPr>
          <p:cNvPr id="2" name="Picture 1"/>
          <p:cNvPicPr>
            <a:picLocks noChangeAspect="1"/>
          </p:cNvPicPr>
          <p:nvPr/>
        </p:nvPicPr>
        <p:blipFill>
          <a:blip r:embed="rId2"/>
          <a:stretch>
            <a:fillRect/>
          </a:stretch>
        </p:blipFill>
        <p:spPr>
          <a:xfrm>
            <a:off x="167725" y="1421992"/>
            <a:ext cx="4492630" cy="2939332"/>
          </a:xfrm>
          <a:prstGeom prst="rect">
            <a:avLst/>
          </a:prstGeom>
        </p:spPr>
      </p:pic>
      <p:pic>
        <p:nvPicPr>
          <p:cNvPr id="4" name="Picture 3"/>
          <p:cNvPicPr>
            <a:picLocks noChangeAspect="1"/>
          </p:cNvPicPr>
          <p:nvPr/>
        </p:nvPicPr>
        <p:blipFill>
          <a:blip r:embed="rId3"/>
          <a:stretch>
            <a:fillRect/>
          </a:stretch>
        </p:blipFill>
        <p:spPr>
          <a:xfrm>
            <a:off x="4804118" y="1421993"/>
            <a:ext cx="4177959" cy="2939332"/>
          </a:xfrm>
          <a:prstGeom prst="rect">
            <a:avLst/>
          </a:prstGeom>
        </p:spPr>
      </p:pic>
      <p:pic>
        <p:nvPicPr>
          <p:cNvPr id="5" name="Picture 4"/>
          <p:cNvPicPr>
            <a:picLocks noChangeAspect="1"/>
          </p:cNvPicPr>
          <p:nvPr/>
        </p:nvPicPr>
        <p:blipFill>
          <a:blip r:embed="rId4"/>
          <a:stretch>
            <a:fillRect/>
          </a:stretch>
        </p:blipFill>
        <p:spPr>
          <a:xfrm>
            <a:off x="1341798" y="4469156"/>
            <a:ext cx="5750567" cy="2101283"/>
          </a:xfrm>
          <a:prstGeom prst="rect">
            <a:avLst/>
          </a:prstGeom>
        </p:spPr>
      </p:pic>
    </p:spTree>
    <p:extLst>
      <p:ext uri="{BB962C8B-B14F-4D97-AF65-F5344CB8AC3E}">
        <p14:creationId xmlns:p14="http://schemas.microsoft.com/office/powerpoint/2010/main" val="43908548"/>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UDIO_ID" val="286"/>
  <p:tag name="ARTICULATE_AUDIO_RECORDED" val="1"/>
  <p:tag name="ELAPSEDTIME" val="16.7"/>
  <p:tag name="ARTICULATE_USED_LAYOUT" val="2"/>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4.xml><?xml version="1.0" encoding="utf-8"?>
<p:tagLst xmlns:a="http://schemas.openxmlformats.org/drawingml/2006/main" xmlns:r="http://schemas.openxmlformats.org/officeDocument/2006/relationships" xmlns:p="http://schemas.openxmlformats.org/presentationml/2006/main">
  <p:tag name="AUDIO_ID" val="286"/>
  <p:tag name="ARTICULATE_AUDIO_RECORDED" val="1"/>
  <p:tag name="ELAPSEDTIME" val="16.7"/>
  <p:tag name="ARTICULATE_USED_LAYOUT" val="2"/>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6.xml><?xml version="1.0" encoding="utf-8"?>
<p:tagLst xmlns:a="http://schemas.openxmlformats.org/drawingml/2006/main" xmlns:r="http://schemas.openxmlformats.org/officeDocument/2006/relationships" xmlns:p="http://schemas.openxmlformats.org/presentationml/2006/main">
  <p:tag name="AUDIO_ID" val="286"/>
  <p:tag name="ARTICULATE_AUDIO_RECORDED" val="1"/>
  <p:tag name="ELAPSEDTIME" val="16.7"/>
  <p:tag name="ARTICULATE_USED_LAYOUT" val="2"/>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8.xml><?xml version="1.0" encoding="utf-8"?>
<p:tagLst xmlns:a="http://schemas.openxmlformats.org/drawingml/2006/main" xmlns:r="http://schemas.openxmlformats.org/officeDocument/2006/relationships" xmlns:p="http://schemas.openxmlformats.org/presentationml/2006/main">
  <p:tag name="AUDIO_ID" val="286"/>
  <p:tag name="ARTICULATE_AUDIO_RECORDED" val="1"/>
  <p:tag name="ELAPSEDTIME" val="16.7"/>
  <p:tag name="ARTICULATE_USED_LAYOUT" val="2"/>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heme/theme1.xml><?xml version="1.0" encoding="utf-8"?>
<a:theme xmlns:a="http://schemas.openxmlformats.org/drawingml/2006/main" name="SnomedCT_ELearning_Template">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SnomedCT_ELearning_Template.potx</Template>
  <TotalTime>2911</TotalTime>
  <Words>1333</Words>
  <Application>Microsoft Macintosh PowerPoint</Application>
  <PresentationFormat>On-screen Show (4:3)</PresentationFormat>
  <Paragraphs>228</Paragraphs>
  <Slides>21</Slides>
  <Notes>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SnomedCT_ELearning_Template</vt:lpstr>
      <vt:lpstr>Role of Advisory Groups  </vt:lpstr>
      <vt:lpstr>Role of Advisory Groups</vt:lpstr>
      <vt:lpstr>Scope of the E-Learning Advisory Group</vt:lpstr>
      <vt:lpstr>Scope of the E-Learning Advisory Group</vt:lpstr>
      <vt:lpstr>Questions and Discussion</vt:lpstr>
      <vt:lpstr>E-Learning Status Report</vt:lpstr>
      <vt:lpstr>Education KPIs 2015 Q3 (slide 1 of 3)</vt:lpstr>
      <vt:lpstr>Education KPIs 2015 Q3 (slide 2 of 3)</vt:lpstr>
      <vt:lpstr>Education KPIs 2015 Q3  (slide 3 of 3) Helpdesk tickets and response times and resolution rates </vt:lpstr>
      <vt:lpstr>Education – 2015 Q3 Achievements</vt:lpstr>
      <vt:lpstr>Education – 2015 Q4 Key Objectives</vt:lpstr>
      <vt:lpstr>Questions and Discussion</vt:lpstr>
      <vt:lpstr>E-Learning Advisory Group Work Plan Development</vt:lpstr>
      <vt:lpstr>I&amp;E 2016 Work Items or Sub-items Relevant to ELAG</vt:lpstr>
      <vt:lpstr>I&amp;E 2016 Priorities for Work Items Relevant to ELAG</vt:lpstr>
      <vt:lpstr>Questions and Discussion</vt:lpstr>
      <vt:lpstr>E-Learning Advisory Group Next Steps for E-Learning – Discussion Topic</vt:lpstr>
      <vt:lpstr>Next Phase of E-Learning Development Current work reaches “steady state” – What next?</vt:lpstr>
      <vt:lpstr>Next Phase of E-Learning Development Some of the possible options for focused action</vt:lpstr>
      <vt:lpstr>Next Phase of E-Learning Development Some of the possible options for focused action</vt:lpstr>
      <vt:lpstr>Questions and Discussion</vt:lpstr>
    </vt:vector>
  </TitlesOfParts>
  <Manager/>
  <Company>IHTSDO</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IHTSDO</dc:creator>
  <cp:keywords/>
  <dc:description/>
  <cp:lastModifiedBy>David Markwell</cp:lastModifiedBy>
  <cp:revision>42</cp:revision>
  <dcterms:modified xsi:type="dcterms:W3CDTF">2015-10-27T21:39:09Z</dcterms:modified>
  <cp:category/>
</cp:coreProperties>
</file>