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comments/comment2.xml" ContentType="application/vnd.openxmlformats-officedocument.presentationml.comments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tags/tag8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79" r:id="rId2"/>
    <p:sldId id="284" r:id="rId3"/>
    <p:sldId id="285" r:id="rId4"/>
    <p:sldId id="283" r:id="rId5"/>
  </p:sldIdLst>
  <p:sldSz cx="26879550" cy="15119350"/>
  <p:notesSz cx="6858000" cy="9144000"/>
  <p:custDataLst>
    <p:tags r:id="rId7"/>
  </p:custDataLst>
  <p:defaultTextStyle>
    <a:defPPr>
      <a:defRPr lang="da-DK"/>
    </a:defPPr>
    <a:lvl1pPr marL="0" algn="l" defTabSz="2015454" rtl="0" eaLnBrk="1" latinLnBrk="0" hangingPunct="1">
      <a:defRPr sz="3966" kern="1200">
        <a:solidFill>
          <a:schemeClr val="tx1"/>
        </a:solidFill>
        <a:latin typeface="+mn-lt"/>
        <a:ea typeface="+mn-ea"/>
        <a:cs typeface="+mn-cs"/>
      </a:defRPr>
    </a:lvl1pPr>
    <a:lvl2pPr marL="1007727" algn="l" defTabSz="2015454" rtl="0" eaLnBrk="1" latinLnBrk="0" hangingPunct="1">
      <a:defRPr sz="3966" kern="1200">
        <a:solidFill>
          <a:schemeClr val="tx1"/>
        </a:solidFill>
        <a:latin typeface="+mn-lt"/>
        <a:ea typeface="+mn-ea"/>
        <a:cs typeface="+mn-cs"/>
      </a:defRPr>
    </a:lvl2pPr>
    <a:lvl3pPr marL="2015454" algn="l" defTabSz="2015454" rtl="0" eaLnBrk="1" latinLnBrk="0" hangingPunct="1">
      <a:defRPr sz="3966" kern="1200">
        <a:solidFill>
          <a:schemeClr val="tx1"/>
        </a:solidFill>
        <a:latin typeface="+mn-lt"/>
        <a:ea typeface="+mn-ea"/>
        <a:cs typeface="+mn-cs"/>
      </a:defRPr>
    </a:lvl3pPr>
    <a:lvl4pPr marL="3023181" algn="l" defTabSz="2015454" rtl="0" eaLnBrk="1" latinLnBrk="0" hangingPunct="1">
      <a:defRPr sz="3966" kern="1200">
        <a:solidFill>
          <a:schemeClr val="tx1"/>
        </a:solidFill>
        <a:latin typeface="+mn-lt"/>
        <a:ea typeface="+mn-ea"/>
        <a:cs typeface="+mn-cs"/>
      </a:defRPr>
    </a:lvl4pPr>
    <a:lvl5pPr marL="4030910" algn="l" defTabSz="2015454" rtl="0" eaLnBrk="1" latinLnBrk="0" hangingPunct="1">
      <a:defRPr sz="3966" kern="1200">
        <a:solidFill>
          <a:schemeClr val="tx1"/>
        </a:solidFill>
        <a:latin typeface="+mn-lt"/>
        <a:ea typeface="+mn-ea"/>
        <a:cs typeface="+mn-cs"/>
      </a:defRPr>
    </a:lvl5pPr>
    <a:lvl6pPr marL="5038638" algn="l" defTabSz="2015454" rtl="0" eaLnBrk="1" latinLnBrk="0" hangingPunct="1">
      <a:defRPr sz="3966" kern="1200">
        <a:solidFill>
          <a:schemeClr val="tx1"/>
        </a:solidFill>
        <a:latin typeface="+mn-lt"/>
        <a:ea typeface="+mn-ea"/>
        <a:cs typeface="+mn-cs"/>
      </a:defRPr>
    </a:lvl6pPr>
    <a:lvl7pPr marL="6046365" algn="l" defTabSz="2015454" rtl="0" eaLnBrk="1" latinLnBrk="0" hangingPunct="1">
      <a:defRPr sz="3966" kern="1200">
        <a:solidFill>
          <a:schemeClr val="tx1"/>
        </a:solidFill>
        <a:latin typeface="+mn-lt"/>
        <a:ea typeface="+mn-ea"/>
        <a:cs typeface="+mn-cs"/>
      </a:defRPr>
    </a:lvl7pPr>
    <a:lvl8pPr marL="7054094" algn="l" defTabSz="2015454" rtl="0" eaLnBrk="1" latinLnBrk="0" hangingPunct="1">
      <a:defRPr sz="3966" kern="1200">
        <a:solidFill>
          <a:schemeClr val="tx1"/>
        </a:solidFill>
        <a:latin typeface="+mn-lt"/>
        <a:ea typeface="+mn-ea"/>
        <a:cs typeface="+mn-cs"/>
      </a:defRPr>
    </a:lvl8pPr>
    <a:lvl9pPr marL="8061821" algn="l" defTabSz="2015454" rtl="0" eaLnBrk="1" latinLnBrk="0" hangingPunct="1">
      <a:defRPr sz="396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wen Moonen" initials="GM" lastIdx="3" clrIdx="0">
    <p:extLst>
      <p:ext uri="{19B8F6BF-5375-455C-9EA6-DF929625EA0E}">
        <p15:presenceInfo xmlns:p15="http://schemas.microsoft.com/office/powerpoint/2012/main" userId="d8bf6a025c3ab78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D200"/>
    <a:srgbClr val="F8CBAD"/>
    <a:srgbClr val="F2A16A"/>
    <a:srgbClr val="DEEBF7"/>
    <a:srgbClr val="BFD8EF"/>
    <a:srgbClr val="DDC5DD"/>
    <a:srgbClr val="BD91BD"/>
    <a:srgbClr val="8EBAC0"/>
    <a:srgbClr val="6BADBD"/>
    <a:srgbClr val="0F9F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008" autoAdjust="0"/>
    <p:restoredTop sz="96400" autoAdjust="0"/>
  </p:normalViewPr>
  <p:slideViewPr>
    <p:cSldViewPr snapToGrid="0">
      <p:cViewPr varScale="1">
        <p:scale>
          <a:sx n="67" d="100"/>
          <a:sy n="67" d="100"/>
        </p:scale>
        <p:origin x="84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9-23T12:59:41.626" idx="3">
    <p:pos x="11760" y="1332"/>
    <p:text>No result for 250171008 |fund ved anamnese og observation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9-23T11:22:28.001" idx="1">
    <p:pos x="7292" y="2961"/>
    <p:text>No results for 399912005 Tryksår</p:text>
    <p:extLst>
      <p:ext uri="{C676402C-5697-4E1C-873F-D02D1690AC5C}">
        <p15:threadingInfo xmlns:p15="http://schemas.microsoft.com/office/powerpoint/2012/main" timeZoneBias="-120"/>
      </p:ext>
    </p:extLst>
  </p:cm>
  <p:cm authorId="1" dt="2022-09-23T11:28:26.029" idx="2">
    <p:pos x="12228" y="1332"/>
    <p:text>No result for 250171008 fund ved anamnese og observation</p:text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3F0570-EA9C-4585-890C-0703E02CE87C}" type="datetimeFigureOut">
              <a:rPr lang="en-US" smtClean="0"/>
              <a:t>12/1/2022</a:t>
            </a:fld>
            <a:endParaRPr lang="en-US" dirty="0"/>
          </a:p>
        </p:txBody>
      </p:sp>
      <p:sp>
        <p:nvSpPr>
          <p:cNvPr id="4" name="Pladsholder til slide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0C892F-D2C8-4F1F-AC21-3E8CB79F0B5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474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015454" rtl="0" eaLnBrk="1" latinLnBrk="0" hangingPunct="1">
      <a:defRPr sz="2646" kern="1200">
        <a:solidFill>
          <a:schemeClr val="tx1"/>
        </a:solidFill>
        <a:latin typeface="+mn-lt"/>
        <a:ea typeface="+mn-ea"/>
        <a:cs typeface="+mn-cs"/>
      </a:defRPr>
    </a:lvl1pPr>
    <a:lvl2pPr marL="1007727" algn="l" defTabSz="2015454" rtl="0" eaLnBrk="1" latinLnBrk="0" hangingPunct="1">
      <a:defRPr sz="2646" kern="1200">
        <a:solidFill>
          <a:schemeClr val="tx1"/>
        </a:solidFill>
        <a:latin typeface="+mn-lt"/>
        <a:ea typeface="+mn-ea"/>
        <a:cs typeface="+mn-cs"/>
      </a:defRPr>
    </a:lvl2pPr>
    <a:lvl3pPr marL="2015454" algn="l" defTabSz="2015454" rtl="0" eaLnBrk="1" latinLnBrk="0" hangingPunct="1">
      <a:defRPr sz="2646" kern="1200">
        <a:solidFill>
          <a:schemeClr val="tx1"/>
        </a:solidFill>
        <a:latin typeface="+mn-lt"/>
        <a:ea typeface="+mn-ea"/>
        <a:cs typeface="+mn-cs"/>
      </a:defRPr>
    </a:lvl3pPr>
    <a:lvl4pPr marL="3023181" algn="l" defTabSz="2015454" rtl="0" eaLnBrk="1" latinLnBrk="0" hangingPunct="1">
      <a:defRPr sz="2646" kern="1200">
        <a:solidFill>
          <a:schemeClr val="tx1"/>
        </a:solidFill>
        <a:latin typeface="+mn-lt"/>
        <a:ea typeface="+mn-ea"/>
        <a:cs typeface="+mn-cs"/>
      </a:defRPr>
    </a:lvl4pPr>
    <a:lvl5pPr marL="4030910" algn="l" defTabSz="2015454" rtl="0" eaLnBrk="1" latinLnBrk="0" hangingPunct="1">
      <a:defRPr sz="2646" kern="1200">
        <a:solidFill>
          <a:schemeClr val="tx1"/>
        </a:solidFill>
        <a:latin typeface="+mn-lt"/>
        <a:ea typeface="+mn-ea"/>
        <a:cs typeface="+mn-cs"/>
      </a:defRPr>
    </a:lvl5pPr>
    <a:lvl6pPr marL="5038638" algn="l" defTabSz="2015454" rtl="0" eaLnBrk="1" latinLnBrk="0" hangingPunct="1">
      <a:defRPr sz="2646" kern="1200">
        <a:solidFill>
          <a:schemeClr val="tx1"/>
        </a:solidFill>
        <a:latin typeface="+mn-lt"/>
        <a:ea typeface="+mn-ea"/>
        <a:cs typeface="+mn-cs"/>
      </a:defRPr>
    </a:lvl6pPr>
    <a:lvl7pPr marL="6046365" algn="l" defTabSz="2015454" rtl="0" eaLnBrk="1" latinLnBrk="0" hangingPunct="1">
      <a:defRPr sz="2646" kern="1200">
        <a:solidFill>
          <a:schemeClr val="tx1"/>
        </a:solidFill>
        <a:latin typeface="+mn-lt"/>
        <a:ea typeface="+mn-ea"/>
        <a:cs typeface="+mn-cs"/>
      </a:defRPr>
    </a:lvl7pPr>
    <a:lvl8pPr marL="7054094" algn="l" defTabSz="2015454" rtl="0" eaLnBrk="1" latinLnBrk="0" hangingPunct="1">
      <a:defRPr sz="2646" kern="1200">
        <a:solidFill>
          <a:schemeClr val="tx1"/>
        </a:solidFill>
        <a:latin typeface="+mn-lt"/>
        <a:ea typeface="+mn-ea"/>
        <a:cs typeface="+mn-cs"/>
      </a:defRPr>
    </a:lvl8pPr>
    <a:lvl9pPr marL="8061821" algn="l" defTabSz="2015454" rtl="0" eaLnBrk="1" latinLnBrk="0" hangingPunct="1">
      <a:defRPr sz="264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>
          <a:xfrm>
            <a:off x="417513" y="1241425"/>
            <a:ext cx="5959475" cy="3352800"/>
          </a:xfrm>
        </p:spPr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400" dirty="0"/>
              <a:t>I4</a:t>
            </a:r>
          </a:p>
        </p:txBody>
      </p:sp>
    </p:spTree>
    <p:extLst>
      <p:ext uri="{BB962C8B-B14F-4D97-AF65-F5344CB8AC3E}">
        <p14:creationId xmlns:p14="http://schemas.microsoft.com/office/powerpoint/2010/main" val="34381030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>
          <a:xfrm>
            <a:off x="417513" y="1241425"/>
            <a:ext cx="5959475" cy="3352800"/>
          </a:xfrm>
        </p:spPr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400" dirty="0"/>
              <a:t>Helbredstilstande, sygepleje</a:t>
            </a:r>
          </a:p>
          <a:p>
            <a:r>
              <a:rPr lang="fr-FR" sz="1400" dirty="0"/>
              <a:t>*urininkontinens er både et udskillelsesmønster og et fund vedr. Vandladning – men kun udskillelsesmønster i navigationshierarkiet</a:t>
            </a:r>
          </a:p>
          <a:p>
            <a:r>
              <a:rPr lang="da-DK" sz="1400" dirty="0">
                <a:solidFill>
                  <a:schemeClr val="tx1"/>
                </a:solidFill>
              </a:rPr>
              <a:t>*afføringsinkontinens er både et </a:t>
            </a:r>
            <a:r>
              <a:rPr lang="fr-FR" sz="1400" dirty="0"/>
              <a:t>udskillelsesmønster og et fund vedr. mave </a:t>
            </a:r>
            <a:r>
              <a:rPr lang="fr-FR" sz="1400"/>
              <a:t>og tarmkanalen, men kun udskillelsesmøsnter i navigationshierarkiet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29455512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>
          <a:xfrm>
            <a:off x="417513" y="1241425"/>
            <a:ext cx="5959475" cy="3352800"/>
          </a:xfrm>
        </p:spPr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400"/>
              <a:t>FFB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42821997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>
          <a:xfrm>
            <a:off x="417513" y="1241425"/>
            <a:ext cx="5959475" cy="3352800"/>
          </a:xfrm>
        </p:spPr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400" dirty="0"/>
              <a:t>Funktionsevnetilstande</a:t>
            </a:r>
          </a:p>
          <a:p>
            <a:r>
              <a:rPr lang="fr-FR" sz="1400" dirty="0"/>
              <a:t>OBS: Fund vedr. Indlæring er blevet referencebegreb siden FET kom på</a:t>
            </a:r>
          </a:p>
        </p:txBody>
      </p:sp>
    </p:spTree>
    <p:extLst>
      <p:ext uri="{BB962C8B-B14F-4D97-AF65-F5344CB8AC3E}">
        <p14:creationId xmlns:p14="http://schemas.microsoft.com/office/powerpoint/2010/main" val="19658242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59944" y="2474395"/>
            <a:ext cx="20159663" cy="5263774"/>
          </a:xfrm>
        </p:spPr>
        <p:txBody>
          <a:bodyPr anchor="b"/>
          <a:lstStyle>
            <a:lvl1pPr algn="ctr">
              <a:defRPr sz="13228"/>
            </a:lvl1pPr>
          </a:lstStyle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9944" y="7941160"/>
            <a:ext cx="20159663" cy="3650342"/>
          </a:xfrm>
        </p:spPr>
        <p:txBody>
          <a:bodyPr/>
          <a:lstStyle>
            <a:lvl1pPr marL="0" indent="0" algn="ctr">
              <a:buNone/>
              <a:defRPr sz="5291"/>
            </a:lvl1pPr>
            <a:lvl2pPr marL="1007950" indent="0" algn="ctr">
              <a:buNone/>
              <a:defRPr sz="4409"/>
            </a:lvl2pPr>
            <a:lvl3pPr marL="2015899" indent="0" algn="ctr">
              <a:buNone/>
              <a:defRPr sz="3968"/>
            </a:lvl3pPr>
            <a:lvl4pPr marL="3023849" indent="0" algn="ctr">
              <a:buNone/>
              <a:defRPr sz="3527"/>
            </a:lvl4pPr>
            <a:lvl5pPr marL="4031799" indent="0" algn="ctr">
              <a:buNone/>
              <a:defRPr sz="3527"/>
            </a:lvl5pPr>
            <a:lvl6pPr marL="5039749" indent="0" algn="ctr">
              <a:buNone/>
              <a:defRPr sz="3527"/>
            </a:lvl6pPr>
            <a:lvl7pPr marL="6047698" indent="0" algn="ctr">
              <a:buNone/>
              <a:defRPr sz="3527"/>
            </a:lvl7pPr>
            <a:lvl8pPr marL="7055648" indent="0" algn="ctr">
              <a:buNone/>
              <a:defRPr sz="3527"/>
            </a:lvl8pPr>
            <a:lvl9pPr marL="8063598" indent="0" algn="ctr">
              <a:buNone/>
              <a:defRPr sz="3527"/>
            </a:lvl9pPr>
          </a:lstStyle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9F4AB-C791-4310-9931-82E6FE21F261}" type="datetime1">
              <a:rPr lang="en-GB" smtClean="0"/>
              <a:t>01/12/2022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007F4-D564-2143-A0CB-C722D6820015}" type="slidenum">
              <a:rPr lang="en-GB" smtClean="0"/>
              <a:t>‹nr.›</a:t>
            </a:fld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01137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1471" y="1007957"/>
            <a:ext cx="8669354" cy="3527848"/>
          </a:xfrm>
        </p:spPr>
        <p:txBody>
          <a:bodyPr anchor="b"/>
          <a:lstStyle>
            <a:lvl1pPr>
              <a:defRPr sz="7055"/>
            </a:lvl1pPr>
          </a:lstStyle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27310" y="2176912"/>
            <a:ext cx="13607772" cy="10744538"/>
          </a:xfrm>
        </p:spPr>
        <p:txBody>
          <a:bodyPr anchor="t"/>
          <a:lstStyle>
            <a:lvl1pPr marL="0" indent="0">
              <a:buNone/>
              <a:defRPr sz="7055"/>
            </a:lvl1pPr>
            <a:lvl2pPr marL="1007950" indent="0">
              <a:buNone/>
              <a:defRPr sz="6173"/>
            </a:lvl2pPr>
            <a:lvl3pPr marL="2015899" indent="0">
              <a:buNone/>
              <a:defRPr sz="5291"/>
            </a:lvl3pPr>
            <a:lvl4pPr marL="3023849" indent="0">
              <a:buNone/>
              <a:defRPr sz="4409"/>
            </a:lvl4pPr>
            <a:lvl5pPr marL="4031799" indent="0">
              <a:buNone/>
              <a:defRPr sz="4409"/>
            </a:lvl5pPr>
            <a:lvl6pPr marL="5039749" indent="0">
              <a:buNone/>
              <a:defRPr sz="4409"/>
            </a:lvl6pPr>
            <a:lvl7pPr marL="6047698" indent="0">
              <a:buNone/>
              <a:defRPr sz="4409"/>
            </a:lvl7pPr>
            <a:lvl8pPr marL="7055648" indent="0">
              <a:buNone/>
              <a:defRPr sz="4409"/>
            </a:lvl8pPr>
            <a:lvl9pPr marL="8063598" indent="0">
              <a:buNone/>
              <a:defRPr sz="4409"/>
            </a:lvl9pPr>
          </a:lstStyle>
          <a:p>
            <a:r>
              <a:rPr lang="da-DK" dirty="0"/>
              <a:t>Klik på ikonet for at tilføje et billede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51471" y="4535805"/>
            <a:ext cx="8669354" cy="8403140"/>
          </a:xfrm>
        </p:spPr>
        <p:txBody>
          <a:bodyPr/>
          <a:lstStyle>
            <a:lvl1pPr marL="0" indent="0">
              <a:buNone/>
              <a:defRPr sz="3527"/>
            </a:lvl1pPr>
            <a:lvl2pPr marL="1007950" indent="0">
              <a:buNone/>
              <a:defRPr sz="3086"/>
            </a:lvl2pPr>
            <a:lvl3pPr marL="2015899" indent="0">
              <a:buNone/>
              <a:defRPr sz="2646"/>
            </a:lvl3pPr>
            <a:lvl4pPr marL="3023849" indent="0">
              <a:buNone/>
              <a:defRPr sz="2205"/>
            </a:lvl4pPr>
            <a:lvl5pPr marL="4031799" indent="0">
              <a:buNone/>
              <a:defRPr sz="2205"/>
            </a:lvl5pPr>
            <a:lvl6pPr marL="5039749" indent="0">
              <a:buNone/>
              <a:defRPr sz="2205"/>
            </a:lvl6pPr>
            <a:lvl7pPr marL="6047698" indent="0">
              <a:buNone/>
              <a:defRPr sz="2205"/>
            </a:lvl7pPr>
            <a:lvl8pPr marL="7055648" indent="0">
              <a:buNone/>
              <a:defRPr sz="2205"/>
            </a:lvl8pPr>
            <a:lvl9pPr marL="8063598" indent="0">
              <a:buNone/>
              <a:defRPr sz="2205"/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760AC-3620-481B-9DCA-1BF150568BAD}" type="datetime1">
              <a:rPr lang="en-GB" smtClean="0"/>
              <a:t>01/12/2022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007F4-D564-2143-A0CB-C722D6820015}" type="slidenum">
              <a:rPr lang="en-GB" smtClean="0"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8921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84BC8-FF10-4305-932F-E7B92D7CD8EE}" type="datetime1">
              <a:rPr lang="en-GB" smtClean="0"/>
              <a:t>01/12/2022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007F4-D564-2143-A0CB-C722D6820015}" type="slidenum">
              <a:rPr lang="en-GB" smtClean="0"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84662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9235678" y="804966"/>
            <a:ext cx="5795903" cy="12812950"/>
          </a:xfrm>
        </p:spPr>
        <p:txBody>
          <a:bodyPr vert="eaVert"/>
          <a:lstStyle/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47969" y="804966"/>
            <a:ext cx="17051715" cy="12812950"/>
          </a:xfrm>
        </p:spPr>
        <p:txBody>
          <a:bodyPr vert="eaVert"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D6B11-8642-46A2-A584-969AA38077A9}" type="datetime1">
              <a:rPr lang="en-GB" smtClean="0"/>
              <a:t>01/12/2022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007F4-D564-2143-A0CB-C722D6820015}" type="slidenum">
              <a:rPr lang="en-GB" smtClean="0"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1265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5276"/>
            <a:ext cx="23183612" cy="1437022"/>
          </a:xfrm>
        </p:spPr>
        <p:txBody>
          <a:bodyPr>
            <a:normAutofit/>
          </a:bodyPr>
          <a:lstStyle>
            <a:lvl1pPr>
              <a:defRPr sz="8818">
                <a:solidFill>
                  <a:srgbClr val="046937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046937"/>
              </a:buClr>
              <a:defRPr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>
              <a:buClr>
                <a:srgbClr val="046937"/>
              </a:buClr>
              <a:defRPr>
                <a:latin typeface="Segoe UI Semilight" panose="020B0402040204020203" pitchFamily="34" charset="0"/>
                <a:cs typeface="Segoe UI Semilight" panose="020B0402040204020203" pitchFamily="34" charset="0"/>
              </a:defRPr>
            </a:lvl2pPr>
            <a:lvl3pPr>
              <a:defRPr>
                <a:latin typeface="Segoe UI Semilight" panose="020B0402040204020203" pitchFamily="34" charset="0"/>
                <a:cs typeface="Segoe UI Semilight" panose="020B0402040204020203" pitchFamily="34" charset="0"/>
              </a:defRPr>
            </a:lvl3pPr>
            <a:lvl4pPr>
              <a:defRPr>
                <a:latin typeface="Segoe UI Semilight" panose="020B0402040204020203" pitchFamily="34" charset="0"/>
                <a:cs typeface="Segoe UI Semilight" panose="020B0402040204020203" pitchFamily="34" charset="0"/>
              </a:defRPr>
            </a:lvl4pPr>
            <a:lvl5pPr>
              <a:defRPr>
                <a:latin typeface="Segoe UI Semilight" panose="020B0402040204020203" pitchFamily="34" charset="0"/>
                <a:cs typeface="Segoe UI Semilight" panose="020B0402040204020203" pitchFamily="34" charset="0"/>
              </a:defRPr>
            </a:lvl5pPr>
          </a:lstStyle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pic>
        <p:nvPicPr>
          <p:cNvPr id="7" name="Billed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6711" y="14310017"/>
            <a:ext cx="1565654" cy="488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537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"/>
            <a:ext cx="23183612" cy="1336391"/>
          </a:xfrm>
        </p:spPr>
        <p:txBody>
          <a:bodyPr>
            <a:normAutofit/>
          </a:bodyPr>
          <a:lstStyle>
            <a:lvl1pPr>
              <a:defRPr sz="7937">
                <a:solidFill>
                  <a:srgbClr val="046937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47969" y="4024827"/>
            <a:ext cx="11423809" cy="9593089"/>
          </a:xfrm>
        </p:spPr>
        <p:txBody>
          <a:bodyPr/>
          <a:lstStyle>
            <a:lvl1pPr>
              <a:buClr>
                <a:srgbClr val="046937"/>
              </a:buClr>
              <a:defRPr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 marL="1511926" indent="-503976">
              <a:buClr>
                <a:srgbClr val="046937"/>
              </a:buClr>
              <a:buFont typeface="Wingdings" panose="05000000000000000000" pitchFamily="2" charset="2"/>
              <a:buChar char="§"/>
              <a:defRPr>
                <a:latin typeface="Segoe UI Semilight" panose="020B0402040204020203" pitchFamily="34" charset="0"/>
                <a:cs typeface="Segoe UI Semilight" panose="020B0402040204020203" pitchFamily="34" charset="0"/>
              </a:defRPr>
            </a:lvl2pPr>
            <a:lvl3pPr marL="2519875" indent="-503976">
              <a:buClr>
                <a:srgbClr val="046937"/>
              </a:buClr>
              <a:buFont typeface="Courier New" panose="02070309020205020404" pitchFamily="49" charset="0"/>
              <a:buChar char="o"/>
              <a:defRPr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3pPr>
            <a:lvl4pPr>
              <a:buClr>
                <a:srgbClr val="046937"/>
              </a:buClr>
              <a:defRPr>
                <a:latin typeface="Segoe UI Semilight" panose="020B0402040204020203" pitchFamily="34" charset="0"/>
                <a:cs typeface="Segoe UI Semilight" panose="020B0402040204020203" pitchFamily="34" charset="0"/>
              </a:defRPr>
            </a:lvl4pPr>
            <a:lvl5pPr>
              <a:buClr>
                <a:srgbClr val="046937"/>
              </a:buClr>
              <a:defRPr>
                <a:latin typeface="Segoe UI Semilight" panose="020B0402040204020203" pitchFamily="34" charset="0"/>
                <a:cs typeface="Segoe UI Semilight" panose="020B0402040204020203" pitchFamily="34" charset="0"/>
              </a:defRPr>
            </a:lvl5pPr>
          </a:lstStyle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A70E6-00AB-4F8A-85C4-77629D831B89}" type="datetime1">
              <a:rPr lang="en-GB" smtClean="0"/>
              <a:t>01/12/2022</a:t>
            </a:fld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13607772" y="4024827"/>
            <a:ext cx="11423809" cy="9593089"/>
          </a:xfrm>
        </p:spPr>
        <p:txBody>
          <a:bodyPr/>
          <a:lstStyle>
            <a:lvl1pPr>
              <a:buClr>
                <a:srgbClr val="046937"/>
              </a:buClr>
              <a:defRPr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 marL="1511926" indent="-503976">
              <a:buClr>
                <a:srgbClr val="046937"/>
              </a:buClr>
              <a:buFont typeface="Wingdings" panose="05000000000000000000" pitchFamily="2" charset="2"/>
              <a:buChar char="§"/>
              <a:defRPr>
                <a:latin typeface="Segoe UI Semilight" panose="020B0402040204020203" pitchFamily="34" charset="0"/>
                <a:cs typeface="Segoe UI Semilight" panose="020B0402040204020203" pitchFamily="34" charset="0"/>
              </a:defRPr>
            </a:lvl2pPr>
            <a:lvl3pPr marL="2519875" indent="-503976">
              <a:buClr>
                <a:srgbClr val="046937"/>
              </a:buClr>
              <a:buFont typeface="Courier New" panose="02070309020205020404" pitchFamily="49" charset="0"/>
              <a:buChar char="o"/>
              <a:defRPr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3pPr>
            <a:lvl4pPr>
              <a:buClr>
                <a:srgbClr val="046937"/>
              </a:buClr>
              <a:defRPr>
                <a:latin typeface="Segoe UI Semilight" panose="020B0402040204020203" pitchFamily="34" charset="0"/>
                <a:cs typeface="Segoe UI Semilight" panose="020B0402040204020203" pitchFamily="34" charset="0"/>
              </a:defRPr>
            </a:lvl4pPr>
            <a:lvl5pPr>
              <a:buClr>
                <a:srgbClr val="046937"/>
              </a:buClr>
              <a:defRPr>
                <a:latin typeface="Segoe UI Semilight" panose="020B0402040204020203" pitchFamily="34" charset="0"/>
                <a:cs typeface="Segoe UI Semilight" panose="020B0402040204020203" pitchFamily="34" charset="0"/>
              </a:defRPr>
            </a:lvl5pPr>
          </a:lstStyle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6901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"/>
            <a:ext cx="23183612" cy="1482757"/>
          </a:xfrm>
        </p:spPr>
        <p:txBody>
          <a:bodyPr>
            <a:normAutofit/>
          </a:bodyPr>
          <a:lstStyle>
            <a:lvl1pPr>
              <a:defRPr sz="7937">
                <a:solidFill>
                  <a:srgbClr val="046937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93C2-4AB2-42DB-B6B8-FC1D6A433A7D}" type="datetime1">
              <a:rPr lang="en-GB" smtClean="0"/>
              <a:t>01/12/2022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0731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6289" y="3834184"/>
            <a:ext cx="24375913" cy="9618786"/>
          </a:xfrm>
        </p:spPr>
        <p:txBody>
          <a:bodyPr>
            <a:normAutofit/>
          </a:bodyPr>
          <a:lstStyle>
            <a:lvl1pPr>
              <a:buClr>
                <a:srgbClr val="046937"/>
              </a:buClr>
              <a:buSzPct val="130000"/>
              <a:defRPr sz="4409">
                <a:solidFill>
                  <a:srgbClr val="046937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>
              <a:buClr>
                <a:srgbClr val="B56B95"/>
              </a:buClr>
              <a:defRPr sz="4409">
                <a:solidFill>
                  <a:srgbClr val="B56B95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2pPr>
            <a:lvl3pPr>
              <a:buClr>
                <a:srgbClr val="71A087"/>
              </a:buClr>
              <a:defRPr sz="4409">
                <a:solidFill>
                  <a:srgbClr val="71A087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3pPr>
          </a:lstStyle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</p:txBody>
      </p:sp>
      <p:pic>
        <p:nvPicPr>
          <p:cNvPr id="7" name="Billed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6711" y="14310017"/>
            <a:ext cx="1565654" cy="488471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6" y="0"/>
            <a:ext cx="24375909" cy="16242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i master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5279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led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-2723"/>
            <a:ext cx="26965791" cy="15159033"/>
          </a:xfrm>
          <a:prstGeom prst="rect">
            <a:avLst/>
          </a:prstGeom>
        </p:spPr>
      </p:pic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0" y="10838247"/>
            <a:ext cx="26879550" cy="1235560"/>
          </a:xfrm>
        </p:spPr>
        <p:txBody>
          <a:bodyPr>
            <a:normAutofit/>
          </a:bodyPr>
          <a:lstStyle>
            <a:lvl1pPr marL="0" indent="0" algn="ctr">
              <a:buNone/>
              <a:defRPr sz="6173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 marL="1007925" indent="0" algn="ctr">
              <a:buNone/>
              <a:defRPr sz="4409"/>
            </a:lvl2pPr>
            <a:lvl3pPr marL="2015849" indent="0" algn="ctr">
              <a:buNone/>
              <a:defRPr sz="3968"/>
            </a:lvl3pPr>
            <a:lvl4pPr marL="3023774" indent="0" algn="ctr">
              <a:buNone/>
              <a:defRPr sz="3527"/>
            </a:lvl4pPr>
            <a:lvl5pPr marL="4031698" indent="0" algn="ctr">
              <a:buNone/>
              <a:defRPr sz="3527"/>
            </a:lvl5pPr>
            <a:lvl6pPr marL="5039623" indent="0" algn="ctr">
              <a:buNone/>
              <a:defRPr sz="3527"/>
            </a:lvl6pPr>
            <a:lvl7pPr marL="6047546" indent="0" algn="ctr">
              <a:buNone/>
              <a:defRPr sz="3527"/>
            </a:lvl7pPr>
            <a:lvl8pPr marL="7055472" indent="0" algn="ctr">
              <a:buNone/>
              <a:defRPr sz="3527"/>
            </a:lvl8pPr>
            <a:lvl9pPr marL="8063397" indent="0" algn="ctr">
              <a:buNone/>
              <a:defRPr sz="3527"/>
            </a:lvl9pPr>
          </a:lstStyle>
          <a:p>
            <a:r>
              <a:rPr lang="da-DK"/>
              <a:t>Klik for at redigere i master</a:t>
            </a:r>
            <a:endParaRPr lang="da-DK" dirty="0"/>
          </a:p>
        </p:txBody>
      </p:sp>
      <p:sp>
        <p:nvSpPr>
          <p:cNvPr id="4" name="Undertitel 2"/>
          <p:cNvSpPr txBox="1">
            <a:spLocks/>
          </p:cNvSpPr>
          <p:nvPr/>
        </p:nvSpPr>
        <p:spPr>
          <a:xfrm>
            <a:off x="0" y="11997937"/>
            <a:ext cx="26879550" cy="1235560"/>
          </a:xfrm>
          <a:prstGeom prst="rect">
            <a:avLst/>
          </a:prstGeom>
        </p:spPr>
        <p:txBody>
          <a:bodyPr vert="horz" lIns="201585" tIns="100793" rIns="201585" bIns="100793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189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7055" dirty="0"/>
              <a:t> 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14552822"/>
            <a:ext cx="6047899" cy="588200"/>
          </a:xfrm>
          <a:prstGeom prst="rect">
            <a:avLst/>
          </a:prstGeom>
        </p:spPr>
        <p:txBody>
          <a:bodyPr/>
          <a:lstStyle>
            <a:lvl1pPr algn="l">
              <a:defRPr sz="2646">
                <a:solidFill>
                  <a:schemeClr val="tx1"/>
                </a:solidFill>
              </a:defRPr>
            </a:lvl1pPr>
          </a:lstStyle>
          <a:p>
            <a:fld id="{C0C007F4-D564-2143-A0CB-C722D6820015}" type="slidenum">
              <a:rPr lang="en-GB" smtClean="0"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3125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3969" y="3769344"/>
            <a:ext cx="23183612" cy="6289229"/>
          </a:xfrm>
        </p:spPr>
        <p:txBody>
          <a:bodyPr anchor="b"/>
          <a:lstStyle>
            <a:lvl1pPr>
              <a:defRPr sz="13228"/>
            </a:lvl1pPr>
          </a:lstStyle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33969" y="10118071"/>
            <a:ext cx="23183612" cy="3307357"/>
          </a:xfrm>
        </p:spPr>
        <p:txBody>
          <a:bodyPr/>
          <a:lstStyle>
            <a:lvl1pPr marL="0" indent="0">
              <a:buNone/>
              <a:defRPr sz="5291">
                <a:solidFill>
                  <a:schemeClr val="tx1">
                    <a:tint val="75000"/>
                  </a:schemeClr>
                </a:solidFill>
              </a:defRPr>
            </a:lvl1pPr>
            <a:lvl2pPr marL="1007950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2pPr>
            <a:lvl3pPr marL="2015899" indent="0">
              <a:buNone/>
              <a:defRPr sz="3968">
                <a:solidFill>
                  <a:schemeClr val="tx1">
                    <a:tint val="75000"/>
                  </a:schemeClr>
                </a:solidFill>
              </a:defRPr>
            </a:lvl3pPr>
            <a:lvl4pPr marL="3023849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4pPr>
            <a:lvl5pPr marL="4031799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5pPr>
            <a:lvl6pPr marL="5039749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6pPr>
            <a:lvl7pPr marL="6047698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7pPr>
            <a:lvl8pPr marL="7055648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8pPr>
            <a:lvl9pPr marL="8063598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D9DFC-71AB-4CE3-9AEA-3223C9FB9C7E}" type="datetime1">
              <a:rPr lang="en-GB" smtClean="0"/>
              <a:t>01/12/2022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007F4-D564-2143-A0CB-C722D6820015}" type="slidenum">
              <a:rPr lang="en-GB" smtClean="0"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3063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AB31B-8DD2-473D-B9FC-FDD221E597E6}" type="datetime1">
              <a:rPr lang="en-GB" smtClean="0"/>
              <a:t>01/12/2022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007F4-D564-2143-A0CB-C722D6820015}" type="slidenum">
              <a:rPr lang="en-GB" smtClean="0"/>
              <a:t>‹nr.›</a:t>
            </a:fld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32284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1471" y="1007957"/>
            <a:ext cx="8669354" cy="3527848"/>
          </a:xfrm>
        </p:spPr>
        <p:txBody>
          <a:bodyPr anchor="b"/>
          <a:lstStyle>
            <a:lvl1pPr>
              <a:defRPr sz="7055"/>
            </a:lvl1pPr>
          </a:lstStyle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7310" y="2176912"/>
            <a:ext cx="13607772" cy="10744538"/>
          </a:xfrm>
        </p:spPr>
        <p:txBody>
          <a:bodyPr/>
          <a:lstStyle>
            <a:lvl1pPr>
              <a:defRPr sz="7055"/>
            </a:lvl1pPr>
            <a:lvl2pPr>
              <a:defRPr sz="6173"/>
            </a:lvl2pPr>
            <a:lvl3pPr>
              <a:defRPr sz="5291"/>
            </a:lvl3pPr>
            <a:lvl4pPr>
              <a:defRPr sz="4409"/>
            </a:lvl4pPr>
            <a:lvl5pPr>
              <a:defRPr sz="4409"/>
            </a:lvl5pPr>
            <a:lvl6pPr>
              <a:defRPr sz="4409"/>
            </a:lvl6pPr>
            <a:lvl7pPr>
              <a:defRPr sz="4409"/>
            </a:lvl7pPr>
            <a:lvl8pPr>
              <a:defRPr sz="4409"/>
            </a:lvl8pPr>
            <a:lvl9pPr>
              <a:defRPr sz="4409"/>
            </a:lvl9pPr>
          </a:lstStyle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51471" y="4535805"/>
            <a:ext cx="8669354" cy="8403140"/>
          </a:xfrm>
        </p:spPr>
        <p:txBody>
          <a:bodyPr/>
          <a:lstStyle>
            <a:lvl1pPr marL="0" indent="0">
              <a:buNone/>
              <a:defRPr sz="3527"/>
            </a:lvl1pPr>
            <a:lvl2pPr marL="1007950" indent="0">
              <a:buNone/>
              <a:defRPr sz="3086"/>
            </a:lvl2pPr>
            <a:lvl3pPr marL="2015899" indent="0">
              <a:buNone/>
              <a:defRPr sz="2646"/>
            </a:lvl3pPr>
            <a:lvl4pPr marL="3023849" indent="0">
              <a:buNone/>
              <a:defRPr sz="2205"/>
            </a:lvl4pPr>
            <a:lvl5pPr marL="4031799" indent="0">
              <a:buNone/>
              <a:defRPr sz="2205"/>
            </a:lvl5pPr>
            <a:lvl6pPr marL="5039749" indent="0">
              <a:buNone/>
              <a:defRPr sz="2205"/>
            </a:lvl6pPr>
            <a:lvl7pPr marL="6047698" indent="0">
              <a:buNone/>
              <a:defRPr sz="2205"/>
            </a:lvl7pPr>
            <a:lvl8pPr marL="7055648" indent="0">
              <a:buNone/>
              <a:defRPr sz="2205"/>
            </a:lvl8pPr>
            <a:lvl9pPr marL="8063598" indent="0">
              <a:buNone/>
              <a:defRPr sz="2205"/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612EF-6664-4164-9F85-924BD3D5CFE5}" type="datetime1">
              <a:rPr lang="en-GB" smtClean="0"/>
              <a:t>01/12/2022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007F4-D564-2143-A0CB-C722D6820015}" type="slidenum">
              <a:rPr lang="en-GB" smtClean="0"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9801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5"/>
            <a:ext cx="23183612" cy="12562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47969" y="4024827"/>
            <a:ext cx="23183612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dirty="0"/>
              <a:t>Klik for at redigere i master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47969" y="14013403"/>
            <a:ext cx="6047899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6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22783D-331C-4998-8A87-81970253375E}" type="datetime1">
              <a:rPr lang="en-GB" smtClean="0"/>
              <a:t>01/12/2022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903851" y="14013403"/>
            <a:ext cx="907184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6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983682" y="14013403"/>
            <a:ext cx="6047899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6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C007F4-D564-2143-A0CB-C722D6820015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8" name="Slide Number Placeholder 4"/>
          <p:cNvSpPr txBox="1">
            <a:spLocks/>
          </p:cNvSpPr>
          <p:nvPr/>
        </p:nvSpPr>
        <p:spPr>
          <a:xfrm>
            <a:off x="40325" y="14517365"/>
            <a:ext cx="5550629" cy="601987"/>
          </a:xfrm>
          <a:prstGeom prst="rect">
            <a:avLst/>
          </a:prstGeom>
        </p:spPr>
        <p:txBody>
          <a:bodyPr/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8F63A3B-78C7-47BE-AE5E-E10140E04643}" type="slidenum">
              <a:rPr lang="en-US" sz="2205" b="1" smtClean="0"/>
              <a:pPr/>
              <a:t>‹nr.›</a:t>
            </a:fld>
            <a:endParaRPr lang="en-US" sz="2205" b="1" dirty="0"/>
          </a:p>
        </p:txBody>
      </p:sp>
    </p:spTree>
    <p:custDataLst>
      <p:tags r:id="rId14"/>
    </p:custDataLst>
    <p:extLst>
      <p:ext uri="{BB962C8B-B14F-4D97-AF65-F5344CB8AC3E}">
        <p14:creationId xmlns:p14="http://schemas.microsoft.com/office/powerpoint/2010/main" val="343696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algn="l" defTabSz="2015899" rtl="0" eaLnBrk="1" latinLnBrk="0" hangingPunct="1">
        <a:lnSpc>
          <a:spcPct val="90000"/>
        </a:lnSpc>
        <a:spcBef>
          <a:spcPct val="0"/>
        </a:spcBef>
        <a:buNone/>
        <a:defRPr sz="7937" kern="1200">
          <a:solidFill>
            <a:srgbClr val="046937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1pPr>
    </p:titleStyle>
    <p:bodyStyle>
      <a:lvl1pPr marL="503976" indent="-503976" algn="l" defTabSz="2015899" rtl="0" eaLnBrk="1" latinLnBrk="0" hangingPunct="1">
        <a:lnSpc>
          <a:spcPct val="90000"/>
        </a:lnSpc>
        <a:spcBef>
          <a:spcPts val="2205"/>
        </a:spcBef>
        <a:buClr>
          <a:srgbClr val="046937"/>
        </a:buClr>
        <a:buFont typeface="Arial" panose="020B0604020202020204" pitchFamily="34" charset="0"/>
        <a:buChar char="•"/>
        <a:defRPr sz="6173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1pPr>
      <a:lvl2pPr marL="1511926" indent="-503976" algn="l" defTabSz="2015899" rtl="0" eaLnBrk="1" latinLnBrk="0" hangingPunct="1">
        <a:lnSpc>
          <a:spcPct val="90000"/>
        </a:lnSpc>
        <a:spcBef>
          <a:spcPts val="1102"/>
        </a:spcBef>
        <a:buClr>
          <a:srgbClr val="046937"/>
        </a:buClr>
        <a:buFont typeface="Arial" panose="020B0604020202020204" pitchFamily="34" charset="0"/>
        <a:buChar char="•"/>
        <a:defRPr sz="5291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2pPr>
      <a:lvl3pPr marL="2519875" indent="-503976" algn="l" defTabSz="2015899" rtl="0" eaLnBrk="1" latinLnBrk="0" hangingPunct="1">
        <a:lnSpc>
          <a:spcPct val="90000"/>
        </a:lnSpc>
        <a:spcBef>
          <a:spcPts val="1102"/>
        </a:spcBef>
        <a:buClr>
          <a:srgbClr val="046937"/>
        </a:buClr>
        <a:buFont typeface="Arial" panose="020B0604020202020204" pitchFamily="34" charset="0"/>
        <a:buChar char="•"/>
        <a:defRPr sz="4409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3pPr>
      <a:lvl4pPr marL="3527825" indent="-503976" algn="l" defTabSz="2015899" rtl="0" eaLnBrk="1" latinLnBrk="0" hangingPunct="1">
        <a:lnSpc>
          <a:spcPct val="90000"/>
        </a:lnSpc>
        <a:spcBef>
          <a:spcPts val="1102"/>
        </a:spcBef>
        <a:buClr>
          <a:srgbClr val="046937"/>
        </a:buClr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4pPr>
      <a:lvl5pPr marL="4535773" indent="-503976" algn="l" defTabSz="2015899" rtl="0" eaLnBrk="1" latinLnBrk="0" hangingPunct="1">
        <a:lnSpc>
          <a:spcPct val="90000"/>
        </a:lnSpc>
        <a:spcBef>
          <a:spcPts val="1102"/>
        </a:spcBef>
        <a:buClr>
          <a:srgbClr val="046937"/>
        </a:buClr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5pPr>
      <a:lvl6pPr marL="5543722" indent="-503976" algn="l" defTabSz="2015899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6pPr>
      <a:lvl7pPr marL="6551672" indent="-503976" algn="l" defTabSz="2015899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7pPr>
      <a:lvl8pPr marL="7559622" indent="-503976" algn="l" defTabSz="2015899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8pPr>
      <a:lvl9pPr marL="8567574" indent="-503976" algn="l" defTabSz="2015899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015899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1pPr>
      <a:lvl2pPr marL="1007950" algn="l" defTabSz="2015899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2pPr>
      <a:lvl3pPr marL="2015899" algn="l" defTabSz="2015899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3pPr>
      <a:lvl4pPr marL="3023849" algn="l" defTabSz="2015899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4pPr>
      <a:lvl5pPr marL="4031799" algn="l" defTabSz="2015899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5pPr>
      <a:lvl6pPr marL="5039749" algn="l" defTabSz="2015899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6pPr>
      <a:lvl7pPr marL="6047698" algn="l" defTabSz="2015899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7pPr>
      <a:lvl8pPr marL="7055648" algn="l" defTabSz="2015899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8pPr>
      <a:lvl9pPr marL="8063598" algn="l" defTabSz="2015899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5.xml"/><Relationship Id="rId4" Type="http://schemas.openxmlformats.org/officeDocument/2006/relationships/comments" Target="../comments/commen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6.xml"/><Relationship Id="rId4" Type="http://schemas.openxmlformats.org/officeDocument/2006/relationships/comments" Target="../comments/commen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frundet rektangel 3"/>
          <p:cNvSpPr/>
          <p:nvPr/>
        </p:nvSpPr>
        <p:spPr>
          <a:xfrm>
            <a:off x="13584329" y="110640"/>
            <a:ext cx="1022439" cy="32418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SNOMED CT</a:t>
            </a:r>
          </a:p>
        </p:txBody>
      </p:sp>
      <p:sp>
        <p:nvSpPr>
          <p:cNvPr id="5" name="Afrundet rektangel 4"/>
          <p:cNvSpPr/>
          <p:nvPr/>
        </p:nvSpPr>
        <p:spPr>
          <a:xfrm>
            <a:off x="13584329" y="1569871"/>
            <a:ext cx="1022439" cy="32418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da-DK" sz="1199" dirty="0">
                <a:solidFill>
                  <a:prstClr val="black"/>
                </a:solidFill>
                <a:latin typeface="Calibri" panose="020F0502020204030204"/>
              </a:rPr>
              <a:t>Klinisk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Fund</a:t>
            </a:r>
          </a:p>
        </p:txBody>
      </p:sp>
      <p:sp>
        <p:nvSpPr>
          <p:cNvPr id="6" name="Afrundet rektangel 5"/>
          <p:cNvSpPr/>
          <p:nvPr/>
        </p:nvSpPr>
        <p:spPr>
          <a:xfrm>
            <a:off x="13584329" y="2638579"/>
            <a:ext cx="1022439" cy="32418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Sygdom</a:t>
            </a:r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" name="Afrundet rektangel 6"/>
          <p:cNvSpPr/>
          <p:nvPr/>
        </p:nvSpPr>
        <p:spPr>
          <a:xfrm>
            <a:off x="17675563" y="2071795"/>
            <a:ext cx="1951397" cy="44931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en-GB" sz="1199" dirty="0">
                <a:solidFill>
                  <a:prstClr val="black"/>
                </a:solidFill>
              </a:rPr>
              <a:t>250171008 |fund </a:t>
            </a:r>
            <a:r>
              <a:rPr lang="en-GB" sz="1199" dirty="0" err="1">
                <a:solidFill>
                  <a:prstClr val="black"/>
                </a:solidFill>
              </a:rPr>
              <a:t>ved</a:t>
            </a:r>
            <a:r>
              <a:rPr lang="en-GB" sz="1199" dirty="0">
                <a:solidFill>
                  <a:prstClr val="black"/>
                </a:solidFill>
              </a:rPr>
              <a:t> </a:t>
            </a:r>
            <a:r>
              <a:rPr lang="en-GB" sz="1199" dirty="0" err="1">
                <a:solidFill>
                  <a:prstClr val="black"/>
                </a:solidFill>
              </a:rPr>
              <a:t>anamnese</a:t>
            </a:r>
            <a:r>
              <a:rPr lang="en-GB" sz="1199" dirty="0">
                <a:solidFill>
                  <a:prstClr val="black"/>
                </a:solidFill>
              </a:rPr>
              <a:t> </a:t>
            </a:r>
            <a:r>
              <a:rPr lang="en-GB" sz="1199" dirty="0" err="1">
                <a:solidFill>
                  <a:prstClr val="black"/>
                </a:solidFill>
              </a:rPr>
              <a:t>og</a:t>
            </a:r>
            <a:r>
              <a:rPr lang="en-GB" sz="1199" dirty="0">
                <a:solidFill>
                  <a:prstClr val="black"/>
                </a:solidFill>
              </a:rPr>
              <a:t> observation|</a:t>
            </a:r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12" name="Lige pilforbindelse 11"/>
          <p:cNvCxnSpPr>
            <a:stCxn id="5" idx="0"/>
            <a:endCxn id="4" idx="2"/>
          </p:cNvCxnSpPr>
          <p:nvPr/>
        </p:nvCxnSpPr>
        <p:spPr>
          <a:xfrm flipV="1">
            <a:off x="14095542" y="434821"/>
            <a:ext cx="0" cy="113504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Lige pilforbindelse 12"/>
          <p:cNvCxnSpPr>
            <a:stCxn id="6" idx="0"/>
            <a:endCxn id="5" idx="2"/>
          </p:cNvCxnSpPr>
          <p:nvPr/>
        </p:nvCxnSpPr>
        <p:spPr>
          <a:xfrm flipV="1">
            <a:off x="14095542" y="1894060"/>
            <a:ext cx="0" cy="7445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Lige pilforbindelse 16"/>
          <p:cNvCxnSpPr>
            <a:stCxn id="7" idx="0"/>
            <a:endCxn id="5" idx="2"/>
          </p:cNvCxnSpPr>
          <p:nvPr/>
        </p:nvCxnSpPr>
        <p:spPr>
          <a:xfrm flipH="1" flipV="1">
            <a:off x="14095550" y="1894055"/>
            <a:ext cx="4555719" cy="1777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Lige pilforbindelse 25"/>
          <p:cNvCxnSpPr>
            <a:cxnSpLocks/>
            <a:stCxn id="381" idx="1"/>
            <a:endCxn id="7" idx="2"/>
          </p:cNvCxnSpPr>
          <p:nvPr/>
        </p:nvCxnSpPr>
        <p:spPr>
          <a:xfrm flipH="1" flipV="1">
            <a:off x="18651262" y="2521114"/>
            <a:ext cx="6299953" cy="97487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Afrundet rektangel 48"/>
          <p:cNvSpPr/>
          <p:nvPr/>
        </p:nvSpPr>
        <p:spPr>
          <a:xfrm>
            <a:off x="15908972" y="4362586"/>
            <a:ext cx="1022439" cy="40942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Fund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vedr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.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Funktion</a:t>
            </a:r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50" name="Lige pilforbindelse 49"/>
          <p:cNvCxnSpPr>
            <a:stCxn id="242" idx="0"/>
            <a:endCxn id="7" idx="2"/>
          </p:cNvCxnSpPr>
          <p:nvPr/>
        </p:nvCxnSpPr>
        <p:spPr>
          <a:xfrm flipH="1" flipV="1">
            <a:off x="18651262" y="2521114"/>
            <a:ext cx="3300963" cy="5601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Lige pilforbindelse 53"/>
          <p:cNvCxnSpPr>
            <a:cxnSpLocks/>
            <a:stCxn id="53" idx="1"/>
            <a:endCxn id="49" idx="3"/>
          </p:cNvCxnSpPr>
          <p:nvPr/>
        </p:nvCxnSpPr>
        <p:spPr>
          <a:xfrm flipH="1" flipV="1">
            <a:off x="16931411" y="4567298"/>
            <a:ext cx="3943483" cy="36726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Lige pilforbindelse 77"/>
          <p:cNvCxnSpPr>
            <a:cxnSpLocks/>
            <a:stCxn id="77" idx="1"/>
            <a:endCxn id="49" idx="3"/>
          </p:cNvCxnSpPr>
          <p:nvPr/>
        </p:nvCxnSpPr>
        <p:spPr>
          <a:xfrm flipH="1" flipV="1">
            <a:off x="16931411" y="4567298"/>
            <a:ext cx="7297256" cy="32179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Lige pilforbindelse 89"/>
          <p:cNvCxnSpPr>
            <a:stCxn id="88" idx="0"/>
            <a:endCxn id="49" idx="2"/>
          </p:cNvCxnSpPr>
          <p:nvPr/>
        </p:nvCxnSpPr>
        <p:spPr>
          <a:xfrm flipV="1">
            <a:off x="12919381" y="4772010"/>
            <a:ext cx="3500811" cy="23952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Lige pilforbindelse 109"/>
          <p:cNvCxnSpPr>
            <a:cxnSpLocks/>
            <a:stCxn id="109" idx="0"/>
            <a:endCxn id="7" idx="2"/>
          </p:cNvCxnSpPr>
          <p:nvPr/>
        </p:nvCxnSpPr>
        <p:spPr>
          <a:xfrm flipV="1">
            <a:off x="16462994" y="2521114"/>
            <a:ext cx="2188268" cy="54457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Lige pilforbindelse 125"/>
          <p:cNvCxnSpPr>
            <a:cxnSpLocks/>
            <a:stCxn id="49" idx="0"/>
            <a:endCxn id="7" idx="2"/>
          </p:cNvCxnSpPr>
          <p:nvPr/>
        </p:nvCxnSpPr>
        <p:spPr>
          <a:xfrm flipV="1">
            <a:off x="16420188" y="2521114"/>
            <a:ext cx="2231076" cy="18414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Lige pilforbindelse 138"/>
          <p:cNvCxnSpPr>
            <a:cxnSpLocks/>
            <a:stCxn id="293" idx="0"/>
            <a:endCxn id="5" idx="2"/>
          </p:cNvCxnSpPr>
          <p:nvPr/>
        </p:nvCxnSpPr>
        <p:spPr>
          <a:xfrm flipV="1">
            <a:off x="12606086" y="1894060"/>
            <a:ext cx="1489463" cy="19588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Lige pilforbindelse 166"/>
          <p:cNvCxnSpPr>
            <a:cxnSpLocks/>
          </p:cNvCxnSpPr>
          <p:nvPr/>
        </p:nvCxnSpPr>
        <p:spPr>
          <a:xfrm flipV="1">
            <a:off x="8898946" y="4772010"/>
            <a:ext cx="7583646" cy="317086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Lige pilforbindelse 173"/>
          <p:cNvCxnSpPr>
            <a:cxnSpLocks/>
            <a:stCxn id="171" idx="3"/>
            <a:endCxn id="303" idx="1"/>
          </p:cNvCxnSpPr>
          <p:nvPr/>
        </p:nvCxnSpPr>
        <p:spPr>
          <a:xfrm flipV="1">
            <a:off x="4770406" y="7942876"/>
            <a:ext cx="1731397" cy="8858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Lige pilforbindelse 174"/>
          <p:cNvCxnSpPr>
            <a:cxnSpLocks/>
            <a:stCxn id="173" idx="0"/>
          </p:cNvCxnSpPr>
          <p:nvPr/>
        </p:nvCxnSpPr>
        <p:spPr>
          <a:xfrm flipV="1">
            <a:off x="4806010" y="8267945"/>
            <a:ext cx="2840685" cy="249999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Lige pilforbindelse 188"/>
          <p:cNvCxnSpPr>
            <a:cxnSpLocks/>
            <a:stCxn id="188" idx="0"/>
          </p:cNvCxnSpPr>
          <p:nvPr/>
        </p:nvCxnSpPr>
        <p:spPr>
          <a:xfrm flipV="1">
            <a:off x="4230370" y="8267947"/>
            <a:ext cx="3416325" cy="13821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Lige pilforbindelse 194"/>
          <p:cNvCxnSpPr>
            <a:cxnSpLocks/>
            <a:stCxn id="222" idx="0"/>
            <a:endCxn id="5" idx="2"/>
          </p:cNvCxnSpPr>
          <p:nvPr/>
        </p:nvCxnSpPr>
        <p:spPr>
          <a:xfrm flipV="1">
            <a:off x="9423852" y="1894055"/>
            <a:ext cx="4671696" cy="276564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Lige pilforbindelse 243"/>
          <p:cNvCxnSpPr>
            <a:cxnSpLocks/>
            <a:stCxn id="236" idx="0"/>
            <a:endCxn id="333" idx="2"/>
          </p:cNvCxnSpPr>
          <p:nvPr/>
        </p:nvCxnSpPr>
        <p:spPr>
          <a:xfrm flipH="1" flipV="1">
            <a:off x="6310343" y="5243163"/>
            <a:ext cx="1336352" cy="7026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Lige pilforbindelse 252"/>
          <p:cNvCxnSpPr>
            <a:cxnSpLocks/>
            <a:stCxn id="365" idx="0"/>
            <a:endCxn id="6" idx="2"/>
          </p:cNvCxnSpPr>
          <p:nvPr/>
        </p:nvCxnSpPr>
        <p:spPr>
          <a:xfrm flipV="1">
            <a:off x="13926209" y="2962768"/>
            <a:ext cx="169340" cy="2327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5" name="Lige pilforbindelse 304"/>
          <p:cNvCxnSpPr>
            <a:cxnSpLocks/>
            <a:stCxn id="304" idx="3"/>
            <a:endCxn id="5" idx="2"/>
          </p:cNvCxnSpPr>
          <p:nvPr/>
        </p:nvCxnSpPr>
        <p:spPr>
          <a:xfrm flipV="1">
            <a:off x="9601483" y="1894058"/>
            <a:ext cx="4494065" cy="15615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3" name="Afrundet rektangel 332"/>
          <p:cNvSpPr/>
          <p:nvPr/>
        </p:nvSpPr>
        <p:spPr>
          <a:xfrm>
            <a:off x="5584887" y="4833744"/>
            <a:ext cx="1450902" cy="40942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Fund 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specificeret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iht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.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lokalisation</a:t>
            </a:r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335" name="Lige pilforbindelse 334"/>
          <p:cNvCxnSpPr>
            <a:cxnSpLocks/>
            <a:stCxn id="334" idx="3"/>
            <a:endCxn id="333" idx="1"/>
          </p:cNvCxnSpPr>
          <p:nvPr/>
        </p:nvCxnSpPr>
        <p:spPr>
          <a:xfrm flipV="1">
            <a:off x="2259972" y="5038456"/>
            <a:ext cx="3324915" cy="6979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6" name="Lige pilforbindelse 335"/>
          <p:cNvCxnSpPr>
            <a:stCxn id="333" idx="3"/>
            <a:endCxn id="5" idx="2"/>
          </p:cNvCxnSpPr>
          <p:nvPr/>
        </p:nvCxnSpPr>
        <p:spPr>
          <a:xfrm flipV="1">
            <a:off x="7035789" y="1894055"/>
            <a:ext cx="7059753" cy="314439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4" name="Lige pilforbindelse 343"/>
          <p:cNvCxnSpPr>
            <a:cxnSpLocks/>
            <a:stCxn id="343" idx="3"/>
            <a:endCxn id="333" idx="1"/>
          </p:cNvCxnSpPr>
          <p:nvPr/>
        </p:nvCxnSpPr>
        <p:spPr>
          <a:xfrm>
            <a:off x="2414983" y="4138414"/>
            <a:ext cx="3169904" cy="90004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9" name="Lige pilforbindelse 378"/>
          <p:cNvCxnSpPr>
            <a:cxnSpLocks/>
            <a:stCxn id="378" idx="3"/>
            <a:endCxn id="333" idx="1"/>
          </p:cNvCxnSpPr>
          <p:nvPr/>
        </p:nvCxnSpPr>
        <p:spPr>
          <a:xfrm flipV="1">
            <a:off x="2241014" y="5038457"/>
            <a:ext cx="3343879" cy="317000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Lige pilforbindelse 258"/>
          <p:cNvCxnSpPr>
            <a:cxnSpLocks/>
            <a:stCxn id="258" idx="0"/>
            <a:endCxn id="49" idx="2"/>
          </p:cNvCxnSpPr>
          <p:nvPr/>
        </p:nvCxnSpPr>
        <p:spPr>
          <a:xfrm flipV="1">
            <a:off x="16388287" y="4772010"/>
            <a:ext cx="31905" cy="60654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Lige pilforbindelse 261"/>
          <p:cNvCxnSpPr>
            <a:cxnSpLocks/>
            <a:stCxn id="284" idx="3"/>
            <a:endCxn id="333" idx="1"/>
          </p:cNvCxnSpPr>
          <p:nvPr/>
        </p:nvCxnSpPr>
        <p:spPr>
          <a:xfrm flipV="1">
            <a:off x="3275386" y="5038456"/>
            <a:ext cx="2309501" cy="112755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Lige pilforbindelse 277"/>
          <p:cNvCxnSpPr>
            <a:stCxn id="277" idx="0"/>
            <a:endCxn id="280" idx="2"/>
          </p:cNvCxnSpPr>
          <p:nvPr/>
        </p:nvCxnSpPr>
        <p:spPr>
          <a:xfrm flipH="1" flipV="1">
            <a:off x="22794971" y="7930666"/>
            <a:ext cx="1580863" cy="37686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0" name="Afrundet rektangel 279"/>
          <p:cNvSpPr/>
          <p:nvPr/>
        </p:nvSpPr>
        <p:spPr>
          <a:xfrm>
            <a:off x="21896036" y="7413654"/>
            <a:ext cx="1797869" cy="51701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Fund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vedr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.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funktionel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præstation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og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aktivitet</a:t>
            </a:r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281" name="Lige pilforbindelse 280"/>
          <p:cNvCxnSpPr>
            <a:stCxn id="280" idx="0"/>
            <a:endCxn id="49" idx="3"/>
          </p:cNvCxnSpPr>
          <p:nvPr/>
        </p:nvCxnSpPr>
        <p:spPr>
          <a:xfrm flipH="1" flipV="1">
            <a:off x="16931411" y="4567298"/>
            <a:ext cx="5863560" cy="284635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5" name="Lige pilforbindelse 314"/>
          <p:cNvCxnSpPr>
            <a:cxnSpLocks/>
            <a:stCxn id="295" idx="0"/>
            <a:endCxn id="88" idx="2"/>
          </p:cNvCxnSpPr>
          <p:nvPr/>
        </p:nvCxnSpPr>
        <p:spPr>
          <a:xfrm flipH="1" flipV="1">
            <a:off x="12919381" y="8068803"/>
            <a:ext cx="8358923" cy="41908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Lige pilforbindelse 201"/>
          <p:cNvCxnSpPr>
            <a:cxnSpLocks/>
            <a:stCxn id="287" idx="0"/>
            <a:endCxn id="88" idx="2"/>
          </p:cNvCxnSpPr>
          <p:nvPr/>
        </p:nvCxnSpPr>
        <p:spPr>
          <a:xfrm flipH="1" flipV="1">
            <a:off x="12919381" y="8068803"/>
            <a:ext cx="4029611" cy="377502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Lige pilforbindelse 206"/>
          <p:cNvCxnSpPr>
            <a:cxnSpLocks/>
            <a:stCxn id="371" idx="0"/>
            <a:endCxn id="88" idx="2"/>
          </p:cNvCxnSpPr>
          <p:nvPr/>
        </p:nvCxnSpPr>
        <p:spPr>
          <a:xfrm flipH="1" flipV="1">
            <a:off x="12919381" y="8068803"/>
            <a:ext cx="325450" cy="152400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Lige pilforbindelse 224"/>
          <p:cNvCxnSpPr>
            <a:cxnSpLocks/>
            <a:stCxn id="224" idx="0"/>
            <a:endCxn id="88" idx="2"/>
          </p:cNvCxnSpPr>
          <p:nvPr/>
        </p:nvCxnSpPr>
        <p:spPr>
          <a:xfrm flipH="1" flipV="1">
            <a:off x="12919381" y="8068803"/>
            <a:ext cx="6299275" cy="37832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Lige pilforbindelse 262"/>
          <p:cNvCxnSpPr>
            <a:cxnSpLocks/>
            <a:stCxn id="260" idx="0"/>
            <a:endCxn id="287" idx="2"/>
          </p:cNvCxnSpPr>
          <p:nvPr/>
        </p:nvCxnSpPr>
        <p:spPr>
          <a:xfrm flipH="1" flipV="1">
            <a:off x="16948992" y="13047563"/>
            <a:ext cx="1754867" cy="76629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7" name="Lige pilforbindelse 326"/>
          <p:cNvCxnSpPr>
            <a:stCxn id="306" idx="0"/>
            <a:endCxn id="88" idx="2"/>
          </p:cNvCxnSpPr>
          <p:nvPr/>
        </p:nvCxnSpPr>
        <p:spPr>
          <a:xfrm flipV="1">
            <a:off x="10965185" y="8068803"/>
            <a:ext cx="1954196" cy="167220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3" name="Lige pilforbindelse 352"/>
          <p:cNvCxnSpPr>
            <a:cxnSpLocks/>
            <a:stCxn id="297" idx="3"/>
            <a:endCxn id="4" idx="1"/>
          </p:cNvCxnSpPr>
          <p:nvPr/>
        </p:nvCxnSpPr>
        <p:spPr>
          <a:xfrm flipV="1">
            <a:off x="8467853" y="272734"/>
            <a:ext cx="5116476" cy="231478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Gruppe 66"/>
          <p:cNvGrpSpPr/>
          <p:nvPr/>
        </p:nvGrpSpPr>
        <p:grpSpPr>
          <a:xfrm>
            <a:off x="8228887" y="3071490"/>
            <a:ext cx="1480609" cy="760765"/>
            <a:chOff x="11548326" y="3049658"/>
            <a:chExt cx="1218867" cy="592250"/>
          </a:xfrm>
          <a:noFill/>
        </p:grpSpPr>
        <p:sp>
          <p:nvSpPr>
            <p:cNvPr id="304" name="Afrundet rektangel 303"/>
            <p:cNvSpPr/>
            <p:nvPr/>
          </p:nvSpPr>
          <p:spPr>
            <a:xfrm>
              <a:off x="11655809" y="3143997"/>
              <a:ext cx="1022465" cy="409435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225552003 |  Wound finding (finding)</a:t>
              </a:r>
            </a:p>
          </p:txBody>
        </p:sp>
        <p:sp>
          <p:nvSpPr>
            <p:cNvPr id="364" name="Afrundet rektangel 363"/>
            <p:cNvSpPr/>
            <p:nvPr/>
          </p:nvSpPr>
          <p:spPr>
            <a:xfrm>
              <a:off x="11548326" y="3049658"/>
              <a:ext cx="1218867" cy="592250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60" name="Gruppe 59"/>
          <p:cNvGrpSpPr/>
          <p:nvPr/>
        </p:nvGrpSpPr>
        <p:grpSpPr>
          <a:xfrm>
            <a:off x="13070450" y="3195491"/>
            <a:ext cx="1711518" cy="431309"/>
            <a:chOff x="11545377" y="4477775"/>
            <a:chExt cx="1578910" cy="1436449"/>
          </a:xfrm>
          <a:noFill/>
        </p:grpSpPr>
        <p:sp>
          <p:nvSpPr>
            <p:cNvPr id="252" name="Afrundet rektangel 251"/>
            <p:cNvSpPr/>
            <p:nvPr/>
          </p:nvSpPr>
          <p:spPr>
            <a:xfrm>
              <a:off x="11561505" y="4646132"/>
              <a:ext cx="1425614" cy="1179096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200" dirty="0">
                <a:solidFill>
                  <a:schemeClr val="tx1"/>
                </a:solidFill>
              </a:endParaRPr>
            </a:p>
            <a:p>
              <a:pPr algn="ctr" defTabSz="1752053"/>
              <a:r>
                <a:rPr lang="en-GB" sz="1200" dirty="0">
                  <a:solidFill>
                    <a:schemeClr val="tx1"/>
                  </a:solidFill>
                </a:rPr>
                <a:t>429040005 | </a:t>
              </a:r>
              <a:r>
                <a:rPr lang="en-GB" sz="1200" b="0" i="0" dirty="0">
                  <a:solidFill>
                    <a:schemeClr val="tx1"/>
                  </a:solidFill>
                  <a:effectLst/>
                </a:rPr>
                <a:t>   Ulcer (disorder)</a:t>
              </a:r>
              <a:br>
                <a:rPr lang="en-GB" sz="1200" b="0" i="0" dirty="0">
                  <a:solidFill>
                    <a:schemeClr val="tx1"/>
                  </a:solidFill>
                  <a:effectLst/>
                </a:rPr>
              </a:br>
              <a:r>
                <a:rPr lang="en-GB" sz="1200" dirty="0">
                  <a:solidFill>
                    <a:schemeClr val="tx1"/>
                  </a:solidFill>
                </a:rPr>
                <a:t> |</a:t>
              </a:r>
            </a:p>
          </p:txBody>
        </p:sp>
        <p:sp>
          <p:nvSpPr>
            <p:cNvPr id="365" name="Afrundet rektangel 364"/>
            <p:cNvSpPr/>
            <p:nvPr/>
          </p:nvSpPr>
          <p:spPr>
            <a:xfrm>
              <a:off x="11545377" y="4477775"/>
              <a:ext cx="1578910" cy="1436449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464" name="Group 463">
            <a:extLst>
              <a:ext uri="{FF2B5EF4-FFF2-40B4-BE49-F238E27FC236}">
                <a16:creationId xmlns:a16="http://schemas.microsoft.com/office/drawing/2014/main" id="{34A74460-4A3F-6847-8144-EC5347070D0F}"/>
              </a:ext>
            </a:extLst>
          </p:cNvPr>
          <p:cNvGrpSpPr/>
          <p:nvPr/>
        </p:nvGrpSpPr>
        <p:grpSpPr>
          <a:xfrm>
            <a:off x="17473104" y="13718299"/>
            <a:ext cx="2525263" cy="1208520"/>
            <a:chOff x="24131341" y="12720856"/>
            <a:chExt cx="1904468" cy="886704"/>
          </a:xfrm>
          <a:noFill/>
        </p:grpSpPr>
        <p:sp>
          <p:nvSpPr>
            <p:cNvPr id="260" name="Afrundet rektangel 259"/>
            <p:cNvSpPr/>
            <p:nvPr/>
          </p:nvSpPr>
          <p:spPr>
            <a:xfrm>
              <a:off x="24186017" y="12790968"/>
              <a:ext cx="1747035" cy="698494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da-DK" sz="1199" dirty="0">
                  <a:solidFill>
                    <a:prstClr val="black"/>
                  </a:solidFill>
                  <a:latin typeface="Calibri" panose="020F0502020204030204"/>
                </a:rPr>
                <a:t>365365006|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 Finding related to ability to perform shopping activities (finding)</a:t>
              </a:r>
              <a:r>
                <a:rPr lang="da-DK" sz="1199" dirty="0">
                  <a:solidFill>
                    <a:prstClr val="black"/>
                  </a:solidFill>
                  <a:latin typeface="Calibri" panose="020F0502020204030204"/>
                </a:rPr>
                <a:t>|</a:t>
              </a:r>
              <a:br>
                <a:rPr lang="da-DK" sz="1199" dirty="0">
                  <a:solidFill>
                    <a:prstClr val="black"/>
                  </a:solidFill>
                  <a:latin typeface="Calibri" panose="020F0502020204030204"/>
                </a:rPr>
              </a:br>
              <a:endParaRPr lang="en-GB" sz="1199" i="1" dirty="0">
                <a:solidFill>
                  <a:prstClr val="black"/>
                </a:solidFill>
                <a:highlight>
                  <a:srgbClr val="ABDDEF"/>
                </a:highlight>
                <a:latin typeface="Calibri" panose="020F0502020204030204"/>
              </a:endParaRPr>
            </a:p>
          </p:txBody>
        </p:sp>
        <p:sp>
          <p:nvSpPr>
            <p:cNvPr id="367" name="Afrundet rektangel 366"/>
            <p:cNvSpPr/>
            <p:nvPr/>
          </p:nvSpPr>
          <p:spPr>
            <a:xfrm>
              <a:off x="24131341" y="12720856"/>
              <a:ext cx="1904468" cy="886704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46" name="Gruppe 45"/>
          <p:cNvGrpSpPr/>
          <p:nvPr/>
        </p:nvGrpSpPr>
        <p:grpSpPr>
          <a:xfrm>
            <a:off x="11995323" y="7123617"/>
            <a:ext cx="1831577" cy="987273"/>
            <a:chOff x="16412759" y="8525028"/>
            <a:chExt cx="1545471" cy="987298"/>
          </a:xfrm>
          <a:noFill/>
        </p:grpSpPr>
        <p:sp>
          <p:nvSpPr>
            <p:cNvPr id="88" name="Afrundet rektangel 87"/>
            <p:cNvSpPr/>
            <p:nvPr/>
          </p:nvSpPr>
          <p:spPr>
            <a:xfrm>
              <a:off x="16471344" y="8568697"/>
              <a:ext cx="1442256" cy="901541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da-DK" sz="1199" dirty="0">
                  <a:solidFill>
                    <a:prstClr val="black"/>
                  </a:solidFill>
                  <a:latin typeface="Calibri" panose="020F0502020204030204"/>
                </a:rPr>
                <a:t>118233009 | 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 Finding of activity of daily living (finding)</a:t>
              </a:r>
              <a:endParaRPr lang="en-GB" sz="1200" i="1" dirty="0">
                <a:solidFill>
                  <a:schemeClr val="tx1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368" name="Afrundet rektangel 367"/>
            <p:cNvSpPr/>
            <p:nvPr/>
          </p:nvSpPr>
          <p:spPr>
            <a:xfrm>
              <a:off x="16412759" y="8525028"/>
              <a:ext cx="1545471" cy="987298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44" name="Gruppe 43"/>
          <p:cNvGrpSpPr/>
          <p:nvPr/>
        </p:nvGrpSpPr>
        <p:grpSpPr>
          <a:xfrm>
            <a:off x="23116686" y="11553541"/>
            <a:ext cx="2591233" cy="999506"/>
            <a:chOff x="20786898" y="8814925"/>
            <a:chExt cx="2297965" cy="710863"/>
          </a:xfrm>
          <a:noFill/>
        </p:grpSpPr>
        <p:sp>
          <p:nvSpPr>
            <p:cNvPr id="277" name="Afrundet rektangel 276"/>
            <p:cNvSpPr/>
            <p:nvPr/>
          </p:nvSpPr>
          <p:spPr>
            <a:xfrm>
              <a:off x="20889031" y="8918580"/>
              <a:ext cx="2029017" cy="517025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da-DK" sz="1200" dirty="0">
                <a:solidFill>
                  <a:schemeClr val="tx1"/>
                </a:solidFill>
              </a:endParaRPr>
            </a:p>
            <a:p>
              <a:pPr algn="ctr" defTabSz="1752053"/>
              <a:r>
                <a:rPr lang="da-DK" sz="1200" dirty="0">
                  <a:solidFill>
                    <a:schemeClr val="tx1"/>
                  </a:solidFill>
                </a:rPr>
                <a:t>364832000 | </a:t>
              </a:r>
              <a:r>
                <a:rPr lang="en-GB" sz="1200" b="0" i="0" dirty="0">
                  <a:solidFill>
                    <a:schemeClr val="tx1"/>
                  </a:solidFill>
                  <a:effectLst/>
                </a:rPr>
                <a:t>   Finding related to ability to perform gross motor function (finding)</a:t>
              </a:r>
              <a:br>
                <a:rPr lang="en-GB" sz="1200" b="0" i="0" dirty="0">
                  <a:solidFill>
                    <a:schemeClr val="tx1"/>
                  </a:solidFill>
                  <a:effectLst/>
                </a:rPr>
              </a:br>
              <a:endParaRPr lang="en-GB" sz="1200" dirty="0">
                <a:solidFill>
                  <a:schemeClr val="tx1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369" name="Afrundet rektangel 368"/>
            <p:cNvSpPr/>
            <p:nvPr/>
          </p:nvSpPr>
          <p:spPr>
            <a:xfrm>
              <a:off x="20786898" y="8814925"/>
              <a:ext cx="2297965" cy="710863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43" name="Gruppe 42"/>
          <p:cNvGrpSpPr/>
          <p:nvPr/>
        </p:nvGrpSpPr>
        <p:grpSpPr>
          <a:xfrm>
            <a:off x="11941415" y="9592812"/>
            <a:ext cx="2606831" cy="1059133"/>
            <a:chOff x="16686701" y="12356012"/>
            <a:chExt cx="1751734" cy="738421"/>
          </a:xfrm>
          <a:noFill/>
        </p:grpSpPr>
        <p:sp>
          <p:nvSpPr>
            <p:cNvPr id="206" name="Afrundet rektangel 205"/>
            <p:cNvSpPr/>
            <p:nvPr/>
          </p:nvSpPr>
          <p:spPr>
            <a:xfrm>
              <a:off x="16736043" y="12413475"/>
              <a:ext cx="1615202" cy="567653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365179009 |  Finding related to ability to perform personal hygiene activity (finding)</a:t>
              </a:r>
            </a:p>
          </p:txBody>
        </p:sp>
        <p:sp>
          <p:nvSpPr>
            <p:cNvPr id="371" name="Afrundet rektangel 370"/>
            <p:cNvSpPr/>
            <p:nvPr/>
          </p:nvSpPr>
          <p:spPr>
            <a:xfrm>
              <a:off x="16686701" y="12356012"/>
              <a:ext cx="1751734" cy="738421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55" name="Gruppe 54"/>
          <p:cNvGrpSpPr/>
          <p:nvPr/>
        </p:nvGrpSpPr>
        <p:grpSpPr>
          <a:xfrm>
            <a:off x="24951215" y="3004751"/>
            <a:ext cx="1600239" cy="982474"/>
            <a:chOff x="20931504" y="2740191"/>
            <a:chExt cx="1193066" cy="583714"/>
          </a:xfrm>
          <a:noFill/>
        </p:grpSpPr>
        <p:sp>
          <p:nvSpPr>
            <p:cNvPr id="10" name="Afrundet rektangel 9"/>
            <p:cNvSpPr/>
            <p:nvPr/>
          </p:nvSpPr>
          <p:spPr>
            <a:xfrm>
              <a:off x="20999745" y="2824404"/>
              <a:ext cx="1022465" cy="409435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Fund </a:t>
              </a:r>
              <a:r>
                <a:rPr lang="en-GB" sz="1199" dirty="0" err="1">
                  <a:solidFill>
                    <a:prstClr val="black"/>
                  </a:solidFill>
                  <a:latin typeface="Calibri" panose="020F0502020204030204"/>
                </a:rPr>
                <a:t>vedr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. </a:t>
              </a:r>
              <a:r>
                <a:rPr lang="en-GB" sz="1199" dirty="0" err="1">
                  <a:solidFill>
                    <a:prstClr val="black"/>
                  </a:solidFill>
                  <a:latin typeface="Calibri" panose="020F0502020204030204"/>
                </a:rPr>
                <a:t>vægt</a:t>
              </a:r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  <a:p>
              <a:pPr algn="ctr" defTabSz="1752053"/>
              <a:r>
                <a:rPr lang="en-GB" sz="1199" dirty="0" err="1">
                  <a:solidFill>
                    <a:prstClr val="black"/>
                  </a:solidFill>
                  <a:highlight>
                    <a:srgbClr val="00FF00"/>
                  </a:highlight>
                  <a:latin typeface="Calibri" panose="020F0502020204030204"/>
                </a:rPr>
                <a:t>Vægt</a:t>
              </a:r>
              <a:endParaRPr lang="en-GB" sz="1199" dirty="0">
                <a:solidFill>
                  <a:prstClr val="black"/>
                </a:solidFill>
                <a:highlight>
                  <a:srgbClr val="00FF00"/>
                </a:highlight>
                <a:latin typeface="Calibri" panose="020F0502020204030204"/>
              </a:endParaRPr>
            </a:p>
          </p:txBody>
        </p:sp>
        <p:sp>
          <p:nvSpPr>
            <p:cNvPr id="381" name="Afrundet rektangel 380"/>
            <p:cNvSpPr/>
            <p:nvPr/>
          </p:nvSpPr>
          <p:spPr>
            <a:xfrm>
              <a:off x="20931504" y="2740191"/>
              <a:ext cx="1193066" cy="583714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47" name="Gruppe 46"/>
          <p:cNvGrpSpPr/>
          <p:nvPr/>
        </p:nvGrpSpPr>
        <p:grpSpPr>
          <a:xfrm>
            <a:off x="10080808" y="9582419"/>
            <a:ext cx="1818744" cy="1137675"/>
            <a:chOff x="14266499" y="9704741"/>
            <a:chExt cx="1818792" cy="787084"/>
          </a:xfrm>
          <a:noFill/>
        </p:grpSpPr>
        <p:sp>
          <p:nvSpPr>
            <p:cNvPr id="306" name="Afrundet rektangel 305"/>
            <p:cNvSpPr/>
            <p:nvPr/>
          </p:nvSpPr>
          <p:spPr>
            <a:xfrm>
              <a:off x="14343298" y="9814458"/>
              <a:ext cx="1615202" cy="567653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365242003 | Finding related to ability to perform domestic activities (finding)</a:t>
              </a:r>
            </a:p>
          </p:txBody>
        </p:sp>
        <p:sp>
          <p:nvSpPr>
            <p:cNvPr id="269" name="Afrundet rektangel 268"/>
            <p:cNvSpPr/>
            <p:nvPr/>
          </p:nvSpPr>
          <p:spPr>
            <a:xfrm>
              <a:off x="14266499" y="9704741"/>
              <a:ext cx="1818792" cy="787084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52" name="Gruppe 51"/>
          <p:cNvGrpSpPr/>
          <p:nvPr/>
        </p:nvGrpSpPr>
        <p:grpSpPr>
          <a:xfrm>
            <a:off x="23168704" y="3882596"/>
            <a:ext cx="1727989" cy="816634"/>
            <a:chOff x="21742948" y="4321591"/>
            <a:chExt cx="1379764" cy="517930"/>
          </a:xfrm>
          <a:noFill/>
        </p:grpSpPr>
        <p:sp>
          <p:nvSpPr>
            <p:cNvPr id="123" name="Afrundet rektangel 122"/>
            <p:cNvSpPr/>
            <p:nvPr/>
          </p:nvSpPr>
          <p:spPr>
            <a:xfrm>
              <a:off x="21848641" y="4371028"/>
              <a:ext cx="1177137" cy="409435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fr-FR" sz="1200" dirty="0"/>
                <a:t>300893006 | </a:t>
              </a:r>
              <a:r>
                <a:rPr lang="fr-FR" sz="1200" dirty="0" err="1"/>
                <a:t>Nutritional</a:t>
              </a:r>
              <a:r>
                <a:rPr lang="fr-FR" sz="1200" dirty="0"/>
                <a:t> </a:t>
              </a:r>
              <a:r>
                <a:rPr lang="fr-FR" sz="1200" dirty="0" err="1"/>
                <a:t>finding</a:t>
              </a:r>
              <a:r>
                <a:rPr lang="fr-FR" sz="1200" dirty="0"/>
                <a:t> (</a:t>
              </a:r>
              <a:r>
                <a:rPr lang="fr-FR" sz="1200" dirty="0" err="1"/>
                <a:t>finding</a:t>
              </a:r>
              <a:r>
                <a:rPr lang="fr-FR" sz="1200" dirty="0"/>
                <a:t>)</a:t>
              </a:r>
              <a:endParaRPr lang="en-GB" sz="1199" i="1" dirty="0">
                <a:solidFill>
                  <a:prstClr val="black"/>
                </a:solidFill>
                <a:highlight>
                  <a:srgbClr val="00FF00"/>
                </a:highlight>
                <a:latin typeface="Calibri" panose="020F0502020204030204"/>
              </a:endParaRPr>
            </a:p>
          </p:txBody>
        </p:sp>
        <p:sp>
          <p:nvSpPr>
            <p:cNvPr id="282" name="Afrundet rektangel 281"/>
            <p:cNvSpPr/>
            <p:nvPr/>
          </p:nvSpPr>
          <p:spPr>
            <a:xfrm>
              <a:off x="21742948" y="4321591"/>
              <a:ext cx="1379764" cy="517930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1601C136-05A5-6B4F-9347-23A3C3039BA7}"/>
              </a:ext>
            </a:extLst>
          </p:cNvPr>
          <p:cNvGrpSpPr/>
          <p:nvPr/>
        </p:nvGrpSpPr>
        <p:grpSpPr>
          <a:xfrm>
            <a:off x="15479059" y="5304498"/>
            <a:ext cx="1825894" cy="812238"/>
            <a:chOff x="15202603" y="6445630"/>
            <a:chExt cx="1825943" cy="812259"/>
          </a:xfrm>
          <a:noFill/>
        </p:grpSpPr>
        <p:sp>
          <p:nvSpPr>
            <p:cNvPr id="258" name="Afrundet rektangel 257"/>
            <p:cNvSpPr/>
            <p:nvPr/>
          </p:nvSpPr>
          <p:spPr>
            <a:xfrm>
              <a:off x="15289356" y="6519691"/>
              <a:ext cx="1644998" cy="635554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fund </a:t>
              </a:r>
              <a:r>
                <a:rPr lang="en-GB" sz="1199" dirty="0" err="1">
                  <a:solidFill>
                    <a:prstClr val="black"/>
                  </a:solidFill>
                  <a:latin typeface="Calibri" panose="020F0502020204030204"/>
                </a:rPr>
                <a:t>vedr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. </a:t>
              </a:r>
              <a:r>
                <a:rPr lang="en-GB" sz="1199" dirty="0" err="1">
                  <a:solidFill>
                    <a:prstClr val="black"/>
                  </a:solidFill>
                  <a:latin typeface="Calibri" panose="020F0502020204030204"/>
                </a:rPr>
                <a:t>spisning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/-</a:t>
              </a:r>
              <a:r>
                <a:rPr lang="en-GB" sz="1199" dirty="0" err="1">
                  <a:solidFill>
                    <a:prstClr val="black"/>
                  </a:solidFill>
                  <a:latin typeface="Calibri" panose="020F0502020204030204"/>
                </a:rPr>
                <a:t>fødeindtagelse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/-</a:t>
              </a:r>
              <a:r>
                <a:rPr lang="en-GB" sz="1199" dirty="0" err="1">
                  <a:solidFill>
                    <a:prstClr val="black"/>
                  </a:solidFill>
                  <a:latin typeface="Calibri" panose="020F0502020204030204"/>
                </a:rPr>
                <a:t>væskeindtagelse</a:t>
              </a:r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86" name="Afrundet rektangel 285"/>
            <p:cNvSpPr/>
            <p:nvPr/>
          </p:nvSpPr>
          <p:spPr>
            <a:xfrm>
              <a:off x="15202603" y="6445630"/>
              <a:ext cx="1825943" cy="812259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51" name="Gruppe 50"/>
          <p:cNvGrpSpPr/>
          <p:nvPr/>
        </p:nvGrpSpPr>
        <p:grpSpPr>
          <a:xfrm>
            <a:off x="24167994" y="7263016"/>
            <a:ext cx="2591233" cy="1040290"/>
            <a:chOff x="21301013" y="7990522"/>
            <a:chExt cx="1724765" cy="610758"/>
          </a:xfrm>
          <a:noFill/>
        </p:grpSpPr>
        <p:sp>
          <p:nvSpPr>
            <p:cNvPr id="77" name="Afrundet rektangel 76"/>
            <p:cNvSpPr/>
            <p:nvPr/>
          </p:nvSpPr>
          <p:spPr>
            <a:xfrm>
              <a:off x="21341398" y="8074854"/>
              <a:ext cx="1623589" cy="444534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118199002 |  Finding relating to sexuality and sexual activity (finding)</a:t>
              </a:r>
              <a:endParaRPr lang="en-GB" sz="1199" i="1" dirty="0">
                <a:solidFill>
                  <a:prstClr val="black"/>
                </a:solidFill>
                <a:highlight>
                  <a:srgbClr val="ABDDEF"/>
                </a:highlight>
                <a:latin typeface="Calibri" panose="020F0502020204030204"/>
              </a:endParaRPr>
            </a:p>
          </p:txBody>
        </p:sp>
        <p:sp>
          <p:nvSpPr>
            <p:cNvPr id="302" name="Afrundet rektangel 301"/>
            <p:cNvSpPr/>
            <p:nvPr/>
          </p:nvSpPr>
          <p:spPr>
            <a:xfrm>
              <a:off x="21301013" y="7990522"/>
              <a:ext cx="1724765" cy="610758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53" name="Afrundet rektangel 52"/>
          <p:cNvSpPr/>
          <p:nvPr/>
        </p:nvSpPr>
        <p:spPr>
          <a:xfrm>
            <a:off x="20874894" y="4609603"/>
            <a:ext cx="2042285" cy="64992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118231006 | Communication finding (finding)</a:t>
            </a:r>
          </a:p>
        </p:txBody>
      </p:sp>
      <p:grpSp>
        <p:nvGrpSpPr>
          <p:cNvPr id="65" name="Gruppe 64"/>
          <p:cNvGrpSpPr/>
          <p:nvPr/>
        </p:nvGrpSpPr>
        <p:grpSpPr>
          <a:xfrm>
            <a:off x="15622706" y="2966117"/>
            <a:ext cx="1640192" cy="641591"/>
            <a:chOff x="14761874" y="4447760"/>
            <a:chExt cx="1497244" cy="550697"/>
          </a:xfrm>
          <a:noFill/>
        </p:grpSpPr>
        <p:sp>
          <p:nvSpPr>
            <p:cNvPr id="109" name="Afrundet rektangel 108"/>
            <p:cNvSpPr/>
            <p:nvPr/>
          </p:nvSpPr>
          <p:spPr>
            <a:xfrm>
              <a:off x="14876994" y="4533225"/>
              <a:ext cx="1303868" cy="408511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106168000 |  Finding related to sleep (finding)</a:t>
              </a:r>
              <a:endParaRPr lang="en-GB" sz="1199" i="1" dirty="0">
                <a:solidFill>
                  <a:prstClr val="black"/>
                </a:solidFill>
                <a:highlight>
                  <a:srgbClr val="ABDDEF"/>
                </a:highlight>
                <a:latin typeface="Calibri" panose="020F0502020204030204"/>
              </a:endParaRPr>
            </a:p>
          </p:txBody>
        </p:sp>
        <p:sp>
          <p:nvSpPr>
            <p:cNvPr id="318" name="Afrundet rektangel 317"/>
            <p:cNvSpPr/>
            <p:nvPr/>
          </p:nvSpPr>
          <p:spPr>
            <a:xfrm>
              <a:off x="14761874" y="4447760"/>
              <a:ext cx="1497244" cy="550697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461" name="Group 460">
            <a:extLst>
              <a:ext uri="{FF2B5EF4-FFF2-40B4-BE49-F238E27FC236}">
                <a16:creationId xmlns:a16="http://schemas.microsoft.com/office/drawing/2014/main" id="{27A683CF-01E1-DA40-8F3E-5EF04ED1360A}"/>
              </a:ext>
            </a:extLst>
          </p:cNvPr>
          <p:cNvGrpSpPr/>
          <p:nvPr/>
        </p:nvGrpSpPr>
        <p:grpSpPr>
          <a:xfrm>
            <a:off x="20259865" y="12193195"/>
            <a:ext cx="2041518" cy="1349848"/>
            <a:chOff x="16585531" y="10392352"/>
            <a:chExt cx="2041572" cy="1349883"/>
          </a:xfrm>
          <a:noFill/>
        </p:grpSpPr>
        <p:sp>
          <p:nvSpPr>
            <p:cNvPr id="295" name="Afrundet rektangel 294"/>
            <p:cNvSpPr/>
            <p:nvPr/>
          </p:nvSpPr>
          <p:spPr>
            <a:xfrm>
              <a:off x="16665010" y="10458822"/>
              <a:ext cx="1877973" cy="1181164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da-DK" sz="1199" dirty="0">
                  <a:solidFill>
                    <a:prstClr val="black"/>
                  </a:solidFill>
                  <a:latin typeface="Calibri" panose="020F0502020204030204"/>
                </a:rPr>
                <a:t>365136007 | 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 Finding related to ability to perform general purpose physical activities (finding)</a:t>
              </a:r>
              <a:endParaRPr lang="en-GB" sz="1200" i="1" dirty="0">
                <a:solidFill>
                  <a:schemeClr val="tx1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340" name="Afrundet rektangel 366"/>
            <p:cNvSpPr/>
            <p:nvPr/>
          </p:nvSpPr>
          <p:spPr>
            <a:xfrm>
              <a:off x="16585531" y="10392352"/>
              <a:ext cx="2041572" cy="1349883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75" name="Gruppe 74"/>
          <p:cNvGrpSpPr/>
          <p:nvPr/>
        </p:nvGrpSpPr>
        <p:grpSpPr>
          <a:xfrm>
            <a:off x="120323" y="7849068"/>
            <a:ext cx="2281631" cy="737740"/>
            <a:chOff x="2878451" y="2338475"/>
            <a:chExt cx="1561055" cy="651731"/>
          </a:xfrm>
          <a:noFill/>
        </p:grpSpPr>
        <p:sp>
          <p:nvSpPr>
            <p:cNvPr id="378" name="Afrundet rektangel 377"/>
            <p:cNvSpPr/>
            <p:nvPr/>
          </p:nvSpPr>
          <p:spPr>
            <a:xfrm>
              <a:off x="2953468" y="2408627"/>
              <a:ext cx="1375925" cy="494674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386618008 |  Gastrointestinal tract finding (finding)</a:t>
              </a:r>
            </a:p>
          </p:txBody>
        </p:sp>
        <p:sp>
          <p:nvSpPr>
            <p:cNvPr id="345" name="Afrundet rektangel 383"/>
            <p:cNvSpPr/>
            <p:nvPr/>
          </p:nvSpPr>
          <p:spPr>
            <a:xfrm>
              <a:off x="2878451" y="2338475"/>
              <a:ext cx="1561055" cy="651731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79" name="Gruppe 78"/>
          <p:cNvGrpSpPr/>
          <p:nvPr/>
        </p:nvGrpSpPr>
        <p:grpSpPr>
          <a:xfrm>
            <a:off x="267716" y="4696440"/>
            <a:ext cx="2037494" cy="854920"/>
            <a:chOff x="6659663" y="1490986"/>
            <a:chExt cx="1743535" cy="562244"/>
          </a:xfrm>
          <a:noFill/>
        </p:grpSpPr>
        <p:sp>
          <p:nvSpPr>
            <p:cNvPr id="334" name="Afrundet rektangel 333"/>
            <p:cNvSpPr/>
            <p:nvPr/>
          </p:nvSpPr>
          <p:spPr>
            <a:xfrm>
              <a:off x="6692985" y="1556074"/>
              <a:ext cx="1671502" cy="411479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106048009 |  Respiratory finding (finding)</a:t>
              </a:r>
              <a:endParaRPr lang="en-GB" sz="1200" i="1" dirty="0">
                <a:solidFill>
                  <a:schemeClr val="tx1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346" name="Afrundet rektangel 383"/>
            <p:cNvSpPr/>
            <p:nvPr/>
          </p:nvSpPr>
          <p:spPr>
            <a:xfrm>
              <a:off x="6659663" y="1490986"/>
              <a:ext cx="1743535" cy="562244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69" name="Gruppe 68"/>
          <p:cNvGrpSpPr/>
          <p:nvPr/>
        </p:nvGrpSpPr>
        <p:grpSpPr>
          <a:xfrm>
            <a:off x="172156" y="3700734"/>
            <a:ext cx="2301561" cy="854920"/>
            <a:chOff x="8522690" y="1612424"/>
            <a:chExt cx="1846068" cy="504481"/>
          </a:xfrm>
          <a:noFill/>
        </p:grpSpPr>
        <p:sp>
          <p:nvSpPr>
            <p:cNvPr id="343" name="Afrundet rektangel 342"/>
            <p:cNvSpPr/>
            <p:nvPr/>
          </p:nvSpPr>
          <p:spPr>
            <a:xfrm>
              <a:off x="8568404" y="1672269"/>
              <a:ext cx="1753244" cy="396853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106063007 | Cardiovascular finding (finding)</a:t>
              </a:r>
              <a:endParaRPr lang="en-GB" sz="1200" i="1" dirty="0">
                <a:solidFill>
                  <a:schemeClr val="tx1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347" name="Afrundet rektangel 383"/>
            <p:cNvSpPr/>
            <p:nvPr/>
          </p:nvSpPr>
          <p:spPr>
            <a:xfrm>
              <a:off x="8522690" y="1612424"/>
              <a:ext cx="1846068" cy="504481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27" name="Gruppe 26"/>
          <p:cNvGrpSpPr/>
          <p:nvPr/>
        </p:nvGrpSpPr>
        <p:grpSpPr>
          <a:xfrm>
            <a:off x="3030642" y="9550695"/>
            <a:ext cx="2437136" cy="938733"/>
            <a:chOff x="10623246" y="10129282"/>
            <a:chExt cx="1817685" cy="862358"/>
          </a:xfrm>
          <a:noFill/>
        </p:grpSpPr>
        <p:sp>
          <p:nvSpPr>
            <p:cNvPr id="188" name="Afrundet rektangel 187"/>
            <p:cNvSpPr/>
            <p:nvPr/>
          </p:nvSpPr>
          <p:spPr>
            <a:xfrm>
              <a:off x="10671941" y="10220639"/>
              <a:ext cx="1692191" cy="673282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373930000 |  Cognitive function finding (finding)</a:t>
              </a:r>
              <a:endParaRPr lang="en-GB" sz="1199" i="1" dirty="0">
                <a:solidFill>
                  <a:prstClr val="black"/>
                </a:solidFill>
                <a:highlight>
                  <a:srgbClr val="00FF00"/>
                </a:highlight>
                <a:latin typeface="Calibri" panose="020F0502020204030204"/>
              </a:endParaRPr>
            </a:p>
          </p:txBody>
        </p:sp>
        <p:sp>
          <p:nvSpPr>
            <p:cNvPr id="349" name="Afrundet rektangel 380"/>
            <p:cNvSpPr/>
            <p:nvPr/>
          </p:nvSpPr>
          <p:spPr>
            <a:xfrm>
              <a:off x="10623246" y="10129282"/>
              <a:ext cx="1817685" cy="862358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354" name="Lige pilforbindelse 198"/>
          <p:cNvCxnSpPr>
            <a:cxnSpLocks/>
            <a:stCxn id="351" idx="0"/>
            <a:endCxn id="361" idx="2"/>
          </p:cNvCxnSpPr>
          <p:nvPr/>
        </p:nvCxnSpPr>
        <p:spPr>
          <a:xfrm flipH="1" flipV="1">
            <a:off x="19273711" y="6547441"/>
            <a:ext cx="1298068" cy="46466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1" name="Afrundet rektangel 199"/>
          <p:cNvSpPr/>
          <p:nvPr/>
        </p:nvSpPr>
        <p:spPr>
          <a:xfrm>
            <a:off x="18589173" y="6030429"/>
            <a:ext cx="1369075" cy="51701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en-GB" sz="1199">
                <a:solidFill>
                  <a:prstClr val="black"/>
                </a:solidFill>
                <a:latin typeface="Calibri" panose="020F0502020204030204"/>
              </a:rPr>
              <a:t>fund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vedr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.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adfærd</a:t>
            </a:r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362" name="Lige pilforbindelse 200"/>
          <p:cNvCxnSpPr>
            <a:cxnSpLocks/>
            <a:stCxn id="361" idx="0"/>
            <a:endCxn id="49" idx="2"/>
          </p:cNvCxnSpPr>
          <p:nvPr/>
        </p:nvCxnSpPr>
        <p:spPr>
          <a:xfrm flipH="1" flipV="1">
            <a:off x="16420192" y="4772010"/>
            <a:ext cx="2853519" cy="12584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uppe 44"/>
          <p:cNvGrpSpPr/>
          <p:nvPr/>
        </p:nvGrpSpPr>
        <p:grpSpPr>
          <a:xfrm>
            <a:off x="19366138" y="6921100"/>
            <a:ext cx="2420723" cy="901519"/>
            <a:chOff x="18494289" y="8568696"/>
            <a:chExt cx="1819883" cy="743908"/>
          </a:xfrm>
          <a:noFill/>
        </p:grpSpPr>
        <p:sp>
          <p:nvSpPr>
            <p:cNvPr id="351" name="Afrundet rektangel 196"/>
            <p:cNvSpPr/>
            <p:nvPr/>
          </p:nvSpPr>
          <p:spPr>
            <a:xfrm>
              <a:off x="18583536" y="8643795"/>
              <a:ext cx="1634291" cy="572009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da-DK" sz="1199" dirty="0">
                  <a:solidFill>
                    <a:prstClr val="black"/>
                  </a:solidFill>
                  <a:latin typeface="Calibri" panose="020F0502020204030204"/>
                </a:rPr>
                <a:t>365949003 |  Health-related behavior finding (finding)</a:t>
              </a:r>
              <a:endParaRPr lang="da-DK" sz="1199" dirty="0">
                <a:solidFill>
                  <a:prstClr val="black"/>
                </a:solidFill>
                <a:highlight>
                  <a:srgbClr val="00FF00"/>
                </a:highlight>
                <a:latin typeface="Calibri" panose="020F0502020204030204"/>
              </a:endParaRPr>
            </a:p>
          </p:txBody>
        </p:sp>
        <p:sp>
          <p:nvSpPr>
            <p:cNvPr id="363" name="Afrundet rektangel 315"/>
            <p:cNvSpPr/>
            <p:nvPr/>
          </p:nvSpPr>
          <p:spPr>
            <a:xfrm>
              <a:off x="18494289" y="8568696"/>
              <a:ext cx="1819883" cy="743908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242" name="Afrundet rektangel 5"/>
          <p:cNvSpPr/>
          <p:nvPr/>
        </p:nvSpPr>
        <p:spPr>
          <a:xfrm>
            <a:off x="20982730" y="3081306"/>
            <a:ext cx="1938989" cy="63162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da-DK" sz="1199" dirty="0">
                <a:solidFill>
                  <a:prstClr val="black"/>
                </a:solidFill>
                <a:latin typeface="Calibri" panose="020F0502020204030204"/>
              </a:rPr>
              <a:t>fund vedr. endokrine, ernæringsmæssige og metaboliske forhold</a:t>
            </a:r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243" name="Lige pilforbindelse 49"/>
          <p:cNvCxnSpPr>
            <a:cxnSpLocks/>
            <a:stCxn id="123" idx="0"/>
            <a:endCxn id="242" idx="3"/>
          </p:cNvCxnSpPr>
          <p:nvPr/>
        </p:nvCxnSpPr>
        <p:spPr>
          <a:xfrm flipH="1" flipV="1">
            <a:off x="22921719" y="3397121"/>
            <a:ext cx="1116465" cy="5634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uppe 24"/>
          <p:cNvGrpSpPr/>
          <p:nvPr/>
        </p:nvGrpSpPr>
        <p:grpSpPr>
          <a:xfrm>
            <a:off x="2941687" y="8358304"/>
            <a:ext cx="1961492" cy="951205"/>
            <a:chOff x="10577460" y="9208521"/>
            <a:chExt cx="1546233" cy="777797"/>
          </a:xfrm>
          <a:noFill/>
        </p:grpSpPr>
        <p:sp>
          <p:nvSpPr>
            <p:cNvPr id="171" name="Afrundet rektangel 170"/>
            <p:cNvSpPr/>
            <p:nvPr/>
          </p:nvSpPr>
          <p:spPr>
            <a:xfrm>
              <a:off x="10679091" y="9282029"/>
              <a:ext cx="1339943" cy="622270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225706007 |  Interpersonal relationship finding (finding)</a:t>
              </a:r>
              <a:endParaRPr lang="en-GB" sz="1199" i="1" dirty="0">
                <a:solidFill>
                  <a:prstClr val="black"/>
                </a:solidFill>
                <a:highlight>
                  <a:srgbClr val="00FF00"/>
                </a:highlight>
                <a:latin typeface="Calibri" panose="020F0502020204030204"/>
              </a:endParaRPr>
            </a:p>
          </p:txBody>
        </p:sp>
        <p:sp>
          <p:nvSpPr>
            <p:cNvPr id="299" name="Afrundet rektangel 369"/>
            <p:cNvSpPr/>
            <p:nvPr/>
          </p:nvSpPr>
          <p:spPr>
            <a:xfrm>
              <a:off x="10577460" y="9208521"/>
              <a:ext cx="1546233" cy="777797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40" name="Gruppe 39"/>
          <p:cNvGrpSpPr/>
          <p:nvPr/>
        </p:nvGrpSpPr>
        <p:grpSpPr>
          <a:xfrm>
            <a:off x="3881779" y="10679871"/>
            <a:ext cx="1883968" cy="829371"/>
            <a:chOff x="11412198" y="12188848"/>
            <a:chExt cx="1627501" cy="519623"/>
          </a:xfrm>
          <a:noFill/>
        </p:grpSpPr>
        <p:sp>
          <p:nvSpPr>
            <p:cNvPr id="173" name="Afrundet rektangel 172"/>
            <p:cNvSpPr/>
            <p:nvPr/>
          </p:nvSpPr>
          <p:spPr>
            <a:xfrm>
              <a:off x="11483944" y="12244030"/>
              <a:ext cx="1453337" cy="408511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36456004 |  Mental state finding (finding)</a:t>
              </a:r>
            </a:p>
          </p:txBody>
        </p:sp>
        <p:sp>
          <p:nvSpPr>
            <p:cNvPr id="301" name="Afrundet rektangel 380"/>
            <p:cNvSpPr/>
            <p:nvPr/>
          </p:nvSpPr>
          <p:spPr>
            <a:xfrm>
              <a:off x="11412198" y="12188848"/>
              <a:ext cx="1627501" cy="519623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72" name="Gruppe 71"/>
          <p:cNvGrpSpPr/>
          <p:nvPr/>
        </p:nvGrpSpPr>
        <p:grpSpPr>
          <a:xfrm>
            <a:off x="8157908" y="4659697"/>
            <a:ext cx="2531880" cy="910031"/>
            <a:chOff x="6275238" y="5081270"/>
            <a:chExt cx="1880355" cy="730289"/>
          </a:xfrm>
          <a:noFill/>
        </p:grpSpPr>
        <p:sp>
          <p:nvSpPr>
            <p:cNvPr id="221" name="Afrundet rektangel 220"/>
            <p:cNvSpPr/>
            <p:nvPr/>
          </p:nvSpPr>
          <p:spPr>
            <a:xfrm>
              <a:off x="6365650" y="5173118"/>
              <a:ext cx="1679539" cy="549463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106147001 |  Sensory nervous system finding (finding)</a:t>
              </a:r>
            </a:p>
          </p:txBody>
        </p:sp>
        <p:sp>
          <p:nvSpPr>
            <p:cNvPr id="222" name="Afrundet rektangel 221"/>
            <p:cNvSpPr/>
            <p:nvPr/>
          </p:nvSpPr>
          <p:spPr>
            <a:xfrm>
              <a:off x="6275238" y="5081270"/>
              <a:ext cx="1880355" cy="730289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71" name="Gruppe 70"/>
          <p:cNvGrpSpPr/>
          <p:nvPr/>
        </p:nvGrpSpPr>
        <p:grpSpPr>
          <a:xfrm>
            <a:off x="4520307" y="6128529"/>
            <a:ext cx="1674385" cy="834115"/>
            <a:chOff x="5776443" y="3280312"/>
            <a:chExt cx="1561176" cy="562244"/>
          </a:xfrm>
          <a:noFill/>
        </p:grpSpPr>
        <p:sp>
          <p:nvSpPr>
            <p:cNvPr id="247" name="Afrundet rektangel 246"/>
            <p:cNvSpPr/>
            <p:nvPr/>
          </p:nvSpPr>
          <p:spPr>
            <a:xfrm>
              <a:off x="5868293" y="3315768"/>
              <a:ext cx="1375925" cy="494674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301978000 |  Finding of vision of eye (finding)</a:t>
              </a:r>
              <a:endParaRPr lang="en-GB" sz="1199" i="1" dirty="0">
                <a:solidFill>
                  <a:prstClr val="black"/>
                </a:solidFill>
                <a:highlight>
                  <a:srgbClr val="ABDDEF"/>
                </a:highlight>
                <a:latin typeface="Calibri" panose="020F0502020204030204"/>
              </a:endParaRPr>
            </a:p>
          </p:txBody>
        </p:sp>
        <p:sp>
          <p:nvSpPr>
            <p:cNvPr id="264" name="Afrundet rektangel 383"/>
            <p:cNvSpPr/>
            <p:nvPr/>
          </p:nvSpPr>
          <p:spPr>
            <a:xfrm>
              <a:off x="5776443" y="3280312"/>
              <a:ext cx="1561176" cy="562244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70" name="Gruppe 69"/>
          <p:cNvGrpSpPr/>
          <p:nvPr/>
        </p:nvGrpSpPr>
        <p:grpSpPr>
          <a:xfrm>
            <a:off x="6717100" y="5888768"/>
            <a:ext cx="1869074" cy="901378"/>
            <a:chOff x="7425156" y="3345783"/>
            <a:chExt cx="1561176" cy="562244"/>
          </a:xfrm>
          <a:noFill/>
        </p:grpSpPr>
        <p:sp>
          <p:nvSpPr>
            <p:cNvPr id="236" name="Afrundet rektangel 235"/>
            <p:cNvSpPr/>
            <p:nvPr/>
          </p:nvSpPr>
          <p:spPr>
            <a:xfrm>
              <a:off x="7513653" y="3381358"/>
              <a:ext cx="1375925" cy="494674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118230007 |  Hearing finding (finding)</a:t>
              </a:r>
              <a:endParaRPr lang="en-GB" sz="1199" i="1" dirty="0">
                <a:solidFill>
                  <a:prstClr val="black"/>
                </a:solidFill>
                <a:highlight>
                  <a:srgbClr val="ABDDEF"/>
                </a:highlight>
                <a:latin typeface="Calibri" panose="020F0502020204030204"/>
              </a:endParaRPr>
            </a:p>
          </p:txBody>
        </p:sp>
        <p:sp>
          <p:nvSpPr>
            <p:cNvPr id="265" name="Afrundet rektangel 383"/>
            <p:cNvSpPr/>
            <p:nvPr/>
          </p:nvSpPr>
          <p:spPr>
            <a:xfrm>
              <a:off x="7425156" y="3345783"/>
              <a:ext cx="1561176" cy="562244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66" name="Gruppe 65"/>
          <p:cNvGrpSpPr/>
          <p:nvPr/>
        </p:nvGrpSpPr>
        <p:grpSpPr>
          <a:xfrm>
            <a:off x="11342167" y="3800299"/>
            <a:ext cx="2539438" cy="449912"/>
            <a:chOff x="13489338" y="3828728"/>
            <a:chExt cx="1137925" cy="536341"/>
          </a:xfrm>
          <a:noFill/>
        </p:grpSpPr>
        <p:sp>
          <p:nvSpPr>
            <p:cNvPr id="293" name="Afrundet rektangel 292"/>
            <p:cNvSpPr/>
            <p:nvPr/>
          </p:nvSpPr>
          <p:spPr>
            <a:xfrm>
              <a:off x="13544469" y="3891426"/>
              <a:ext cx="1022465" cy="409435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</a:rPr>
                <a:t>415531008 | Skin AND/OR mucosa finding (finding)</a:t>
              </a:r>
            </a:p>
          </p:txBody>
        </p:sp>
        <p:sp>
          <p:nvSpPr>
            <p:cNvPr id="294" name="Afrundet rektangel 293"/>
            <p:cNvSpPr/>
            <p:nvPr/>
          </p:nvSpPr>
          <p:spPr>
            <a:xfrm>
              <a:off x="13489338" y="3828728"/>
              <a:ext cx="1137925" cy="536341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56" name="Gruppe 55"/>
          <p:cNvGrpSpPr/>
          <p:nvPr/>
        </p:nvGrpSpPr>
        <p:grpSpPr>
          <a:xfrm>
            <a:off x="24146288" y="1945351"/>
            <a:ext cx="2363424" cy="919915"/>
            <a:chOff x="20387821" y="1708450"/>
            <a:chExt cx="1525742" cy="586452"/>
          </a:xfrm>
          <a:noFill/>
        </p:grpSpPr>
        <p:sp>
          <p:nvSpPr>
            <p:cNvPr id="309" name="Afrundet rektangel 308"/>
            <p:cNvSpPr/>
            <p:nvPr/>
          </p:nvSpPr>
          <p:spPr>
            <a:xfrm>
              <a:off x="20442572" y="1774511"/>
              <a:ext cx="1406068" cy="449722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365386006 |  Exercise tolerance finding (finding)|</a:t>
              </a:r>
            </a:p>
          </p:txBody>
        </p:sp>
        <p:sp>
          <p:nvSpPr>
            <p:cNvPr id="314" name="Afrundet rektangel 313"/>
            <p:cNvSpPr/>
            <p:nvPr/>
          </p:nvSpPr>
          <p:spPr>
            <a:xfrm>
              <a:off x="20387821" y="1708450"/>
              <a:ext cx="1525742" cy="586452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317" name="Lige pilforbindelse 49"/>
          <p:cNvCxnSpPr>
            <a:cxnSpLocks/>
            <a:stCxn id="314" idx="1"/>
            <a:endCxn id="7" idx="3"/>
          </p:cNvCxnSpPr>
          <p:nvPr/>
        </p:nvCxnSpPr>
        <p:spPr>
          <a:xfrm flipH="1" flipV="1">
            <a:off x="19626960" y="2296455"/>
            <a:ext cx="4519328" cy="1088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9" name="Group 458">
            <a:extLst>
              <a:ext uri="{FF2B5EF4-FFF2-40B4-BE49-F238E27FC236}">
                <a16:creationId xmlns:a16="http://schemas.microsoft.com/office/drawing/2014/main" id="{7AEED48D-5A05-BF43-A424-5D4091AC3BC8}"/>
              </a:ext>
            </a:extLst>
          </p:cNvPr>
          <p:cNvGrpSpPr/>
          <p:nvPr/>
        </p:nvGrpSpPr>
        <p:grpSpPr>
          <a:xfrm>
            <a:off x="18328384" y="11788883"/>
            <a:ext cx="1820976" cy="1047827"/>
            <a:chOff x="19347906" y="11578102"/>
            <a:chExt cx="1821023" cy="1047856"/>
          </a:xfrm>
          <a:noFill/>
        </p:grpSpPr>
        <p:sp>
          <p:nvSpPr>
            <p:cNvPr id="224" name="Afrundet rektangel 223"/>
            <p:cNvSpPr/>
            <p:nvPr/>
          </p:nvSpPr>
          <p:spPr>
            <a:xfrm>
              <a:off x="19378956" y="11641265"/>
              <a:ext cx="1718490" cy="882826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da-DK" sz="1199" dirty="0">
                  <a:solidFill>
                    <a:prstClr val="black"/>
                  </a:solidFill>
                  <a:latin typeface="Calibri" panose="020F0502020204030204"/>
                </a:rPr>
                <a:t>365222007 | 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 Finding related to ability to perform dressing activity (finding)</a:t>
              </a:r>
              <a:r>
                <a:rPr lang="da-DK" sz="1199" dirty="0">
                  <a:solidFill>
                    <a:prstClr val="black"/>
                  </a:solidFill>
                  <a:latin typeface="Calibri" panose="020F0502020204030204"/>
                </a:rPr>
                <a:t>|</a:t>
              </a:r>
            </a:p>
          </p:txBody>
        </p:sp>
        <p:sp>
          <p:nvSpPr>
            <p:cNvPr id="249" name="Afrundet rektangel 366">
              <a:extLst>
                <a:ext uri="{FF2B5EF4-FFF2-40B4-BE49-F238E27FC236}">
                  <a16:creationId xmlns:a16="http://schemas.microsoft.com/office/drawing/2014/main" id="{89DC9D9C-D6CC-412F-A40B-34958916E943}"/>
                </a:ext>
              </a:extLst>
            </p:cNvPr>
            <p:cNvSpPr/>
            <p:nvPr/>
          </p:nvSpPr>
          <p:spPr>
            <a:xfrm>
              <a:off x="19347906" y="11578102"/>
              <a:ext cx="1821023" cy="1047856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154" name="Gruppe 153">
            <a:extLst>
              <a:ext uri="{FF2B5EF4-FFF2-40B4-BE49-F238E27FC236}">
                <a16:creationId xmlns:a16="http://schemas.microsoft.com/office/drawing/2014/main" id="{D5087064-A30F-496C-AA91-7D062747D35A}"/>
              </a:ext>
            </a:extLst>
          </p:cNvPr>
          <p:cNvGrpSpPr/>
          <p:nvPr/>
        </p:nvGrpSpPr>
        <p:grpSpPr>
          <a:xfrm>
            <a:off x="18174411" y="3380137"/>
            <a:ext cx="2487660" cy="851840"/>
            <a:chOff x="21403644" y="6639631"/>
            <a:chExt cx="2393383" cy="837405"/>
          </a:xfrm>
          <a:noFill/>
        </p:grpSpPr>
        <p:sp>
          <p:nvSpPr>
            <p:cNvPr id="155" name="Afrundet rektangel 52">
              <a:extLst>
                <a:ext uri="{FF2B5EF4-FFF2-40B4-BE49-F238E27FC236}">
                  <a16:creationId xmlns:a16="http://schemas.microsoft.com/office/drawing/2014/main" id="{29FE9042-8AC2-4F69-80A0-F75D48CEE0FE}"/>
                </a:ext>
              </a:extLst>
            </p:cNvPr>
            <p:cNvSpPr/>
            <p:nvPr/>
          </p:nvSpPr>
          <p:spPr>
            <a:xfrm>
              <a:off x="21465899" y="6710884"/>
              <a:ext cx="2246254" cy="665187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da-DK" sz="1199" dirty="0">
                <a:solidFill>
                  <a:prstClr val="black"/>
                </a:solidFill>
                <a:latin typeface="Calibri" panose="020F0502020204030204"/>
              </a:endParaRPr>
            </a:p>
            <a:p>
              <a:pPr algn="ctr" defTabSz="1752053"/>
              <a:r>
                <a:rPr lang="da-DK" sz="1199" dirty="0">
                  <a:solidFill>
                    <a:prstClr val="black"/>
                  </a:solidFill>
                  <a:latin typeface="Calibri" panose="020F0502020204030204"/>
                </a:rPr>
                <a:t>284530008 |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 Communication, speech and language finding (finding)</a:t>
              </a:r>
              <a:r>
                <a:rPr lang="da-DK" sz="1199" dirty="0">
                  <a:solidFill>
                    <a:prstClr val="black"/>
                  </a:solidFill>
                  <a:latin typeface="Calibri" panose="020F0502020204030204"/>
                </a:rPr>
                <a:t>|</a:t>
              </a:r>
              <a:br>
                <a:rPr lang="da-DK" sz="1199" dirty="0">
                  <a:solidFill>
                    <a:prstClr val="black"/>
                  </a:solidFill>
                  <a:latin typeface="Calibri" panose="020F0502020204030204"/>
                </a:rPr>
              </a:br>
              <a:endParaRPr lang="en-GB" sz="1199" i="1" dirty="0">
                <a:solidFill>
                  <a:prstClr val="black"/>
                </a:solidFill>
                <a:highlight>
                  <a:srgbClr val="ABDDEF"/>
                </a:highlight>
                <a:latin typeface="Calibri" panose="020F0502020204030204"/>
              </a:endParaRPr>
            </a:p>
          </p:txBody>
        </p:sp>
        <p:sp>
          <p:nvSpPr>
            <p:cNvPr id="156" name="Afrundet rektangel 315">
              <a:extLst>
                <a:ext uri="{FF2B5EF4-FFF2-40B4-BE49-F238E27FC236}">
                  <a16:creationId xmlns:a16="http://schemas.microsoft.com/office/drawing/2014/main" id="{001A7128-232D-4643-9A73-16B57E84893C}"/>
                </a:ext>
              </a:extLst>
            </p:cNvPr>
            <p:cNvSpPr/>
            <p:nvPr/>
          </p:nvSpPr>
          <p:spPr>
            <a:xfrm>
              <a:off x="21403644" y="6639631"/>
              <a:ext cx="2393383" cy="837405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157" name="Lige pilforbindelse 156">
            <a:extLst>
              <a:ext uri="{FF2B5EF4-FFF2-40B4-BE49-F238E27FC236}">
                <a16:creationId xmlns:a16="http://schemas.microsoft.com/office/drawing/2014/main" id="{ECC0B60E-E897-4B20-B8F2-43FC431437E9}"/>
              </a:ext>
            </a:extLst>
          </p:cNvPr>
          <p:cNvCxnSpPr>
            <a:cxnSpLocks/>
            <a:stCxn id="155" idx="0"/>
            <a:endCxn id="7" idx="2"/>
          </p:cNvCxnSpPr>
          <p:nvPr/>
        </p:nvCxnSpPr>
        <p:spPr>
          <a:xfrm flipH="1" flipV="1">
            <a:off x="18651264" y="2521108"/>
            <a:ext cx="755222" cy="93150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Lige pilforbindelse 159">
            <a:extLst>
              <a:ext uri="{FF2B5EF4-FFF2-40B4-BE49-F238E27FC236}">
                <a16:creationId xmlns:a16="http://schemas.microsoft.com/office/drawing/2014/main" id="{60440D73-8FB2-46DD-8B52-D499DE0EB15B}"/>
              </a:ext>
            </a:extLst>
          </p:cNvPr>
          <p:cNvCxnSpPr>
            <a:cxnSpLocks/>
            <a:stCxn id="53" idx="0"/>
            <a:endCxn id="155" idx="2"/>
          </p:cNvCxnSpPr>
          <p:nvPr/>
        </p:nvCxnSpPr>
        <p:spPr>
          <a:xfrm flipH="1" flipV="1">
            <a:off x="19406486" y="4129271"/>
            <a:ext cx="2489551" cy="4803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3" name="Gruppe 162">
            <a:extLst>
              <a:ext uri="{FF2B5EF4-FFF2-40B4-BE49-F238E27FC236}">
                <a16:creationId xmlns:a16="http://schemas.microsoft.com/office/drawing/2014/main" id="{6781B975-DFE2-4D2F-BA10-237356F79A4B}"/>
              </a:ext>
            </a:extLst>
          </p:cNvPr>
          <p:cNvGrpSpPr/>
          <p:nvPr/>
        </p:nvGrpSpPr>
        <p:grpSpPr>
          <a:xfrm>
            <a:off x="24084849" y="6131901"/>
            <a:ext cx="2557567" cy="983115"/>
            <a:chOff x="21403644" y="6639631"/>
            <a:chExt cx="2393383" cy="837405"/>
          </a:xfrm>
          <a:noFill/>
        </p:grpSpPr>
        <p:sp>
          <p:nvSpPr>
            <p:cNvPr id="164" name="Afrundet rektangel 52">
              <a:extLst>
                <a:ext uri="{FF2B5EF4-FFF2-40B4-BE49-F238E27FC236}">
                  <a16:creationId xmlns:a16="http://schemas.microsoft.com/office/drawing/2014/main" id="{347B92CD-C194-4D15-B3B6-E012A76CB207}"/>
                </a:ext>
              </a:extLst>
            </p:cNvPr>
            <p:cNvSpPr/>
            <p:nvPr/>
          </p:nvSpPr>
          <p:spPr>
            <a:xfrm>
              <a:off x="21465899" y="6710884"/>
              <a:ext cx="2246254" cy="665187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fr-FR" sz="1200" dirty="0"/>
                <a:t>298314008 |</a:t>
              </a:r>
              <a:r>
                <a:rPr lang="en-GB" sz="1200" dirty="0"/>
                <a:t> Finding related to coordination / incoordination (finding)</a:t>
              </a:r>
              <a:endParaRPr lang="fr-FR" sz="1200" dirty="0"/>
            </a:p>
          </p:txBody>
        </p:sp>
        <p:sp>
          <p:nvSpPr>
            <p:cNvPr id="165" name="Afrundet rektangel 315">
              <a:extLst>
                <a:ext uri="{FF2B5EF4-FFF2-40B4-BE49-F238E27FC236}">
                  <a16:creationId xmlns:a16="http://schemas.microsoft.com/office/drawing/2014/main" id="{13F4DEC5-56B9-4F91-A9BE-3EE872D631A2}"/>
                </a:ext>
              </a:extLst>
            </p:cNvPr>
            <p:cNvSpPr/>
            <p:nvPr/>
          </p:nvSpPr>
          <p:spPr>
            <a:xfrm>
              <a:off x="21403644" y="6639631"/>
              <a:ext cx="2393383" cy="837405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166" name="Lige pilforbindelse 165">
            <a:extLst>
              <a:ext uri="{FF2B5EF4-FFF2-40B4-BE49-F238E27FC236}">
                <a16:creationId xmlns:a16="http://schemas.microsoft.com/office/drawing/2014/main" id="{C46DD722-354D-4315-ABE4-081C6AB75D06}"/>
              </a:ext>
            </a:extLst>
          </p:cNvPr>
          <p:cNvCxnSpPr>
            <a:cxnSpLocks/>
            <a:stCxn id="165" idx="0"/>
            <a:endCxn id="7" idx="2"/>
          </p:cNvCxnSpPr>
          <p:nvPr/>
        </p:nvCxnSpPr>
        <p:spPr>
          <a:xfrm flipH="1" flipV="1">
            <a:off x="18651262" y="2521114"/>
            <a:ext cx="6712371" cy="36107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0" name="Gruppe 169">
            <a:extLst>
              <a:ext uri="{FF2B5EF4-FFF2-40B4-BE49-F238E27FC236}">
                <a16:creationId xmlns:a16="http://schemas.microsoft.com/office/drawing/2014/main" id="{5114B4C2-83C8-48BC-BC38-36BAA20BE65B}"/>
              </a:ext>
            </a:extLst>
          </p:cNvPr>
          <p:cNvGrpSpPr/>
          <p:nvPr/>
        </p:nvGrpSpPr>
        <p:grpSpPr>
          <a:xfrm>
            <a:off x="21419353" y="5708563"/>
            <a:ext cx="2487660" cy="851840"/>
            <a:chOff x="21403644" y="6639631"/>
            <a:chExt cx="2393383" cy="837405"/>
          </a:xfrm>
          <a:noFill/>
        </p:grpSpPr>
        <p:sp>
          <p:nvSpPr>
            <p:cNvPr id="172" name="Afrundet rektangel 52">
              <a:extLst>
                <a:ext uri="{FF2B5EF4-FFF2-40B4-BE49-F238E27FC236}">
                  <a16:creationId xmlns:a16="http://schemas.microsoft.com/office/drawing/2014/main" id="{13EDD2BF-EB9C-4A07-87A2-946135FEE469}"/>
                </a:ext>
              </a:extLst>
            </p:cNvPr>
            <p:cNvSpPr/>
            <p:nvPr/>
          </p:nvSpPr>
          <p:spPr>
            <a:xfrm>
              <a:off x="21465899" y="6710884"/>
              <a:ext cx="2246254" cy="665187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106137004 | Intelligence finding (finding)</a:t>
              </a:r>
              <a:endParaRPr lang="da-DK" sz="1199" i="1" dirty="0">
                <a:solidFill>
                  <a:prstClr val="black"/>
                </a:solidFill>
                <a:highlight>
                  <a:srgbClr val="ABDDEF"/>
                </a:highlight>
                <a:latin typeface="Calibri" panose="020F0502020204030204"/>
              </a:endParaRPr>
            </a:p>
          </p:txBody>
        </p:sp>
        <p:sp>
          <p:nvSpPr>
            <p:cNvPr id="176" name="Afrundet rektangel 315">
              <a:extLst>
                <a:ext uri="{FF2B5EF4-FFF2-40B4-BE49-F238E27FC236}">
                  <a16:creationId xmlns:a16="http://schemas.microsoft.com/office/drawing/2014/main" id="{0DEE74C4-8AC4-48CD-ABC6-BC783239F867}"/>
                </a:ext>
              </a:extLst>
            </p:cNvPr>
            <p:cNvSpPr/>
            <p:nvPr/>
          </p:nvSpPr>
          <p:spPr>
            <a:xfrm>
              <a:off x="21403644" y="6639631"/>
              <a:ext cx="2393383" cy="837405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177" name="Lige pilforbindelse 176">
            <a:extLst>
              <a:ext uri="{FF2B5EF4-FFF2-40B4-BE49-F238E27FC236}">
                <a16:creationId xmlns:a16="http://schemas.microsoft.com/office/drawing/2014/main" id="{0DEC4FBD-D81E-4DD1-9D1F-D9338A07BE77}"/>
              </a:ext>
            </a:extLst>
          </p:cNvPr>
          <p:cNvCxnSpPr>
            <a:cxnSpLocks/>
            <a:stCxn id="176" idx="0"/>
            <a:endCxn id="49" idx="3"/>
          </p:cNvCxnSpPr>
          <p:nvPr/>
        </p:nvCxnSpPr>
        <p:spPr>
          <a:xfrm flipH="1" flipV="1">
            <a:off x="16931406" y="4567299"/>
            <a:ext cx="5731777" cy="114126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7" name="Gruppe 186">
            <a:extLst>
              <a:ext uri="{FF2B5EF4-FFF2-40B4-BE49-F238E27FC236}">
                <a16:creationId xmlns:a16="http://schemas.microsoft.com/office/drawing/2014/main" id="{78AF29DE-5ADD-42C4-B1D3-907A2A7A916E}"/>
              </a:ext>
            </a:extLst>
          </p:cNvPr>
          <p:cNvGrpSpPr/>
          <p:nvPr/>
        </p:nvGrpSpPr>
        <p:grpSpPr>
          <a:xfrm>
            <a:off x="7979132" y="8740972"/>
            <a:ext cx="2487660" cy="851840"/>
            <a:chOff x="21403644" y="6639631"/>
            <a:chExt cx="2393383" cy="837405"/>
          </a:xfrm>
          <a:noFill/>
        </p:grpSpPr>
        <p:sp>
          <p:nvSpPr>
            <p:cNvPr id="190" name="Afrundet rektangel 52">
              <a:extLst>
                <a:ext uri="{FF2B5EF4-FFF2-40B4-BE49-F238E27FC236}">
                  <a16:creationId xmlns:a16="http://schemas.microsoft.com/office/drawing/2014/main" id="{EDD361E2-C639-4576-A5CF-469C25EB9A6D}"/>
                </a:ext>
              </a:extLst>
            </p:cNvPr>
            <p:cNvSpPr/>
            <p:nvPr/>
          </p:nvSpPr>
          <p:spPr>
            <a:xfrm>
              <a:off x="21465899" y="6710884"/>
              <a:ext cx="2246254" cy="665187"/>
            </a:xfrm>
            <a:prstGeom prst="round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284465006 | Finding relating to psychosocial functioning (finding)</a:t>
              </a:r>
              <a:endParaRPr lang="en-GB" sz="1199" i="1" dirty="0">
                <a:solidFill>
                  <a:prstClr val="black"/>
                </a:solidFill>
                <a:highlight>
                  <a:srgbClr val="ABDDEF"/>
                </a:highlight>
                <a:latin typeface="Calibri" panose="020F0502020204030204"/>
              </a:endParaRPr>
            </a:p>
          </p:txBody>
        </p:sp>
        <p:sp>
          <p:nvSpPr>
            <p:cNvPr id="191" name="Afrundet rektangel 315">
              <a:extLst>
                <a:ext uri="{FF2B5EF4-FFF2-40B4-BE49-F238E27FC236}">
                  <a16:creationId xmlns:a16="http://schemas.microsoft.com/office/drawing/2014/main" id="{D8DC2386-2FB6-41C5-92BF-8A322C803F93}"/>
                </a:ext>
              </a:extLst>
            </p:cNvPr>
            <p:cNvSpPr/>
            <p:nvPr/>
          </p:nvSpPr>
          <p:spPr>
            <a:xfrm>
              <a:off x="21403644" y="6639631"/>
              <a:ext cx="2393383" cy="837405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192" name="Lige pilforbindelse 191">
            <a:extLst>
              <a:ext uri="{FF2B5EF4-FFF2-40B4-BE49-F238E27FC236}">
                <a16:creationId xmlns:a16="http://schemas.microsoft.com/office/drawing/2014/main" id="{4E8400E6-0C0A-40A4-B194-0F9C64567BA3}"/>
              </a:ext>
            </a:extLst>
          </p:cNvPr>
          <p:cNvCxnSpPr>
            <a:cxnSpLocks/>
            <a:stCxn id="190" idx="0"/>
          </p:cNvCxnSpPr>
          <p:nvPr/>
        </p:nvCxnSpPr>
        <p:spPr>
          <a:xfrm flipH="1" flipV="1">
            <a:off x="7646689" y="8267951"/>
            <a:ext cx="1564520" cy="5455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4" name="Gruppe 193">
            <a:extLst>
              <a:ext uri="{FF2B5EF4-FFF2-40B4-BE49-F238E27FC236}">
                <a16:creationId xmlns:a16="http://schemas.microsoft.com/office/drawing/2014/main" id="{FFB5BFC1-1143-4658-AAC9-DF253752473E}"/>
              </a:ext>
            </a:extLst>
          </p:cNvPr>
          <p:cNvGrpSpPr/>
          <p:nvPr/>
        </p:nvGrpSpPr>
        <p:grpSpPr>
          <a:xfrm>
            <a:off x="6199579" y="9835458"/>
            <a:ext cx="2487660" cy="851840"/>
            <a:chOff x="21403644" y="6639631"/>
            <a:chExt cx="2393383" cy="837405"/>
          </a:xfrm>
          <a:noFill/>
        </p:grpSpPr>
        <p:sp>
          <p:nvSpPr>
            <p:cNvPr id="197" name="Afrundet rektangel 52">
              <a:extLst>
                <a:ext uri="{FF2B5EF4-FFF2-40B4-BE49-F238E27FC236}">
                  <a16:creationId xmlns:a16="http://schemas.microsoft.com/office/drawing/2014/main" id="{4B710BB8-C198-48EB-97E1-4696F84E0352}"/>
                </a:ext>
              </a:extLst>
            </p:cNvPr>
            <p:cNvSpPr/>
            <p:nvPr/>
          </p:nvSpPr>
          <p:spPr>
            <a:xfrm>
              <a:off x="21465899" y="6710884"/>
              <a:ext cx="2246254" cy="665187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365934006 | Finding related to awareness of self (finding)</a:t>
              </a:r>
              <a:endParaRPr lang="en-GB" sz="1199" i="1" dirty="0">
                <a:solidFill>
                  <a:prstClr val="black"/>
                </a:solidFill>
                <a:highlight>
                  <a:srgbClr val="ABDDEF"/>
                </a:highlight>
                <a:latin typeface="Calibri" panose="020F0502020204030204"/>
              </a:endParaRPr>
            </a:p>
          </p:txBody>
        </p:sp>
        <p:sp>
          <p:nvSpPr>
            <p:cNvPr id="198" name="Afrundet rektangel 315">
              <a:extLst>
                <a:ext uri="{FF2B5EF4-FFF2-40B4-BE49-F238E27FC236}">
                  <a16:creationId xmlns:a16="http://schemas.microsoft.com/office/drawing/2014/main" id="{59B5C17A-DAC3-4033-B38F-5E26B50222B4}"/>
                </a:ext>
              </a:extLst>
            </p:cNvPr>
            <p:cNvSpPr/>
            <p:nvPr/>
          </p:nvSpPr>
          <p:spPr>
            <a:xfrm>
              <a:off x="21403644" y="6639631"/>
              <a:ext cx="2393383" cy="837405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199" name="Lige pilforbindelse 198">
            <a:extLst>
              <a:ext uri="{FF2B5EF4-FFF2-40B4-BE49-F238E27FC236}">
                <a16:creationId xmlns:a16="http://schemas.microsoft.com/office/drawing/2014/main" id="{4041B9A3-0EB8-4470-9E54-EDE7846197D9}"/>
              </a:ext>
            </a:extLst>
          </p:cNvPr>
          <p:cNvCxnSpPr>
            <a:cxnSpLocks/>
            <a:stCxn id="197" idx="0"/>
          </p:cNvCxnSpPr>
          <p:nvPr/>
        </p:nvCxnSpPr>
        <p:spPr>
          <a:xfrm flipV="1">
            <a:off x="7431662" y="8267945"/>
            <a:ext cx="215033" cy="163998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Lige pilforbindelse 384">
            <a:extLst>
              <a:ext uri="{FF2B5EF4-FFF2-40B4-BE49-F238E27FC236}">
                <a16:creationId xmlns:a16="http://schemas.microsoft.com/office/drawing/2014/main" id="{6F0E9CF0-F8A5-4CBE-BEEF-92970A9FBABC}"/>
              </a:ext>
            </a:extLst>
          </p:cNvPr>
          <p:cNvCxnSpPr>
            <a:cxnSpLocks/>
            <a:stCxn id="291" idx="3"/>
            <a:endCxn id="297" idx="1"/>
          </p:cNvCxnSpPr>
          <p:nvPr/>
        </p:nvCxnSpPr>
        <p:spPr>
          <a:xfrm>
            <a:off x="2552233" y="424022"/>
            <a:ext cx="3580885" cy="21635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7" name="Afrundet rektangel 52">
            <a:extLst>
              <a:ext uri="{FF2B5EF4-FFF2-40B4-BE49-F238E27FC236}">
                <a16:creationId xmlns:a16="http://schemas.microsoft.com/office/drawing/2014/main" id="{5B5A46D7-2EC9-E24F-91F2-7E23F81A43C6}"/>
              </a:ext>
            </a:extLst>
          </p:cNvPr>
          <p:cNvSpPr/>
          <p:nvPr/>
        </p:nvSpPr>
        <p:spPr>
          <a:xfrm>
            <a:off x="8485806" y="10948303"/>
            <a:ext cx="2334736" cy="67665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365996006 | Finding of interaction with others (finding)</a:t>
            </a:r>
            <a:endParaRPr lang="en-GB" sz="1199" i="1" dirty="0">
              <a:solidFill>
                <a:prstClr val="black"/>
              </a:solidFill>
              <a:highlight>
                <a:srgbClr val="ABDDEF"/>
              </a:highlight>
              <a:latin typeface="Calibri" panose="020F0502020204030204"/>
            </a:endParaRPr>
          </a:p>
        </p:txBody>
      </p:sp>
      <p:cxnSp>
        <p:nvCxnSpPr>
          <p:cNvPr id="267" name="Lige pilforbindelse 176">
            <a:extLst>
              <a:ext uri="{FF2B5EF4-FFF2-40B4-BE49-F238E27FC236}">
                <a16:creationId xmlns:a16="http://schemas.microsoft.com/office/drawing/2014/main" id="{79221D64-D154-3D4A-BB8F-47ED5107E03B}"/>
              </a:ext>
            </a:extLst>
          </p:cNvPr>
          <p:cNvCxnSpPr>
            <a:cxnSpLocks/>
            <a:stCxn id="257" idx="0"/>
            <a:endCxn id="191" idx="2"/>
          </p:cNvCxnSpPr>
          <p:nvPr/>
        </p:nvCxnSpPr>
        <p:spPr>
          <a:xfrm flipH="1" flipV="1">
            <a:off x="9222962" y="9592812"/>
            <a:ext cx="430212" cy="135549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" name="Afrundet rektangel 52">
            <a:extLst>
              <a:ext uri="{FF2B5EF4-FFF2-40B4-BE49-F238E27FC236}">
                <a16:creationId xmlns:a16="http://schemas.microsoft.com/office/drawing/2014/main" id="{5280C92A-A3EB-9242-B880-1203BFB3D85C}"/>
              </a:ext>
            </a:extLst>
          </p:cNvPr>
          <p:cNvSpPr/>
          <p:nvPr/>
        </p:nvSpPr>
        <p:spPr>
          <a:xfrm>
            <a:off x="24377872" y="10550736"/>
            <a:ext cx="2334736" cy="78850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da-DK" sz="1199" dirty="0">
                <a:solidFill>
                  <a:prstClr val="black"/>
                </a:solidFill>
                <a:latin typeface="Calibri" panose="020F0502020204030204"/>
              </a:rPr>
              <a:t>365389004 |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Finding related to ability to perform occupation and employment activities (finding)</a:t>
            </a:r>
            <a:endParaRPr lang="da-DK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279" name="Lige pilforbindelse 277">
            <a:extLst>
              <a:ext uri="{FF2B5EF4-FFF2-40B4-BE49-F238E27FC236}">
                <a16:creationId xmlns:a16="http://schemas.microsoft.com/office/drawing/2014/main" id="{D85A8554-4617-2C48-8A3E-FDECDEC152A5}"/>
              </a:ext>
            </a:extLst>
          </p:cNvPr>
          <p:cNvCxnSpPr>
            <a:cxnSpLocks/>
            <a:stCxn id="276" idx="0"/>
            <a:endCxn id="280" idx="2"/>
          </p:cNvCxnSpPr>
          <p:nvPr/>
        </p:nvCxnSpPr>
        <p:spPr>
          <a:xfrm flipH="1" flipV="1">
            <a:off x="22794971" y="7930666"/>
            <a:ext cx="2750269" cy="26200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3" name="Afrundet rektangel 52">
            <a:extLst>
              <a:ext uri="{FF2B5EF4-FFF2-40B4-BE49-F238E27FC236}">
                <a16:creationId xmlns:a16="http://schemas.microsoft.com/office/drawing/2014/main" id="{0E4D9560-8D66-ED43-9DED-A15190BFE689}"/>
              </a:ext>
            </a:extLst>
          </p:cNvPr>
          <p:cNvSpPr/>
          <p:nvPr/>
        </p:nvSpPr>
        <p:spPr>
          <a:xfrm>
            <a:off x="135599" y="85711"/>
            <a:ext cx="2334736" cy="67665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da-DK" sz="1199" dirty="0">
                <a:solidFill>
                  <a:prstClr val="black"/>
                </a:solidFill>
                <a:latin typeface="Calibri" panose="020F0502020204030204"/>
              </a:rPr>
              <a:t>365483002 |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Finding related to care and support circumstances and networks (finding)</a:t>
            </a:r>
            <a:endParaRPr lang="en-GB" sz="1199" i="1" dirty="0">
              <a:solidFill>
                <a:prstClr val="black"/>
              </a:solidFill>
              <a:highlight>
                <a:srgbClr val="ABDDEF"/>
              </a:highlight>
              <a:latin typeface="Calibri" panose="020F0502020204030204"/>
            </a:endParaRPr>
          </a:p>
        </p:txBody>
      </p:sp>
      <p:grpSp>
        <p:nvGrpSpPr>
          <p:cNvPr id="275" name="Gruppe 209">
            <a:extLst>
              <a:ext uri="{FF2B5EF4-FFF2-40B4-BE49-F238E27FC236}">
                <a16:creationId xmlns:a16="http://schemas.microsoft.com/office/drawing/2014/main" id="{235491B6-C965-B84F-BCB2-DEA695E3C378}"/>
              </a:ext>
            </a:extLst>
          </p:cNvPr>
          <p:cNvGrpSpPr/>
          <p:nvPr/>
        </p:nvGrpSpPr>
        <p:grpSpPr>
          <a:xfrm>
            <a:off x="15705162" y="11843829"/>
            <a:ext cx="2487660" cy="1203734"/>
            <a:chOff x="21403644" y="6658508"/>
            <a:chExt cx="2393383" cy="777596"/>
          </a:xfrm>
          <a:noFill/>
        </p:grpSpPr>
        <p:sp>
          <p:nvSpPr>
            <p:cNvPr id="285" name="Afrundet rektangel 52">
              <a:extLst>
                <a:ext uri="{FF2B5EF4-FFF2-40B4-BE49-F238E27FC236}">
                  <a16:creationId xmlns:a16="http://schemas.microsoft.com/office/drawing/2014/main" id="{EDF80317-B4AC-5246-B450-45B4C7A95C0C}"/>
                </a:ext>
              </a:extLst>
            </p:cNvPr>
            <p:cNvSpPr/>
            <p:nvPr/>
          </p:nvSpPr>
          <p:spPr>
            <a:xfrm>
              <a:off x="21465899" y="6710884"/>
              <a:ext cx="2246254" cy="665187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da-DK" sz="1199" dirty="0">
                  <a:solidFill>
                    <a:prstClr val="black"/>
                  </a:solidFill>
                  <a:latin typeface="Calibri" panose="020F0502020204030204"/>
                </a:rPr>
                <a:t>365341008 |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 Finding related to ability to perform community living activities (finding)</a:t>
              </a:r>
              <a:endParaRPr lang="da-DK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87" name="Afrundet rektangel 315">
              <a:extLst>
                <a:ext uri="{FF2B5EF4-FFF2-40B4-BE49-F238E27FC236}">
                  <a16:creationId xmlns:a16="http://schemas.microsoft.com/office/drawing/2014/main" id="{9B4CA358-E16E-2B4D-82C8-1AB307126C38}"/>
                </a:ext>
              </a:extLst>
            </p:cNvPr>
            <p:cNvSpPr/>
            <p:nvPr/>
          </p:nvSpPr>
          <p:spPr>
            <a:xfrm>
              <a:off x="21403644" y="6658508"/>
              <a:ext cx="2393383" cy="777596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297" name="Afrundet rektangel 52">
            <a:extLst>
              <a:ext uri="{FF2B5EF4-FFF2-40B4-BE49-F238E27FC236}">
                <a16:creationId xmlns:a16="http://schemas.microsoft.com/office/drawing/2014/main" id="{81166D10-31CD-B942-9A65-F9A721D89AD7}"/>
              </a:ext>
            </a:extLst>
          </p:cNvPr>
          <p:cNvSpPr/>
          <p:nvPr/>
        </p:nvSpPr>
        <p:spPr>
          <a:xfrm>
            <a:off x="6133120" y="2249189"/>
            <a:ext cx="2334736" cy="67665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da-DK" sz="1199" dirty="0">
                <a:solidFill>
                  <a:prstClr val="black"/>
                </a:solidFill>
                <a:latin typeface="Calibri" panose="020F0502020204030204"/>
              </a:rPr>
              <a:t>365448001 |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Social and personal history finding (finding)</a:t>
            </a:r>
            <a:endParaRPr lang="en-GB" sz="1199" i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03" name="Afrundet rektangel 52">
            <a:extLst>
              <a:ext uri="{FF2B5EF4-FFF2-40B4-BE49-F238E27FC236}">
                <a16:creationId xmlns:a16="http://schemas.microsoft.com/office/drawing/2014/main" id="{6758F7F2-E91C-0E4C-9CC8-84BFC9EA5BFA}"/>
              </a:ext>
            </a:extLst>
          </p:cNvPr>
          <p:cNvSpPr/>
          <p:nvPr/>
        </p:nvSpPr>
        <p:spPr>
          <a:xfrm>
            <a:off x="6501811" y="7604543"/>
            <a:ext cx="2334736" cy="67665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da-DK" sz="1199" dirty="0">
                <a:solidFill>
                  <a:prstClr val="black"/>
                </a:solidFill>
                <a:latin typeface="Calibri" panose="020F0502020204030204"/>
              </a:rPr>
              <a:t>384821006 |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Mental state,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behavior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and/or psychosocial function finding (finding)</a:t>
            </a:r>
            <a:endParaRPr lang="en-GB" sz="1199" i="1" dirty="0">
              <a:solidFill>
                <a:prstClr val="black"/>
              </a:solidFill>
              <a:highlight>
                <a:srgbClr val="ABDDEF"/>
              </a:highlight>
              <a:latin typeface="Calibri" panose="020F0502020204030204"/>
            </a:endParaRPr>
          </a:p>
        </p:txBody>
      </p:sp>
      <p:sp>
        <p:nvSpPr>
          <p:cNvPr id="312" name="Afrundet rektangel 52">
            <a:extLst>
              <a:ext uri="{FF2B5EF4-FFF2-40B4-BE49-F238E27FC236}">
                <a16:creationId xmlns:a16="http://schemas.microsoft.com/office/drawing/2014/main" id="{E610F5ED-6530-3A47-97D1-67788AB91440}"/>
              </a:ext>
            </a:extLst>
          </p:cNvPr>
          <p:cNvSpPr/>
          <p:nvPr/>
        </p:nvSpPr>
        <p:spPr>
          <a:xfrm>
            <a:off x="291270" y="11097766"/>
            <a:ext cx="2109343" cy="59273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da-DK" sz="1199" dirty="0">
                <a:solidFill>
                  <a:prstClr val="black"/>
                </a:solidFill>
                <a:latin typeface="Calibri" panose="020F0502020204030204"/>
              </a:rPr>
              <a:t>385337002 |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Finding related to ability to comprehend (finding)</a:t>
            </a:r>
            <a:endParaRPr lang="en-GB" sz="1199" i="1" dirty="0">
              <a:solidFill>
                <a:prstClr val="black"/>
              </a:solidFill>
              <a:highlight>
                <a:srgbClr val="ABDDEF"/>
              </a:highlight>
              <a:latin typeface="Calibri" panose="020F0502020204030204"/>
            </a:endParaRPr>
          </a:p>
        </p:txBody>
      </p:sp>
      <p:cxnSp>
        <p:nvCxnSpPr>
          <p:cNvPr id="313" name="Lige pilforbindelse 173">
            <a:extLst>
              <a:ext uri="{FF2B5EF4-FFF2-40B4-BE49-F238E27FC236}">
                <a16:creationId xmlns:a16="http://schemas.microsoft.com/office/drawing/2014/main" id="{47149181-2059-3947-A39F-90B72BD99AB2}"/>
              </a:ext>
            </a:extLst>
          </p:cNvPr>
          <p:cNvCxnSpPr>
            <a:cxnSpLocks/>
            <a:stCxn id="312" idx="3"/>
            <a:endCxn id="349" idx="1"/>
          </p:cNvCxnSpPr>
          <p:nvPr/>
        </p:nvCxnSpPr>
        <p:spPr>
          <a:xfrm flipV="1">
            <a:off x="2400613" y="10020062"/>
            <a:ext cx="630029" cy="13740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6" name="Afrundet rektangel 52">
            <a:extLst>
              <a:ext uri="{FF2B5EF4-FFF2-40B4-BE49-F238E27FC236}">
                <a16:creationId xmlns:a16="http://schemas.microsoft.com/office/drawing/2014/main" id="{E8CD35A3-2810-1D41-B5AA-5F5D5B2C8CC9}"/>
              </a:ext>
            </a:extLst>
          </p:cNvPr>
          <p:cNvSpPr/>
          <p:nvPr/>
        </p:nvSpPr>
        <p:spPr>
          <a:xfrm>
            <a:off x="9536335" y="7716044"/>
            <a:ext cx="2162023" cy="64543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da-DK" sz="1199" dirty="0">
                <a:solidFill>
                  <a:prstClr val="black"/>
                </a:solidFill>
                <a:latin typeface="Calibri" panose="020F0502020204030204"/>
              </a:rPr>
              <a:t>225787000 |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Use of day finding (finding)</a:t>
            </a:r>
            <a:endParaRPr lang="da-DK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328" name="Lige pilforbindelse 326">
            <a:extLst>
              <a:ext uri="{FF2B5EF4-FFF2-40B4-BE49-F238E27FC236}">
                <a16:creationId xmlns:a16="http://schemas.microsoft.com/office/drawing/2014/main" id="{612C7566-17BB-9643-8D2C-CE4309E56566}"/>
              </a:ext>
            </a:extLst>
          </p:cNvPr>
          <p:cNvCxnSpPr>
            <a:cxnSpLocks/>
            <a:stCxn id="326" idx="3"/>
            <a:endCxn id="368" idx="1"/>
          </p:cNvCxnSpPr>
          <p:nvPr/>
        </p:nvCxnSpPr>
        <p:spPr>
          <a:xfrm flipV="1">
            <a:off x="11698358" y="7617254"/>
            <a:ext cx="296965" cy="42150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2" name="Lige pilforbindelse 174">
            <a:extLst>
              <a:ext uri="{FF2B5EF4-FFF2-40B4-BE49-F238E27FC236}">
                <a16:creationId xmlns:a16="http://schemas.microsoft.com/office/drawing/2014/main" id="{96D20656-D4F9-1B42-895A-7AE36B637B5B}"/>
              </a:ext>
            </a:extLst>
          </p:cNvPr>
          <p:cNvCxnSpPr>
            <a:cxnSpLocks/>
            <a:stCxn id="307" idx="0"/>
            <a:endCxn id="301" idx="1"/>
          </p:cNvCxnSpPr>
          <p:nvPr/>
        </p:nvCxnSpPr>
        <p:spPr>
          <a:xfrm flipV="1">
            <a:off x="1318759" y="11094557"/>
            <a:ext cx="2563020" cy="29625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7" name="Afrundet rektangel 52">
            <a:extLst>
              <a:ext uri="{FF2B5EF4-FFF2-40B4-BE49-F238E27FC236}">
                <a16:creationId xmlns:a16="http://schemas.microsoft.com/office/drawing/2014/main" id="{BFFF2D59-AF79-7D42-B2F4-2FC68309E222}"/>
              </a:ext>
            </a:extLst>
          </p:cNvPr>
          <p:cNvSpPr/>
          <p:nvPr/>
        </p:nvSpPr>
        <p:spPr>
          <a:xfrm>
            <a:off x="137258" y="14125971"/>
            <a:ext cx="2329989" cy="60626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da-DK" sz="1199" dirty="0">
                <a:solidFill>
                  <a:prstClr val="black"/>
                </a:solidFill>
                <a:latin typeface="Calibri" panose="020F0502020204030204"/>
              </a:rPr>
              <a:t>365462008 |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Finding of level of interest (finding)</a:t>
            </a:r>
            <a:endParaRPr lang="da-DK" sz="1199" i="1" dirty="0">
              <a:solidFill>
                <a:prstClr val="black"/>
              </a:solidFill>
              <a:highlight>
                <a:srgbClr val="ABDDEF"/>
              </a:highlight>
              <a:latin typeface="Calibri" panose="020F0502020204030204"/>
            </a:endParaRPr>
          </a:p>
        </p:txBody>
      </p:sp>
      <p:sp>
        <p:nvSpPr>
          <p:cNvPr id="375" name="Afrundet rektangel 52">
            <a:extLst>
              <a:ext uri="{FF2B5EF4-FFF2-40B4-BE49-F238E27FC236}">
                <a16:creationId xmlns:a16="http://schemas.microsoft.com/office/drawing/2014/main" id="{C41F2807-0921-2F46-9AC8-B1970E3B0C0F}"/>
              </a:ext>
            </a:extLst>
          </p:cNvPr>
          <p:cNvSpPr/>
          <p:nvPr/>
        </p:nvSpPr>
        <p:spPr>
          <a:xfrm>
            <a:off x="24340381" y="8473804"/>
            <a:ext cx="2324976" cy="62126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200" dirty="0">
              <a:solidFill>
                <a:schemeClr val="tx1"/>
              </a:solidFill>
            </a:endParaRPr>
          </a:p>
          <a:p>
            <a:pPr algn="ctr" defTabSz="1752053"/>
            <a:r>
              <a:rPr lang="en-GB" sz="1200" dirty="0">
                <a:solidFill>
                  <a:schemeClr val="tx1"/>
                </a:solidFill>
              </a:rPr>
              <a:t>53713009 |</a:t>
            </a:r>
            <a:r>
              <a:rPr lang="en-GB" sz="1200" b="0" i="0" dirty="0">
                <a:solidFill>
                  <a:schemeClr val="tx1"/>
                </a:solidFill>
                <a:effectLst/>
              </a:rPr>
              <a:t>    Works as prostitute (finding)</a:t>
            </a:r>
            <a:br>
              <a:rPr lang="en-GB" sz="1200" b="0" i="0" dirty="0">
                <a:solidFill>
                  <a:schemeClr val="tx1"/>
                </a:solidFill>
                <a:effectLst/>
              </a:rPr>
            </a:br>
            <a:endParaRPr lang="en-GB" sz="1200" i="1" dirty="0">
              <a:solidFill>
                <a:schemeClr val="tx1"/>
              </a:solidFill>
              <a:highlight>
                <a:srgbClr val="ABDDEF"/>
              </a:highlight>
            </a:endParaRPr>
          </a:p>
        </p:txBody>
      </p:sp>
      <p:cxnSp>
        <p:nvCxnSpPr>
          <p:cNvPr id="376" name="Lige pilforbindelse 159">
            <a:extLst>
              <a:ext uri="{FF2B5EF4-FFF2-40B4-BE49-F238E27FC236}">
                <a16:creationId xmlns:a16="http://schemas.microsoft.com/office/drawing/2014/main" id="{E41279B6-AD0A-1043-9641-642B861F4C91}"/>
              </a:ext>
            </a:extLst>
          </p:cNvPr>
          <p:cNvCxnSpPr>
            <a:cxnSpLocks/>
            <a:stCxn id="375" idx="0"/>
            <a:endCxn id="77" idx="2"/>
          </p:cNvCxnSpPr>
          <p:nvPr/>
        </p:nvCxnSpPr>
        <p:spPr>
          <a:xfrm flipH="1" flipV="1">
            <a:off x="25448282" y="8163821"/>
            <a:ext cx="54587" cy="30998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7" name="Afrundet rektangel 52">
            <a:extLst>
              <a:ext uri="{FF2B5EF4-FFF2-40B4-BE49-F238E27FC236}">
                <a16:creationId xmlns:a16="http://schemas.microsoft.com/office/drawing/2014/main" id="{3D8DD532-0511-FF44-9214-B7BEB135F14E}"/>
              </a:ext>
            </a:extLst>
          </p:cNvPr>
          <p:cNvSpPr/>
          <p:nvPr/>
        </p:nvSpPr>
        <p:spPr>
          <a:xfrm>
            <a:off x="15069591" y="13752000"/>
            <a:ext cx="2282089" cy="833387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da-DK" sz="1199" dirty="0">
                <a:solidFill>
                  <a:prstClr val="black"/>
                </a:solidFill>
                <a:latin typeface="Calibri" panose="020F0502020204030204"/>
              </a:rPr>
              <a:t>365358003 |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Finding related to ability to manage personal financial activities (finding)</a:t>
            </a:r>
            <a:endParaRPr lang="en-GB" sz="1199" i="1" dirty="0">
              <a:solidFill>
                <a:prstClr val="black"/>
              </a:solidFill>
              <a:highlight>
                <a:srgbClr val="ABDDEF"/>
              </a:highlight>
              <a:latin typeface="Calibri" panose="020F0502020204030204"/>
            </a:endParaRPr>
          </a:p>
        </p:txBody>
      </p:sp>
      <p:cxnSp>
        <p:nvCxnSpPr>
          <p:cNvPr id="408" name="Lige pilforbindelse 262">
            <a:extLst>
              <a:ext uri="{FF2B5EF4-FFF2-40B4-BE49-F238E27FC236}">
                <a16:creationId xmlns:a16="http://schemas.microsoft.com/office/drawing/2014/main" id="{5E7BED19-E8B9-D24F-ADB2-E31D17065A39}"/>
              </a:ext>
            </a:extLst>
          </p:cNvPr>
          <p:cNvCxnSpPr>
            <a:cxnSpLocks/>
            <a:stCxn id="407" idx="0"/>
            <a:endCxn id="287" idx="2"/>
          </p:cNvCxnSpPr>
          <p:nvPr/>
        </p:nvCxnSpPr>
        <p:spPr>
          <a:xfrm flipV="1">
            <a:off x="16210636" y="13047558"/>
            <a:ext cx="738364" cy="70443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9" name="Afrundet rektangel 52">
            <a:extLst>
              <a:ext uri="{FF2B5EF4-FFF2-40B4-BE49-F238E27FC236}">
                <a16:creationId xmlns:a16="http://schemas.microsoft.com/office/drawing/2014/main" id="{384391F2-76C4-E64E-9436-6D2D28720E2C}"/>
              </a:ext>
            </a:extLst>
          </p:cNvPr>
          <p:cNvSpPr/>
          <p:nvPr/>
        </p:nvSpPr>
        <p:spPr>
          <a:xfrm>
            <a:off x="19517800" y="10774586"/>
            <a:ext cx="3319026" cy="55337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da-DK" sz="1199" dirty="0">
                <a:solidFill>
                  <a:prstClr val="black"/>
                </a:solidFill>
                <a:latin typeface="Calibri" panose="020F0502020204030204"/>
              </a:rPr>
              <a:t>365384009 |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Finding related to ability to perform education and training activities (finding)</a:t>
            </a:r>
            <a:endParaRPr lang="da-DK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410" name="Lige pilforbindelse 201">
            <a:extLst>
              <a:ext uri="{FF2B5EF4-FFF2-40B4-BE49-F238E27FC236}">
                <a16:creationId xmlns:a16="http://schemas.microsoft.com/office/drawing/2014/main" id="{BAEFFF69-2F3D-1F42-8372-D53D62270FC3}"/>
              </a:ext>
            </a:extLst>
          </p:cNvPr>
          <p:cNvCxnSpPr>
            <a:cxnSpLocks/>
            <a:stCxn id="409" idx="0"/>
            <a:endCxn id="368" idx="2"/>
          </p:cNvCxnSpPr>
          <p:nvPr/>
        </p:nvCxnSpPr>
        <p:spPr>
          <a:xfrm flipH="1" flipV="1">
            <a:off x="12911112" y="8110890"/>
            <a:ext cx="8266201" cy="26636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6" name="Afrundet rektangel 315">
            <a:extLst>
              <a:ext uri="{FF2B5EF4-FFF2-40B4-BE49-F238E27FC236}">
                <a16:creationId xmlns:a16="http://schemas.microsoft.com/office/drawing/2014/main" id="{39205722-8311-4573-AF8C-44633DE9EC1F}"/>
              </a:ext>
            </a:extLst>
          </p:cNvPr>
          <p:cNvSpPr/>
          <p:nvPr/>
        </p:nvSpPr>
        <p:spPr>
          <a:xfrm>
            <a:off x="6079090" y="2203203"/>
            <a:ext cx="2487660" cy="792216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98" name="Afrundet rektangel 382">
            <a:extLst>
              <a:ext uri="{FF2B5EF4-FFF2-40B4-BE49-F238E27FC236}">
                <a16:creationId xmlns:a16="http://schemas.microsoft.com/office/drawing/2014/main" id="{D4D5250D-E675-4C9B-9C3D-5B061EB96C8C}"/>
              </a:ext>
            </a:extLst>
          </p:cNvPr>
          <p:cNvSpPr/>
          <p:nvPr/>
        </p:nvSpPr>
        <p:spPr>
          <a:xfrm>
            <a:off x="20839748" y="4531824"/>
            <a:ext cx="2154363" cy="851840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15" name="Afrundet rektangel 268">
            <a:extLst>
              <a:ext uri="{FF2B5EF4-FFF2-40B4-BE49-F238E27FC236}">
                <a16:creationId xmlns:a16="http://schemas.microsoft.com/office/drawing/2014/main" id="{62C4E557-660B-42A8-8464-ADB647326783}"/>
              </a:ext>
            </a:extLst>
          </p:cNvPr>
          <p:cNvSpPr/>
          <p:nvPr/>
        </p:nvSpPr>
        <p:spPr>
          <a:xfrm>
            <a:off x="9469657" y="7647893"/>
            <a:ext cx="2337306" cy="830652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16" name="Afrundet rektangel 315">
            <a:extLst>
              <a:ext uri="{FF2B5EF4-FFF2-40B4-BE49-F238E27FC236}">
                <a16:creationId xmlns:a16="http://schemas.microsoft.com/office/drawing/2014/main" id="{DAD7195D-88C9-4493-89D1-5A3B42DA297A}"/>
              </a:ext>
            </a:extLst>
          </p:cNvPr>
          <p:cNvSpPr/>
          <p:nvPr/>
        </p:nvSpPr>
        <p:spPr>
          <a:xfrm>
            <a:off x="24314545" y="10496710"/>
            <a:ext cx="2487660" cy="907794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24" name="Afrundet rektangel 315">
            <a:extLst>
              <a:ext uri="{FF2B5EF4-FFF2-40B4-BE49-F238E27FC236}">
                <a16:creationId xmlns:a16="http://schemas.microsoft.com/office/drawing/2014/main" id="{20E76567-BC99-4E36-8AD2-D0F231FBA6CA}"/>
              </a:ext>
            </a:extLst>
          </p:cNvPr>
          <p:cNvSpPr/>
          <p:nvPr/>
        </p:nvSpPr>
        <p:spPr>
          <a:xfrm>
            <a:off x="19480339" y="10694686"/>
            <a:ext cx="3517438" cy="725286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07" name="Afrundet rektangel 380">
            <a:extLst>
              <a:ext uri="{FF2B5EF4-FFF2-40B4-BE49-F238E27FC236}">
                <a16:creationId xmlns:a16="http://schemas.microsoft.com/office/drawing/2014/main" id="{20FA13E4-E228-304C-9C80-62C6FE2940B6}"/>
              </a:ext>
            </a:extLst>
          </p:cNvPr>
          <p:cNvSpPr/>
          <p:nvPr/>
        </p:nvSpPr>
        <p:spPr>
          <a:xfrm>
            <a:off x="85291" y="14057060"/>
            <a:ext cx="2466936" cy="744085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89" name="Afrundet rektangel 380">
            <a:extLst>
              <a:ext uri="{FF2B5EF4-FFF2-40B4-BE49-F238E27FC236}">
                <a16:creationId xmlns:a16="http://schemas.microsoft.com/office/drawing/2014/main" id="{CA23ECB4-EA04-AF4A-B466-FAC4A86C0770}"/>
              </a:ext>
            </a:extLst>
          </p:cNvPr>
          <p:cNvSpPr/>
          <p:nvPr/>
        </p:nvSpPr>
        <p:spPr>
          <a:xfrm>
            <a:off x="24270891" y="8421485"/>
            <a:ext cx="2466936" cy="744085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91" name="Afrundet rektangel 380">
            <a:extLst>
              <a:ext uri="{FF2B5EF4-FFF2-40B4-BE49-F238E27FC236}">
                <a16:creationId xmlns:a16="http://schemas.microsoft.com/office/drawing/2014/main" id="{5A3D5B94-26F7-7147-BFC7-F88C988F3A18}"/>
              </a:ext>
            </a:extLst>
          </p:cNvPr>
          <p:cNvSpPr/>
          <p:nvPr/>
        </p:nvSpPr>
        <p:spPr>
          <a:xfrm>
            <a:off x="85291" y="32625"/>
            <a:ext cx="2466936" cy="782791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00" name="Afrundet rektangel 380">
            <a:extLst>
              <a:ext uri="{FF2B5EF4-FFF2-40B4-BE49-F238E27FC236}">
                <a16:creationId xmlns:a16="http://schemas.microsoft.com/office/drawing/2014/main" id="{DDD4E4C9-66F4-CB48-8C20-B4B7EDF94447}"/>
              </a:ext>
            </a:extLst>
          </p:cNvPr>
          <p:cNvSpPr/>
          <p:nvPr/>
        </p:nvSpPr>
        <p:spPr>
          <a:xfrm>
            <a:off x="8428518" y="10895905"/>
            <a:ext cx="2466936" cy="803378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01" name="Afrundet rektangel 380">
            <a:extLst>
              <a:ext uri="{FF2B5EF4-FFF2-40B4-BE49-F238E27FC236}">
                <a16:creationId xmlns:a16="http://schemas.microsoft.com/office/drawing/2014/main" id="{C53FD19C-C296-2443-953E-6D617D580918}"/>
              </a:ext>
            </a:extLst>
          </p:cNvPr>
          <p:cNvSpPr/>
          <p:nvPr/>
        </p:nvSpPr>
        <p:spPr>
          <a:xfrm>
            <a:off x="242717" y="11037104"/>
            <a:ext cx="2219473" cy="701418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06" name="Afrundet rektangel 380">
            <a:extLst>
              <a:ext uri="{FF2B5EF4-FFF2-40B4-BE49-F238E27FC236}">
                <a16:creationId xmlns:a16="http://schemas.microsoft.com/office/drawing/2014/main" id="{96424943-B857-6149-882E-9BAFE4F1D74E}"/>
              </a:ext>
            </a:extLst>
          </p:cNvPr>
          <p:cNvSpPr/>
          <p:nvPr/>
        </p:nvSpPr>
        <p:spPr>
          <a:xfrm>
            <a:off x="15014841" y="13707264"/>
            <a:ext cx="2389142" cy="943275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7" name="Afrundet rektangel 52">
            <a:extLst>
              <a:ext uri="{FF2B5EF4-FFF2-40B4-BE49-F238E27FC236}">
                <a16:creationId xmlns:a16="http://schemas.microsoft.com/office/drawing/2014/main" id="{32A4D11D-5430-421E-8277-7C532A4F6CB1}"/>
              </a:ext>
            </a:extLst>
          </p:cNvPr>
          <p:cNvSpPr/>
          <p:nvPr/>
        </p:nvSpPr>
        <p:spPr>
          <a:xfrm>
            <a:off x="16110988" y="7963713"/>
            <a:ext cx="2447905" cy="645447"/>
          </a:xfrm>
          <a:prstGeom prst="round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200" dirty="0">
                <a:solidFill>
                  <a:schemeClr val="tx1"/>
                </a:solidFill>
              </a:rPr>
              <a:t>228273003 | Finding relating to alcohol drinking behavior (finding)</a:t>
            </a:r>
            <a:endParaRPr lang="en-GB" sz="1200" i="1" dirty="0">
              <a:solidFill>
                <a:schemeClr val="tx1"/>
              </a:solidFill>
            </a:endParaRPr>
          </a:p>
        </p:txBody>
      </p:sp>
      <p:cxnSp>
        <p:nvCxnSpPr>
          <p:cNvPr id="218" name="Lige pilforbindelse 258">
            <a:extLst>
              <a:ext uri="{FF2B5EF4-FFF2-40B4-BE49-F238E27FC236}">
                <a16:creationId xmlns:a16="http://schemas.microsoft.com/office/drawing/2014/main" id="{8219D1C1-4120-49A8-B004-B2AFE3A90FAF}"/>
              </a:ext>
            </a:extLst>
          </p:cNvPr>
          <p:cNvCxnSpPr>
            <a:cxnSpLocks/>
            <a:stCxn id="217" idx="0"/>
            <a:endCxn id="351" idx="2"/>
          </p:cNvCxnSpPr>
          <p:nvPr/>
        </p:nvCxnSpPr>
        <p:spPr>
          <a:xfrm flipV="1">
            <a:off x="17334941" y="7705310"/>
            <a:ext cx="3236838" cy="2584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Afrundet rektangel 52">
            <a:extLst>
              <a:ext uri="{FF2B5EF4-FFF2-40B4-BE49-F238E27FC236}">
                <a16:creationId xmlns:a16="http://schemas.microsoft.com/office/drawing/2014/main" id="{EF142884-6F3C-4DFA-9F0C-803F59A75E87}"/>
              </a:ext>
            </a:extLst>
          </p:cNvPr>
          <p:cNvSpPr/>
          <p:nvPr/>
        </p:nvSpPr>
        <p:spPr>
          <a:xfrm>
            <a:off x="17634879" y="8659516"/>
            <a:ext cx="2032764" cy="725287"/>
          </a:xfrm>
          <a:prstGeom prst="round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200" dirty="0">
                <a:solidFill>
                  <a:schemeClr val="tx1"/>
                </a:solidFill>
              </a:rPr>
              <a:t>365980008 |</a:t>
            </a:r>
            <a:r>
              <a:rPr lang="en-GB" sz="1200" dirty="0">
                <a:solidFill>
                  <a:schemeClr val="tx1"/>
                </a:solidFill>
              </a:rPr>
              <a:t> Finding of tobacco use and exposure (finding)</a:t>
            </a:r>
            <a:endParaRPr lang="en-GB" sz="1200" i="1" dirty="0">
              <a:solidFill>
                <a:schemeClr val="tx1"/>
              </a:solidFill>
            </a:endParaRPr>
          </a:p>
        </p:txBody>
      </p:sp>
      <p:cxnSp>
        <p:nvCxnSpPr>
          <p:cNvPr id="223" name="Lige pilforbindelse 258">
            <a:extLst>
              <a:ext uri="{FF2B5EF4-FFF2-40B4-BE49-F238E27FC236}">
                <a16:creationId xmlns:a16="http://schemas.microsoft.com/office/drawing/2014/main" id="{EAAAD468-297A-48AE-BACC-B354886D5214}"/>
              </a:ext>
            </a:extLst>
          </p:cNvPr>
          <p:cNvCxnSpPr>
            <a:cxnSpLocks/>
            <a:stCxn id="220" idx="0"/>
            <a:endCxn id="351" idx="2"/>
          </p:cNvCxnSpPr>
          <p:nvPr/>
        </p:nvCxnSpPr>
        <p:spPr>
          <a:xfrm flipV="1">
            <a:off x="18651261" y="7705310"/>
            <a:ext cx="1920518" cy="95420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Lige pilforbindelse 249">
            <a:extLst>
              <a:ext uri="{FF2B5EF4-FFF2-40B4-BE49-F238E27FC236}">
                <a16:creationId xmlns:a16="http://schemas.microsoft.com/office/drawing/2014/main" id="{7A1ED4FB-EF29-4B8A-8ACE-D4D0B8C76DDE}"/>
              </a:ext>
            </a:extLst>
          </p:cNvPr>
          <p:cNvCxnSpPr>
            <a:cxnSpLocks/>
            <a:stCxn id="255" idx="3"/>
          </p:cNvCxnSpPr>
          <p:nvPr/>
        </p:nvCxnSpPr>
        <p:spPr>
          <a:xfrm flipV="1">
            <a:off x="15004399" y="13047702"/>
            <a:ext cx="1944686" cy="4565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1" name="Group 462">
            <a:extLst>
              <a:ext uri="{FF2B5EF4-FFF2-40B4-BE49-F238E27FC236}">
                <a16:creationId xmlns:a16="http://schemas.microsoft.com/office/drawing/2014/main" id="{B78507FC-C49F-48C7-81BD-A891EDD0D06A}"/>
              </a:ext>
            </a:extLst>
          </p:cNvPr>
          <p:cNvGrpSpPr/>
          <p:nvPr/>
        </p:nvGrpSpPr>
        <p:grpSpPr>
          <a:xfrm>
            <a:off x="12496448" y="13058413"/>
            <a:ext cx="2507951" cy="891678"/>
            <a:chOff x="23125501" y="13909209"/>
            <a:chExt cx="2507951" cy="891678"/>
          </a:xfrm>
          <a:noFill/>
        </p:grpSpPr>
        <p:sp>
          <p:nvSpPr>
            <p:cNvPr id="254" name="Afrundet rektangel 202">
              <a:extLst>
                <a:ext uri="{FF2B5EF4-FFF2-40B4-BE49-F238E27FC236}">
                  <a16:creationId xmlns:a16="http://schemas.microsoft.com/office/drawing/2014/main" id="{61977C9D-70E4-4C14-BD1D-D0B2926EDB03}"/>
                </a:ext>
              </a:extLst>
            </p:cNvPr>
            <p:cNvSpPr/>
            <p:nvPr/>
          </p:nvSpPr>
          <p:spPr>
            <a:xfrm>
              <a:off x="23185133" y="13974981"/>
              <a:ext cx="2365764" cy="676671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sz="1200" dirty="0">
                  <a:solidFill>
                    <a:schemeClr val="tx1"/>
                  </a:solidFill>
                </a:rPr>
                <a:t>365346003 |  Finding related to ability to use transport (finding)</a:t>
              </a:r>
              <a:endParaRPr lang="en-GB" sz="1200" i="1" dirty="0">
                <a:solidFill>
                  <a:schemeClr val="tx1"/>
                </a:solidFill>
                <a:highlight>
                  <a:srgbClr val="ABDDEF"/>
                </a:highlight>
              </a:endParaRPr>
            </a:p>
          </p:txBody>
        </p:sp>
        <p:sp>
          <p:nvSpPr>
            <p:cNvPr id="255" name="Afrundet rektangel 366">
              <a:extLst>
                <a:ext uri="{FF2B5EF4-FFF2-40B4-BE49-F238E27FC236}">
                  <a16:creationId xmlns:a16="http://schemas.microsoft.com/office/drawing/2014/main" id="{0E029CE5-C531-4DE8-96E6-97ADB9525F18}"/>
                </a:ext>
              </a:extLst>
            </p:cNvPr>
            <p:cNvSpPr/>
            <p:nvPr/>
          </p:nvSpPr>
          <p:spPr>
            <a:xfrm>
              <a:off x="23125501" y="13909209"/>
              <a:ext cx="2507951" cy="891678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73" name="Gruppe 272">
            <a:extLst>
              <a:ext uri="{FF2B5EF4-FFF2-40B4-BE49-F238E27FC236}">
                <a16:creationId xmlns:a16="http://schemas.microsoft.com/office/drawing/2014/main" id="{6B61D9A4-A81B-4D70-8046-1335F7942F8F}"/>
              </a:ext>
            </a:extLst>
          </p:cNvPr>
          <p:cNvGrpSpPr/>
          <p:nvPr/>
        </p:nvGrpSpPr>
        <p:grpSpPr>
          <a:xfrm>
            <a:off x="897135" y="5738555"/>
            <a:ext cx="2378251" cy="854920"/>
            <a:chOff x="6659663" y="1490986"/>
            <a:chExt cx="1743535" cy="562244"/>
          </a:xfrm>
          <a:noFill/>
        </p:grpSpPr>
        <p:sp>
          <p:nvSpPr>
            <p:cNvPr id="274" name="Afrundet rektangel 333">
              <a:extLst>
                <a:ext uri="{FF2B5EF4-FFF2-40B4-BE49-F238E27FC236}">
                  <a16:creationId xmlns:a16="http://schemas.microsoft.com/office/drawing/2014/main" id="{894AD9B8-DBDA-4964-AD4F-CC4A8231A344}"/>
                </a:ext>
              </a:extLst>
            </p:cNvPr>
            <p:cNvSpPr/>
            <p:nvPr/>
          </p:nvSpPr>
          <p:spPr>
            <a:xfrm>
              <a:off x="6692985" y="1556074"/>
              <a:ext cx="1671502" cy="411479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fr-FR" sz="1200" dirty="0"/>
                <a:t>106030000 | Muscle </a:t>
              </a:r>
              <a:r>
                <a:rPr lang="fr-FR" sz="1200" dirty="0" err="1"/>
                <a:t>finding</a:t>
              </a:r>
              <a:r>
                <a:rPr lang="fr-FR" sz="1200" dirty="0"/>
                <a:t> (</a:t>
              </a:r>
              <a:r>
                <a:rPr lang="fr-FR" sz="1200" dirty="0" err="1"/>
                <a:t>finding</a:t>
              </a:r>
              <a:r>
                <a:rPr lang="fr-FR" sz="1200" dirty="0"/>
                <a:t>)</a:t>
              </a:r>
            </a:p>
          </p:txBody>
        </p:sp>
        <p:sp>
          <p:nvSpPr>
            <p:cNvPr id="284" name="Afrundet rektangel 383">
              <a:extLst>
                <a:ext uri="{FF2B5EF4-FFF2-40B4-BE49-F238E27FC236}">
                  <a16:creationId xmlns:a16="http://schemas.microsoft.com/office/drawing/2014/main" id="{79B3FB24-45D4-450F-9050-86C26018AB8A}"/>
                </a:ext>
              </a:extLst>
            </p:cNvPr>
            <p:cNvSpPr/>
            <p:nvPr/>
          </p:nvSpPr>
          <p:spPr>
            <a:xfrm>
              <a:off x="6659663" y="1490986"/>
              <a:ext cx="1743535" cy="562244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290" name="Lige pilforbindelse 289">
            <a:extLst>
              <a:ext uri="{FF2B5EF4-FFF2-40B4-BE49-F238E27FC236}">
                <a16:creationId xmlns:a16="http://schemas.microsoft.com/office/drawing/2014/main" id="{E106244C-CB62-4068-8C0B-09F4BD7266CA}"/>
              </a:ext>
            </a:extLst>
          </p:cNvPr>
          <p:cNvCxnSpPr>
            <a:cxnSpLocks/>
            <a:stCxn id="310" idx="3"/>
            <a:endCxn id="333" idx="1"/>
          </p:cNvCxnSpPr>
          <p:nvPr/>
        </p:nvCxnSpPr>
        <p:spPr>
          <a:xfrm>
            <a:off x="2423897" y="3086865"/>
            <a:ext cx="3160990" cy="195159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8" name="Gruppe 307">
            <a:extLst>
              <a:ext uri="{FF2B5EF4-FFF2-40B4-BE49-F238E27FC236}">
                <a16:creationId xmlns:a16="http://schemas.microsoft.com/office/drawing/2014/main" id="{030AF50D-A151-4E34-8FAF-6BB71EEF889B}"/>
              </a:ext>
            </a:extLst>
          </p:cNvPr>
          <p:cNvGrpSpPr/>
          <p:nvPr/>
        </p:nvGrpSpPr>
        <p:grpSpPr>
          <a:xfrm>
            <a:off x="181070" y="2649185"/>
            <a:ext cx="2301561" cy="854920"/>
            <a:chOff x="8522690" y="1612424"/>
            <a:chExt cx="1846068" cy="504481"/>
          </a:xfrm>
          <a:noFill/>
        </p:grpSpPr>
        <p:sp>
          <p:nvSpPr>
            <p:cNvPr id="310" name="Afrundet rektangel 342">
              <a:extLst>
                <a:ext uri="{FF2B5EF4-FFF2-40B4-BE49-F238E27FC236}">
                  <a16:creationId xmlns:a16="http://schemas.microsoft.com/office/drawing/2014/main" id="{B380F1C6-2077-4206-BD6E-32FE20B5E15E}"/>
                </a:ext>
              </a:extLst>
            </p:cNvPr>
            <p:cNvSpPr/>
            <p:nvPr/>
          </p:nvSpPr>
          <p:spPr>
            <a:xfrm>
              <a:off x="8568404" y="1672269"/>
              <a:ext cx="1753244" cy="396853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</a:rPr>
                <a:t>118952005 | Joint finding (finding)</a:t>
              </a:r>
              <a:endParaRPr lang="en-GB" sz="1200" i="1" dirty="0">
                <a:solidFill>
                  <a:schemeClr val="tx1"/>
                </a:solidFill>
                <a:highlight>
                  <a:srgbClr val="ABDDEF"/>
                </a:highlight>
              </a:endParaRPr>
            </a:p>
          </p:txBody>
        </p:sp>
        <p:sp>
          <p:nvSpPr>
            <p:cNvPr id="311" name="Afrundet rektangel 383">
              <a:extLst>
                <a:ext uri="{FF2B5EF4-FFF2-40B4-BE49-F238E27FC236}">
                  <a16:creationId xmlns:a16="http://schemas.microsoft.com/office/drawing/2014/main" id="{0FE7A5E9-9D7B-4DA9-915E-04D0DC5EB269}"/>
                </a:ext>
              </a:extLst>
            </p:cNvPr>
            <p:cNvSpPr/>
            <p:nvPr/>
          </p:nvSpPr>
          <p:spPr>
            <a:xfrm>
              <a:off x="8522690" y="1612424"/>
              <a:ext cx="1846068" cy="504481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316" name="Gruppe 315">
            <a:extLst>
              <a:ext uri="{FF2B5EF4-FFF2-40B4-BE49-F238E27FC236}">
                <a16:creationId xmlns:a16="http://schemas.microsoft.com/office/drawing/2014/main" id="{C3F229C2-27B7-495F-9273-EDC774FA550D}"/>
              </a:ext>
            </a:extLst>
          </p:cNvPr>
          <p:cNvGrpSpPr/>
          <p:nvPr/>
        </p:nvGrpSpPr>
        <p:grpSpPr>
          <a:xfrm>
            <a:off x="21854291" y="139340"/>
            <a:ext cx="2487660" cy="851840"/>
            <a:chOff x="21403644" y="6639631"/>
            <a:chExt cx="2393383" cy="837405"/>
          </a:xfrm>
          <a:noFill/>
        </p:grpSpPr>
        <p:sp>
          <p:nvSpPr>
            <p:cNvPr id="319" name="Afrundet rektangel 52">
              <a:extLst>
                <a:ext uri="{FF2B5EF4-FFF2-40B4-BE49-F238E27FC236}">
                  <a16:creationId xmlns:a16="http://schemas.microsoft.com/office/drawing/2014/main" id="{22E9CF8B-9F38-4977-BEAA-374F642AA8F9}"/>
                </a:ext>
              </a:extLst>
            </p:cNvPr>
            <p:cNvSpPr/>
            <p:nvPr/>
          </p:nvSpPr>
          <p:spPr>
            <a:xfrm>
              <a:off x="21465899" y="6710884"/>
              <a:ext cx="2246254" cy="665187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200" dirty="0">
                <a:solidFill>
                  <a:schemeClr val="tx1"/>
                </a:solidFill>
              </a:endParaRPr>
            </a:p>
            <a:p>
              <a:pPr algn="ctr" defTabSz="1752053"/>
              <a:r>
                <a:rPr lang="en-GB" sz="1200" dirty="0">
                  <a:solidFill>
                    <a:schemeClr val="tx1"/>
                  </a:solidFill>
                </a:rPr>
                <a:t>106019003 </a:t>
              </a:r>
              <a:r>
                <a:rPr lang="en-GB" sz="1200" b="0" i="0" dirty="0">
                  <a:solidFill>
                    <a:schemeClr val="tx1"/>
                  </a:solidFill>
                  <a:effectLst/>
                </a:rPr>
                <a:t>   Finding of elimination pattern (finding)</a:t>
              </a:r>
              <a:br>
                <a:rPr lang="en-GB" sz="1200" b="0" i="0" dirty="0">
                  <a:solidFill>
                    <a:schemeClr val="tx1"/>
                  </a:solidFill>
                  <a:effectLst/>
                </a:rPr>
              </a:br>
              <a:endParaRPr lang="en-GB" sz="1200" i="1" dirty="0">
                <a:solidFill>
                  <a:schemeClr val="tx1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320" name="Afrundet rektangel 315">
              <a:extLst>
                <a:ext uri="{FF2B5EF4-FFF2-40B4-BE49-F238E27FC236}">
                  <a16:creationId xmlns:a16="http://schemas.microsoft.com/office/drawing/2014/main" id="{BEFB48E8-99BE-4BF4-AAAF-887D1251E5CC}"/>
                </a:ext>
              </a:extLst>
            </p:cNvPr>
            <p:cNvSpPr/>
            <p:nvPr/>
          </p:nvSpPr>
          <p:spPr>
            <a:xfrm>
              <a:off x="21403644" y="6639631"/>
              <a:ext cx="2393383" cy="837405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321" name="Lige pilforbindelse 320">
            <a:extLst>
              <a:ext uri="{FF2B5EF4-FFF2-40B4-BE49-F238E27FC236}">
                <a16:creationId xmlns:a16="http://schemas.microsoft.com/office/drawing/2014/main" id="{E39B5BE8-4E85-4F98-A6B5-353FB826D8F0}"/>
              </a:ext>
            </a:extLst>
          </p:cNvPr>
          <p:cNvCxnSpPr>
            <a:cxnSpLocks/>
            <a:stCxn id="319" idx="1"/>
            <a:endCxn id="7" idx="3"/>
          </p:cNvCxnSpPr>
          <p:nvPr/>
        </p:nvCxnSpPr>
        <p:spPr>
          <a:xfrm flipH="1">
            <a:off x="19626960" y="550148"/>
            <a:ext cx="2292038" cy="174630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2" name="Lige pilforbindelse 321">
            <a:extLst>
              <a:ext uri="{FF2B5EF4-FFF2-40B4-BE49-F238E27FC236}">
                <a16:creationId xmlns:a16="http://schemas.microsoft.com/office/drawing/2014/main" id="{C2E0A2D7-ED45-4084-8140-394AB2CC684A}"/>
              </a:ext>
            </a:extLst>
          </p:cNvPr>
          <p:cNvCxnSpPr>
            <a:cxnSpLocks/>
            <a:stCxn id="324" idx="3"/>
            <a:endCxn id="49" idx="1"/>
          </p:cNvCxnSpPr>
          <p:nvPr/>
        </p:nvCxnSpPr>
        <p:spPr>
          <a:xfrm flipV="1">
            <a:off x="14830742" y="4567298"/>
            <a:ext cx="1078230" cy="37824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3" name="Gruppe 322">
            <a:extLst>
              <a:ext uri="{FF2B5EF4-FFF2-40B4-BE49-F238E27FC236}">
                <a16:creationId xmlns:a16="http://schemas.microsoft.com/office/drawing/2014/main" id="{EDAF2FFE-7159-4C2E-98AA-D898AE864A65}"/>
              </a:ext>
            </a:extLst>
          </p:cNvPr>
          <p:cNvGrpSpPr/>
          <p:nvPr/>
        </p:nvGrpSpPr>
        <p:grpSpPr>
          <a:xfrm>
            <a:off x="12587915" y="4507867"/>
            <a:ext cx="2301561" cy="854920"/>
            <a:chOff x="8522690" y="1612424"/>
            <a:chExt cx="1846068" cy="504481"/>
          </a:xfrm>
          <a:noFill/>
        </p:grpSpPr>
        <p:sp>
          <p:nvSpPr>
            <p:cNvPr id="324" name="Afrundet rektangel 342">
              <a:extLst>
                <a:ext uri="{FF2B5EF4-FFF2-40B4-BE49-F238E27FC236}">
                  <a16:creationId xmlns:a16="http://schemas.microsoft.com/office/drawing/2014/main" id="{06DDB077-D172-46BF-B3E5-5B703B7F454D}"/>
                </a:ext>
              </a:extLst>
            </p:cNvPr>
            <p:cNvSpPr/>
            <p:nvPr/>
          </p:nvSpPr>
          <p:spPr>
            <a:xfrm>
              <a:off x="8568404" y="1672269"/>
              <a:ext cx="1753244" cy="396853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200" dirty="0">
                  <a:solidFill>
                    <a:schemeClr val="tx1"/>
                  </a:solidFill>
                </a:rPr>
                <a:t>298304004 |</a:t>
              </a:r>
              <a:r>
                <a:rPr lang="en-GB" sz="1200" b="0" i="0" dirty="0">
                  <a:solidFill>
                    <a:schemeClr val="tx1"/>
                  </a:solidFill>
                  <a:effectLst/>
                </a:rPr>
                <a:t>    Finding of balance (finding)</a:t>
              </a:r>
              <a:br>
                <a:rPr lang="en-GB" sz="1200" b="0" i="0" dirty="0">
                  <a:solidFill>
                    <a:schemeClr val="tx1"/>
                  </a:solidFill>
                  <a:effectLst/>
                </a:rPr>
              </a:br>
              <a:endParaRPr lang="en-GB" sz="1200" dirty="0">
                <a:solidFill>
                  <a:schemeClr val="tx1"/>
                </a:solidFill>
              </a:endParaRPr>
            </a:p>
          </p:txBody>
        </p:sp>
        <p:sp>
          <p:nvSpPr>
            <p:cNvPr id="325" name="Afrundet rektangel 383">
              <a:extLst>
                <a:ext uri="{FF2B5EF4-FFF2-40B4-BE49-F238E27FC236}">
                  <a16:creationId xmlns:a16="http://schemas.microsoft.com/office/drawing/2014/main" id="{8495A2DF-799D-4CBB-BB55-C98B2132FF40}"/>
                </a:ext>
              </a:extLst>
            </p:cNvPr>
            <p:cNvSpPr/>
            <p:nvPr/>
          </p:nvSpPr>
          <p:spPr>
            <a:xfrm>
              <a:off x="8522690" y="1612424"/>
              <a:ext cx="1846068" cy="504481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350" name="Lige pilforbindelse 349">
            <a:extLst>
              <a:ext uri="{FF2B5EF4-FFF2-40B4-BE49-F238E27FC236}">
                <a16:creationId xmlns:a16="http://schemas.microsoft.com/office/drawing/2014/main" id="{29DC4750-CC2F-450A-A46A-6C4714181017}"/>
              </a:ext>
            </a:extLst>
          </p:cNvPr>
          <p:cNvCxnSpPr>
            <a:cxnSpLocks/>
            <a:stCxn id="264" idx="0"/>
            <a:endCxn id="333" idx="2"/>
          </p:cNvCxnSpPr>
          <p:nvPr/>
        </p:nvCxnSpPr>
        <p:spPr>
          <a:xfrm flipV="1">
            <a:off x="5357500" y="5243168"/>
            <a:ext cx="952838" cy="88536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7" name="Lige pilforbindelse 356">
            <a:extLst>
              <a:ext uri="{FF2B5EF4-FFF2-40B4-BE49-F238E27FC236}">
                <a16:creationId xmlns:a16="http://schemas.microsoft.com/office/drawing/2014/main" id="{17E42BDD-987E-42E7-A218-5FF77D5E6CF1}"/>
              </a:ext>
            </a:extLst>
          </p:cNvPr>
          <p:cNvCxnSpPr>
            <a:cxnSpLocks/>
            <a:stCxn id="360" idx="0"/>
            <a:endCxn id="221" idx="2"/>
          </p:cNvCxnSpPr>
          <p:nvPr/>
        </p:nvCxnSpPr>
        <p:spPr>
          <a:xfrm flipH="1" flipV="1">
            <a:off x="9410389" y="5458850"/>
            <a:ext cx="564315" cy="4668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8" name="Gruppe 357">
            <a:extLst>
              <a:ext uri="{FF2B5EF4-FFF2-40B4-BE49-F238E27FC236}">
                <a16:creationId xmlns:a16="http://schemas.microsoft.com/office/drawing/2014/main" id="{288C0778-C3F2-4C46-84B2-82B4940B287E}"/>
              </a:ext>
            </a:extLst>
          </p:cNvPr>
          <p:cNvGrpSpPr/>
          <p:nvPr/>
        </p:nvGrpSpPr>
        <p:grpSpPr>
          <a:xfrm>
            <a:off x="8874082" y="5925669"/>
            <a:ext cx="2201243" cy="672529"/>
            <a:chOff x="7115229" y="6804601"/>
            <a:chExt cx="1599208" cy="639866"/>
          </a:xfrm>
          <a:noFill/>
        </p:grpSpPr>
        <p:sp>
          <p:nvSpPr>
            <p:cNvPr id="359" name="Afrundet rektangel 195">
              <a:extLst>
                <a:ext uri="{FF2B5EF4-FFF2-40B4-BE49-F238E27FC236}">
                  <a16:creationId xmlns:a16="http://schemas.microsoft.com/office/drawing/2014/main" id="{B3DEAB01-681B-4741-81B5-C40045F7FC13}"/>
                </a:ext>
              </a:extLst>
            </p:cNvPr>
            <p:cNvSpPr/>
            <p:nvPr/>
          </p:nvSpPr>
          <p:spPr>
            <a:xfrm>
              <a:off x="7243119" y="6905521"/>
              <a:ext cx="1366170" cy="409435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200" dirty="0">
                <a:solidFill>
                  <a:schemeClr val="tx1"/>
                </a:solidFill>
              </a:endParaRPr>
            </a:p>
            <a:p>
              <a:pPr algn="ctr" defTabSz="1752053"/>
              <a:r>
                <a:rPr lang="en-GB" sz="1200" dirty="0">
                  <a:solidFill>
                    <a:schemeClr val="tx1"/>
                  </a:solidFill>
                </a:rPr>
                <a:t>22253000 |</a:t>
              </a:r>
              <a:r>
                <a:rPr lang="en-GB" sz="1200" b="0" i="0" dirty="0">
                  <a:solidFill>
                    <a:schemeClr val="tx1"/>
                  </a:solidFill>
                  <a:effectLst/>
                </a:rPr>
                <a:t>    Pain (finding)</a:t>
              </a:r>
              <a:br>
                <a:rPr lang="en-GB" sz="1200" b="0" i="0" dirty="0">
                  <a:solidFill>
                    <a:schemeClr val="tx1"/>
                  </a:solidFill>
                  <a:effectLst/>
                </a:rPr>
              </a:br>
              <a:endParaRPr lang="en-GB" sz="1200" i="1" dirty="0">
                <a:solidFill>
                  <a:schemeClr val="tx1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360" name="Afrundet rektangel 379">
              <a:extLst>
                <a:ext uri="{FF2B5EF4-FFF2-40B4-BE49-F238E27FC236}">
                  <a16:creationId xmlns:a16="http://schemas.microsoft.com/office/drawing/2014/main" id="{BB59DE97-51DD-451A-8665-B66457BECC2C}"/>
                </a:ext>
              </a:extLst>
            </p:cNvPr>
            <p:cNvSpPr/>
            <p:nvPr/>
          </p:nvSpPr>
          <p:spPr>
            <a:xfrm>
              <a:off x="7115229" y="6804601"/>
              <a:ext cx="1599208" cy="639866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389" name="Afrundet rektangel 52">
            <a:extLst>
              <a:ext uri="{FF2B5EF4-FFF2-40B4-BE49-F238E27FC236}">
                <a16:creationId xmlns:a16="http://schemas.microsoft.com/office/drawing/2014/main" id="{10354A96-4982-49BB-89D4-4D86BCB5FD91}"/>
              </a:ext>
            </a:extLst>
          </p:cNvPr>
          <p:cNvSpPr/>
          <p:nvPr/>
        </p:nvSpPr>
        <p:spPr>
          <a:xfrm>
            <a:off x="17902748" y="7067152"/>
            <a:ext cx="1391104" cy="59641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200" dirty="0"/>
              <a:t>106129007 |</a:t>
            </a:r>
            <a:r>
              <a:rPr lang="en-GB" sz="1200" dirty="0"/>
              <a:t> Motor function </a:t>
            </a:r>
            <a:r>
              <a:rPr lang="en-GB" sz="1200" dirty="0" err="1"/>
              <a:t>behavior</a:t>
            </a:r>
            <a:r>
              <a:rPr lang="en-GB" sz="1200" dirty="0"/>
              <a:t> finding (finding)</a:t>
            </a:r>
            <a:endParaRPr lang="da-DK" sz="1200" dirty="0"/>
          </a:p>
        </p:txBody>
      </p:sp>
      <p:cxnSp>
        <p:nvCxnSpPr>
          <p:cNvPr id="390" name="Lige pilforbindelse 176">
            <a:extLst>
              <a:ext uri="{FF2B5EF4-FFF2-40B4-BE49-F238E27FC236}">
                <a16:creationId xmlns:a16="http://schemas.microsoft.com/office/drawing/2014/main" id="{3A1EB5F6-277F-4220-977D-0AA999E5F937}"/>
              </a:ext>
            </a:extLst>
          </p:cNvPr>
          <p:cNvCxnSpPr>
            <a:cxnSpLocks/>
            <a:stCxn id="389" idx="0"/>
            <a:endCxn id="361" idx="2"/>
          </p:cNvCxnSpPr>
          <p:nvPr/>
        </p:nvCxnSpPr>
        <p:spPr>
          <a:xfrm flipV="1">
            <a:off x="18598300" y="6547441"/>
            <a:ext cx="675411" cy="51971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1" name="Afrundet rektangel 380">
            <a:extLst>
              <a:ext uri="{FF2B5EF4-FFF2-40B4-BE49-F238E27FC236}">
                <a16:creationId xmlns:a16="http://schemas.microsoft.com/office/drawing/2014/main" id="{3C53F6DD-7A3B-4843-B077-82256B9B7460}"/>
              </a:ext>
            </a:extLst>
          </p:cNvPr>
          <p:cNvSpPr/>
          <p:nvPr/>
        </p:nvSpPr>
        <p:spPr>
          <a:xfrm>
            <a:off x="17888830" y="6997055"/>
            <a:ext cx="1469873" cy="708116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92" name="Afrundet rektangel 52">
            <a:extLst>
              <a:ext uri="{FF2B5EF4-FFF2-40B4-BE49-F238E27FC236}">
                <a16:creationId xmlns:a16="http://schemas.microsoft.com/office/drawing/2014/main" id="{27AAC226-024B-4917-BCF2-553A1CA2601A}"/>
              </a:ext>
            </a:extLst>
          </p:cNvPr>
          <p:cNvSpPr/>
          <p:nvPr/>
        </p:nvSpPr>
        <p:spPr>
          <a:xfrm>
            <a:off x="5832201" y="12020827"/>
            <a:ext cx="1944707" cy="737056"/>
          </a:xfrm>
          <a:prstGeom prst="round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106126000 | Emotional state finding (finding)</a:t>
            </a:r>
            <a:endParaRPr lang="en-GB" sz="1200" i="1" dirty="0">
              <a:solidFill>
                <a:schemeClr val="tx1"/>
              </a:solidFill>
            </a:endParaRPr>
          </a:p>
        </p:txBody>
      </p:sp>
      <p:cxnSp>
        <p:nvCxnSpPr>
          <p:cNvPr id="393" name="Lige pilforbindelse 174">
            <a:extLst>
              <a:ext uri="{FF2B5EF4-FFF2-40B4-BE49-F238E27FC236}">
                <a16:creationId xmlns:a16="http://schemas.microsoft.com/office/drawing/2014/main" id="{59835292-CB8E-4DB1-812D-19187AB28D9B}"/>
              </a:ext>
            </a:extLst>
          </p:cNvPr>
          <p:cNvCxnSpPr>
            <a:cxnSpLocks/>
            <a:stCxn id="392" idx="1"/>
            <a:endCxn id="173" idx="3"/>
          </p:cNvCxnSpPr>
          <p:nvPr/>
        </p:nvCxnSpPr>
        <p:spPr>
          <a:xfrm flipH="1" flipV="1">
            <a:off x="5647190" y="11093960"/>
            <a:ext cx="185011" cy="12953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4" name="Afrundet rektangel 52">
            <a:extLst>
              <a:ext uri="{FF2B5EF4-FFF2-40B4-BE49-F238E27FC236}">
                <a16:creationId xmlns:a16="http://schemas.microsoft.com/office/drawing/2014/main" id="{C29BD14E-B678-40C6-8DD7-82EED056AE7A}"/>
              </a:ext>
            </a:extLst>
          </p:cNvPr>
          <p:cNvSpPr/>
          <p:nvPr/>
        </p:nvSpPr>
        <p:spPr>
          <a:xfrm>
            <a:off x="7936084" y="11909085"/>
            <a:ext cx="1944707" cy="737056"/>
          </a:xfrm>
          <a:prstGeom prst="round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277813003 | Body image finding (finding)</a:t>
            </a:r>
          </a:p>
        </p:txBody>
      </p:sp>
      <p:cxnSp>
        <p:nvCxnSpPr>
          <p:cNvPr id="395" name="Lige pilforbindelse 174">
            <a:extLst>
              <a:ext uri="{FF2B5EF4-FFF2-40B4-BE49-F238E27FC236}">
                <a16:creationId xmlns:a16="http://schemas.microsoft.com/office/drawing/2014/main" id="{294DEF3B-7118-42B7-94E3-CDDE4891AB5C}"/>
              </a:ext>
            </a:extLst>
          </p:cNvPr>
          <p:cNvCxnSpPr>
            <a:cxnSpLocks/>
            <a:stCxn id="394" idx="0"/>
            <a:endCxn id="198" idx="2"/>
          </p:cNvCxnSpPr>
          <p:nvPr/>
        </p:nvCxnSpPr>
        <p:spPr>
          <a:xfrm flipH="1" flipV="1">
            <a:off x="7443409" y="10687298"/>
            <a:ext cx="1465029" cy="12217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6" name="Afrundet rektangel 52">
            <a:extLst>
              <a:ext uri="{FF2B5EF4-FFF2-40B4-BE49-F238E27FC236}">
                <a16:creationId xmlns:a16="http://schemas.microsoft.com/office/drawing/2014/main" id="{9D9D3178-A387-43D9-8F4C-F9330C1F75C6}"/>
              </a:ext>
            </a:extLst>
          </p:cNvPr>
          <p:cNvSpPr/>
          <p:nvPr/>
        </p:nvSpPr>
        <p:spPr>
          <a:xfrm>
            <a:off x="19712539" y="8605976"/>
            <a:ext cx="1718480" cy="775112"/>
          </a:xfrm>
          <a:prstGeom prst="round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200" dirty="0">
                <a:solidFill>
                  <a:schemeClr val="tx1"/>
                </a:solidFill>
              </a:rPr>
              <a:t>228366006 | Finding relating to drug misuse behavior (finding)</a:t>
            </a:r>
            <a:endParaRPr lang="en-GB" sz="1200" i="1" dirty="0">
              <a:solidFill>
                <a:schemeClr val="tx1"/>
              </a:solidFill>
            </a:endParaRPr>
          </a:p>
        </p:txBody>
      </p:sp>
      <p:sp>
        <p:nvSpPr>
          <p:cNvPr id="397" name="Afrundet rektangel 52">
            <a:extLst>
              <a:ext uri="{FF2B5EF4-FFF2-40B4-BE49-F238E27FC236}">
                <a16:creationId xmlns:a16="http://schemas.microsoft.com/office/drawing/2014/main" id="{899338F3-F802-481B-B1A5-DCCCF52FF42F}"/>
              </a:ext>
            </a:extLst>
          </p:cNvPr>
          <p:cNvSpPr/>
          <p:nvPr/>
        </p:nvSpPr>
        <p:spPr>
          <a:xfrm>
            <a:off x="21498331" y="8599582"/>
            <a:ext cx="1588721" cy="794548"/>
          </a:xfrm>
          <a:prstGeom prst="round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200" dirty="0">
                <a:solidFill>
                  <a:schemeClr val="tx1"/>
                </a:solidFill>
              </a:rPr>
              <a:t>106020009 |</a:t>
            </a:r>
            <a:r>
              <a:rPr lang="en-GB" sz="1200" dirty="0">
                <a:solidFill>
                  <a:schemeClr val="tx1"/>
                </a:solidFill>
              </a:rPr>
              <a:t> Finding of activity exercise pattern (finding)</a:t>
            </a:r>
            <a:endParaRPr lang="en-GB" sz="1200" i="1" dirty="0">
              <a:solidFill>
                <a:schemeClr val="tx1"/>
              </a:solidFill>
            </a:endParaRPr>
          </a:p>
        </p:txBody>
      </p:sp>
      <p:cxnSp>
        <p:nvCxnSpPr>
          <p:cNvPr id="398" name="Lige pilforbindelse 258">
            <a:extLst>
              <a:ext uri="{FF2B5EF4-FFF2-40B4-BE49-F238E27FC236}">
                <a16:creationId xmlns:a16="http://schemas.microsoft.com/office/drawing/2014/main" id="{951D8D6C-A035-4F8A-9FAF-2D3AF6AB5247}"/>
              </a:ext>
            </a:extLst>
          </p:cNvPr>
          <p:cNvCxnSpPr>
            <a:cxnSpLocks/>
            <a:stCxn id="397" idx="0"/>
            <a:endCxn id="351" idx="2"/>
          </p:cNvCxnSpPr>
          <p:nvPr/>
        </p:nvCxnSpPr>
        <p:spPr>
          <a:xfrm flipH="1" flipV="1">
            <a:off x="20571779" y="7705310"/>
            <a:ext cx="1720913" cy="8942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9" name="Lige pilforbindelse 258">
            <a:extLst>
              <a:ext uri="{FF2B5EF4-FFF2-40B4-BE49-F238E27FC236}">
                <a16:creationId xmlns:a16="http://schemas.microsoft.com/office/drawing/2014/main" id="{AB3C52FD-BB3F-49BB-8708-F360802627DF}"/>
              </a:ext>
            </a:extLst>
          </p:cNvPr>
          <p:cNvCxnSpPr>
            <a:cxnSpLocks/>
            <a:stCxn id="396" idx="0"/>
            <a:endCxn id="351" idx="2"/>
          </p:cNvCxnSpPr>
          <p:nvPr/>
        </p:nvCxnSpPr>
        <p:spPr>
          <a:xfrm flipV="1">
            <a:off x="20571779" y="7705310"/>
            <a:ext cx="0" cy="9006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5" name="Gruppe 404">
            <a:extLst>
              <a:ext uri="{FF2B5EF4-FFF2-40B4-BE49-F238E27FC236}">
                <a16:creationId xmlns:a16="http://schemas.microsoft.com/office/drawing/2014/main" id="{A815F2EB-C677-45C2-B1B8-87301CDFD7E5}"/>
              </a:ext>
            </a:extLst>
          </p:cNvPr>
          <p:cNvGrpSpPr/>
          <p:nvPr/>
        </p:nvGrpSpPr>
        <p:grpSpPr>
          <a:xfrm>
            <a:off x="14672963" y="2116154"/>
            <a:ext cx="1715317" cy="854920"/>
            <a:chOff x="8522690" y="1612424"/>
            <a:chExt cx="1846068" cy="504481"/>
          </a:xfrm>
          <a:noFill/>
        </p:grpSpPr>
        <p:sp>
          <p:nvSpPr>
            <p:cNvPr id="411" name="Afrundet rektangel 342">
              <a:extLst>
                <a:ext uri="{FF2B5EF4-FFF2-40B4-BE49-F238E27FC236}">
                  <a16:creationId xmlns:a16="http://schemas.microsoft.com/office/drawing/2014/main" id="{5BC41890-E194-4CB8-80DA-93AED09520ED}"/>
                </a:ext>
              </a:extLst>
            </p:cNvPr>
            <p:cNvSpPr/>
            <p:nvPr/>
          </p:nvSpPr>
          <p:spPr>
            <a:xfrm>
              <a:off x="8568404" y="1672269"/>
              <a:ext cx="1753244" cy="396853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200" dirty="0">
                <a:solidFill>
                  <a:schemeClr val="tx1"/>
                </a:solidFill>
              </a:endParaRPr>
            </a:p>
            <a:p>
              <a:pPr algn="ctr" defTabSz="1752053"/>
              <a:r>
                <a:rPr lang="en-GB" sz="1200" dirty="0">
                  <a:solidFill>
                    <a:schemeClr val="tx1"/>
                  </a:solidFill>
                </a:rPr>
                <a:t>267038008 |</a:t>
              </a:r>
              <a:r>
                <a:rPr lang="en-GB" sz="1200" b="0" i="0" dirty="0">
                  <a:solidFill>
                    <a:schemeClr val="tx1"/>
                  </a:solidFill>
                  <a:effectLst/>
                </a:rPr>
                <a:t> </a:t>
              </a:r>
              <a:r>
                <a:rPr lang="en-GB" sz="1200" b="0" i="0" dirty="0" err="1">
                  <a:solidFill>
                    <a:schemeClr val="tx1"/>
                  </a:solidFill>
                  <a:effectLst/>
                </a:rPr>
                <a:t>Edema</a:t>
              </a:r>
              <a:r>
                <a:rPr lang="en-GB" sz="1200" b="0" i="0" dirty="0">
                  <a:solidFill>
                    <a:schemeClr val="tx1"/>
                  </a:solidFill>
                  <a:effectLst/>
                </a:rPr>
                <a:t> (finding)</a:t>
              </a:r>
              <a:br>
                <a:rPr lang="en-GB" sz="1200" b="0" i="0" dirty="0">
                  <a:solidFill>
                    <a:schemeClr val="tx1"/>
                  </a:solidFill>
                  <a:effectLst/>
                </a:rPr>
              </a:br>
              <a:r>
                <a:rPr lang="en-GB" sz="1200" b="0" i="0" dirty="0">
                  <a:solidFill>
                    <a:schemeClr val="tx1"/>
                  </a:solidFill>
                  <a:effectLst/>
                </a:rPr>
                <a:t> </a:t>
              </a:r>
              <a:endParaRPr lang="en-GB" sz="1200" dirty="0">
                <a:solidFill>
                  <a:schemeClr val="tx1"/>
                </a:solidFill>
              </a:endParaRPr>
            </a:p>
          </p:txBody>
        </p:sp>
        <p:sp>
          <p:nvSpPr>
            <p:cNvPr id="412" name="Afrundet rektangel 383">
              <a:extLst>
                <a:ext uri="{FF2B5EF4-FFF2-40B4-BE49-F238E27FC236}">
                  <a16:creationId xmlns:a16="http://schemas.microsoft.com/office/drawing/2014/main" id="{6AAFBFE6-8486-455E-9FE8-0B5F1FD7F759}"/>
                </a:ext>
              </a:extLst>
            </p:cNvPr>
            <p:cNvSpPr/>
            <p:nvPr/>
          </p:nvSpPr>
          <p:spPr>
            <a:xfrm>
              <a:off x="8522690" y="1612424"/>
              <a:ext cx="1846068" cy="504481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418" name="Lige pilforbindelse 417">
            <a:extLst>
              <a:ext uri="{FF2B5EF4-FFF2-40B4-BE49-F238E27FC236}">
                <a16:creationId xmlns:a16="http://schemas.microsoft.com/office/drawing/2014/main" id="{04F16A4B-CA1E-4903-B4E5-419BF799A7F8}"/>
              </a:ext>
            </a:extLst>
          </p:cNvPr>
          <p:cNvCxnSpPr>
            <a:cxnSpLocks/>
            <a:stCxn id="412" idx="0"/>
            <a:endCxn id="5" idx="2"/>
          </p:cNvCxnSpPr>
          <p:nvPr/>
        </p:nvCxnSpPr>
        <p:spPr>
          <a:xfrm flipH="1" flipV="1">
            <a:off x="14095549" y="1894060"/>
            <a:ext cx="1435073" cy="22209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3" name="Gruppe 402">
            <a:extLst>
              <a:ext uri="{FF2B5EF4-FFF2-40B4-BE49-F238E27FC236}">
                <a16:creationId xmlns:a16="http://schemas.microsoft.com/office/drawing/2014/main" id="{B0023341-1209-4D9A-87D1-BFD5449CACF1}"/>
              </a:ext>
            </a:extLst>
          </p:cNvPr>
          <p:cNvGrpSpPr/>
          <p:nvPr/>
        </p:nvGrpSpPr>
        <p:grpSpPr>
          <a:xfrm>
            <a:off x="24368595" y="1070597"/>
            <a:ext cx="2487660" cy="851840"/>
            <a:chOff x="21403644" y="6639631"/>
            <a:chExt cx="2393383" cy="837405"/>
          </a:xfrm>
          <a:noFill/>
        </p:grpSpPr>
        <p:sp>
          <p:nvSpPr>
            <p:cNvPr id="404" name="Afrundet rektangel 52">
              <a:extLst>
                <a:ext uri="{FF2B5EF4-FFF2-40B4-BE49-F238E27FC236}">
                  <a16:creationId xmlns:a16="http://schemas.microsoft.com/office/drawing/2014/main" id="{197D0D40-1AAB-4208-8966-C88CD4D51740}"/>
                </a:ext>
              </a:extLst>
            </p:cNvPr>
            <p:cNvSpPr/>
            <p:nvPr/>
          </p:nvSpPr>
          <p:spPr>
            <a:xfrm>
              <a:off x="21465899" y="6710884"/>
              <a:ext cx="2246254" cy="665187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298325004 | Finding of movement (finding)</a:t>
              </a:r>
              <a:endParaRPr lang="en-GB" sz="1199" i="1" dirty="0">
                <a:solidFill>
                  <a:prstClr val="black"/>
                </a:solidFill>
                <a:highlight>
                  <a:srgbClr val="ABDDEF"/>
                </a:highlight>
                <a:latin typeface="Calibri" panose="020F0502020204030204"/>
              </a:endParaRPr>
            </a:p>
          </p:txBody>
        </p:sp>
        <p:sp>
          <p:nvSpPr>
            <p:cNvPr id="413" name="Afrundet rektangel 315">
              <a:extLst>
                <a:ext uri="{FF2B5EF4-FFF2-40B4-BE49-F238E27FC236}">
                  <a16:creationId xmlns:a16="http://schemas.microsoft.com/office/drawing/2014/main" id="{150F3449-265C-4C75-9932-F0D558835361}"/>
                </a:ext>
              </a:extLst>
            </p:cNvPr>
            <p:cNvSpPr/>
            <p:nvPr/>
          </p:nvSpPr>
          <p:spPr>
            <a:xfrm>
              <a:off x="21403644" y="6639631"/>
              <a:ext cx="2393383" cy="837405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414" name="Lige pilforbindelse 413">
            <a:extLst>
              <a:ext uri="{FF2B5EF4-FFF2-40B4-BE49-F238E27FC236}">
                <a16:creationId xmlns:a16="http://schemas.microsoft.com/office/drawing/2014/main" id="{327F163D-2DDE-4FDB-8C5C-F5CC32BE94E7}"/>
              </a:ext>
            </a:extLst>
          </p:cNvPr>
          <p:cNvCxnSpPr>
            <a:cxnSpLocks/>
            <a:stCxn id="404" idx="1"/>
            <a:endCxn id="7" idx="3"/>
          </p:cNvCxnSpPr>
          <p:nvPr/>
        </p:nvCxnSpPr>
        <p:spPr>
          <a:xfrm flipH="1">
            <a:off x="19626960" y="1481405"/>
            <a:ext cx="4806342" cy="8150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7" name="Afrundet rektangel 52">
            <a:extLst>
              <a:ext uri="{FF2B5EF4-FFF2-40B4-BE49-F238E27FC236}">
                <a16:creationId xmlns:a16="http://schemas.microsoft.com/office/drawing/2014/main" id="{007CB0E9-347A-4021-8618-0ACFF2BA4C3F}"/>
              </a:ext>
            </a:extLst>
          </p:cNvPr>
          <p:cNvSpPr/>
          <p:nvPr/>
        </p:nvSpPr>
        <p:spPr>
          <a:xfrm>
            <a:off x="14118624" y="6374531"/>
            <a:ext cx="1781281" cy="645447"/>
          </a:xfrm>
          <a:prstGeom prst="round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289136006 | Finding of eating pattern (finding)</a:t>
            </a:r>
            <a:endParaRPr lang="en-GB" sz="1200" i="1" dirty="0">
              <a:solidFill>
                <a:schemeClr val="tx1"/>
              </a:solidFill>
            </a:endParaRPr>
          </a:p>
        </p:txBody>
      </p:sp>
      <p:cxnSp>
        <p:nvCxnSpPr>
          <p:cNvPr id="428" name="Lige pilforbindelse 258">
            <a:extLst>
              <a:ext uri="{FF2B5EF4-FFF2-40B4-BE49-F238E27FC236}">
                <a16:creationId xmlns:a16="http://schemas.microsoft.com/office/drawing/2014/main" id="{22709F0F-362B-465E-9D5C-D1A13114AE54}"/>
              </a:ext>
            </a:extLst>
          </p:cNvPr>
          <p:cNvCxnSpPr>
            <a:cxnSpLocks/>
            <a:stCxn id="427" idx="0"/>
            <a:endCxn id="286" idx="2"/>
          </p:cNvCxnSpPr>
          <p:nvPr/>
        </p:nvCxnSpPr>
        <p:spPr>
          <a:xfrm flipV="1">
            <a:off x="15009265" y="6116736"/>
            <a:ext cx="1382741" cy="2577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1" name="Afrundet rektangel 52">
            <a:extLst>
              <a:ext uri="{FF2B5EF4-FFF2-40B4-BE49-F238E27FC236}">
                <a16:creationId xmlns:a16="http://schemas.microsoft.com/office/drawing/2014/main" id="{F64943E8-E6F1-49FE-9EC1-6C85E668F632}"/>
              </a:ext>
            </a:extLst>
          </p:cNvPr>
          <p:cNvSpPr/>
          <p:nvPr/>
        </p:nvSpPr>
        <p:spPr>
          <a:xfrm>
            <a:off x="14112290" y="3771347"/>
            <a:ext cx="1732395" cy="631973"/>
          </a:xfrm>
          <a:prstGeom prst="round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106021008 | Finding of sleep rest pattern (finding)</a:t>
            </a:r>
            <a:endParaRPr lang="en-GB" sz="1200" i="1" dirty="0">
              <a:solidFill>
                <a:schemeClr val="tx1"/>
              </a:solidFill>
            </a:endParaRPr>
          </a:p>
        </p:txBody>
      </p:sp>
      <p:cxnSp>
        <p:nvCxnSpPr>
          <p:cNvPr id="432" name="Lige pilforbindelse 258">
            <a:extLst>
              <a:ext uri="{FF2B5EF4-FFF2-40B4-BE49-F238E27FC236}">
                <a16:creationId xmlns:a16="http://schemas.microsoft.com/office/drawing/2014/main" id="{064F75BE-63E3-4523-AAAD-AAEE6E5FF2D9}"/>
              </a:ext>
            </a:extLst>
          </p:cNvPr>
          <p:cNvCxnSpPr>
            <a:cxnSpLocks/>
            <a:stCxn id="431" idx="0"/>
            <a:endCxn id="318" idx="2"/>
          </p:cNvCxnSpPr>
          <p:nvPr/>
        </p:nvCxnSpPr>
        <p:spPr>
          <a:xfrm flipV="1">
            <a:off x="14978488" y="3607708"/>
            <a:ext cx="1464314" cy="1636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2" name="Afrundet rektangel 52">
            <a:extLst>
              <a:ext uri="{FF2B5EF4-FFF2-40B4-BE49-F238E27FC236}">
                <a16:creationId xmlns:a16="http://schemas.microsoft.com/office/drawing/2014/main" id="{96379FDC-7E01-4265-BC70-AABE30EDDE6B}"/>
              </a:ext>
            </a:extLst>
          </p:cNvPr>
          <p:cNvSpPr/>
          <p:nvPr/>
        </p:nvSpPr>
        <p:spPr>
          <a:xfrm>
            <a:off x="14132848" y="7703782"/>
            <a:ext cx="1682837" cy="77099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fr-FR" sz="1200" dirty="0"/>
              <a:t>365091003</a:t>
            </a:r>
            <a:r>
              <a:rPr lang="da-DK" sz="1199" dirty="0">
                <a:solidFill>
                  <a:prstClr val="black"/>
                </a:solidFill>
              </a:rPr>
              <a:t> |</a:t>
            </a:r>
            <a:r>
              <a:rPr lang="en-GB" sz="1199" dirty="0">
                <a:solidFill>
                  <a:prstClr val="black"/>
                </a:solidFill>
              </a:rPr>
              <a:t> Finding related to ability to manage time (finding)</a:t>
            </a:r>
            <a:endParaRPr lang="da-DK" sz="1199" dirty="0">
              <a:solidFill>
                <a:prstClr val="black"/>
              </a:solidFill>
            </a:endParaRPr>
          </a:p>
        </p:txBody>
      </p:sp>
      <p:cxnSp>
        <p:nvCxnSpPr>
          <p:cNvPr id="352" name="Lige pilforbindelse 326">
            <a:extLst>
              <a:ext uri="{FF2B5EF4-FFF2-40B4-BE49-F238E27FC236}">
                <a16:creationId xmlns:a16="http://schemas.microsoft.com/office/drawing/2014/main" id="{B050EC68-7C88-4363-83FF-097C7891BE2A}"/>
              </a:ext>
            </a:extLst>
          </p:cNvPr>
          <p:cNvCxnSpPr>
            <a:cxnSpLocks/>
            <a:stCxn id="342" idx="1"/>
            <a:endCxn id="88" idx="3"/>
          </p:cNvCxnSpPr>
          <p:nvPr/>
        </p:nvCxnSpPr>
        <p:spPr>
          <a:xfrm flipH="1" flipV="1">
            <a:off x="13774008" y="7618044"/>
            <a:ext cx="358840" cy="4712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6" name="Afrundet rektangel 268">
            <a:extLst>
              <a:ext uri="{FF2B5EF4-FFF2-40B4-BE49-F238E27FC236}">
                <a16:creationId xmlns:a16="http://schemas.microsoft.com/office/drawing/2014/main" id="{4942986E-B941-4F78-A37A-B661AA55A56C}"/>
              </a:ext>
            </a:extLst>
          </p:cNvPr>
          <p:cNvSpPr/>
          <p:nvPr/>
        </p:nvSpPr>
        <p:spPr>
          <a:xfrm>
            <a:off x="14066170" y="7685704"/>
            <a:ext cx="1819271" cy="837866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370" name="Gruppe 369">
            <a:extLst>
              <a:ext uri="{FF2B5EF4-FFF2-40B4-BE49-F238E27FC236}">
                <a16:creationId xmlns:a16="http://schemas.microsoft.com/office/drawing/2014/main" id="{0E3A42EA-B0CC-4BF3-8ED0-8CA2A2CC0715}"/>
              </a:ext>
            </a:extLst>
          </p:cNvPr>
          <p:cNvGrpSpPr/>
          <p:nvPr/>
        </p:nvGrpSpPr>
        <p:grpSpPr>
          <a:xfrm>
            <a:off x="18983596" y="468467"/>
            <a:ext cx="2148431" cy="656267"/>
            <a:chOff x="11548326" y="3049658"/>
            <a:chExt cx="1218867" cy="592250"/>
          </a:xfrm>
          <a:noFill/>
        </p:grpSpPr>
        <p:sp>
          <p:nvSpPr>
            <p:cNvPr id="372" name="Afrundet rektangel 303">
              <a:extLst>
                <a:ext uri="{FF2B5EF4-FFF2-40B4-BE49-F238E27FC236}">
                  <a16:creationId xmlns:a16="http://schemas.microsoft.com/office/drawing/2014/main" id="{194179F6-D5F4-4CE3-BA46-225C983E6B81}"/>
                </a:ext>
              </a:extLst>
            </p:cNvPr>
            <p:cNvSpPr/>
            <p:nvPr/>
          </p:nvSpPr>
          <p:spPr>
            <a:xfrm>
              <a:off x="11591556" y="3126805"/>
              <a:ext cx="1132965" cy="428522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200" dirty="0">
                <a:solidFill>
                  <a:schemeClr val="tx1"/>
                </a:solidFill>
              </a:endParaRPr>
            </a:p>
            <a:p>
              <a:pPr algn="ctr" defTabSz="1752053"/>
              <a:r>
                <a:rPr lang="en-GB" sz="1200" dirty="0">
                  <a:solidFill>
                    <a:schemeClr val="tx1"/>
                  </a:solidFill>
                </a:rPr>
                <a:t>15976004 |</a:t>
              </a:r>
              <a:r>
                <a:rPr lang="en-GB" sz="1200" b="0" i="0" dirty="0">
                  <a:solidFill>
                    <a:schemeClr val="tx1"/>
                  </a:solidFill>
                  <a:effectLst/>
                </a:rPr>
                <a:t>    Abnormal circadian rhythm (finding)</a:t>
              </a:r>
              <a:br>
                <a:rPr lang="en-GB" sz="1200" b="0" i="0" dirty="0">
                  <a:solidFill>
                    <a:schemeClr val="tx1"/>
                  </a:solidFill>
                  <a:effectLst/>
                </a:rPr>
              </a:br>
              <a:endParaRPr lang="en-GB" sz="1200" dirty="0">
                <a:solidFill>
                  <a:schemeClr val="tx1"/>
                </a:solidFill>
              </a:endParaRPr>
            </a:p>
          </p:txBody>
        </p:sp>
        <p:sp>
          <p:nvSpPr>
            <p:cNvPr id="373" name="Afrundet rektangel 363">
              <a:extLst>
                <a:ext uri="{FF2B5EF4-FFF2-40B4-BE49-F238E27FC236}">
                  <a16:creationId xmlns:a16="http://schemas.microsoft.com/office/drawing/2014/main" id="{FC45367A-3B84-4535-B4BF-99E1ED9CACAE}"/>
                </a:ext>
              </a:extLst>
            </p:cNvPr>
            <p:cNvSpPr/>
            <p:nvPr/>
          </p:nvSpPr>
          <p:spPr>
            <a:xfrm>
              <a:off x="11548326" y="3049658"/>
              <a:ext cx="1218867" cy="592250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374" name="Lige pilforbindelse 373">
            <a:extLst>
              <a:ext uri="{FF2B5EF4-FFF2-40B4-BE49-F238E27FC236}">
                <a16:creationId xmlns:a16="http://schemas.microsoft.com/office/drawing/2014/main" id="{8E86B089-2830-4190-A123-5DEAEC524226}"/>
              </a:ext>
            </a:extLst>
          </p:cNvPr>
          <p:cNvCxnSpPr>
            <a:cxnSpLocks/>
            <a:stCxn id="373" idx="2"/>
            <a:endCxn id="7" idx="0"/>
          </p:cNvCxnSpPr>
          <p:nvPr/>
        </p:nvCxnSpPr>
        <p:spPr>
          <a:xfrm flipH="1">
            <a:off x="18651262" y="1124734"/>
            <a:ext cx="1406550" cy="94706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7" name="Afrundet rektangel 380">
            <a:extLst>
              <a:ext uri="{FF2B5EF4-FFF2-40B4-BE49-F238E27FC236}">
                <a16:creationId xmlns:a16="http://schemas.microsoft.com/office/drawing/2014/main" id="{91278B78-6728-4753-8D44-35B99462BEDC}"/>
              </a:ext>
            </a:extLst>
          </p:cNvPr>
          <p:cNvSpPr/>
          <p:nvPr/>
        </p:nvSpPr>
        <p:spPr>
          <a:xfrm>
            <a:off x="275694" y="10193033"/>
            <a:ext cx="2185995" cy="682052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82" name="Afrundet rektangel 52">
            <a:extLst>
              <a:ext uri="{FF2B5EF4-FFF2-40B4-BE49-F238E27FC236}">
                <a16:creationId xmlns:a16="http://schemas.microsoft.com/office/drawing/2014/main" id="{84B361AD-6C3E-43C8-9BA3-1ED58427C8EA}"/>
              </a:ext>
            </a:extLst>
          </p:cNvPr>
          <p:cNvSpPr/>
          <p:nvPr/>
        </p:nvSpPr>
        <p:spPr>
          <a:xfrm>
            <a:off x="305848" y="10260725"/>
            <a:ext cx="2069692" cy="59983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200" dirty="0">
                <a:solidFill>
                  <a:schemeClr val="tx1"/>
                </a:solidFill>
              </a:rPr>
              <a:t>106138009 | Learning finding (finding)</a:t>
            </a:r>
            <a:br>
              <a:rPr lang="da-DK" sz="1200" dirty="0">
                <a:solidFill>
                  <a:schemeClr val="tx1"/>
                </a:solidFill>
              </a:rPr>
            </a:br>
            <a:endParaRPr lang="en-GB" sz="1200" i="1" dirty="0">
              <a:solidFill>
                <a:schemeClr val="tx1"/>
              </a:solidFill>
            </a:endParaRPr>
          </a:p>
        </p:txBody>
      </p:sp>
      <p:cxnSp>
        <p:nvCxnSpPr>
          <p:cNvPr id="384" name="Lige pilforbindelse 326">
            <a:extLst>
              <a:ext uri="{FF2B5EF4-FFF2-40B4-BE49-F238E27FC236}">
                <a16:creationId xmlns:a16="http://schemas.microsoft.com/office/drawing/2014/main" id="{203E6FF7-822B-49DB-9138-F1ECDCA01427}"/>
              </a:ext>
            </a:extLst>
          </p:cNvPr>
          <p:cNvCxnSpPr>
            <a:cxnSpLocks/>
            <a:stCxn id="382" idx="0"/>
          </p:cNvCxnSpPr>
          <p:nvPr/>
        </p:nvCxnSpPr>
        <p:spPr>
          <a:xfrm flipV="1">
            <a:off x="1340694" y="10020062"/>
            <a:ext cx="1689948" cy="2406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2" name="Afrundet rektangel 52">
            <a:extLst>
              <a:ext uri="{FF2B5EF4-FFF2-40B4-BE49-F238E27FC236}">
                <a16:creationId xmlns:a16="http://schemas.microsoft.com/office/drawing/2014/main" id="{6B3C2A1D-B071-497A-B0FE-5C6DC1859A8D}"/>
              </a:ext>
            </a:extLst>
          </p:cNvPr>
          <p:cNvSpPr/>
          <p:nvPr/>
        </p:nvSpPr>
        <p:spPr>
          <a:xfrm>
            <a:off x="16427303" y="6432527"/>
            <a:ext cx="1215481" cy="645447"/>
          </a:xfrm>
          <a:prstGeom prst="roundRect">
            <a:avLst/>
          </a:prstGeom>
          <a:grpFill/>
          <a:ln>
            <a:solidFill>
              <a:schemeClr val="tx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364786002 | Finding of eating ability (finding)</a:t>
            </a:r>
          </a:p>
        </p:txBody>
      </p:sp>
      <p:sp>
        <p:nvSpPr>
          <p:cNvPr id="430" name="Afrundet rektangel 52">
            <a:extLst>
              <a:ext uri="{FF2B5EF4-FFF2-40B4-BE49-F238E27FC236}">
                <a16:creationId xmlns:a16="http://schemas.microsoft.com/office/drawing/2014/main" id="{B66041C8-9461-4686-8368-6A3E3C4E8CE1}"/>
              </a:ext>
            </a:extLst>
          </p:cNvPr>
          <p:cNvSpPr/>
          <p:nvPr/>
        </p:nvSpPr>
        <p:spPr>
          <a:xfrm>
            <a:off x="15990549" y="7181691"/>
            <a:ext cx="1343566" cy="645447"/>
          </a:xfrm>
          <a:prstGeom prst="roundRect">
            <a:avLst/>
          </a:prstGeom>
          <a:grpFill/>
          <a:ln>
            <a:solidFill>
              <a:schemeClr val="tx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da-DK" sz="1199" dirty="0">
                <a:solidFill>
                  <a:prstClr val="black"/>
                </a:solidFill>
                <a:latin typeface="Calibri" panose="020F0502020204030204"/>
              </a:rPr>
              <a:t>364797002 |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Finding related to ability to swallow (finding)</a:t>
            </a:r>
          </a:p>
        </p:txBody>
      </p:sp>
      <p:cxnSp>
        <p:nvCxnSpPr>
          <p:cNvPr id="434" name="Lige pilforbindelse 258">
            <a:extLst>
              <a:ext uri="{FF2B5EF4-FFF2-40B4-BE49-F238E27FC236}">
                <a16:creationId xmlns:a16="http://schemas.microsoft.com/office/drawing/2014/main" id="{49EC1221-5F2B-49EE-A949-DB7D050BA892}"/>
              </a:ext>
            </a:extLst>
          </p:cNvPr>
          <p:cNvCxnSpPr>
            <a:cxnSpLocks/>
            <a:stCxn id="436" idx="1"/>
            <a:endCxn id="286" idx="2"/>
          </p:cNvCxnSpPr>
          <p:nvPr/>
        </p:nvCxnSpPr>
        <p:spPr>
          <a:xfrm flipV="1">
            <a:off x="15969180" y="6116736"/>
            <a:ext cx="422826" cy="14168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5" name="Lige pilforbindelse 258">
            <a:extLst>
              <a:ext uri="{FF2B5EF4-FFF2-40B4-BE49-F238E27FC236}">
                <a16:creationId xmlns:a16="http://schemas.microsoft.com/office/drawing/2014/main" id="{54DAA403-066F-4904-887C-B44DC88C0CF6}"/>
              </a:ext>
            </a:extLst>
          </p:cNvPr>
          <p:cNvCxnSpPr>
            <a:cxnSpLocks/>
            <a:stCxn id="437" idx="0"/>
          </p:cNvCxnSpPr>
          <p:nvPr/>
        </p:nvCxnSpPr>
        <p:spPr>
          <a:xfrm flipH="1" flipV="1">
            <a:off x="16392010" y="6116738"/>
            <a:ext cx="610698" cy="3006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6" name="Afrundet rektangel 380">
            <a:extLst>
              <a:ext uri="{FF2B5EF4-FFF2-40B4-BE49-F238E27FC236}">
                <a16:creationId xmlns:a16="http://schemas.microsoft.com/office/drawing/2014/main" id="{63AAEC25-0B03-440E-A8C1-F4C9C1206CAD}"/>
              </a:ext>
            </a:extLst>
          </p:cNvPr>
          <p:cNvSpPr/>
          <p:nvPr/>
        </p:nvSpPr>
        <p:spPr>
          <a:xfrm>
            <a:off x="15969180" y="7179503"/>
            <a:ext cx="1416589" cy="708116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37" name="Afrundet rektangel 380">
            <a:extLst>
              <a:ext uri="{FF2B5EF4-FFF2-40B4-BE49-F238E27FC236}">
                <a16:creationId xmlns:a16="http://schemas.microsoft.com/office/drawing/2014/main" id="{E0C648B2-2FA6-4461-9386-7FB3C215E8F4}"/>
              </a:ext>
            </a:extLst>
          </p:cNvPr>
          <p:cNvSpPr/>
          <p:nvPr/>
        </p:nvSpPr>
        <p:spPr>
          <a:xfrm>
            <a:off x="16329852" y="6417434"/>
            <a:ext cx="1345711" cy="708116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256" name="Gruppe 255">
            <a:extLst>
              <a:ext uri="{FF2B5EF4-FFF2-40B4-BE49-F238E27FC236}">
                <a16:creationId xmlns:a16="http://schemas.microsoft.com/office/drawing/2014/main" id="{501AF2A8-D9B0-40BB-8225-CE2C9D89B40D}"/>
              </a:ext>
            </a:extLst>
          </p:cNvPr>
          <p:cNvGrpSpPr/>
          <p:nvPr/>
        </p:nvGrpSpPr>
        <p:grpSpPr>
          <a:xfrm>
            <a:off x="76598" y="6654828"/>
            <a:ext cx="2378251" cy="699858"/>
            <a:chOff x="6659663" y="1490986"/>
            <a:chExt cx="1743535" cy="460266"/>
          </a:xfrm>
          <a:noFill/>
        </p:grpSpPr>
        <p:sp>
          <p:nvSpPr>
            <p:cNvPr id="261" name="Afrundet rektangel 333">
              <a:extLst>
                <a:ext uri="{FF2B5EF4-FFF2-40B4-BE49-F238E27FC236}">
                  <a16:creationId xmlns:a16="http://schemas.microsoft.com/office/drawing/2014/main" id="{68006613-EF5A-49D4-9364-5D5E4351AD72}"/>
                </a:ext>
              </a:extLst>
            </p:cNvPr>
            <p:cNvSpPr/>
            <p:nvPr/>
          </p:nvSpPr>
          <p:spPr>
            <a:xfrm>
              <a:off x="6692985" y="1493432"/>
              <a:ext cx="1671502" cy="411479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sz="1200" dirty="0">
                <a:solidFill>
                  <a:schemeClr val="tx1"/>
                </a:solidFill>
              </a:endParaRPr>
            </a:p>
            <a:p>
              <a:pPr algn="ctr"/>
              <a:r>
                <a:rPr lang="fr-FR" sz="1200" dirty="0">
                  <a:solidFill>
                    <a:schemeClr val="tx1"/>
                  </a:solidFill>
                </a:rPr>
                <a:t>252041008 |</a:t>
              </a:r>
              <a:r>
                <a:rPr lang="en-GB" sz="1200" b="0" i="0" dirty="0">
                  <a:solidFill>
                    <a:schemeClr val="tx1"/>
                  </a:solidFill>
                  <a:effectLst/>
                </a:rPr>
                <a:t>     Micturition finding (finding)</a:t>
              </a:r>
              <a:br>
                <a:rPr lang="en-GB" sz="1200" b="0" i="0" dirty="0">
                  <a:solidFill>
                    <a:schemeClr val="tx1"/>
                  </a:solidFill>
                  <a:effectLst/>
                </a:rPr>
              </a:br>
              <a:endParaRPr lang="fr-FR" sz="1200" dirty="0">
                <a:solidFill>
                  <a:schemeClr val="tx1"/>
                </a:solidFill>
                <a:highlight>
                  <a:srgbClr val="DDC5DD"/>
                </a:highlight>
              </a:endParaRPr>
            </a:p>
          </p:txBody>
        </p:sp>
        <p:sp>
          <p:nvSpPr>
            <p:cNvPr id="266" name="Afrundet rektangel 383">
              <a:extLst>
                <a:ext uri="{FF2B5EF4-FFF2-40B4-BE49-F238E27FC236}">
                  <a16:creationId xmlns:a16="http://schemas.microsoft.com/office/drawing/2014/main" id="{DD860DEA-B450-49BB-B368-00CF4E14D952}"/>
                </a:ext>
              </a:extLst>
            </p:cNvPr>
            <p:cNvSpPr/>
            <p:nvPr/>
          </p:nvSpPr>
          <p:spPr>
            <a:xfrm>
              <a:off x="6659663" y="1490986"/>
              <a:ext cx="1743535" cy="460266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268" name="Lige pilforbindelse 267">
            <a:extLst>
              <a:ext uri="{FF2B5EF4-FFF2-40B4-BE49-F238E27FC236}">
                <a16:creationId xmlns:a16="http://schemas.microsoft.com/office/drawing/2014/main" id="{3B2661DB-DEE2-4885-B7BD-53B2DB0B0EEF}"/>
              </a:ext>
            </a:extLst>
          </p:cNvPr>
          <p:cNvCxnSpPr>
            <a:cxnSpLocks/>
            <a:stCxn id="266" idx="3"/>
            <a:endCxn id="333" idx="1"/>
          </p:cNvCxnSpPr>
          <p:nvPr/>
        </p:nvCxnSpPr>
        <p:spPr>
          <a:xfrm flipV="1">
            <a:off x="2454849" y="5038456"/>
            <a:ext cx="3130038" cy="19663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753131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frundet rektangel 3"/>
          <p:cNvSpPr/>
          <p:nvPr/>
        </p:nvSpPr>
        <p:spPr>
          <a:xfrm>
            <a:off x="13584329" y="110640"/>
            <a:ext cx="1022439" cy="32418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SNOMED CT</a:t>
            </a:r>
          </a:p>
        </p:txBody>
      </p:sp>
      <p:sp>
        <p:nvSpPr>
          <p:cNvPr id="5" name="Afrundet rektangel 4"/>
          <p:cNvSpPr/>
          <p:nvPr/>
        </p:nvSpPr>
        <p:spPr>
          <a:xfrm>
            <a:off x="13584329" y="1569871"/>
            <a:ext cx="1022439" cy="32418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da-DK" sz="1199" dirty="0">
                <a:solidFill>
                  <a:prstClr val="black"/>
                </a:solidFill>
                <a:latin typeface="Calibri" panose="020F0502020204030204"/>
              </a:rPr>
              <a:t>Klinisk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Fund</a:t>
            </a:r>
          </a:p>
        </p:txBody>
      </p:sp>
      <p:sp>
        <p:nvSpPr>
          <p:cNvPr id="6" name="Afrundet rektangel 5"/>
          <p:cNvSpPr/>
          <p:nvPr/>
        </p:nvSpPr>
        <p:spPr>
          <a:xfrm>
            <a:off x="13584329" y="2638579"/>
            <a:ext cx="1022439" cy="32418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Sygdom</a:t>
            </a:r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" name="Afrundet rektangel 6"/>
          <p:cNvSpPr/>
          <p:nvPr/>
        </p:nvSpPr>
        <p:spPr>
          <a:xfrm>
            <a:off x="17675563" y="2071795"/>
            <a:ext cx="1951397" cy="44931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en-GB" sz="1199" dirty="0">
                <a:solidFill>
                  <a:prstClr val="black"/>
                </a:solidFill>
              </a:rPr>
              <a:t>250171008 |fund </a:t>
            </a:r>
            <a:r>
              <a:rPr lang="en-GB" sz="1199" dirty="0" err="1">
                <a:solidFill>
                  <a:prstClr val="black"/>
                </a:solidFill>
              </a:rPr>
              <a:t>ved</a:t>
            </a:r>
            <a:r>
              <a:rPr lang="en-GB" sz="1199" dirty="0">
                <a:solidFill>
                  <a:prstClr val="black"/>
                </a:solidFill>
              </a:rPr>
              <a:t> </a:t>
            </a:r>
            <a:r>
              <a:rPr lang="en-GB" sz="1199" dirty="0" err="1">
                <a:solidFill>
                  <a:prstClr val="black"/>
                </a:solidFill>
              </a:rPr>
              <a:t>anamnese</a:t>
            </a:r>
            <a:r>
              <a:rPr lang="en-GB" sz="1199" dirty="0">
                <a:solidFill>
                  <a:prstClr val="black"/>
                </a:solidFill>
              </a:rPr>
              <a:t> </a:t>
            </a:r>
            <a:r>
              <a:rPr lang="en-GB" sz="1199" dirty="0" err="1">
                <a:solidFill>
                  <a:prstClr val="black"/>
                </a:solidFill>
              </a:rPr>
              <a:t>og</a:t>
            </a:r>
            <a:r>
              <a:rPr lang="en-GB" sz="1199" dirty="0">
                <a:solidFill>
                  <a:prstClr val="black"/>
                </a:solidFill>
              </a:rPr>
              <a:t> observation|</a:t>
            </a:r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12" name="Lige pilforbindelse 11"/>
          <p:cNvCxnSpPr>
            <a:stCxn id="5" idx="0"/>
            <a:endCxn id="4" idx="2"/>
          </p:cNvCxnSpPr>
          <p:nvPr/>
        </p:nvCxnSpPr>
        <p:spPr>
          <a:xfrm flipV="1">
            <a:off x="14095542" y="434821"/>
            <a:ext cx="0" cy="113504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Lige pilforbindelse 12"/>
          <p:cNvCxnSpPr>
            <a:stCxn id="6" idx="0"/>
            <a:endCxn id="5" idx="2"/>
          </p:cNvCxnSpPr>
          <p:nvPr/>
        </p:nvCxnSpPr>
        <p:spPr>
          <a:xfrm flipV="1">
            <a:off x="14095542" y="1894060"/>
            <a:ext cx="0" cy="7445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Lige pilforbindelse 16"/>
          <p:cNvCxnSpPr>
            <a:stCxn id="7" idx="0"/>
            <a:endCxn id="5" idx="2"/>
          </p:cNvCxnSpPr>
          <p:nvPr/>
        </p:nvCxnSpPr>
        <p:spPr>
          <a:xfrm flipH="1" flipV="1">
            <a:off x="14095550" y="1894055"/>
            <a:ext cx="4555719" cy="1777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Lige pilforbindelse 25"/>
          <p:cNvCxnSpPr>
            <a:cxnSpLocks/>
            <a:stCxn id="381" idx="1"/>
            <a:endCxn id="7" idx="2"/>
          </p:cNvCxnSpPr>
          <p:nvPr/>
        </p:nvCxnSpPr>
        <p:spPr>
          <a:xfrm flipH="1" flipV="1">
            <a:off x="18651262" y="2521114"/>
            <a:ext cx="3041748" cy="1085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Afrundet rektangel 48"/>
          <p:cNvSpPr/>
          <p:nvPr/>
        </p:nvSpPr>
        <p:spPr>
          <a:xfrm>
            <a:off x="16267843" y="4360886"/>
            <a:ext cx="1022439" cy="40942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Fund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vedr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.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Funktion</a:t>
            </a:r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50" name="Lige pilforbindelse 49"/>
          <p:cNvCxnSpPr>
            <a:stCxn id="242" idx="0"/>
            <a:endCxn id="7" idx="2"/>
          </p:cNvCxnSpPr>
          <p:nvPr/>
        </p:nvCxnSpPr>
        <p:spPr>
          <a:xfrm flipH="1" flipV="1">
            <a:off x="18651262" y="2521114"/>
            <a:ext cx="3300963" cy="5601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Lige pilforbindelse 53"/>
          <p:cNvCxnSpPr>
            <a:cxnSpLocks/>
            <a:stCxn id="53" idx="1"/>
            <a:endCxn id="49" idx="3"/>
          </p:cNvCxnSpPr>
          <p:nvPr/>
        </p:nvCxnSpPr>
        <p:spPr>
          <a:xfrm flipH="1" flipV="1">
            <a:off x="17290282" y="4565598"/>
            <a:ext cx="3268654" cy="36896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Lige pilforbindelse 77"/>
          <p:cNvCxnSpPr>
            <a:cxnSpLocks/>
            <a:stCxn id="77" idx="1"/>
            <a:endCxn id="49" idx="3"/>
          </p:cNvCxnSpPr>
          <p:nvPr/>
        </p:nvCxnSpPr>
        <p:spPr>
          <a:xfrm flipH="1" flipV="1">
            <a:off x="17290282" y="4565598"/>
            <a:ext cx="6916677" cy="344779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Lige pilforbindelse 89"/>
          <p:cNvCxnSpPr>
            <a:stCxn id="88" idx="0"/>
            <a:endCxn id="49" idx="2"/>
          </p:cNvCxnSpPr>
          <p:nvPr/>
        </p:nvCxnSpPr>
        <p:spPr>
          <a:xfrm flipV="1">
            <a:off x="12919381" y="4770310"/>
            <a:ext cx="3859682" cy="23969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Lige pilforbindelse 109"/>
          <p:cNvCxnSpPr>
            <a:cxnSpLocks/>
            <a:stCxn id="109" idx="0"/>
            <a:endCxn id="7" idx="2"/>
          </p:cNvCxnSpPr>
          <p:nvPr/>
        </p:nvCxnSpPr>
        <p:spPr>
          <a:xfrm flipV="1">
            <a:off x="16433088" y="2521114"/>
            <a:ext cx="2218174" cy="46740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Lige pilforbindelse 125"/>
          <p:cNvCxnSpPr>
            <a:cxnSpLocks/>
            <a:stCxn id="49" idx="0"/>
            <a:endCxn id="7" idx="2"/>
          </p:cNvCxnSpPr>
          <p:nvPr/>
        </p:nvCxnSpPr>
        <p:spPr>
          <a:xfrm flipV="1">
            <a:off x="16779063" y="2521114"/>
            <a:ext cx="1872199" cy="18397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Lige pilforbindelse 138"/>
          <p:cNvCxnSpPr>
            <a:cxnSpLocks/>
            <a:stCxn id="293" idx="0"/>
            <a:endCxn id="5" idx="2"/>
          </p:cNvCxnSpPr>
          <p:nvPr/>
        </p:nvCxnSpPr>
        <p:spPr>
          <a:xfrm flipV="1">
            <a:off x="12026264" y="1894060"/>
            <a:ext cx="2069285" cy="9940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Lige pilforbindelse 166"/>
          <p:cNvCxnSpPr>
            <a:cxnSpLocks/>
            <a:endCxn id="49" idx="2"/>
          </p:cNvCxnSpPr>
          <p:nvPr/>
        </p:nvCxnSpPr>
        <p:spPr>
          <a:xfrm flipV="1">
            <a:off x="8898946" y="4770310"/>
            <a:ext cx="7880117" cy="317256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Lige pilforbindelse 173"/>
          <p:cNvCxnSpPr>
            <a:cxnSpLocks/>
            <a:stCxn id="171" idx="3"/>
            <a:endCxn id="303" idx="1"/>
          </p:cNvCxnSpPr>
          <p:nvPr/>
        </p:nvCxnSpPr>
        <p:spPr>
          <a:xfrm flipV="1">
            <a:off x="4800186" y="7942870"/>
            <a:ext cx="1701625" cy="8922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Lige pilforbindelse 174"/>
          <p:cNvCxnSpPr>
            <a:cxnSpLocks/>
            <a:stCxn id="173" idx="0"/>
            <a:endCxn id="303" idx="2"/>
          </p:cNvCxnSpPr>
          <p:nvPr/>
        </p:nvCxnSpPr>
        <p:spPr>
          <a:xfrm flipV="1">
            <a:off x="6084857" y="8281197"/>
            <a:ext cx="1584322" cy="388951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Lige pilforbindelse 188"/>
          <p:cNvCxnSpPr>
            <a:cxnSpLocks/>
            <a:stCxn id="188" idx="0"/>
          </p:cNvCxnSpPr>
          <p:nvPr/>
        </p:nvCxnSpPr>
        <p:spPr>
          <a:xfrm flipV="1">
            <a:off x="4230370" y="8267947"/>
            <a:ext cx="3416325" cy="13821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Lige pilforbindelse 194"/>
          <p:cNvCxnSpPr>
            <a:cxnSpLocks/>
            <a:stCxn id="222" idx="0"/>
            <a:endCxn id="5" idx="2"/>
          </p:cNvCxnSpPr>
          <p:nvPr/>
        </p:nvCxnSpPr>
        <p:spPr>
          <a:xfrm flipV="1">
            <a:off x="9788686" y="1894060"/>
            <a:ext cx="4306863" cy="149274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Lige pilforbindelse 243"/>
          <p:cNvCxnSpPr>
            <a:cxnSpLocks/>
            <a:stCxn id="236" idx="0"/>
            <a:endCxn id="333" idx="2"/>
          </p:cNvCxnSpPr>
          <p:nvPr/>
        </p:nvCxnSpPr>
        <p:spPr>
          <a:xfrm flipH="1" flipV="1">
            <a:off x="6286250" y="3708817"/>
            <a:ext cx="293645" cy="198933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Lige pilforbindelse 252"/>
          <p:cNvCxnSpPr>
            <a:cxnSpLocks/>
            <a:stCxn id="365" idx="0"/>
            <a:endCxn id="6" idx="2"/>
          </p:cNvCxnSpPr>
          <p:nvPr/>
        </p:nvCxnSpPr>
        <p:spPr>
          <a:xfrm flipH="1" flipV="1">
            <a:off x="14095549" y="2962768"/>
            <a:ext cx="100933" cy="3302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5" name="Lige pilforbindelse 304"/>
          <p:cNvCxnSpPr>
            <a:cxnSpLocks/>
            <a:stCxn id="304" idx="3"/>
            <a:endCxn id="5" idx="2"/>
          </p:cNvCxnSpPr>
          <p:nvPr/>
        </p:nvCxnSpPr>
        <p:spPr>
          <a:xfrm>
            <a:off x="11026718" y="1746836"/>
            <a:ext cx="3068831" cy="1472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3" name="Afrundet rektangel 332"/>
          <p:cNvSpPr/>
          <p:nvPr/>
        </p:nvSpPr>
        <p:spPr>
          <a:xfrm>
            <a:off x="5560799" y="3299393"/>
            <a:ext cx="1450902" cy="40942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Fund 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specificeret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iht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.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lokalisation</a:t>
            </a:r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335" name="Lige pilforbindelse 334"/>
          <p:cNvCxnSpPr>
            <a:cxnSpLocks/>
            <a:stCxn id="334" idx="3"/>
            <a:endCxn id="333" idx="1"/>
          </p:cNvCxnSpPr>
          <p:nvPr/>
        </p:nvCxnSpPr>
        <p:spPr>
          <a:xfrm flipV="1">
            <a:off x="2259972" y="3504105"/>
            <a:ext cx="3300827" cy="160414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6" name="Lige pilforbindelse 335"/>
          <p:cNvCxnSpPr>
            <a:stCxn id="333" idx="3"/>
            <a:endCxn id="5" idx="2"/>
          </p:cNvCxnSpPr>
          <p:nvPr/>
        </p:nvCxnSpPr>
        <p:spPr>
          <a:xfrm flipV="1">
            <a:off x="7011701" y="1894060"/>
            <a:ext cx="7083848" cy="161004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4" name="Lige pilforbindelse 343"/>
          <p:cNvCxnSpPr>
            <a:cxnSpLocks/>
            <a:stCxn id="343" idx="3"/>
            <a:endCxn id="333" idx="1"/>
          </p:cNvCxnSpPr>
          <p:nvPr/>
        </p:nvCxnSpPr>
        <p:spPr>
          <a:xfrm flipV="1">
            <a:off x="2414983" y="3504105"/>
            <a:ext cx="3145816" cy="63430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9" name="Lige pilforbindelse 378"/>
          <p:cNvCxnSpPr>
            <a:cxnSpLocks/>
            <a:stCxn id="378" idx="3"/>
            <a:endCxn id="333" idx="1"/>
          </p:cNvCxnSpPr>
          <p:nvPr/>
        </p:nvCxnSpPr>
        <p:spPr>
          <a:xfrm flipV="1">
            <a:off x="2327596" y="3504105"/>
            <a:ext cx="3233203" cy="47043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Lige pilforbindelse 258"/>
          <p:cNvCxnSpPr>
            <a:cxnSpLocks/>
            <a:stCxn id="258" idx="0"/>
            <a:endCxn id="49" idx="2"/>
          </p:cNvCxnSpPr>
          <p:nvPr/>
        </p:nvCxnSpPr>
        <p:spPr>
          <a:xfrm flipV="1">
            <a:off x="16577924" y="4770310"/>
            <a:ext cx="201139" cy="7412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Lige pilforbindelse 261"/>
          <p:cNvCxnSpPr>
            <a:cxnSpLocks/>
            <a:stCxn id="284" idx="3"/>
            <a:endCxn id="333" idx="1"/>
          </p:cNvCxnSpPr>
          <p:nvPr/>
        </p:nvCxnSpPr>
        <p:spPr>
          <a:xfrm flipV="1">
            <a:off x="2454849" y="3504105"/>
            <a:ext cx="3105950" cy="26073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Lige pilforbindelse 277"/>
          <p:cNvCxnSpPr>
            <a:stCxn id="277" idx="0"/>
            <a:endCxn id="280" idx="2"/>
          </p:cNvCxnSpPr>
          <p:nvPr/>
        </p:nvCxnSpPr>
        <p:spPr>
          <a:xfrm flipH="1" flipV="1">
            <a:off x="23008084" y="8483201"/>
            <a:ext cx="1367750" cy="32746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0" name="Afrundet rektangel 279"/>
          <p:cNvSpPr/>
          <p:nvPr/>
        </p:nvSpPr>
        <p:spPr>
          <a:xfrm>
            <a:off x="22109149" y="7966189"/>
            <a:ext cx="1797869" cy="51701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Fund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vedr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.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funktionel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præstation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og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aktivitet</a:t>
            </a:r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281" name="Lige pilforbindelse 280"/>
          <p:cNvCxnSpPr>
            <a:stCxn id="280" idx="0"/>
            <a:endCxn id="49" idx="3"/>
          </p:cNvCxnSpPr>
          <p:nvPr/>
        </p:nvCxnSpPr>
        <p:spPr>
          <a:xfrm flipH="1" flipV="1">
            <a:off x="17290282" y="4565598"/>
            <a:ext cx="5717802" cy="340059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5" name="Lige pilforbindelse 314"/>
          <p:cNvCxnSpPr>
            <a:cxnSpLocks/>
            <a:stCxn id="295" idx="0"/>
            <a:endCxn id="88" idx="2"/>
          </p:cNvCxnSpPr>
          <p:nvPr/>
        </p:nvCxnSpPr>
        <p:spPr>
          <a:xfrm flipH="1" flipV="1">
            <a:off x="12919381" y="8068803"/>
            <a:ext cx="8358923" cy="41908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Lige pilforbindelse 201"/>
          <p:cNvCxnSpPr>
            <a:cxnSpLocks/>
            <a:stCxn id="287" idx="0"/>
            <a:endCxn id="88" idx="2"/>
          </p:cNvCxnSpPr>
          <p:nvPr/>
        </p:nvCxnSpPr>
        <p:spPr>
          <a:xfrm flipH="1" flipV="1">
            <a:off x="12919381" y="8068803"/>
            <a:ext cx="4029611" cy="377502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Lige pilforbindelse 206"/>
          <p:cNvCxnSpPr>
            <a:cxnSpLocks/>
            <a:stCxn id="371" idx="0"/>
            <a:endCxn id="88" idx="2"/>
          </p:cNvCxnSpPr>
          <p:nvPr/>
        </p:nvCxnSpPr>
        <p:spPr>
          <a:xfrm flipH="1" flipV="1">
            <a:off x="12919381" y="8068803"/>
            <a:ext cx="325450" cy="152400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Lige pilforbindelse 224"/>
          <p:cNvCxnSpPr>
            <a:cxnSpLocks/>
            <a:stCxn id="224" idx="0"/>
            <a:endCxn id="88" idx="2"/>
          </p:cNvCxnSpPr>
          <p:nvPr/>
        </p:nvCxnSpPr>
        <p:spPr>
          <a:xfrm flipH="1" flipV="1">
            <a:off x="12919381" y="8068803"/>
            <a:ext cx="6299275" cy="37832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Lige pilforbindelse 262"/>
          <p:cNvCxnSpPr>
            <a:cxnSpLocks/>
            <a:stCxn id="260" idx="0"/>
            <a:endCxn id="287" idx="2"/>
          </p:cNvCxnSpPr>
          <p:nvPr/>
        </p:nvCxnSpPr>
        <p:spPr>
          <a:xfrm flipH="1" flipV="1">
            <a:off x="16948992" y="13047563"/>
            <a:ext cx="1754867" cy="76629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7" name="Lige pilforbindelse 326"/>
          <p:cNvCxnSpPr>
            <a:stCxn id="306" idx="0"/>
            <a:endCxn id="88" idx="2"/>
          </p:cNvCxnSpPr>
          <p:nvPr/>
        </p:nvCxnSpPr>
        <p:spPr>
          <a:xfrm flipV="1">
            <a:off x="10965185" y="8068803"/>
            <a:ext cx="1954196" cy="167220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3" name="Lige pilforbindelse 352"/>
          <p:cNvCxnSpPr>
            <a:cxnSpLocks/>
            <a:stCxn id="297" idx="3"/>
            <a:endCxn id="4" idx="1"/>
          </p:cNvCxnSpPr>
          <p:nvPr/>
        </p:nvCxnSpPr>
        <p:spPr>
          <a:xfrm flipV="1">
            <a:off x="8817992" y="272735"/>
            <a:ext cx="4766337" cy="30630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Gruppe 66"/>
          <p:cNvGrpSpPr/>
          <p:nvPr/>
        </p:nvGrpSpPr>
        <p:grpSpPr>
          <a:xfrm>
            <a:off x="9654123" y="1428617"/>
            <a:ext cx="1480609" cy="652278"/>
            <a:chOff x="11548326" y="3049658"/>
            <a:chExt cx="1218867" cy="592250"/>
          </a:xfrm>
          <a:noFill/>
        </p:grpSpPr>
        <p:sp>
          <p:nvSpPr>
            <p:cNvPr id="304" name="Afrundet rektangel 303"/>
            <p:cNvSpPr/>
            <p:nvPr/>
          </p:nvSpPr>
          <p:spPr>
            <a:xfrm>
              <a:off x="11598900" y="3126699"/>
              <a:ext cx="1079374" cy="423784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225552003 |  Wound finding (finding)</a:t>
              </a:r>
            </a:p>
          </p:txBody>
        </p:sp>
        <p:sp>
          <p:nvSpPr>
            <p:cNvPr id="364" name="Afrundet rektangel 363"/>
            <p:cNvSpPr/>
            <p:nvPr/>
          </p:nvSpPr>
          <p:spPr>
            <a:xfrm>
              <a:off x="11548326" y="3049658"/>
              <a:ext cx="1218867" cy="592250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60" name="Gruppe 59"/>
          <p:cNvGrpSpPr/>
          <p:nvPr/>
        </p:nvGrpSpPr>
        <p:grpSpPr>
          <a:xfrm>
            <a:off x="13340723" y="3292987"/>
            <a:ext cx="1711518" cy="638327"/>
            <a:chOff x="11545377" y="4477775"/>
            <a:chExt cx="1578910" cy="1436449"/>
          </a:xfrm>
          <a:noFill/>
        </p:grpSpPr>
        <p:sp>
          <p:nvSpPr>
            <p:cNvPr id="252" name="Afrundet rektangel 251"/>
            <p:cNvSpPr/>
            <p:nvPr/>
          </p:nvSpPr>
          <p:spPr>
            <a:xfrm>
              <a:off x="11614085" y="4577774"/>
              <a:ext cx="1425614" cy="1179097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200" dirty="0">
                <a:solidFill>
                  <a:schemeClr val="tx1"/>
                </a:solidFill>
              </a:endParaRPr>
            </a:p>
            <a:p>
              <a:pPr algn="ctr" defTabSz="1752053"/>
              <a:r>
                <a:rPr lang="en-GB" sz="1200" dirty="0">
                  <a:solidFill>
                    <a:schemeClr val="tx1"/>
                  </a:solidFill>
                </a:rPr>
                <a:t>429040005 | </a:t>
              </a:r>
              <a:r>
                <a:rPr lang="en-GB" sz="1200" b="0" i="0" dirty="0">
                  <a:solidFill>
                    <a:schemeClr val="tx1"/>
                  </a:solidFill>
                  <a:effectLst/>
                </a:rPr>
                <a:t> Ulcer (disorder)</a:t>
              </a:r>
              <a:br>
                <a:rPr lang="en-GB" sz="1200" b="0" i="0" dirty="0">
                  <a:solidFill>
                    <a:schemeClr val="tx1"/>
                  </a:solidFill>
                  <a:effectLst/>
                </a:rPr>
              </a:br>
              <a:endParaRPr lang="en-GB" sz="1200" dirty="0">
                <a:solidFill>
                  <a:schemeClr val="tx1"/>
                </a:solidFill>
                <a:highlight>
                  <a:srgbClr val="DDC5DD"/>
                </a:highlight>
              </a:endParaRPr>
            </a:p>
          </p:txBody>
        </p:sp>
        <p:sp>
          <p:nvSpPr>
            <p:cNvPr id="365" name="Afrundet rektangel 364"/>
            <p:cNvSpPr/>
            <p:nvPr/>
          </p:nvSpPr>
          <p:spPr>
            <a:xfrm>
              <a:off x="11545377" y="4477775"/>
              <a:ext cx="1578910" cy="1436449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464" name="Group 463">
            <a:extLst>
              <a:ext uri="{FF2B5EF4-FFF2-40B4-BE49-F238E27FC236}">
                <a16:creationId xmlns:a16="http://schemas.microsoft.com/office/drawing/2014/main" id="{34A74460-4A3F-6847-8144-EC5347070D0F}"/>
              </a:ext>
            </a:extLst>
          </p:cNvPr>
          <p:cNvGrpSpPr/>
          <p:nvPr/>
        </p:nvGrpSpPr>
        <p:grpSpPr>
          <a:xfrm>
            <a:off x="17473104" y="13718299"/>
            <a:ext cx="2525263" cy="1208520"/>
            <a:chOff x="24131341" y="12720856"/>
            <a:chExt cx="1904468" cy="886704"/>
          </a:xfrm>
          <a:noFill/>
        </p:grpSpPr>
        <p:sp>
          <p:nvSpPr>
            <p:cNvPr id="260" name="Afrundet rektangel 259"/>
            <p:cNvSpPr/>
            <p:nvPr/>
          </p:nvSpPr>
          <p:spPr>
            <a:xfrm>
              <a:off x="24186017" y="12790968"/>
              <a:ext cx="1747035" cy="698494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da-DK" sz="1199" dirty="0">
                  <a:solidFill>
                    <a:prstClr val="black"/>
                  </a:solidFill>
                  <a:latin typeface="Calibri" panose="020F0502020204030204"/>
                </a:rPr>
                <a:t>365365006|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 Finding related to ability to perform shopping activities (finding)</a:t>
              </a:r>
              <a:endParaRPr lang="en-GB" sz="1199" i="1" dirty="0">
                <a:solidFill>
                  <a:prstClr val="black"/>
                </a:solidFill>
                <a:highlight>
                  <a:srgbClr val="ABDDEF"/>
                </a:highlight>
                <a:latin typeface="Calibri" panose="020F0502020204030204"/>
              </a:endParaRPr>
            </a:p>
          </p:txBody>
        </p:sp>
        <p:sp>
          <p:nvSpPr>
            <p:cNvPr id="367" name="Afrundet rektangel 366"/>
            <p:cNvSpPr/>
            <p:nvPr/>
          </p:nvSpPr>
          <p:spPr>
            <a:xfrm>
              <a:off x="24131341" y="12720856"/>
              <a:ext cx="1904468" cy="886704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46" name="Gruppe 45"/>
          <p:cNvGrpSpPr/>
          <p:nvPr/>
        </p:nvGrpSpPr>
        <p:grpSpPr>
          <a:xfrm>
            <a:off x="11995323" y="7123617"/>
            <a:ext cx="1831577" cy="987273"/>
            <a:chOff x="16412759" y="8525028"/>
            <a:chExt cx="1545471" cy="987298"/>
          </a:xfrm>
          <a:noFill/>
        </p:grpSpPr>
        <p:sp>
          <p:nvSpPr>
            <p:cNvPr id="88" name="Afrundet rektangel 87"/>
            <p:cNvSpPr/>
            <p:nvPr/>
          </p:nvSpPr>
          <p:spPr>
            <a:xfrm>
              <a:off x="16471344" y="8568697"/>
              <a:ext cx="1442256" cy="901541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da-DK" sz="1199" dirty="0">
                  <a:solidFill>
                    <a:prstClr val="black"/>
                  </a:solidFill>
                  <a:latin typeface="Calibri" panose="020F0502020204030204"/>
                </a:rPr>
                <a:t>118233009 | 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 Finding of activity of daily living (finding)</a:t>
              </a:r>
              <a:endParaRPr lang="da-DK" sz="1199" dirty="0">
                <a:solidFill>
                  <a:prstClr val="black"/>
                </a:solidFill>
                <a:highlight>
                  <a:srgbClr val="DDC5DD"/>
                </a:highlight>
                <a:latin typeface="Calibri" panose="020F0502020204030204"/>
              </a:endParaRPr>
            </a:p>
          </p:txBody>
        </p:sp>
        <p:sp>
          <p:nvSpPr>
            <p:cNvPr id="368" name="Afrundet rektangel 367"/>
            <p:cNvSpPr/>
            <p:nvPr/>
          </p:nvSpPr>
          <p:spPr>
            <a:xfrm>
              <a:off x="16412759" y="8525028"/>
              <a:ext cx="1545471" cy="987298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44" name="Gruppe 43"/>
          <p:cNvGrpSpPr/>
          <p:nvPr/>
        </p:nvGrpSpPr>
        <p:grpSpPr>
          <a:xfrm>
            <a:off x="23200324" y="11722223"/>
            <a:ext cx="2364090" cy="1158503"/>
            <a:chOff x="20861066" y="8900508"/>
            <a:chExt cx="2096529" cy="587783"/>
          </a:xfrm>
          <a:noFill/>
        </p:grpSpPr>
        <p:sp>
          <p:nvSpPr>
            <p:cNvPr id="277" name="Afrundet rektangel 276"/>
            <p:cNvSpPr/>
            <p:nvPr/>
          </p:nvSpPr>
          <p:spPr>
            <a:xfrm>
              <a:off x="20889031" y="8918580"/>
              <a:ext cx="2029017" cy="517025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da-DK" sz="1199" dirty="0">
                  <a:solidFill>
                    <a:prstClr val="black"/>
                  </a:solidFill>
                  <a:latin typeface="Calibri" panose="020F0502020204030204"/>
                </a:rPr>
                <a:t>364832000 | 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 Finding related to ability to perform gross motor function (finding)</a:t>
              </a:r>
            </a:p>
          </p:txBody>
        </p:sp>
        <p:sp>
          <p:nvSpPr>
            <p:cNvPr id="369" name="Afrundet rektangel 368"/>
            <p:cNvSpPr/>
            <p:nvPr/>
          </p:nvSpPr>
          <p:spPr>
            <a:xfrm>
              <a:off x="20861066" y="8900508"/>
              <a:ext cx="2096529" cy="587783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43" name="Gruppe 42"/>
          <p:cNvGrpSpPr/>
          <p:nvPr/>
        </p:nvGrpSpPr>
        <p:grpSpPr>
          <a:xfrm>
            <a:off x="11941415" y="9592812"/>
            <a:ext cx="2606831" cy="1059133"/>
            <a:chOff x="16686701" y="12356012"/>
            <a:chExt cx="1751734" cy="738421"/>
          </a:xfrm>
          <a:noFill/>
        </p:grpSpPr>
        <p:sp>
          <p:nvSpPr>
            <p:cNvPr id="206" name="Afrundet rektangel 205"/>
            <p:cNvSpPr/>
            <p:nvPr/>
          </p:nvSpPr>
          <p:spPr>
            <a:xfrm>
              <a:off x="16736043" y="12413475"/>
              <a:ext cx="1615202" cy="567653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365179009 | Finding related to ability to perform personal hygiene activity (finding)</a:t>
              </a:r>
              <a:endParaRPr lang="en-GB" sz="1199" dirty="0">
                <a:solidFill>
                  <a:prstClr val="black"/>
                </a:solidFill>
                <a:highlight>
                  <a:srgbClr val="DDC5DD"/>
                </a:highlight>
                <a:latin typeface="Calibri" panose="020F0502020204030204"/>
              </a:endParaRPr>
            </a:p>
          </p:txBody>
        </p:sp>
        <p:sp>
          <p:nvSpPr>
            <p:cNvPr id="371" name="Afrundet rektangel 370"/>
            <p:cNvSpPr/>
            <p:nvPr/>
          </p:nvSpPr>
          <p:spPr>
            <a:xfrm>
              <a:off x="16686701" y="12356012"/>
              <a:ext cx="1751734" cy="738421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55" name="Gruppe 54"/>
          <p:cNvGrpSpPr/>
          <p:nvPr/>
        </p:nvGrpSpPr>
        <p:grpSpPr>
          <a:xfrm>
            <a:off x="21693010" y="2381755"/>
            <a:ext cx="1452395" cy="495718"/>
            <a:chOff x="20982203" y="2800592"/>
            <a:chExt cx="1082840" cy="461152"/>
          </a:xfrm>
          <a:noFill/>
        </p:grpSpPr>
        <p:sp>
          <p:nvSpPr>
            <p:cNvPr id="10" name="Afrundet rektangel 9"/>
            <p:cNvSpPr/>
            <p:nvPr/>
          </p:nvSpPr>
          <p:spPr>
            <a:xfrm>
              <a:off x="20999745" y="2824403"/>
              <a:ext cx="1022465" cy="409435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</a:rPr>
                <a:t>107647005 | Weight finding (finding)</a:t>
              </a:r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81" name="Afrundet rektangel 380"/>
            <p:cNvSpPr/>
            <p:nvPr/>
          </p:nvSpPr>
          <p:spPr>
            <a:xfrm>
              <a:off x="20982203" y="2800592"/>
              <a:ext cx="1082840" cy="461152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47" name="Gruppe 46"/>
          <p:cNvGrpSpPr/>
          <p:nvPr/>
        </p:nvGrpSpPr>
        <p:grpSpPr>
          <a:xfrm>
            <a:off x="10080808" y="9582419"/>
            <a:ext cx="1818744" cy="1137675"/>
            <a:chOff x="14266499" y="9704741"/>
            <a:chExt cx="1818792" cy="787084"/>
          </a:xfrm>
          <a:noFill/>
        </p:grpSpPr>
        <p:sp>
          <p:nvSpPr>
            <p:cNvPr id="306" name="Afrundet rektangel 305"/>
            <p:cNvSpPr/>
            <p:nvPr/>
          </p:nvSpPr>
          <p:spPr>
            <a:xfrm>
              <a:off x="14343298" y="9814458"/>
              <a:ext cx="1615202" cy="567653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365242003 | Finding related to ability to perform domestic activities (finding)</a:t>
              </a:r>
            </a:p>
          </p:txBody>
        </p:sp>
        <p:sp>
          <p:nvSpPr>
            <p:cNvPr id="269" name="Afrundet rektangel 268"/>
            <p:cNvSpPr/>
            <p:nvPr/>
          </p:nvSpPr>
          <p:spPr>
            <a:xfrm>
              <a:off x="14266499" y="9704741"/>
              <a:ext cx="1818792" cy="787084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52" name="Gruppe 51"/>
          <p:cNvGrpSpPr/>
          <p:nvPr/>
        </p:nvGrpSpPr>
        <p:grpSpPr>
          <a:xfrm>
            <a:off x="22526530" y="3784388"/>
            <a:ext cx="1455047" cy="748177"/>
            <a:chOff x="21760125" y="4332156"/>
            <a:chExt cx="1306574" cy="474513"/>
          </a:xfrm>
          <a:noFill/>
        </p:grpSpPr>
        <p:sp>
          <p:nvSpPr>
            <p:cNvPr id="123" name="Afrundet rektangel 122"/>
            <p:cNvSpPr/>
            <p:nvPr/>
          </p:nvSpPr>
          <p:spPr>
            <a:xfrm>
              <a:off x="21785641" y="4371028"/>
              <a:ext cx="1240137" cy="409435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fr-FR" sz="1200" dirty="0"/>
                <a:t>300893006 | </a:t>
              </a:r>
              <a:r>
                <a:rPr lang="fr-FR" sz="1200" dirty="0" err="1"/>
                <a:t>Nutritional</a:t>
              </a:r>
              <a:r>
                <a:rPr lang="fr-FR" sz="1200" dirty="0"/>
                <a:t> </a:t>
              </a:r>
              <a:r>
                <a:rPr lang="fr-FR" sz="1200" dirty="0" err="1"/>
                <a:t>finding</a:t>
              </a:r>
              <a:r>
                <a:rPr lang="fr-FR" sz="1200" dirty="0"/>
                <a:t> (</a:t>
              </a:r>
              <a:r>
                <a:rPr lang="fr-FR" sz="1200" dirty="0" err="1"/>
                <a:t>finding</a:t>
              </a:r>
              <a:r>
                <a:rPr lang="fr-FR" sz="1200" dirty="0"/>
                <a:t>)</a:t>
              </a:r>
            </a:p>
          </p:txBody>
        </p:sp>
        <p:sp>
          <p:nvSpPr>
            <p:cNvPr id="282" name="Afrundet rektangel 281"/>
            <p:cNvSpPr/>
            <p:nvPr/>
          </p:nvSpPr>
          <p:spPr>
            <a:xfrm>
              <a:off x="21760125" y="4332156"/>
              <a:ext cx="1306574" cy="474513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1601C136-05A5-6B4F-9347-23A3C3039BA7}"/>
              </a:ext>
            </a:extLst>
          </p:cNvPr>
          <p:cNvGrpSpPr/>
          <p:nvPr/>
        </p:nvGrpSpPr>
        <p:grpSpPr>
          <a:xfrm>
            <a:off x="15668696" y="5437538"/>
            <a:ext cx="1825894" cy="812238"/>
            <a:chOff x="15202603" y="6445630"/>
            <a:chExt cx="1825943" cy="812259"/>
          </a:xfrm>
          <a:noFill/>
        </p:grpSpPr>
        <p:sp>
          <p:nvSpPr>
            <p:cNvPr id="258" name="Afrundet rektangel 257"/>
            <p:cNvSpPr/>
            <p:nvPr/>
          </p:nvSpPr>
          <p:spPr>
            <a:xfrm>
              <a:off x="15289356" y="6519691"/>
              <a:ext cx="1644998" cy="635554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fund </a:t>
              </a:r>
              <a:r>
                <a:rPr lang="en-GB" sz="1199" dirty="0" err="1">
                  <a:solidFill>
                    <a:prstClr val="black"/>
                  </a:solidFill>
                  <a:latin typeface="Calibri" panose="020F0502020204030204"/>
                </a:rPr>
                <a:t>vedr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. </a:t>
              </a:r>
              <a:r>
                <a:rPr lang="en-GB" sz="1199" dirty="0" err="1">
                  <a:solidFill>
                    <a:prstClr val="black"/>
                  </a:solidFill>
                  <a:latin typeface="Calibri" panose="020F0502020204030204"/>
                </a:rPr>
                <a:t>spisning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/-</a:t>
              </a:r>
              <a:r>
                <a:rPr lang="en-GB" sz="1199" dirty="0" err="1">
                  <a:solidFill>
                    <a:prstClr val="black"/>
                  </a:solidFill>
                  <a:latin typeface="Calibri" panose="020F0502020204030204"/>
                </a:rPr>
                <a:t>fødeindtagelse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/-</a:t>
              </a:r>
              <a:r>
                <a:rPr lang="en-GB" sz="1199" dirty="0" err="1">
                  <a:solidFill>
                    <a:prstClr val="black"/>
                  </a:solidFill>
                  <a:latin typeface="Calibri" panose="020F0502020204030204"/>
                </a:rPr>
                <a:t>væskeindtagelse</a:t>
              </a:r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86" name="Afrundet rektangel 285"/>
            <p:cNvSpPr/>
            <p:nvPr/>
          </p:nvSpPr>
          <p:spPr>
            <a:xfrm>
              <a:off x="15202603" y="6445630"/>
              <a:ext cx="1825943" cy="812259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51" name="Gruppe 50"/>
          <p:cNvGrpSpPr/>
          <p:nvPr/>
        </p:nvGrpSpPr>
        <p:grpSpPr>
          <a:xfrm>
            <a:off x="24179952" y="7598207"/>
            <a:ext cx="2532660" cy="834151"/>
            <a:chOff x="21323422" y="8053365"/>
            <a:chExt cx="1685778" cy="489733"/>
          </a:xfrm>
          <a:noFill/>
        </p:grpSpPr>
        <p:sp>
          <p:nvSpPr>
            <p:cNvPr id="77" name="Afrundet rektangel 76"/>
            <p:cNvSpPr/>
            <p:nvPr/>
          </p:nvSpPr>
          <p:spPr>
            <a:xfrm>
              <a:off x="21341398" y="8074854"/>
              <a:ext cx="1623589" cy="444534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118199002 |  Finding relating to sexuality and sexual activity (finding)</a:t>
              </a:r>
              <a:endParaRPr lang="en-GB" sz="1199" i="1" dirty="0">
                <a:solidFill>
                  <a:prstClr val="black"/>
                </a:solidFill>
                <a:highlight>
                  <a:srgbClr val="DDC5DD"/>
                </a:highlight>
                <a:latin typeface="Calibri" panose="020F0502020204030204"/>
              </a:endParaRPr>
            </a:p>
          </p:txBody>
        </p:sp>
        <p:sp>
          <p:nvSpPr>
            <p:cNvPr id="302" name="Afrundet rektangel 301"/>
            <p:cNvSpPr/>
            <p:nvPr/>
          </p:nvSpPr>
          <p:spPr>
            <a:xfrm>
              <a:off x="21323422" y="8053365"/>
              <a:ext cx="1685778" cy="489733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53" name="Afrundet rektangel 52"/>
          <p:cNvSpPr/>
          <p:nvPr/>
        </p:nvSpPr>
        <p:spPr>
          <a:xfrm>
            <a:off x="20558936" y="4609603"/>
            <a:ext cx="2358243" cy="64992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118231006 | Communication finding (finding)</a:t>
            </a:r>
            <a:endParaRPr lang="en-GB" sz="1199" dirty="0">
              <a:solidFill>
                <a:prstClr val="black"/>
              </a:solidFill>
              <a:highlight>
                <a:srgbClr val="DDC5DD"/>
              </a:highlight>
              <a:latin typeface="Calibri" panose="020F0502020204030204"/>
            </a:endParaRPr>
          </a:p>
        </p:txBody>
      </p:sp>
      <p:grpSp>
        <p:nvGrpSpPr>
          <p:cNvPr id="65" name="Gruppe 64"/>
          <p:cNvGrpSpPr/>
          <p:nvPr/>
        </p:nvGrpSpPr>
        <p:grpSpPr>
          <a:xfrm>
            <a:off x="15622706" y="2966117"/>
            <a:ext cx="1640192" cy="641591"/>
            <a:chOff x="14761874" y="4447760"/>
            <a:chExt cx="1497244" cy="550697"/>
          </a:xfrm>
          <a:noFill/>
        </p:grpSpPr>
        <p:sp>
          <p:nvSpPr>
            <p:cNvPr id="109" name="Afrundet rektangel 108"/>
            <p:cNvSpPr/>
            <p:nvPr/>
          </p:nvSpPr>
          <p:spPr>
            <a:xfrm>
              <a:off x="14816983" y="4466989"/>
              <a:ext cx="1369292" cy="474748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00" dirty="0">
                <a:solidFill>
                  <a:schemeClr val="tx1"/>
                </a:solidFill>
              </a:endParaRPr>
            </a:p>
            <a:p>
              <a:pPr algn="ctr" defTabSz="1752053"/>
              <a:r>
                <a:rPr lang="en-GB" sz="1200" dirty="0">
                  <a:solidFill>
                    <a:schemeClr val="tx1"/>
                  </a:solidFill>
                </a:rPr>
                <a:t>106168000 | </a:t>
              </a:r>
              <a:r>
                <a:rPr lang="en-GB" sz="1200" b="0" i="0" dirty="0">
                  <a:solidFill>
                    <a:schemeClr val="tx1"/>
                  </a:solidFill>
                  <a:effectLst/>
                </a:rPr>
                <a:t>Finding related to sleep (finding)</a:t>
              </a:r>
              <a:br>
                <a:rPr lang="en-GB" sz="1200" b="0" i="0" dirty="0">
                  <a:solidFill>
                    <a:schemeClr val="tx1"/>
                  </a:solidFill>
                  <a:effectLst/>
                </a:rPr>
              </a:br>
              <a:endParaRPr lang="en-GB" sz="1200" i="1" dirty="0">
                <a:solidFill>
                  <a:schemeClr val="tx1"/>
                </a:solidFill>
                <a:highlight>
                  <a:srgbClr val="DDC5DD"/>
                </a:highlight>
              </a:endParaRPr>
            </a:p>
          </p:txBody>
        </p:sp>
        <p:sp>
          <p:nvSpPr>
            <p:cNvPr id="318" name="Afrundet rektangel 317"/>
            <p:cNvSpPr/>
            <p:nvPr/>
          </p:nvSpPr>
          <p:spPr>
            <a:xfrm>
              <a:off x="14761874" y="4447760"/>
              <a:ext cx="1497244" cy="550697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461" name="Group 460">
            <a:extLst>
              <a:ext uri="{FF2B5EF4-FFF2-40B4-BE49-F238E27FC236}">
                <a16:creationId xmlns:a16="http://schemas.microsoft.com/office/drawing/2014/main" id="{27A683CF-01E1-DA40-8F3E-5EF04ED1360A}"/>
              </a:ext>
            </a:extLst>
          </p:cNvPr>
          <p:cNvGrpSpPr/>
          <p:nvPr/>
        </p:nvGrpSpPr>
        <p:grpSpPr>
          <a:xfrm>
            <a:off x="20259865" y="12193195"/>
            <a:ext cx="2041518" cy="1349848"/>
            <a:chOff x="16585531" y="10392352"/>
            <a:chExt cx="2041572" cy="1349883"/>
          </a:xfrm>
          <a:noFill/>
        </p:grpSpPr>
        <p:sp>
          <p:nvSpPr>
            <p:cNvPr id="295" name="Afrundet rektangel 294"/>
            <p:cNvSpPr/>
            <p:nvPr/>
          </p:nvSpPr>
          <p:spPr>
            <a:xfrm>
              <a:off x="16665010" y="10458822"/>
              <a:ext cx="1877973" cy="1181164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da-DK" sz="1199" dirty="0">
                  <a:solidFill>
                    <a:prstClr val="black"/>
                  </a:solidFill>
                  <a:latin typeface="Calibri" panose="020F0502020204030204"/>
                </a:rPr>
                <a:t>365136007 | 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 Finding related to ability to perform general purpose physical activities (finding)</a:t>
              </a:r>
              <a:endParaRPr lang="da-DK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40" name="Afrundet rektangel 366"/>
            <p:cNvSpPr/>
            <p:nvPr/>
          </p:nvSpPr>
          <p:spPr>
            <a:xfrm>
              <a:off x="16585531" y="10392352"/>
              <a:ext cx="2041572" cy="1349883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75" name="Gruppe 74"/>
          <p:cNvGrpSpPr/>
          <p:nvPr/>
        </p:nvGrpSpPr>
        <p:grpSpPr>
          <a:xfrm>
            <a:off x="120323" y="7849068"/>
            <a:ext cx="2281631" cy="737740"/>
            <a:chOff x="2878451" y="2338475"/>
            <a:chExt cx="1561055" cy="651731"/>
          </a:xfrm>
          <a:noFill/>
        </p:grpSpPr>
        <p:sp>
          <p:nvSpPr>
            <p:cNvPr id="378" name="Afrundet rektangel 377"/>
            <p:cNvSpPr/>
            <p:nvPr/>
          </p:nvSpPr>
          <p:spPr>
            <a:xfrm>
              <a:off x="2929666" y="2408627"/>
              <a:ext cx="1458965" cy="494674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386618008 |  Gastrointestinal tract finding (finding)</a:t>
              </a:r>
              <a:endParaRPr lang="en-GB" sz="1199" dirty="0">
                <a:solidFill>
                  <a:prstClr val="black"/>
                </a:solidFill>
                <a:highlight>
                  <a:srgbClr val="DDC5DD"/>
                </a:highlight>
                <a:latin typeface="Calibri" panose="020F0502020204030204"/>
              </a:endParaRPr>
            </a:p>
          </p:txBody>
        </p:sp>
        <p:sp>
          <p:nvSpPr>
            <p:cNvPr id="345" name="Afrundet rektangel 383"/>
            <p:cNvSpPr/>
            <p:nvPr/>
          </p:nvSpPr>
          <p:spPr>
            <a:xfrm>
              <a:off x="2878451" y="2338475"/>
              <a:ext cx="1561055" cy="651731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79" name="Gruppe 78"/>
          <p:cNvGrpSpPr/>
          <p:nvPr/>
        </p:nvGrpSpPr>
        <p:grpSpPr>
          <a:xfrm>
            <a:off x="267716" y="4696440"/>
            <a:ext cx="2037494" cy="854920"/>
            <a:chOff x="6659663" y="1490986"/>
            <a:chExt cx="1743535" cy="562244"/>
          </a:xfrm>
          <a:noFill/>
        </p:grpSpPr>
        <p:sp>
          <p:nvSpPr>
            <p:cNvPr id="334" name="Afrundet rektangel 333"/>
            <p:cNvSpPr/>
            <p:nvPr/>
          </p:nvSpPr>
          <p:spPr>
            <a:xfrm>
              <a:off x="6692985" y="1556074"/>
              <a:ext cx="1671502" cy="411479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106048009 |  Respiratory finding (finding)</a:t>
              </a:r>
              <a:endParaRPr lang="en-GB" sz="1199" dirty="0">
                <a:solidFill>
                  <a:prstClr val="black"/>
                </a:solidFill>
                <a:highlight>
                  <a:srgbClr val="DDC5DD"/>
                </a:highlight>
                <a:latin typeface="Calibri" panose="020F0502020204030204"/>
              </a:endParaRPr>
            </a:p>
          </p:txBody>
        </p:sp>
        <p:sp>
          <p:nvSpPr>
            <p:cNvPr id="346" name="Afrundet rektangel 383"/>
            <p:cNvSpPr/>
            <p:nvPr/>
          </p:nvSpPr>
          <p:spPr>
            <a:xfrm>
              <a:off x="6659663" y="1490986"/>
              <a:ext cx="1743535" cy="562244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69" name="Gruppe 68"/>
          <p:cNvGrpSpPr/>
          <p:nvPr/>
        </p:nvGrpSpPr>
        <p:grpSpPr>
          <a:xfrm>
            <a:off x="172156" y="3700734"/>
            <a:ext cx="2301561" cy="854920"/>
            <a:chOff x="8522690" y="1612424"/>
            <a:chExt cx="1846068" cy="504481"/>
          </a:xfrm>
          <a:noFill/>
        </p:grpSpPr>
        <p:sp>
          <p:nvSpPr>
            <p:cNvPr id="343" name="Afrundet rektangel 342"/>
            <p:cNvSpPr/>
            <p:nvPr/>
          </p:nvSpPr>
          <p:spPr>
            <a:xfrm>
              <a:off x="8568404" y="1672269"/>
              <a:ext cx="1753244" cy="396853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106063007 |Cardiovascular finding (finding)</a:t>
              </a:r>
              <a:endParaRPr lang="en-GB" sz="1199" dirty="0">
                <a:solidFill>
                  <a:prstClr val="black"/>
                </a:solidFill>
                <a:highlight>
                  <a:srgbClr val="DDC5DD"/>
                </a:highlight>
                <a:latin typeface="Calibri" panose="020F0502020204030204"/>
              </a:endParaRPr>
            </a:p>
          </p:txBody>
        </p:sp>
        <p:sp>
          <p:nvSpPr>
            <p:cNvPr id="347" name="Afrundet rektangel 383"/>
            <p:cNvSpPr/>
            <p:nvPr/>
          </p:nvSpPr>
          <p:spPr>
            <a:xfrm>
              <a:off x="8522690" y="1612424"/>
              <a:ext cx="1846068" cy="504481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27" name="Gruppe 26"/>
          <p:cNvGrpSpPr/>
          <p:nvPr/>
        </p:nvGrpSpPr>
        <p:grpSpPr>
          <a:xfrm>
            <a:off x="3060963" y="9597178"/>
            <a:ext cx="2349115" cy="832755"/>
            <a:chOff x="10645863" y="10171992"/>
            <a:chExt cx="1752037" cy="765003"/>
          </a:xfrm>
          <a:noFill/>
        </p:grpSpPr>
        <p:sp>
          <p:nvSpPr>
            <p:cNvPr id="188" name="Afrundet rektangel 187"/>
            <p:cNvSpPr/>
            <p:nvPr/>
          </p:nvSpPr>
          <p:spPr>
            <a:xfrm>
              <a:off x="10671941" y="10220639"/>
              <a:ext cx="1692191" cy="673282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373930000 |  Cognitive function finding (finding)</a:t>
              </a:r>
              <a:endParaRPr lang="en-GB" sz="1199" dirty="0">
                <a:solidFill>
                  <a:prstClr val="black"/>
                </a:solidFill>
                <a:highlight>
                  <a:srgbClr val="DDC5DD"/>
                </a:highlight>
                <a:latin typeface="Calibri" panose="020F0502020204030204"/>
              </a:endParaRPr>
            </a:p>
          </p:txBody>
        </p:sp>
        <p:sp>
          <p:nvSpPr>
            <p:cNvPr id="349" name="Afrundet rektangel 380"/>
            <p:cNvSpPr/>
            <p:nvPr/>
          </p:nvSpPr>
          <p:spPr>
            <a:xfrm>
              <a:off x="10645863" y="10171992"/>
              <a:ext cx="1752037" cy="765003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354" name="Lige pilforbindelse 198"/>
          <p:cNvCxnSpPr>
            <a:cxnSpLocks/>
            <a:stCxn id="351" idx="0"/>
            <a:endCxn id="361" idx="2"/>
          </p:cNvCxnSpPr>
          <p:nvPr/>
        </p:nvCxnSpPr>
        <p:spPr>
          <a:xfrm flipH="1" flipV="1">
            <a:off x="18528110" y="6393303"/>
            <a:ext cx="1282703" cy="52304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1" name="Afrundet rektangel 199"/>
          <p:cNvSpPr/>
          <p:nvPr/>
        </p:nvSpPr>
        <p:spPr>
          <a:xfrm>
            <a:off x="17843572" y="5876291"/>
            <a:ext cx="1369075" cy="51701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en-GB" sz="1199">
                <a:solidFill>
                  <a:prstClr val="black"/>
                </a:solidFill>
                <a:latin typeface="Calibri" panose="020F0502020204030204"/>
              </a:rPr>
              <a:t>fund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vedr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.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adfærd</a:t>
            </a:r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362" name="Lige pilforbindelse 200"/>
          <p:cNvCxnSpPr>
            <a:cxnSpLocks/>
            <a:stCxn id="361" idx="0"/>
            <a:endCxn id="49" idx="2"/>
          </p:cNvCxnSpPr>
          <p:nvPr/>
        </p:nvCxnSpPr>
        <p:spPr>
          <a:xfrm flipH="1" flipV="1">
            <a:off x="16779063" y="4770310"/>
            <a:ext cx="1749047" cy="110598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uppe 44"/>
          <p:cNvGrpSpPr/>
          <p:nvPr/>
        </p:nvGrpSpPr>
        <p:grpSpPr>
          <a:xfrm>
            <a:off x="18605172" y="6825342"/>
            <a:ext cx="2420723" cy="901519"/>
            <a:chOff x="18494289" y="8568696"/>
            <a:chExt cx="1819883" cy="743908"/>
          </a:xfrm>
          <a:noFill/>
        </p:grpSpPr>
        <p:sp>
          <p:nvSpPr>
            <p:cNvPr id="351" name="Afrundet rektangel 196"/>
            <p:cNvSpPr/>
            <p:nvPr/>
          </p:nvSpPr>
          <p:spPr>
            <a:xfrm>
              <a:off x="18583536" y="8643795"/>
              <a:ext cx="1634291" cy="572009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da-DK" sz="1100" dirty="0">
                  <a:solidFill>
                    <a:schemeClr val="tx1"/>
                  </a:solidFill>
                </a:rPr>
                <a:t>365949003 | </a:t>
              </a:r>
              <a:r>
                <a:rPr lang="en-GB" sz="1100" b="0" i="0" dirty="0">
                  <a:solidFill>
                    <a:schemeClr val="tx1"/>
                  </a:solidFill>
                  <a:effectLst/>
                </a:rPr>
                <a:t>   Health-related </a:t>
              </a:r>
              <a:r>
                <a:rPr lang="en-GB" sz="1100" b="0" i="0" dirty="0" err="1">
                  <a:solidFill>
                    <a:schemeClr val="tx1"/>
                  </a:solidFill>
                  <a:effectLst/>
                </a:rPr>
                <a:t>behavior</a:t>
              </a:r>
              <a:r>
                <a:rPr lang="en-GB" sz="1100" b="0" i="0" dirty="0">
                  <a:solidFill>
                    <a:schemeClr val="tx1"/>
                  </a:solidFill>
                  <a:effectLst/>
                </a:rPr>
                <a:t> finding (finding)</a:t>
              </a:r>
              <a:br>
                <a:rPr lang="en-GB" sz="1100" b="0" i="0" dirty="0">
                  <a:solidFill>
                    <a:schemeClr val="tx1"/>
                  </a:solidFill>
                  <a:effectLst/>
                </a:rPr>
              </a:br>
              <a:endParaRPr lang="da-DK" sz="1100" dirty="0">
                <a:solidFill>
                  <a:schemeClr val="tx1"/>
                </a:solidFill>
              </a:endParaRPr>
            </a:p>
          </p:txBody>
        </p:sp>
        <p:sp>
          <p:nvSpPr>
            <p:cNvPr id="363" name="Afrundet rektangel 315"/>
            <p:cNvSpPr/>
            <p:nvPr/>
          </p:nvSpPr>
          <p:spPr>
            <a:xfrm>
              <a:off x="18494289" y="8568696"/>
              <a:ext cx="1819883" cy="743908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242" name="Afrundet rektangel 5"/>
          <p:cNvSpPr/>
          <p:nvPr/>
        </p:nvSpPr>
        <p:spPr>
          <a:xfrm>
            <a:off x="20982730" y="3081306"/>
            <a:ext cx="1938989" cy="63162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da-DK" sz="1199" dirty="0">
                <a:solidFill>
                  <a:prstClr val="black"/>
                </a:solidFill>
                <a:latin typeface="Calibri" panose="020F0502020204030204"/>
              </a:rPr>
              <a:t>fund vedr. endokrine, ernæringsmæssige og metaboliske forhold</a:t>
            </a:r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243" name="Lige pilforbindelse 49"/>
          <p:cNvCxnSpPr>
            <a:cxnSpLocks/>
            <a:stCxn id="123" idx="0"/>
            <a:endCxn id="242" idx="3"/>
          </p:cNvCxnSpPr>
          <p:nvPr/>
        </p:nvCxnSpPr>
        <p:spPr>
          <a:xfrm flipH="1" flipV="1">
            <a:off x="22921719" y="3397121"/>
            <a:ext cx="323757" cy="44855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uppe 24"/>
          <p:cNvGrpSpPr/>
          <p:nvPr/>
        </p:nvGrpSpPr>
        <p:grpSpPr>
          <a:xfrm>
            <a:off x="2621548" y="8358304"/>
            <a:ext cx="2281631" cy="951205"/>
            <a:chOff x="10577460" y="9208521"/>
            <a:chExt cx="1546233" cy="777797"/>
          </a:xfrm>
          <a:noFill/>
        </p:grpSpPr>
        <p:sp>
          <p:nvSpPr>
            <p:cNvPr id="171" name="Afrundet rektangel 170"/>
            <p:cNvSpPr/>
            <p:nvPr/>
          </p:nvSpPr>
          <p:spPr>
            <a:xfrm>
              <a:off x="10601776" y="9246770"/>
              <a:ext cx="1452120" cy="703266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225706007 |  Interpersonal relationship finding (finding)</a:t>
              </a:r>
              <a:endParaRPr lang="en-GB" sz="1199" dirty="0">
                <a:solidFill>
                  <a:prstClr val="black"/>
                </a:solidFill>
                <a:highlight>
                  <a:srgbClr val="DDC5DD"/>
                </a:highlight>
                <a:latin typeface="Calibri" panose="020F0502020204030204"/>
              </a:endParaRPr>
            </a:p>
          </p:txBody>
        </p:sp>
        <p:sp>
          <p:nvSpPr>
            <p:cNvPr id="299" name="Afrundet rektangel 369"/>
            <p:cNvSpPr/>
            <p:nvPr/>
          </p:nvSpPr>
          <p:spPr>
            <a:xfrm>
              <a:off x="10577460" y="9208521"/>
              <a:ext cx="1546233" cy="777797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40" name="Gruppe 39"/>
          <p:cNvGrpSpPr/>
          <p:nvPr/>
        </p:nvGrpSpPr>
        <p:grpSpPr>
          <a:xfrm>
            <a:off x="5160625" y="12082635"/>
            <a:ext cx="1883968" cy="829371"/>
            <a:chOff x="11412198" y="12188848"/>
            <a:chExt cx="1627501" cy="519623"/>
          </a:xfrm>
          <a:noFill/>
        </p:grpSpPr>
        <p:sp>
          <p:nvSpPr>
            <p:cNvPr id="173" name="Afrundet rektangel 172"/>
            <p:cNvSpPr/>
            <p:nvPr/>
          </p:nvSpPr>
          <p:spPr>
            <a:xfrm>
              <a:off x="11483944" y="12244030"/>
              <a:ext cx="1453337" cy="408511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36456004 |  Mental state finding (finding)</a:t>
              </a:r>
              <a:endParaRPr lang="en-GB" sz="1199" dirty="0">
                <a:solidFill>
                  <a:prstClr val="black"/>
                </a:solidFill>
                <a:highlight>
                  <a:srgbClr val="DDC5DD"/>
                </a:highlight>
                <a:latin typeface="Calibri" panose="020F0502020204030204"/>
              </a:endParaRPr>
            </a:p>
          </p:txBody>
        </p:sp>
        <p:sp>
          <p:nvSpPr>
            <p:cNvPr id="301" name="Afrundet rektangel 380"/>
            <p:cNvSpPr/>
            <p:nvPr/>
          </p:nvSpPr>
          <p:spPr>
            <a:xfrm>
              <a:off x="11412198" y="12188848"/>
              <a:ext cx="1627501" cy="519623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72" name="Gruppe 71"/>
          <p:cNvGrpSpPr/>
          <p:nvPr/>
        </p:nvGrpSpPr>
        <p:grpSpPr>
          <a:xfrm>
            <a:off x="8629386" y="3386809"/>
            <a:ext cx="2318600" cy="637306"/>
            <a:chOff x="6325480" y="5146897"/>
            <a:chExt cx="1721958" cy="597987"/>
          </a:xfrm>
          <a:noFill/>
        </p:grpSpPr>
        <p:sp>
          <p:nvSpPr>
            <p:cNvPr id="221" name="Afrundet rektangel 220"/>
            <p:cNvSpPr/>
            <p:nvPr/>
          </p:nvSpPr>
          <p:spPr>
            <a:xfrm>
              <a:off x="6365650" y="5173118"/>
              <a:ext cx="1679539" cy="549463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106147001 |  Sensory nervous system finding (finding)</a:t>
              </a:r>
            </a:p>
          </p:txBody>
        </p:sp>
        <p:sp>
          <p:nvSpPr>
            <p:cNvPr id="222" name="Afrundet rektangel 221"/>
            <p:cNvSpPr/>
            <p:nvPr/>
          </p:nvSpPr>
          <p:spPr>
            <a:xfrm>
              <a:off x="6325480" y="5146897"/>
              <a:ext cx="1721958" cy="597987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71" name="Gruppe 70"/>
          <p:cNvGrpSpPr/>
          <p:nvPr/>
        </p:nvGrpSpPr>
        <p:grpSpPr>
          <a:xfrm>
            <a:off x="3935333" y="5774158"/>
            <a:ext cx="1674385" cy="834115"/>
            <a:chOff x="5776443" y="3280312"/>
            <a:chExt cx="1561176" cy="562244"/>
          </a:xfrm>
          <a:noFill/>
        </p:grpSpPr>
        <p:sp>
          <p:nvSpPr>
            <p:cNvPr id="247" name="Afrundet rektangel 246"/>
            <p:cNvSpPr/>
            <p:nvPr/>
          </p:nvSpPr>
          <p:spPr>
            <a:xfrm>
              <a:off x="5868293" y="3315768"/>
              <a:ext cx="1375925" cy="494674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301978000 |  Finding of vision of eye (finding)</a:t>
              </a:r>
              <a:endParaRPr lang="en-GB" sz="1199" i="1" dirty="0">
                <a:solidFill>
                  <a:prstClr val="black"/>
                </a:solidFill>
                <a:highlight>
                  <a:srgbClr val="DDC5DD"/>
                </a:highlight>
                <a:latin typeface="Calibri" panose="020F0502020204030204"/>
              </a:endParaRPr>
            </a:p>
          </p:txBody>
        </p:sp>
        <p:sp>
          <p:nvSpPr>
            <p:cNvPr id="264" name="Afrundet rektangel 383"/>
            <p:cNvSpPr/>
            <p:nvPr/>
          </p:nvSpPr>
          <p:spPr>
            <a:xfrm>
              <a:off x="5776443" y="3280312"/>
              <a:ext cx="1561176" cy="562244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70" name="Gruppe 69"/>
          <p:cNvGrpSpPr/>
          <p:nvPr/>
        </p:nvGrpSpPr>
        <p:grpSpPr>
          <a:xfrm>
            <a:off x="5650300" y="5641118"/>
            <a:ext cx="1869074" cy="901378"/>
            <a:chOff x="7425156" y="3345783"/>
            <a:chExt cx="1561176" cy="562244"/>
          </a:xfrm>
          <a:noFill/>
        </p:grpSpPr>
        <p:sp>
          <p:nvSpPr>
            <p:cNvPr id="236" name="Afrundet rektangel 235"/>
            <p:cNvSpPr/>
            <p:nvPr/>
          </p:nvSpPr>
          <p:spPr>
            <a:xfrm>
              <a:off x="7513653" y="3381358"/>
              <a:ext cx="1375925" cy="494674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118230007 | Hearing finding (finding)</a:t>
              </a:r>
              <a:endParaRPr lang="en-GB" sz="1199" i="1" dirty="0">
                <a:solidFill>
                  <a:prstClr val="black"/>
                </a:solidFill>
                <a:highlight>
                  <a:srgbClr val="DDC5DD"/>
                </a:highlight>
                <a:latin typeface="Calibri" panose="020F0502020204030204"/>
              </a:endParaRPr>
            </a:p>
          </p:txBody>
        </p:sp>
        <p:sp>
          <p:nvSpPr>
            <p:cNvPr id="265" name="Afrundet rektangel 383"/>
            <p:cNvSpPr/>
            <p:nvPr/>
          </p:nvSpPr>
          <p:spPr>
            <a:xfrm>
              <a:off x="7425156" y="3345783"/>
              <a:ext cx="1561176" cy="562244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66" name="Gruppe 65"/>
          <p:cNvGrpSpPr/>
          <p:nvPr/>
        </p:nvGrpSpPr>
        <p:grpSpPr>
          <a:xfrm>
            <a:off x="11004101" y="2844275"/>
            <a:ext cx="2108320" cy="1002085"/>
            <a:chOff x="13517817" y="3871499"/>
            <a:chExt cx="1109445" cy="455540"/>
          </a:xfrm>
          <a:noFill/>
        </p:grpSpPr>
        <p:sp>
          <p:nvSpPr>
            <p:cNvPr id="293" name="Afrundet rektangel 292"/>
            <p:cNvSpPr/>
            <p:nvPr/>
          </p:nvSpPr>
          <p:spPr>
            <a:xfrm>
              <a:off x="13544469" y="3891426"/>
              <a:ext cx="1022465" cy="409435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</a:rPr>
                <a:t>415531008 |Skin AND/OR mucosa finding (finding)</a:t>
              </a:r>
              <a:endParaRPr lang="en-GB" sz="1199" dirty="0">
                <a:solidFill>
                  <a:prstClr val="black"/>
                </a:solidFill>
                <a:highlight>
                  <a:srgbClr val="DDC5DD"/>
                </a:highlight>
                <a:latin typeface="Calibri" panose="020F0502020204030204"/>
              </a:endParaRPr>
            </a:p>
          </p:txBody>
        </p:sp>
        <p:sp>
          <p:nvSpPr>
            <p:cNvPr id="294" name="Afrundet rektangel 293"/>
            <p:cNvSpPr/>
            <p:nvPr/>
          </p:nvSpPr>
          <p:spPr>
            <a:xfrm>
              <a:off x="13517817" y="3871499"/>
              <a:ext cx="1109445" cy="455540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56" name="Gruppe 55"/>
          <p:cNvGrpSpPr/>
          <p:nvPr/>
        </p:nvGrpSpPr>
        <p:grpSpPr>
          <a:xfrm>
            <a:off x="24317738" y="1754851"/>
            <a:ext cx="2363424" cy="919915"/>
            <a:chOff x="20387821" y="1708450"/>
            <a:chExt cx="1525742" cy="586452"/>
          </a:xfrm>
          <a:noFill/>
        </p:grpSpPr>
        <p:sp>
          <p:nvSpPr>
            <p:cNvPr id="309" name="Afrundet rektangel 308"/>
            <p:cNvSpPr/>
            <p:nvPr/>
          </p:nvSpPr>
          <p:spPr>
            <a:xfrm>
              <a:off x="20442572" y="1774511"/>
              <a:ext cx="1406068" cy="449722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365386006 |  Exercise tolerance finding (finding)</a:t>
              </a:r>
            </a:p>
          </p:txBody>
        </p:sp>
        <p:sp>
          <p:nvSpPr>
            <p:cNvPr id="314" name="Afrundet rektangel 313"/>
            <p:cNvSpPr/>
            <p:nvPr/>
          </p:nvSpPr>
          <p:spPr>
            <a:xfrm>
              <a:off x="20387821" y="1708450"/>
              <a:ext cx="1525742" cy="586452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317" name="Lige pilforbindelse 49"/>
          <p:cNvCxnSpPr>
            <a:cxnSpLocks/>
            <a:stCxn id="314" idx="1"/>
            <a:endCxn id="7" idx="3"/>
          </p:cNvCxnSpPr>
          <p:nvPr/>
        </p:nvCxnSpPr>
        <p:spPr>
          <a:xfrm flipH="1">
            <a:off x="19626960" y="2214809"/>
            <a:ext cx="4690778" cy="8164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9" name="Group 458">
            <a:extLst>
              <a:ext uri="{FF2B5EF4-FFF2-40B4-BE49-F238E27FC236}">
                <a16:creationId xmlns:a16="http://schemas.microsoft.com/office/drawing/2014/main" id="{7AEED48D-5A05-BF43-A424-5D4091AC3BC8}"/>
              </a:ext>
            </a:extLst>
          </p:cNvPr>
          <p:cNvGrpSpPr/>
          <p:nvPr/>
        </p:nvGrpSpPr>
        <p:grpSpPr>
          <a:xfrm>
            <a:off x="18328384" y="11788883"/>
            <a:ext cx="1820976" cy="1047827"/>
            <a:chOff x="19347906" y="11578102"/>
            <a:chExt cx="1821023" cy="1047856"/>
          </a:xfrm>
          <a:noFill/>
        </p:grpSpPr>
        <p:sp>
          <p:nvSpPr>
            <p:cNvPr id="224" name="Afrundet rektangel 223"/>
            <p:cNvSpPr/>
            <p:nvPr/>
          </p:nvSpPr>
          <p:spPr>
            <a:xfrm>
              <a:off x="19378956" y="11641265"/>
              <a:ext cx="1718490" cy="882826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da-DK" sz="1199" dirty="0">
                  <a:solidFill>
                    <a:prstClr val="black"/>
                  </a:solidFill>
                  <a:latin typeface="Calibri" panose="020F0502020204030204"/>
                </a:rPr>
                <a:t>365222007 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 Finding related to ability to perform dressing activity (finding)</a:t>
              </a:r>
              <a:endParaRPr lang="da-DK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49" name="Afrundet rektangel 366">
              <a:extLst>
                <a:ext uri="{FF2B5EF4-FFF2-40B4-BE49-F238E27FC236}">
                  <a16:creationId xmlns:a16="http://schemas.microsoft.com/office/drawing/2014/main" id="{89DC9D9C-D6CC-412F-A40B-34958916E943}"/>
                </a:ext>
              </a:extLst>
            </p:cNvPr>
            <p:cNvSpPr/>
            <p:nvPr/>
          </p:nvSpPr>
          <p:spPr>
            <a:xfrm>
              <a:off x="19347906" y="11578102"/>
              <a:ext cx="1821023" cy="1047856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154" name="Gruppe 153">
            <a:extLst>
              <a:ext uri="{FF2B5EF4-FFF2-40B4-BE49-F238E27FC236}">
                <a16:creationId xmlns:a16="http://schemas.microsoft.com/office/drawing/2014/main" id="{D5087064-A30F-496C-AA91-7D062747D35A}"/>
              </a:ext>
            </a:extLst>
          </p:cNvPr>
          <p:cNvGrpSpPr/>
          <p:nvPr/>
        </p:nvGrpSpPr>
        <p:grpSpPr>
          <a:xfrm>
            <a:off x="18174411" y="3380137"/>
            <a:ext cx="2487660" cy="851840"/>
            <a:chOff x="21403644" y="6639631"/>
            <a:chExt cx="2393383" cy="837405"/>
          </a:xfrm>
          <a:noFill/>
        </p:grpSpPr>
        <p:sp>
          <p:nvSpPr>
            <p:cNvPr id="155" name="Afrundet rektangel 52">
              <a:extLst>
                <a:ext uri="{FF2B5EF4-FFF2-40B4-BE49-F238E27FC236}">
                  <a16:creationId xmlns:a16="http://schemas.microsoft.com/office/drawing/2014/main" id="{29FE9042-8AC2-4F69-80A0-F75D48CEE0FE}"/>
                </a:ext>
              </a:extLst>
            </p:cNvPr>
            <p:cNvSpPr/>
            <p:nvPr/>
          </p:nvSpPr>
          <p:spPr>
            <a:xfrm>
              <a:off x="21465899" y="6710884"/>
              <a:ext cx="2246254" cy="665187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da-DK" sz="1199" dirty="0">
                  <a:solidFill>
                    <a:prstClr val="black"/>
                  </a:solidFill>
                  <a:latin typeface="Calibri" panose="020F0502020204030204"/>
                </a:rPr>
                <a:t>284530008 |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 Communication, speech and language finding (finding)</a:t>
              </a:r>
              <a:br>
                <a:rPr lang="da-DK" sz="1199" dirty="0">
                  <a:solidFill>
                    <a:prstClr val="black"/>
                  </a:solidFill>
                  <a:latin typeface="Calibri" panose="020F0502020204030204"/>
                </a:rPr>
              </a:br>
              <a:endParaRPr lang="en-GB" sz="1199" i="1" dirty="0">
                <a:solidFill>
                  <a:prstClr val="black"/>
                </a:solidFill>
                <a:highlight>
                  <a:srgbClr val="ABDDEF"/>
                </a:highlight>
                <a:latin typeface="Calibri" panose="020F0502020204030204"/>
              </a:endParaRPr>
            </a:p>
          </p:txBody>
        </p:sp>
        <p:sp>
          <p:nvSpPr>
            <p:cNvPr id="156" name="Afrundet rektangel 315">
              <a:extLst>
                <a:ext uri="{FF2B5EF4-FFF2-40B4-BE49-F238E27FC236}">
                  <a16:creationId xmlns:a16="http://schemas.microsoft.com/office/drawing/2014/main" id="{001A7128-232D-4643-9A73-16B57E84893C}"/>
                </a:ext>
              </a:extLst>
            </p:cNvPr>
            <p:cNvSpPr/>
            <p:nvPr/>
          </p:nvSpPr>
          <p:spPr>
            <a:xfrm>
              <a:off x="21403644" y="6639631"/>
              <a:ext cx="2393383" cy="837405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157" name="Lige pilforbindelse 156">
            <a:extLst>
              <a:ext uri="{FF2B5EF4-FFF2-40B4-BE49-F238E27FC236}">
                <a16:creationId xmlns:a16="http://schemas.microsoft.com/office/drawing/2014/main" id="{ECC0B60E-E897-4B20-B8F2-43FC431437E9}"/>
              </a:ext>
            </a:extLst>
          </p:cNvPr>
          <p:cNvCxnSpPr>
            <a:cxnSpLocks/>
            <a:stCxn id="155" idx="0"/>
            <a:endCxn id="7" idx="2"/>
          </p:cNvCxnSpPr>
          <p:nvPr/>
        </p:nvCxnSpPr>
        <p:spPr>
          <a:xfrm flipH="1" flipV="1">
            <a:off x="18651264" y="2521108"/>
            <a:ext cx="755222" cy="93150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Lige pilforbindelse 159">
            <a:extLst>
              <a:ext uri="{FF2B5EF4-FFF2-40B4-BE49-F238E27FC236}">
                <a16:creationId xmlns:a16="http://schemas.microsoft.com/office/drawing/2014/main" id="{60440D73-8FB2-46DD-8B52-D499DE0EB15B}"/>
              </a:ext>
            </a:extLst>
          </p:cNvPr>
          <p:cNvCxnSpPr>
            <a:cxnSpLocks/>
            <a:stCxn id="53" idx="0"/>
            <a:endCxn id="155" idx="2"/>
          </p:cNvCxnSpPr>
          <p:nvPr/>
        </p:nvCxnSpPr>
        <p:spPr>
          <a:xfrm flipH="1" flipV="1">
            <a:off x="19406486" y="4129271"/>
            <a:ext cx="2331572" cy="4803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3" name="Gruppe 162">
            <a:extLst>
              <a:ext uri="{FF2B5EF4-FFF2-40B4-BE49-F238E27FC236}">
                <a16:creationId xmlns:a16="http://schemas.microsoft.com/office/drawing/2014/main" id="{6781B975-DFE2-4D2F-BA10-237356F79A4B}"/>
              </a:ext>
            </a:extLst>
          </p:cNvPr>
          <p:cNvGrpSpPr/>
          <p:nvPr/>
        </p:nvGrpSpPr>
        <p:grpSpPr>
          <a:xfrm>
            <a:off x="24084849" y="6131901"/>
            <a:ext cx="2557567" cy="983115"/>
            <a:chOff x="21403644" y="6639631"/>
            <a:chExt cx="2393383" cy="837405"/>
          </a:xfrm>
          <a:noFill/>
        </p:grpSpPr>
        <p:sp>
          <p:nvSpPr>
            <p:cNvPr id="164" name="Afrundet rektangel 52">
              <a:extLst>
                <a:ext uri="{FF2B5EF4-FFF2-40B4-BE49-F238E27FC236}">
                  <a16:creationId xmlns:a16="http://schemas.microsoft.com/office/drawing/2014/main" id="{347B92CD-C194-4D15-B3B6-E012A76CB207}"/>
                </a:ext>
              </a:extLst>
            </p:cNvPr>
            <p:cNvSpPr/>
            <p:nvPr/>
          </p:nvSpPr>
          <p:spPr>
            <a:xfrm>
              <a:off x="21465899" y="6710884"/>
              <a:ext cx="2246254" cy="665187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fr-FR" sz="1200" dirty="0"/>
                <a:t>298314008 |</a:t>
              </a:r>
              <a:r>
                <a:rPr lang="en-GB" sz="1200" dirty="0"/>
                <a:t> Finding related to coordination / incoordination (finding)</a:t>
              </a:r>
              <a:endParaRPr lang="fr-FR" sz="1200" dirty="0"/>
            </a:p>
          </p:txBody>
        </p:sp>
        <p:sp>
          <p:nvSpPr>
            <p:cNvPr id="165" name="Afrundet rektangel 315">
              <a:extLst>
                <a:ext uri="{FF2B5EF4-FFF2-40B4-BE49-F238E27FC236}">
                  <a16:creationId xmlns:a16="http://schemas.microsoft.com/office/drawing/2014/main" id="{13F4DEC5-56B9-4F91-A9BE-3EE872D631A2}"/>
                </a:ext>
              </a:extLst>
            </p:cNvPr>
            <p:cNvSpPr/>
            <p:nvPr/>
          </p:nvSpPr>
          <p:spPr>
            <a:xfrm>
              <a:off x="21403644" y="6639631"/>
              <a:ext cx="2393383" cy="837405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166" name="Lige pilforbindelse 165">
            <a:extLst>
              <a:ext uri="{FF2B5EF4-FFF2-40B4-BE49-F238E27FC236}">
                <a16:creationId xmlns:a16="http://schemas.microsoft.com/office/drawing/2014/main" id="{C46DD722-354D-4315-ABE4-081C6AB75D06}"/>
              </a:ext>
            </a:extLst>
          </p:cNvPr>
          <p:cNvCxnSpPr>
            <a:cxnSpLocks/>
            <a:stCxn id="165" idx="0"/>
            <a:endCxn id="7" idx="2"/>
          </p:cNvCxnSpPr>
          <p:nvPr/>
        </p:nvCxnSpPr>
        <p:spPr>
          <a:xfrm flipH="1" flipV="1">
            <a:off x="18651262" y="2521114"/>
            <a:ext cx="6712371" cy="36107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0" name="Gruppe 169">
            <a:extLst>
              <a:ext uri="{FF2B5EF4-FFF2-40B4-BE49-F238E27FC236}">
                <a16:creationId xmlns:a16="http://schemas.microsoft.com/office/drawing/2014/main" id="{5114B4C2-83C8-48BC-BC38-36BAA20BE65B}"/>
              </a:ext>
            </a:extLst>
          </p:cNvPr>
          <p:cNvGrpSpPr/>
          <p:nvPr/>
        </p:nvGrpSpPr>
        <p:grpSpPr>
          <a:xfrm>
            <a:off x="21419353" y="5708563"/>
            <a:ext cx="2487660" cy="851840"/>
            <a:chOff x="21403644" y="6639631"/>
            <a:chExt cx="2393383" cy="837405"/>
          </a:xfrm>
          <a:noFill/>
        </p:grpSpPr>
        <p:sp>
          <p:nvSpPr>
            <p:cNvPr id="172" name="Afrundet rektangel 52">
              <a:extLst>
                <a:ext uri="{FF2B5EF4-FFF2-40B4-BE49-F238E27FC236}">
                  <a16:creationId xmlns:a16="http://schemas.microsoft.com/office/drawing/2014/main" id="{13EDD2BF-EB9C-4A07-87A2-946135FEE469}"/>
                </a:ext>
              </a:extLst>
            </p:cNvPr>
            <p:cNvSpPr/>
            <p:nvPr/>
          </p:nvSpPr>
          <p:spPr>
            <a:xfrm>
              <a:off x="21465899" y="6710884"/>
              <a:ext cx="2246254" cy="665187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106137004 | Intelligence finding (finding)</a:t>
              </a:r>
              <a:endParaRPr lang="da-DK" sz="1199" i="1" dirty="0">
                <a:solidFill>
                  <a:prstClr val="black"/>
                </a:solidFill>
                <a:highlight>
                  <a:srgbClr val="ABDDEF"/>
                </a:highlight>
                <a:latin typeface="Calibri" panose="020F0502020204030204"/>
              </a:endParaRPr>
            </a:p>
          </p:txBody>
        </p:sp>
        <p:sp>
          <p:nvSpPr>
            <p:cNvPr id="176" name="Afrundet rektangel 315">
              <a:extLst>
                <a:ext uri="{FF2B5EF4-FFF2-40B4-BE49-F238E27FC236}">
                  <a16:creationId xmlns:a16="http://schemas.microsoft.com/office/drawing/2014/main" id="{0DEE74C4-8AC4-48CD-ABC6-BC783239F867}"/>
                </a:ext>
              </a:extLst>
            </p:cNvPr>
            <p:cNvSpPr/>
            <p:nvPr/>
          </p:nvSpPr>
          <p:spPr>
            <a:xfrm>
              <a:off x="21403644" y="6639631"/>
              <a:ext cx="2393383" cy="837405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177" name="Lige pilforbindelse 176">
            <a:extLst>
              <a:ext uri="{FF2B5EF4-FFF2-40B4-BE49-F238E27FC236}">
                <a16:creationId xmlns:a16="http://schemas.microsoft.com/office/drawing/2014/main" id="{0DEC4FBD-D81E-4DD1-9D1F-D9338A07BE77}"/>
              </a:ext>
            </a:extLst>
          </p:cNvPr>
          <p:cNvCxnSpPr>
            <a:cxnSpLocks/>
            <a:stCxn id="176" idx="0"/>
            <a:endCxn id="49" idx="3"/>
          </p:cNvCxnSpPr>
          <p:nvPr/>
        </p:nvCxnSpPr>
        <p:spPr>
          <a:xfrm flipH="1" flipV="1">
            <a:off x="17290282" y="4565598"/>
            <a:ext cx="5372901" cy="114296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7" name="Gruppe 186">
            <a:extLst>
              <a:ext uri="{FF2B5EF4-FFF2-40B4-BE49-F238E27FC236}">
                <a16:creationId xmlns:a16="http://schemas.microsoft.com/office/drawing/2014/main" id="{78AF29DE-5ADD-42C4-B1D3-907A2A7A916E}"/>
              </a:ext>
            </a:extLst>
          </p:cNvPr>
          <p:cNvGrpSpPr/>
          <p:nvPr/>
        </p:nvGrpSpPr>
        <p:grpSpPr>
          <a:xfrm>
            <a:off x="7979132" y="8740972"/>
            <a:ext cx="2487660" cy="851840"/>
            <a:chOff x="21403644" y="6639631"/>
            <a:chExt cx="2393383" cy="837405"/>
          </a:xfrm>
          <a:noFill/>
        </p:grpSpPr>
        <p:sp>
          <p:nvSpPr>
            <p:cNvPr id="190" name="Afrundet rektangel 52">
              <a:extLst>
                <a:ext uri="{FF2B5EF4-FFF2-40B4-BE49-F238E27FC236}">
                  <a16:creationId xmlns:a16="http://schemas.microsoft.com/office/drawing/2014/main" id="{EDD361E2-C639-4576-A5CF-469C25EB9A6D}"/>
                </a:ext>
              </a:extLst>
            </p:cNvPr>
            <p:cNvSpPr/>
            <p:nvPr/>
          </p:nvSpPr>
          <p:spPr>
            <a:xfrm>
              <a:off x="21465899" y="6710884"/>
              <a:ext cx="2246254" cy="665187"/>
            </a:xfrm>
            <a:prstGeom prst="round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284465006 | Finding relating to psychosocial functioning (finding)</a:t>
              </a:r>
              <a:endParaRPr lang="en-GB" sz="1199" i="1" dirty="0">
                <a:solidFill>
                  <a:prstClr val="black"/>
                </a:solidFill>
                <a:highlight>
                  <a:srgbClr val="ABDDEF"/>
                </a:highlight>
                <a:latin typeface="Calibri" panose="020F0502020204030204"/>
              </a:endParaRPr>
            </a:p>
          </p:txBody>
        </p:sp>
        <p:sp>
          <p:nvSpPr>
            <p:cNvPr id="191" name="Afrundet rektangel 315">
              <a:extLst>
                <a:ext uri="{FF2B5EF4-FFF2-40B4-BE49-F238E27FC236}">
                  <a16:creationId xmlns:a16="http://schemas.microsoft.com/office/drawing/2014/main" id="{D8DC2386-2FB6-41C5-92BF-8A322C803F93}"/>
                </a:ext>
              </a:extLst>
            </p:cNvPr>
            <p:cNvSpPr/>
            <p:nvPr/>
          </p:nvSpPr>
          <p:spPr>
            <a:xfrm>
              <a:off x="21403644" y="6639631"/>
              <a:ext cx="2393383" cy="837405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192" name="Lige pilforbindelse 191">
            <a:extLst>
              <a:ext uri="{FF2B5EF4-FFF2-40B4-BE49-F238E27FC236}">
                <a16:creationId xmlns:a16="http://schemas.microsoft.com/office/drawing/2014/main" id="{4E8400E6-0C0A-40A4-B194-0F9C64567BA3}"/>
              </a:ext>
            </a:extLst>
          </p:cNvPr>
          <p:cNvCxnSpPr>
            <a:cxnSpLocks/>
            <a:stCxn id="190" idx="0"/>
          </p:cNvCxnSpPr>
          <p:nvPr/>
        </p:nvCxnSpPr>
        <p:spPr>
          <a:xfrm flipH="1" flipV="1">
            <a:off x="7646689" y="8267951"/>
            <a:ext cx="1564520" cy="5455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4" name="Gruppe 193">
            <a:extLst>
              <a:ext uri="{FF2B5EF4-FFF2-40B4-BE49-F238E27FC236}">
                <a16:creationId xmlns:a16="http://schemas.microsoft.com/office/drawing/2014/main" id="{FFB5BFC1-1143-4658-AAC9-DF253752473E}"/>
              </a:ext>
            </a:extLst>
          </p:cNvPr>
          <p:cNvGrpSpPr/>
          <p:nvPr/>
        </p:nvGrpSpPr>
        <p:grpSpPr>
          <a:xfrm>
            <a:off x="6657982" y="9832561"/>
            <a:ext cx="2487660" cy="851840"/>
            <a:chOff x="21403644" y="6639631"/>
            <a:chExt cx="2393383" cy="837405"/>
          </a:xfrm>
          <a:noFill/>
        </p:grpSpPr>
        <p:sp>
          <p:nvSpPr>
            <p:cNvPr id="197" name="Afrundet rektangel 52">
              <a:extLst>
                <a:ext uri="{FF2B5EF4-FFF2-40B4-BE49-F238E27FC236}">
                  <a16:creationId xmlns:a16="http://schemas.microsoft.com/office/drawing/2014/main" id="{4B710BB8-C198-48EB-97E1-4696F84E0352}"/>
                </a:ext>
              </a:extLst>
            </p:cNvPr>
            <p:cNvSpPr/>
            <p:nvPr/>
          </p:nvSpPr>
          <p:spPr>
            <a:xfrm>
              <a:off x="21465899" y="6710884"/>
              <a:ext cx="2246254" cy="665187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365934006 | Finding related to awareness of self (finding)</a:t>
              </a:r>
              <a:endParaRPr lang="en-GB" sz="1199" i="1" dirty="0">
                <a:solidFill>
                  <a:prstClr val="black"/>
                </a:solidFill>
                <a:highlight>
                  <a:srgbClr val="ABDDEF"/>
                </a:highlight>
                <a:latin typeface="Calibri" panose="020F0502020204030204"/>
              </a:endParaRPr>
            </a:p>
          </p:txBody>
        </p:sp>
        <p:sp>
          <p:nvSpPr>
            <p:cNvPr id="198" name="Afrundet rektangel 315">
              <a:extLst>
                <a:ext uri="{FF2B5EF4-FFF2-40B4-BE49-F238E27FC236}">
                  <a16:creationId xmlns:a16="http://schemas.microsoft.com/office/drawing/2014/main" id="{59B5C17A-DAC3-4033-B38F-5E26B50222B4}"/>
                </a:ext>
              </a:extLst>
            </p:cNvPr>
            <p:cNvSpPr/>
            <p:nvPr/>
          </p:nvSpPr>
          <p:spPr>
            <a:xfrm>
              <a:off x="21403644" y="6639631"/>
              <a:ext cx="2393383" cy="837405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199" name="Lige pilforbindelse 198">
            <a:extLst>
              <a:ext uri="{FF2B5EF4-FFF2-40B4-BE49-F238E27FC236}">
                <a16:creationId xmlns:a16="http://schemas.microsoft.com/office/drawing/2014/main" id="{4041B9A3-0EB8-4470-9E54-EDE7846197D9}"/>
              </a:ext>
            </a:extLst>
          </p:cNvPr>
          <p:cNvCxnSpPr>
            <a:cxnSpLocks/>
            <a:stCxn id="197" idx="0"/>
            <a:endCxn id="303" idx="2"/>
          </p:cNvCxnSpPr>
          <p:nvPr/>
        </p:nvCxnSpPr>
        <p:spPr>
          <a:xfrm flipH="1" flipV="1">
            <a:off x="7669179" y="8281197"/>
            <a:ext cx="220878" cy="162384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Lige pilforbindelse 384">
            <a:extLst>
              <a:ext uri="{FF2B5EF4-FFF2-40B4-BE49-F238E27FC236}">
                <a16:creationId xmlns:a16="http://schemas.microsoft.com/office/drawing/2014/main" id="{6F0E9CF0-F8A5-4CBE-BEEF-92970A9FBABC}"/>
              </a:ext>
            </a:extLst>
          </p:cNvPr>
          <p:cNvCxnSpPr>
            <a:cxnSpLocks/>
            <a:stCxn id="291" idx="3"/>
            <a:endCxn id="297" idx="1"/>
          </p:cNvCxnSpPr>
          <p:nvPr/>
        </p:nvCxnSpPr>
        <p:spPr>
          <a:xfrm>
            <a:off x="2552227" y="424021"/>
            <a:ext cx="3931029" cy="15502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7" name="Afrundet rektangel 52">
            <a:extLst>
              <a:ext uri="{FF2B5EF4-FFF2-40B4-BE49-F238E27FC236}">
                <a16:creationId xmlns:a16="http://schemas.microsoft.com/office/drawing/2014/main" id="{5B5A46D7-2EC9-E24F-91F2-7E23F81A43C6}"/>
              </a:ext>
            </a:extLst>
          </p:cNvPr>
          <p:cNvSpPr/>
          <p:nvPr/>
        </p:nvSpPr>
        <p:spPr>
          <a:xfrm>
            <a:off x="8485806" y="10948303"/>
            <a:ext cx="2334736" cy="67665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200" dirty="0">
              <a:solidFill>
                <a:schemeClr val="tx1"/>
              </a:solidFill>
            </a:endParaRPr>
          </a:p>
          <a:p>
            <a:pPr algn="ctr" defTabSz="1752053"/>
            <a:r>
              <a:rPr lang="en-GB" sz="1200" dirty="0">
                <a:solidFill>
                  <a:schemeClr val="tx1"/>
                </a:solidFill>
              </a:rPr>
              <a:t>365996006 |</a:t>
            </a:r>
            <a:r>
              <a:rPr lang="en-GB" sz="1200" b="0" i="0" dirty="0">
                <a:solidFill>
                  <a:schemeClr val="tx1"/>
                </a:solidFill>
                <a:effectLst/>
              </a:rPr>
              <a:t> Finding of interaction with others (finding)</a:t>
            </a:r>
            <a:br>
              <a:rPr lang="en-GB" sz="1200" b="0" i="0" dirty="0">
                <a:solidFill>
                  <a:schemeClr val="tx1"/>
                </a:solidFill>
                <a:effectLst/>
              </a:rPr>
            </a:br>
            <a:endParaRPr lang="en-GB" sz="1200" i="1" dirty="0">
              <a:solidFill>
                <a:schemeClr val="tx1"/>
              </a:solidFill>
              <a:highlight>
                <a:srgbClr val="ABDDEF"/>
              </a:highlight>
            </a:endParaRPr>
          </a:p>
        </p:txBody>
      </p:sp>
      <p:cxnSp>
        <p:nvCxnSpPr>
          <p:cNvPr id="267" name="Lige pilforbindelse 176">
            <a:extLst>
              <a:ext uri="{FF2B5EF4-FFF2-40B4-BE49-F238E27FC236}">
                <a16:creationId xmlns:a16="http://schemas.microsoft.com/office/drawing/2014/main" id="{79221D64-D154-3D4A-BB8F-47ED5107E03B}"/>
              </a:ext>
            </a:extLst>
          </p:cNvPr>
          <p:cNvCxnSpPr>
            <a:cxnSpLocks/>
            <a:stCxn id="257" idx="0"/>
            <a:endCxn id="191" idx="2"/>
          </p:cNvCxnSpPr>
          <p:nvPr/>
        </p:nvCxnSpPr>
        <p:spPr>
          <a:xfrm flipH="1" flipV="1">
            <a:off x="9222962" y="9592812"/>
            <a:ext cx="430212" cy="135549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" name="Afrundet rektangel 52">
            <a:extLst>
              <a:ext uri="{FF2B5EF4-FFF2-40B4-BE49-F238E27FC236}">
                <a16:creationId xmlns:a16="http://schemas.microsoft.com/office/drawing/2014/main" id="{5280C92A-A3EB-9242-B880-1203BFB3D85C}"/>
              </a:ext>
            </a:extLst>
          </p:cNvPr>
          <p:cNvSpPr/>
          <p:nvPr/>
        </p:nvSpPr>
        <p:spPr>
          <a:xfrm>
            <a:off x="24377872" y="10550736"/>
            <a:ext cx="2334736" cy="78850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da-DK" sz="1199" dirty="0">
                <a:solidFill>
                  <a:prstClr val="black"/>
                </a:solidFill>
                <a:latin typeface="Calibri" panose="020F0502020204030204"/>
              </a:rPr>
              <a:t>365389004 |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Finding related to ability to perform occupation and employment activities (finding)</a:t>
            </a:r>
            <a:endParaRPr lang="da-DK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279" name="Lige pilforbindelse 277">
            <a:extLst>
              <a:ext uri="{FF2B5EF4-FFF2-40B4-BE49-F238E27FC236}">
                <a16:creationId xmlns:a16="http://schemas.microsoft.com/office/drawing/2014/main" id="{D85A8554-4617-2C48-8A3E-FDECDEC152A5}"/>
              </a:ext>
            </a:extLst>
          </p:cNvPr>
          <p:cNvCxnSpPr>
            <a:cxnSpLocks/>
            <a:stCxn id="276" idx="0"/>
            <a:endCxn id="280" idx="2"/>
          </p:cNvCxnSpPr>
          <p:nvPr/>
        </p:nvCxnSpPr>
        <p:spPr>
          <a:xfrm flipH="1" flipV="1">
            <a:off x="23008083" y="8483206"/>
            <a:ext cx="2537156" cy="20675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3" name="Afrundet rektangel 52">
            <a:extLst>
              <a:ext uri="{FF2B5EF4-FFF2-40B4-BE49-F238E27FC236}">
                <a16:creationId xmlns:a16="http://schemas.microsoft.com/office/drawing/2014/main" id="{0E4D9560-8D66-ED43-9DED-A15190BFE689}"/>
              </a:ext>
            </a:extLst>
          </p:cNvPr>
          <p:cNvSpPr/>
          <p:nvPr/>
        </p:nvSpPr>
        <p:spPr>
          <a:xfrm>
            <a:off x="135599" y="85711"/>
            <a:ext cx="2334736" cy="67665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da-DK" sz="1199" dirty="0">
                <a:solidFill>
                  <a:prstClr val="black"/>
                </a:solidFill>
                <a:latin typeface="Calibri" panose="020F0502020204030204"/>
              </a:rPr>
              <a:t>365483002 |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Finding related to care and support circumstances and networks (finding)</a:t>
            </a:r>
            <a:endParaRPr lang="en-GB" sz="1199" i="1" dirty="0">
              <a:solidFill>
                <a:prstClr val="black"/>
              </a:solidFill>
              <a:highlight>
                <a:srgbClr val="ABDDEF"/>
              </a:highlight>
              <a:latin typeface="Calibri" panose="020F0502020204030204"/>
            </a:endParaRPr>
          </a:p>
        </p:txBody>
      </p:sp>
      <p:grpSp>
        <p:nvGrpSpPr>
          <p:cNvPr id="275" name="Gruppe 209">
            <a:extLst>
              <a:ext uri="{FF2B5EF4-FFF2-40B4-BE49-F238E27FC236}">
                <a16:creationId xmlns:a16="http://schemas.microsoft.com/office/drawing/2014/main" id="{235491B6-C965-B84F-BCB2-DEA695E3C378}"/>
              </a:ext>
            </a:extLst>
          </p:cNvPr>
          <p:cNvGrpSpPr/>
          <p:nvPr/>
        </p:nvGrpSpPr>
        <p:grpSpPr>
          <a:xfrm>
            <a:off x="15705162" y="11843829"/>
            <a:ext cx="2487660" cy="1203734"/>
            <a:chOff x="21403644" y="6658508"/>
            <a:chExt cx="2393383" cy="777596"/>
          </a:xfrm>
          <a:noFill/>
        </p:grpSpPr>
        <p:sp>
          <p:nvSpPr>
            <p:cNvPr id="285" name="Afrundet rektangel 52">
              <a:extLst>
                <a:ext uri="{FF2B5EF4-FFF2-40B4-BE49-F238E27FC236}">
                  <a16:creationId xmlns:a16="http://schemas.microsoft.com/office/drawing/2014/main" id="{EDF80317-B4AC-5246-B450-45B4C7A95C0C}"/>
                </a:ext>
              </a:extLst>
            </p:cNvPr>
            <p:cNvSpPr/>
            <p:nvPr/>
          </p:nvSpPr>
          <p:spPr>
            <a:xfrm>
              <a:off x="21465899" y="6710884"/>
              <a:ext cx="2246254" cy="665187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da-DK" sz="1199" dirty="0">
                  <a:solidFill>
                    <a:prstClr val="black"/>
                  </a:solidFill>
                  <a:latin typeface="Calibri" panose="020F0502020204030204"/>
                </a:rPr>
                <a:t>365341008 |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 Finding related to ability to perform community living activities (finding)</a:t>
              </a:r>
              <a:endParaRPr lang="da-DK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87" name="Afrundet rektangel 315">
              <a:extLst>
                <a:ext uri="{FF2B5EF4-FFF2-40B4-BE49-F238E27FC236}">
                  <a16:creationId xmlns:a16="http://schemas.microsoft.com/office/drawing/2014/main" id="{9B4CA358-E16E-2B4D-82C8-1AB307126C38}"/>
                </a:ext>
              </a:extLst>
            </p:cNvPr>
            <p:cNvSpPr/>
            <p:nvPr/>
          </p:nvSpPr>
          <p:spPr>
            <a:xfrm>
              <a:off x="21403644" y="6658508"/>
              <a:ext cx="2393383" cy="777596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297" name="Afrundet rektangel 52">
            <a:extLst>
              <a:ext uri="{FF2B5EF4-FFF2-40B4-BE49-F238E27FC236}">
                <a16:creationId xmlns:a16="http://schemas.microsoft.com/office/drawing/2014/main" id="{81166D10-31CD-B942-9A65-F9A721D89AD7}"/>
              </a:ext>
            </a:extLst>
          </p:cNvPr>
          <p:cNvSpPr/>
          <p:nvPr/>
        </p:nvSpPr>
        <p:spPr>
          <a:xfrm>
            <a:off x="6483256" y="240715"/>
            <a:ext cx="2334736" cy="67665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da-DK" sz="1199" dirty="0">
                <a:solidFill>
                  <a:prstClr val="black"/>
                </a:solidFill>
                <a:latin typeface="Calibri" panose="020F0502020204030204"/>
              </a:rPr>
              <a:t>365448001 |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Social and personal history finding (finding)</a:t>
            </a:r>
            <a:endParaRPr lang="en-GB" sz="1199" i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03" name="Afrundet rektangel 52">
            <a:extLst>
              <a:ext uri="{FF2B5EF4-FFF2-40B4-BE49-F238E27FC236}">
                <a16:creationId xmlns:a16="http://schemas.microsoft.com/office/drawing/2014/main" id="{6758F7F2-E91C-0E4C-9CC8-84BFC9EA5BFA}"/>
              </a:ext>
            </a:extLst>
          </p:cNvPr>
          <p:cNvSpPr/>
          <p:nvPr/>
        </p:nvSpPr>
        <p:spPr>
          <a:xfrm>
            <a:off x="6501811" y="7604543"/>
            <a:ext cx="2334736" cy="67665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da-DK" sz="1199" dirty="0">
                <a:solidFill>
                  <a:prstClr val="black"/>
                </a:solidFill>
                <a:latin typeface="Calibri" panose="020F0502020204030204"/>
              </a:rPr>
              <a:t>384821006 |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Mental state,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behavior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and/or psychosocial function finding (finding)</a:t>
            </a:r>
            <a:endParaRPr lang="en-GB" sz="1199" i="1" dirty="0">
              <a:solidFill>
                <a:prstClr val="black"/>
              </a:solidFill>
              <a:highlight>
                <a:srgbClr val="ABDDEF"/>
              </a:highlight>
              <a:latin typeface="Calibri" panose="020F0502020204030204"/>
            </a:endParaRPr>
          </a:p>
        </p:txBody>
      </p:sp>
      <p:sp>
        <p:nvSpPr>
          <p:cNvPr id="312" name="Afrundet rektangel 52">
            <a:extLst>
              <a:ext uri="{FF2B5EF4-FFF2-40B4-BE49-F238E27FC236}">
                <a16:creationId xmlns:a16="http://schemas.microsoft.com/office/drawing/2014/main" id="{E610F5ED-6530-3A47-97D1-67788AB91440}"/>
              </a:ext>
            </a:extLst>
          </p:cNvPr>
          <p:cNvSpPr/>
          <p:nvPr/>
        </p:nvSpPr>
        <p:spPr>
          <a:xfrm>
            <a:off x="291270" y="11097766"/>
            <a:ext cx="2109343" cy="59273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da-DK" sz="1199" dirty="0">
                <a:solidFill>
                  <a:prstClr val="black"/>
                </a:solidFill>
                <a:latin typeface="Calibri" panose="020F0502020204030204"/>
              </a:rPr>
              <a:t>385337002 |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Finding related to ability to comprehend (finding)</a:t>
            </a:r>
            <a:endParaRPr lang="en-GB" sz="1199" i="1" dirty="0">
              <a:solidFill>
                <a:prstClr val="black"/>
              </a:solidFill>
              <a:highlight>
                <a:srgbClr val="ABDDEF"/>
              </a:highlight>
              <a:latin typeface="Calibri" panose="020F0502020204030204"/>
            </a:endParaRPr>
          </a:p>
        </p:txBody>
      </p:sp>
      <p:cxnSp>
        <p:nvCxnSpPr>
          <p:cNvPr id="313" name="Lige pilforbindelse 173">
            <a:extLst>
              <a:ext uri="{FF2B5EF4-FFF2-40B4-BE49-F238E27FC236}">
                <a16:creationId xmlns:a16="http://schemas.microsoft.com/office/drawing/2014/main" id="{47149181-2059-3947-A39F-90B72BD99AB2}"/>
              </a:ext>
            </a:extLst>
          </p:cNvPr>
          <p:cNvCxnSpPr>
            <a:cxnSpLocks/>
            <a:stCxn id="312" idx="3"/>
            <a:endCxn id="349" idx="1"/>
          </p:cNvCxnSpPr>
          <p:nvPr/>
        </p:nvCxnSpPr>
        <p:spPr>
          <a:xfrm flipV="1">
            <a:off x="2400613" y="10013556"/>
            <a:ext cx="660350" cy="138057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6" name="Afrundet rektangel 52">
            <a:extLst>
              <a:ext uri="{FF2B5EF4-FFF2-40B4-BE49-F238E27FC236}">
                <a16:creationId xmlns:a16="http://schemas.microsoft.com/office/drawing/2014/main" id="{E8CD35A3-2810-1D41-B5AA-5F5D5B2C8CC9}"/>
              </a:ext>
            </a:extLst>
          </p:cNvPr>
          <p:cNvSpPr/>
          <p:nvPr/>
        </p:nvSpPr>
        <p:spPr>
          <a:xfrm>
            <a:off x="9536335" y="7716044"/>
            <a:ext cx="2162023" cy="64543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da-DK" sz="1100" dirty="0">
              <a:solidFill>
                <a:schemeClr val="tx1"/>
              </a:solidFill>
            </a:endParaRPr>
          </a:p>
          <a:p>
            <a:pPr algn="ctr" defTabSz="1752053"/>
            <a:r>
              <a:rPr lang="da-DK" sz="1100" dirty="0">
                <a:solidFill>
                  <a:schemeClr val="tx1"/>
                </a:solidFill>
              </a:rPr>
              <a:t>225787000 |</a:t>
            </a:r>
            <a:r>
              <a:rPr lang="en-GB" sz="1100" b="0" i="0" dirty="0">
                <a:solidFill>
                  <a:schemeClr val="tx1"/>
                </a:solidFill>
                <a:effectLst/>
              </a:rPr>
              <a:t> Use of day finding (finding)</a:t>
            </a:r>
            <a:br>
              <a:rPr lang="en-GB" sz="1100" b="0" i="0" dirty="0">
                <a:solidFill>
                  <a:schemeClr val="tx1"/>
                </a:solidFill>
                <a:effectLst/>
              </a:rPr>
            </a:br>
            <a:endParaRPr lang="en-GB" sz="1100" i="1" dirty="0">
              <a:solidFill>
                <a:schemeClr val="tx1"/>
              </a:solidFill>
              <a:highlight>
                <a:srgbClr val="ABDDEF"/>
              </a:highlight>
            </a:endParaRPr>
          </a:p>
        </p:txBody>
      </p:sp>
      <p:cxnSp>
        <p:nvCxnSpPr>
          <p:cNvPr id="328" name="Lige pilforbindelse 326">
            <a:extLst>
              <a:ext uri="{FF2B5EF4-FFF2-40B4-BE49-F238E27FC236}">
                <a16:creationId xmlns:a16="http://schemas.microsoft.com/office/drawing/2014/main" id="{612C7566-17BB-9643-8D2C-CE4309E56566}"/>
              </a:ext>
            </a:extLst>
          </p:cNvPr>
          <p:cNvCxnSpPr>
            <a:cxnSpLocks/>
            <a:stCxn id="326" idx="3"/>
            <a:endCxn id="368" idx="1"/>
          </p:cNvCxnSpPr>
          <p:nvPr/>
        </p:nvCxnSpPr>
        <p:spPr>
          <a:xfrm flipV="1">
            <a:off x="11698358" y="7617254"/>
            <a:ext cx="296965" cy="42150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2" name="Lige pilforbindelse 174">
            <a:extLst>
              <a:ext uri="{FF2B5EF4-FFF2-40B4-BE49-F238E27FC236}">
                <a16:creationId xmlns:a16="http://schemas.microsoft.com/office/drawing/2014/main" id="{96D20656-D4F9-1B42-895A-7AE36B637B5B}"/>
              </a:ext>
            </a:extLst>
          </p:cNvPr>
          <p:cNvCxnSpPr>
            <a:cxnSpLocks/>
            <a:stCxn id="307" idx="0"/>
            <a:endCxn id="301" idx="1"/>
          </p:cNvCxnSpPr>
          <p:nvPr/>
        </p:nvCxnSpPr>
        <p:spPr>
          <a:xfrm flipV="1">
            <a:off x="1315139" y="12497321"/>
            <a:ext cx="3845486" cy="156219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7" name="Afrundet rektangel 52">
            <a:extLst>
              <a:ext uri="{FF2B5EF4-FFF2-40B4-BE49-F238E27FC236}">
                <a16:creationId xmlns:a16="http://schemas.microsoft.com/office/drawing/2014/main" id="{BFFF2D59-AF79-7D42-B2F4-2FC68309E222}"/>
              </a:ext>
            </a:extLst>
          </p:cNvPr>
          <p:cNvSpPr/>
          <p:nvPr/>
        </p:nvSpPr>
        <p:spPr>
          <a:xfrm>
            <a:off x="137258" y="14125971"/>
            <a:ext cx="2329989" cy="60626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da-DK" sz="1199" dirty="0">
                <a:solidFill>
                  <a:prstClr val="black"/>
                </a:solidFill>
                <a:latin typeface="Calibri" panose="020F0502020204030204"/>
              </a:rPr>
              <a:t>365462008 |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Finding of level of interest (finding)</a:t>
            </a:r>
            <a:r>
              <a:rPr lang="da-DK" sz="1199" dirty="0">
                <a:solidFill>
                  <a:prstClr val="black"/>
                </a:solidFill>
                <a:latin typeface="Calibri" panose="020F0502020204030204"/>
              </a:rPr>
              <a:t>|</a:t>
            </a:r>
            <a:endParaRPr lang="da-DK" sz="1199" i="1" dirty="0">
              <a:solidFill>
                <a:prstClr val="black"/>
              </a:solidFill>
              <a:highlight>
                <a:srgbClr val="ABDDEF"/>
              </a:highlight>
              <a:latin typeface="Calibri" panose="020F0502020204030204"/>
            </a:endParaRPr>
          </a:p>
        </p:txBody>
      </p:sp>
      <p:sp>
        <p:nvSpPr>
          <p:cNvPr id="375" name="Afrundet rektangel 52">
            <a:extLst>
              <a:ext uri="{FF2B5EF4-FFF2-40B4-BE49-F238E27FC236}">
                <a16:creationId xmlns:a16="http://schemas.microsoft.com/office/drawing/2014/main" id="{C41F2807-0921-2F46-9AC8-B1970E3B0C0F}"/>
              </a:ext>
            </a:extLst>
          </p:cNvPr>
          <p:cNvSpPr/>
          <p:nvPr/>
        </p:nvSpPr>
        <p:spPr>
          <a:xfrm>
            <a:off x="24264085" y="8665874"/>
            <a:ext cx="2324976" cy="62126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00" dirty="0">
              <a:solidFill>
                <a:schemeClr val="tx1"/>
              </a:solidFill>
            </a:endParaRPr>
          </a:p>
          <a:p>
            <a:pPr algn="ctr" defTabSz="1752053"/>
            <a:r>
              <a:rPr lang="en-GB" sz="1200" dirty="0">
                <a:solidFill>
                  <a:schemeClr val="tx1"/>
                </a:solidFill>
              </a:rPr>
              <a:t>53713009 |</a:t>
            </a:r>
            <a:r>
              <a:rPr lang="en-GB" sz="1200" b="0" i="0" dirty="0">
                <a:solidFill>
                  <a:schemeClr val="tx1"/>
                </a:solidFill>
                <a:effectLst/>
              </a:rPr>
              <a:t>  Works as prostitute (finding)</a:t>
            </a:r>
            <a:br>
              <a:rPr lang="en-GB" sz="1200" b="0" i="0" dirty="0">
                <a:solidFill>
                  <a:schemeClr val="tx1"/>
                </a:solidFill>
                <a:effectLst/>
              </a:rPr>
            </a:br>
            <a:endParaRPr lang="en-GB" sz="1200" i="1" dirty="0">
              <a:solidFill>
                <a:schemeClr val="tx1"/>
              </a:solidFill>
              <a:highlight>
                <a:srgbClr val="ABDDEF"/>
              </a:highlight>
            </a:endParaRPr>
          </a:p>
        </p:txBody>
      </p:sp>
      <p:cxnSp>
        <p:nvCxnSpPr>
          <p:cNvPr id="376" name="Lige pilforbindelse 159">
            <a:extLst>
              <a:ext uri="{FF2B5EF4-FFF2-40B4-BE49-F238E27FC236}">
                <a16:creationId xmlns:a16="http://schemas.microsoft.com/office/drawing/2014/main" id="{E41279B6-AD0A-1043-9641-642B861F4C91}"/>
              </a:ext>
            </a:extLst>
          </p:cNvPr>
          <p:cNvCxnSpPr>
            <a:cxnSpLocks/>
            <a:stCxn id="375" idx="0"/>
            <a:endCxn id="77" idx="2"/>
          </p:cNvCxnSpPr>
          <p:nvPr/>
        </p:nvCxnSpPr>
        <p:spPr>
          <a:xfrm flipV="1">
            <a:off x="25426573" y="8391974"/>
            <a:ext cx="1" cy="2739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7" name="Afrundet rektangel 52">
            <a:extLst>
              <a:ext uri="{FF2B5EF4-FFF2-40B4-BE49-F238E27FC236}">
                <a16:creationId xmlns:a16="http://schemas.microsoft.com/office/drawing/2014/main" id="{3D8DD532-0511-FF44-9214-B7BEB135F14E}"/>
              </a:ext>
            </a:extLst>
          </p:cNvPr>
          <p:cNvSpPr/>
          <p:nvPr/>
        </p:nvSpPr>
        <p:spPr>
          <a:xfrm>
            <a:off x="15069591" y="13752000"/>
            <a:ext cx="2282089" cy="833387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da-DK" sz="1199" dirty="0">
                <a:solidFill>
                  <a:prstClr val="black"/>
                </a:solidFill>
                <a:latin typeface="Calibri" panose="020F0502020204030204"/>
              </a:rPr>
              <a:t>365358003 |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Finding related to ability to manage personal financial activities (finding)</a:t>
            </a:r>
            <a:endParaRPr lang="en-GB" sz="1199" i="1" dirty="0">
              <a:solidFill>
                <a:prstClr val="black"/>
              </a:solidFill>
              <a:highlight>
                <a:srgbClr val="ABDDEF"/>
              </a:highlight>
              <a:latin typeface="Calibri" panose="020F0502020204030204"/>
            </a:endParaRPr>
          </a:p>
        </p:txBody>
      </p:sp>
      <p:cxnSp>
        <p:nvCxnSpPr>
          <p:cNvPr id="408" name="Lige pilforbindelse 262">
            <a:extLst>
              <a:ext uri="{FF2B5EF4-FFF2-40B4-BE49-F238E27FC236}">
                <a16:creationId xmlns:a16="http://schemas.microsoft.com/office/drawing/2014/main" id="{5E7BED19-E8B9-D24F-ADB2-E31D17065A39}"/>
              </a:ext>
            </a:extLst>
          </p:cNvPr>
          <p:cNvCxnSpPr>
            <a:cxnSpLocks/>
            <a:stCxn id="407" idx="0"/>
            <a:endCxn id="287" idx="2"/>
          </p:cNvCxnSpPr>
          <p:nvPr/>
        </p:nvCxnSpPr>
        <p:spPr>
          <a:xfrm flipV="1">
            <a:off x="16210636" y="13047558"/>
            <a:ext cx="738364" cy="70443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9" name="Afrundet rektangel 52">
            <a:extLst>
              <a:ext uri="{FF2B5EF4-FFF2-40B4-BE49-F238E27FC236}">
                <a16:creationId xmlns:a16="http://schemas.microsoft.com/office/drawing/2014/main" id="{384391F2-76C4-E64E-9436-6D2D28720E2C}"/>
              </a:ext>
            </a:extLst>
          </p:cNvPr>
          <p:cNvSpPr/>
          <p:nvPr/>
        </p:nvSpPr>
        <p:spPr>
          <a:xfrm>
            <a:off x="19517800" y="10774586"/>
            <a:ext cx="3319026" cy="55337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da-DK" sz="1199" dirty="0">
                <a:solidFill>
                  <a:prstClr val="black"/>
                </a:solidFill>
                <a:latin typeface="Calibri" panose="020F0502020204030204"/>
              </a:rPr>
              <a:t>365384009 |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Finding related to ability to perform education and training activities (finding)</a:t>
            </a:r>
            <a:r>
              <a:rPr lang="da-DK" sz="1199" dirty="0">
                <a:solidFill>
                  <a:prstClr val="black"/>
                </a:solidFill>
                <a:latin typeface="Calibri" panose="020F0502020204030204"/>
              </a:rPr>
              <a:t>|</a:t>
            </a:r>
          </a:p>
        </p:txBody>
      </p:sp>
      <p:cxnSp>
        <p:nvCxnSpPr>
          <p:cNvPr id="410" name="Lige pilforbindelse 201">
            <a:extLst>
              <a:ext uri="{FF2B5EF4-FFF2-40B4-BE49-F238E27FC236}">
                <a16:creationId xmlns:a16="http://schemas.microsoft.com/office/drawing/2014/main" id="{BAEFFF69-2F3D-1F42-8372-D53D62270FC3}"/>
              </a:ext>
            </a:extLst>
          </p:cNvPr>
          <p:cNvCxnSpPr>
            <a:cxnSpLocks/>
            <a:stCxn id="409" idx="0"/>
            <a:endCxn id="368" idx="2"/>
          </p:cNvCxnSpPr>
          <p:nvPr/>
        </p:nvCxnSpPr>
        <p:spPr>
          <a:xfrm flipH="1" flipV="1">
            <a:off x="12911112" y="8110890"/>
            <a:ext cx="8266201" cy="26636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6" name="Afrundet rektangel 315">
            <a:extLst>
              <a:ext uri="{FF2B5EF4-FFF2-40B4-BE49-F238E27FC236}">
                <a16:creationId xmlns:a16="http://schemas.microsoft.com/office/drawing/2014/main" id="{39205722-8311-4573-AF8C-44633DE9EC1F}"/>
              </a:ext>
            </a:extLst>
          </p:cNvPr>
          <p:cNvSpPr/>
          <p:nvPr/>
        </p:nvSpPr>
        <p:spPr>
          <a:xfrm>
            <a:off x="6429226" y="194729"/>
            <a:ext cx="2487660" cy="792216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98" name="Afrundet rektangel 382">
            <a:extLst>
              <a:ext uri="{FF2B5EF4-FFF2-40B4-BE49-F238E27FC236}">
                <a16:creationId xmlns:a16="http://schemas.microsoft.com/office/drawing/2014/main" id="{D4D5250D-E675-4C9B-9C3D-5B061EB96C8C}"/>
              </a:ext>
            </a:extLst>
          </p:cNvPr>
          <p:cNvSpPr/>
          <p:nvPr/>
        </p:nvSpPr>
        <p:spPr>
          <a:xfrm>
            <a:off x="20506452" y="4588942"/>
            <a:ext cx="2487660" cy="722291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15" name="Afrundet rektangel 268">
            <a:extLst>
              <a:ext uri="{FF2B5EF4-FFF2-40B4-BE49-F238E27FC236}">
                <a16:creationId xmlns:a16="http://schemas.microsoft.com/office/drawing/2014/main" id="{62C4E557-660B-42A8-8464-ADB647326783}"/>
              </a:ext>
            </a:extLst>
          </p:cNvPr>
          <p:cNvSpPr/>
          <p:nvPr/>
        </p:nvSpPr>
        <p:spPr>
          <a:xfrm>
            <a:off x="9469657" y="7647893"/>
            <a:ext cx="2337306" cy="830652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16" name="Afrundet rektangel 315">
            <a:extLst>
              <a:ext uri="{FF2B5EF4-FFF2-40B4-BE49-F238E27FC236}">
                <a16:creationId xmlns:a16="http://schemas.microsoft.com/office/drawing/2014/main" id="{DAD7195D-88C9-4493-89D1-5A3B42DA297A}"/>
              </a:ext>
            </a:extLst>
          </p:cNvPr>
          <p:cNvSpPr/>
          <p:nvPr/>
        </p:nvSpPr>
        <p:spPr>
          <a:xfrm>
            <a:off x="24314545" y="10496710"/>
            <a:ext cx="2487660" cy="907794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24" name="Afrundet rektangel 315">
            <a:extLst>
              <a:ext uri="{FF2B5EF4-FFF2-40B4-BE49-F238E27FC236}">
                <a16:creationId xmlns:a16="http://schemas.microsoft.com/office/drawing/2014/main" id="{20E76567-BC99-4E36-8AD2-D0F231FBA6CA}"/>
              </a:ext>
            </a:extLst>
          </p:cNvPr>
          <p:cNvSpPr/>
          <p:nvPr/>
        </p:nvSpPr>
        <p:spPr>
          <a:xfrm>
            <a:off x="19480339" y="10694686"/>
            <a:ext cx="3517438" cy="725286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07" name="Afrundet rektangel 380">
            <a:extLst>
              <a:ext uri="{FF2B5EF4-FFF2-40B4-BE49-F238E27FC236}">
                <a16:creationId xmlns:a16="http://schemas.microsoft.com/office/drawing/2014/main" id="{20FA13E4-E228-304C-9C80-62C6FE2940B6}"/>
              </a:ext>
            </a:extLst>
          </p:cNvPr>
          <p:cNvSpPr/>
          <p:nvPr/>
        </p:nvSpPr>
        <p:spPr>
          <a:xfrm>
            <a:off x="81671" y="14059512"/>
            <a:ext cx="2466936" cy="744085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89" name="Afrundet rektangel 380">
            <a:extLst>
              <a:ext uri="{FF2B5EF4-FFF2-40B4-BE49-F238E27FC236}">
                <a16:creationId xmlns:a16="http://schemas.microsoft.com/office/drawing/2014/main" id="{CA23ECB4-EA04-AF4A-B466-FAC4A86C0770}"/>
              </a:ext>
            </a:extLst>
          </p:cNvPr>
          <p:cNvSpPr/>
          <p:nvPr/>
        </p:nvSpPr>
        <p:spPr>
          <a:xfrm>
            <a:off x="24194598" y="8629742"/>
            <a:ext cx="2466936" cy="744085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91" name="Afrundet rektangel 380">
            <a:extLst>
              <a:ext uri="{FF2B5EF4-FFF2-40B4-BE49-F238E27FC236}">
                <a16:creationId xmlns:a16="http://schemas.microsoft.com/office/drawing/2014/main" id="{5A3D5B94-26F7-7147-BFC7-F88C988F3A18}"/>
              </a:ext>
            </a:extLst>
          </p:cNvPr>
          <p:cNvSpPr/>
          <p:nvPr/>
        </p:nvSpPr>
        <p:spPr>
          <a:xfrm>
            <a:off x="85291" y="32625"/>
            <a:ext cx="2466936" cy="782791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300" name="Afrundet rektangel 380">
            <a:extLst>
              <a:ext uri="{FF2B5EF4-FFF2-40B4-BE49-F238E27FC236}">
                <a16:creationId xmlns:a16="http://schemas.microsoft.com/office/drawing/2014/main" id="{DDD4E4C9-66F4-CB48-8C20-B4B7EDF94447}"/>
              </a:ext>
            </a:extLst>
          </p:cNvPr>
          <p:cNvSpPr/>
          <p:nvPr/>
        </p:nvSpPr>
        <p:spPr>
          <a:xfrm>
            <a:off x="8428518" y="10895905"/>
            <a:ext cx="2466936" cy="803378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01" name="Afrundet rektangel 380">
            <a:extLst>
              <a:ext uri="{FF2B5EF4-FFF2-40B4-BE49-F238E27FC236}">
                <a16:creationId xmlns:a16="http://schemas.microsoft.com/office/drawing/2014/main" id="{C53FD19C-C296-2443-953E-6D617D580918}"/>
              </a:ext>
            </a:extLst>
          </p:cNvPr>
          <p:cNvSpPr/>
          <p:nvPr/>
        </p:nvSpPr>
        <p:spPr>
          <a:xfrm>
            <a:off x="242717" y="11037104"/>
            <a:ext cx="2219473" cy="701418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06" name="Afrundet rektangel 380">
            <a:extLst>
              <a:ext uri="{FF2B5EF4-FFF2-40B4-BE49-F238E27FC236}">
                <a16:creationId xmlns:a16="http://schemas.microsoft.com/office/drawing/2014/main" id="{96424943-B857-6149-882E-9BAFE4F1D74E}"/>
              </a:ext>
            </a:extLst>
          </p:cNvPr>
          <p:cNvSpPr/>
          <p:nvPr/>
        </p:nvSpPr>
        <p:spPr>
          <a:xfrm>
            <a:off x="15014841" y="13707264"/>
            <a:ext cx="2389142" cy="943275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250" name="Lige pilforbindelse 249">
            <a:extLst>
              <a:ext uri="{FF2B5EF4-FFF2-40B4-BE49-F238E27FC236}">
                <a16:creationId xmlns:a16="http://schemas.microsoft.com/office/drawing/2014/main" id="{7A1ED4FB-EF29-4B8A-8ACE-D4D0B8C76DDE}"/>
              </a:ext>
            </a:extLst>
          </p:cNvPr>
          <p:cNvCxnSpPr>
            <a:cxnSpLocks/>
            <a:stCxn id="255" idx="3"/>
          </p:cNvCxnSpPr>
          <p:nvPr/>
        </p:nvCxnSpPr>
        <p:spPr>
          <a:xfrm flipV="1">
            <a:off x="15004399" y="13047702"/>
            <a:ext cx="1944686" cy="4565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1" name="Group 462">
            <a:extLst>
              <a:ext uri="{FF2B5EF4-FFF2-40B4-BE49-F238E27FC236}">
                <a16:creationId xmlns:a16="http://schemas.microsoft.com/office/drawing/2014/main" id="{B78507FC-C49F-48C7-81BD-A891EDD0D06A}"/>
              </a:ext>
            </a:extLst>
          </p:cNvPr>
          <p:cNvGrpSpPr/>
          <p:nvPr/>
        </p:nvGrpSpPr>
        <p:grpSpPr>
          <a:xfrm>
            <a:off x="12496448" y="13058413"/>
            <a:ext cx="2507951" cy="891678"/>
            <a:chOff x="23125501" y="13909209"/>
            <a:chExt cx="2507951" cy="891678"/>
          </a:xfrm>
          <a:noFill/>
        </p:grpSpPr>
        <p:sp>
          <p:nvSpPr>
            <p:cNvPr id="254" name="Afrundet rektangel 202">
              <a:extLst>
                <a:ext uri="{FF2B5EF4-FFF2-40B4-BE49-F238E27FC236}">
                  <a16:creationId xmlns:a16="http://schemas.microsoft.com/office/drawing/2014/main" id="{61977C9D-70E4-4C14-BD1D-D0B2926EDB03}"/>
                </a:ext>
              </a:extLst>
            </p:cNvPr>
            <p:cNvSpPr/>
            <p:nvPr/>
          </p:nvSpPr>
          <p:spPr>
            <a:xfrm>
              <a:off x="23185133" y="13974981"/>
              <a:ext cx="2365764" cy="676671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sz="1200" dirty="0">
                  <a:solidFill>
                    <a:schemeClr val="tx1"/>
                  </a:solidFill>
                </a:rPr>
                <a:t>365346003 |  Finding related to ability to use transport (finding)</a:t>
              </a:r>
              <a:endParaRPr lang="en-GB" sz="1200" i="1" dirty="0">
                <a:solidFill>
                  <a:schemeClr val="tx1"/>
                </a:solidFill>
                <a:highlight>
                  <a:srgbClr val="ABDDEF"/>
                </a:highlight>
              </a:endParaRPr>
            </a:p>
          </p:txBody>
        </p:sp>
        <p:sp>
          <p:nvSpPr>
            <p:cNvPr id="255" name="Afrundet rektangel 366">
              <a:extLst>
                <a:ext uri="{FF2B5EF4-FFF2-40B4-BE49-F238E27FC236}">
                  <a16:creationId xmlns:a16="http://schemas.microsoft.com/office/drawing/2014/main" id="{0E029CE5-C531-4DE8-96E6-97ADB9525F18}"/>
                </a:ext>
              </a:extLst>
            </p:cNvPr>
            <p:cNvSpPr/>
            <p:nvPr/>
          </p:nvSpPr>
          <p:spPr>
            <a:xfrm>
              <a:off x="23125501" y="13909209"/>
              <a:ext cx="2507951" cy="891678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73" name="Gruppe 272">
            <a:extLst>
              <a:ext uri="{FF2B5EF4-FFF2-40B4-BE49-F238E27FC236}">
                <a16:creationId xmlns:a16="http://schemas.microsoft.com/office/drawing/2014/main" id="{6B61D9A4-A81B-4D70-8046-1335F7942F8F}"/>
              </a:ext>
            </a:extLst>
          </p:cNvPr>
          <p:cNvGrpSpPr/>
          <p:nvPr/>
        </p:nvGrpSpPr>
        <p:grpSpPr>
          <a:xfrm>
            <a:off x="76598" y="5683947"/>
            <a:ext cx="2378251" cy="854920"/>
            <a:chOff x="6659663" y="1490986"/>
            <a:chExt cx="1743535" cy="562244"/>
          </a:xfrm>
          <a:noFill/>
        </p:grpSpPr>
        <p:sp>
          <p:nvSpPr>
            <p:cNvPr id="274" name="Afrundet rektangel 333">
              <a:extLst>
                <a:ext uri="{FF2B5EF4-FFF2-40B4-BE49-F238E27FC236}">
                  <a16:creationId xmlns:a16="http://schemas.microsoft.com/office/drawing/2014/main" id="{894AD9B8-DBDA-4964-AD4F-CC4A8231A344}"/>
                </a:ext>
              </a:extLst>
            </p:cNvPr>
            <p:cNvSpPr/>
            <p:nvPr/>
          </p:nvSpPr>
          <p:spPr>
            <a:xfrm>
              <a:off x="6692985" y="1556074"/>
              <a:ext cx="1671502" cy="411479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fr-FR" sz="1200" dirty="0"/>
                <a:t>106030000 | Muscle </a:t>
              </a:r>
              <a:r>
                <a:rPr lang="fr-FR" sz="1200" dirty="0" err="1"/>
                <a:t>finding</a:t>
              </a:r>
              <a:r>
                <a:rPr lang="fr-FR" sz="1200" dirty="0"/>
                <a:t> (</a:t>
              </a:r>
              <a:r>
                <a:rPr lang="fr-FR" sz="1200" dirty="0" err="1"/>
                <a:t>finding</a:t>
              </a:r>
              <a:r>
                <a:rPr lang="fr-FR" sz="1200" dirty="0"/>
                <a:t>)</a:t>
              </a:r>
            </a:p>
          </p:txBody>
        </p:sp>
        <p:sp>
          <p:nvSpPr>
            <p:cNvPr id="284" name="Afrundet rektangel 383">
              <a:extLst>
                <a:ext uri="{FF2B5EF4-FFF2-40B4-BE49-F238E27FC236}">
                  <a16:creationId xmlns:a16="http://schemas.microsoft.com/office/drawing/2014/main" id="{79B3FB24-45D4-450F-9050-86C26018AB8A}"/>
                </a:ext>
              </a:extLst>
            </p:cNvPr>
            <p:cNvSpPr/>
            <p:nvPr/>
          </p:nvSpPr>
          <p:spPr>
            <a:xfrm>
              <a:off x="6659663" y="1490986"/>
              <a:ext cx="1743535" cy="562244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290" name="Lige pilforbindelse 289">
            <a:extLst>
              <a:ext uri="{FF2B5EF4-FFF2-40B4-BE49-F238E27FC236}">
                <a16:creationId xmlns:a16="http://schemas.microsoft.com/office/drawing/2014/main" id="{E106244C-CB62-4068-8C0B-09F4BD7266CA}"/>
              </a:ext>
            </a:extLst>
          </p:cNvPr>
          <p:cNvCxnSpPr>
            <a:cxnSpLocks/>
            <a:stCxn id="310" idx="3"/>
            <a:endCxn id="333" idx="1"/>
          </p:cNvCxnSpPr>
          <p:nvPr/>
        </p:nvCxnSpPr>
        <p:spPr>
          <a:xfrm>
            <a:off x="2423897" y="3086865"/>
            <a:ext cx="3136902" cy="4172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8" name="Gruppe 307">
            <a:extLst>
              <a:ext uri="{FF2B5EF4-FFF2-40B4-BE49-F238E27FC236}">
                <a16:creationId xmlns:a16="http://schemas.microsoft.com/office/drawing/2014/main" id="{030AF50D-A151-4E34-8FAF-6BB71EEF889B}"/>
              </a:ext>
            </a:extLst>
          </p:cNvPr>
          <p:cNvGrpSpPr/>
          <p:nvPr/>
        </p:nvGrpSpPr>
        <p:grpSpPr>
          <a:xfrm>
            <a:off x="181070" y="2649185"/>
            <a:ext cx="2301561" cy="854920"/>
            <a:chOff x="8522690" y="1612424"/>
            <a:chExt cx="1846068" cy="504481"/>
          </a:xfrm>
          <a:noFill/>
        </p:grpSpPr>
        <p:sp>
          <p:nvSpPr>
            <p:cNvPr id="310" name="Afrundet rektangel 342">
              <a:extLst>
                <a:ext uri="{FF2B5EF4-FFF2-40B4-BE49-F238E27FC236}">
                  <a16:creationId xmlns:a16="http://schemas.microsoft.com/office/drawing/2014/main" id="{B380F1C6-2077-4206-BD6E-32FE20B5E15E}"/>
                </a:ext>
              </a:extLst>
            </p:cNvPr>
            <p:cNvSpPr/>
            <p:nvPr/>
          </p:nvSpPr>
          <p:spPr>
            <a:xfrm>
              <a:off x="8568404" y="1672269"/>
              <a:ext cx="1753244" cy="396853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</a:rPr>
                <a:t>118952005 | Joint finding (finding)</a:t>
              </a:r>
              <a:endParaRPr lang="en-GB" sz="1200" i="1" dirty="0">
                <a:solidFill>
                  <a:schemeClr val="tx1"/>
                </a:solidFill>
                <a:highlight>
                  <a:srgbClr val="ABDDEF"/>
                </a:highlight>
              </a:endParaRPr>
            </a:p>
          </p:txBody>
        </p:sp>
        <p:sp>
          <p:nvSpPr>
            <p:cNvPr id="311" name="Afrundet rektangel 383">
              <a:extLst>
                <a:ext uri="{FF2B5EF4-FFF2-40B4-BE49-F238E27FC236}">
                  <a16:creationId xmlns:a16="http://schemas.microsoft.com/office/drawing/2014/main" id="{0FE7A5E9-9D7B-4DA9-915E-04D0DC5EB269}"/>
                </a:ext>
              </a:extLst>
            </p:cNvPr>
            <p:cNvSpPr/>
            <p:nvPr/>
          </p:nvSpPr>
          <p:spPr>
            <a:xfrm>
              <a:off x="8522690" y="1612424"/>
              <a:ext cx="1846068" cy="504481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316" name="Gruppe 315">
            <a:extLst>
              <a:ext uri="{FF2B5EF4-FFF2-40B4-BE49-F238E27FC236}">
                <a16:creationId xmlns:a16="http://schemas.microsoft.com/office/drawing/2014/main" id="{C3F229C2-27B7-495F-9273-EDC774FA550D}"/>
              </a:ext>
            </a:extLst>
          </p:cNvPr>
          <p:cNvGrpSpPr/>
          <p:nvPr/>
        </p:nvGrpSpPr>
        <p:grpSpPr>
          <a:xfrm>
            <a:off x="20034473" y="272734"/>
            <a:ext cx="2487660" cy="851840"/>
            <a:chOff x="21403644" y="6639631"/>
            <a:chExt cx="2393383" cy="837405"/>
          </a:xfrm>
          <a:noFill/>
        </p:grpSpPr>
        <p:sp>
          <p:nvSpPr>
            <p:cNvPr id="319" name="Afrundet rektangel 52">
              <a:extLst>
                <a:ext uri="{FF2B5EF4-FFF2-40B4-BE49-F238E27FC236}">
                  <a16:creationId xmlns:a16="http://schemas.microsoft.com/office/drawing/2014/main" id="{22E9CF8B-9F38-4977-BEAA-374F642AA8F9}"/>
                </a:ext>
              </a:extLst>
            </p:cNvPr>
            <p:cNvSpPr/>
            <p:nvPr/>
          </p:nvSpPr>
          <p:spPr>
            <a:xfrm>
              <a:off x="21465899" y="6710886"/>
              <a:ext cx="2246254" cy="665187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00" dirty="0">
                  <a:solidFill>
                    <a:schemeClr val="tx1"/>
                  </a:solidFill>
                </a:rPr>
                <a:t>106019003 |</a:t>
              </a:r>
              <a:r>
                <a:rPr lang="en-GB" sz="1100" b="0" i="0" dirty="0">
                  <a:solidFill>
                    <a:schemeClr val="tx1"/>
                  </a:solidFill>
                  <a:effectLst/>
                </a:rPr>
                <a:t>  Finding of elimination pattern (finding)</a:t>
              </a:r>
              <a:br>
                <a:rPr lang="en-GB" sz="1100" b="0" i="0" dirty="0">
                  <a:solidFill>
                    <a:schemeClr val="tx1"/>
                  </a:solidFill>
                  <a:effectLst/>
                </a:rPr>
              </a:br>
              <a:endParaRPr lang="en-GB" sz="1100" dirty="0">
                <a:solidFill>
                  <a:schemeClr val="tx1"/>
                </a:solidFill>
              </a:endParaRPr>
            </a:p>
          </p:txBody>
        </p:sp>
        <p:sp>
          <p:nvSpPr>
            <p:cNvPr id="320" name="Afrundet rektangel 315">
              <a:extLst>
                <a:ext uri="{FF2B5EF4-FFF2-40B4-BE49-F238E27FC236}">
                  <a16:creationId xmlns:a16="http://schemas.microsoft.com/office/drawing/2014/main" id="{BEFB48E8-99BE-4BF4-AAAF-887D1251E5CC}"/>
                </a:ext>
              </a:extLst>
            </p:cNvPr>
            <p:cNvSpPr/>
            <p:nvPr/>
          </p:nvSpPr>
          <p:spPr>
            <a:xfrm>
              <a:off x="21403644" y="6639631"/>
              <a:ext cx="2393383" cy="837405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321" name="Lige pilforbindelse 320">
            <a:extLst>
              <a:ext uri="{FF2B5EF4-FFF2-40B4-BE49-F238E27FC236}">
                <a16:creationId xmlns:a16="http://schemas.microsoft.com/office/drawing/2014/main" id="{E39B5BE8-4E85-4F98-A6B5-353FB826D8F0}"/>
              </a:ext>
            </a:extLst>
          </p:cNvPr>
          <p:cNvCxnSpPr>
            <a:cxnSpLocks/>
            <a:stCxn id="319" idx="1"/>
            <a:endCxn id="7" idx="3"/>
          </p:cNvCxnSpPr>
          <p:nvPr/>
        </p:nvCxnSpPr>
        <p:spPr>
          <a:xfrm flipH="1">
            <a:off x="19626960" y="683542"/>
            <a:ext cx="472220" cy="16129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2" name="Lige pilforbindelse 321">
            <a:extLst>
              <a:ext uri="{FF2B5EF4-FFF2-40B4-BE49-F238E27FC236}">
                <a16:creationId xmlns:a16="http://schemas.microsoft.com/office/drawing/2014/main" id="{C2E0A2D7-ED45-4084-8140-394AB2CC684A}"/>
              </a:ext>
            </a:extLst>
          </p:cNvPr>
          <p:cNvCxnSpPr>
            <a:cxnSpLocks/>
            <a:stCxn id="324" idx="0"/>
            <a:endCxn id="49" idx="2"/>
          </p:cNvCxnSpPr>
          <p:nvPr/>
        </p:nvCxnSpPr>
        <p:spPr>
          <a:xfrm flipV="1">
            <a:off x="14857699" y="4770310"/>
            <a:ext cx="1921364" cy="17313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3" name="Gruppe 322">
            <a:extLst>
              <a:ext uri="{FF2B5EF4-FFF2-40B4-BE49-F238E27FC236}">
                <a16:creationId xmlns:a16="http://schemas.microsoft.com/office/drawing/2014/main" id="{EDAF2FFE-7159-4C2E-98AA-D898AE864A65}"/>
              </a:ext>
            </a:extLst>
          </p:cNvPr>
          <p:cNvGrpSpPr/>
          <p:nvPr/>
        </p:nvGrpSpPr>
        <p:grpSpPr>
          <a:xfrm>
            <a:off x="14027752" y="6437575"/>
            <a:ext cx="1661150" cy="540066"/>
            <a:chOff x="8522690" y="1612424"/>
            <a:chExt cx="1846068" cy="504481"/>
          </a:xfrm>
          <a:noFill/>
        </p:grpSpPr>
        <p:sp>
          <p:nvSpPr>
            <p:cNvPr id="324" name="Afrundet rektangel 342">
              <a:extLst>
                <a:ext uri="{FF2B5EF4-FFF2-40B4-BE49-F238E27FC236}">
                  <a16:creationId xmlns:a16="http://schemas.microsoft.com/office/drawing/2014/main" id="{06DDB077-D172-46BF-B3E5-5B703B7F454D}"/>
                </a:ext>
              </a:extLst>
            </p:cNvPr>
            <p:cNvSpPr/>
            <p:nvPr/>
          </p:nvSpPr>
          <p:spPr>
            <a:xfrm>
              <a:off x="8568404" y="1672269"/>
              <a:ext cx="1753244" cy="396853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</a:rPr>
                <a:t>298304004 | Finding of balance (finding)</a:t>
              </a:r>
            </a:p>
          </p:txBody>
        </p:sp>
        <p:sp>
          <p:nvSpPr>
            <p:cNvPr id="325" name="Afrundet rektangel 383">
              <a:extLst>
                <a:ext uri="{FF2B5EF4-FFF2-40B4-BE49-F238E27FC236}">
                  <a16:creationId xmlns:a16="http://schemas.microsoft.com/office/drawing/2014/main" id="{8495A2DF-799D-4CBB-BB55-C98B2132FF40}"/>
                </a:ext>
              </a:extLst>
            </p:cNvPr>
            <p:cNvSpPr/>
            <p:nvPr/>
          </p:nvSpPr>
          <p:spPr>
            <a:xfrm>
              <a:off x="8522690" y="1612424"/>
              <a:ext cx="1846068" cy="504481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350" name="Lige pilforbindelse 349">
            <a:extLst>
              <a:ext uri="{FF2B5EF4-FFF2-40B4-BE49-F238E27FC236}">
                <a16:creationId xmlns:a16="http://schemas.microsoft.com/office/drawing/2014/main" id="{29DC4750-CC2F-450A-A46A-6C4714181017}"/>
              </a:ext>
            </a:extLst>
          </p:cNvPr>
          <p:cNvCxnSpPr>
            <a:cxnSpLocks/>
            <a:stCxn id="264" idx="0"/>
            <a:endCxn id="333" idx="2"/>
          </p:cNvCxnSpPr>
          <p:nvPr/>
        </p:nvCxnSpPr>
        <p:spPr>
          <a:xfrm flipV="1">
            <a:off x="4772526" y="3708817"/>
            <a:ext cx="1513724" cy="20653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7" name="Lige pilforbindelse 356">
            <a:extLst>
              <a:ext uri="{FF2B5EF4-FFF2-40B4-BE49-F238E27FC236}">
                <a16:creationId xmlns:a16="http://schemas.microsoft.com/office/drawing/2014/main" id="{17E42BDD-987E-42E7-A218-5FF77D5E6CF1}"/>
              </a:ext>
            </a:extLst>
          </p:cNvPr>
          <p:cNvCxnSpPr>
            <a:cxnSpLocks/>
            <a:stCxn id="360" idx="0"/>
            <a:endCxn id="221" idx="2"/>
          </p:cNvCxnSpPr>
          <p:nvPr/>
        </p:nvCxnSpPr>
        <p:spPr>
          <a:xfrm flipV="1">
            <a:off x="8946004" y="4000345"/>
            <a:ext cx="868213" cy="16586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8" name="Gruppe 357">
            <a:extLst>
              <a:ext uri="{FF2B5EF4-FFF2-40B4-BE49-F238E27FC236}">
                <a16:creationId xmlns:a16="http://schemas.microsoft.com/office/drawing/2014/main" id="{288C0778-C3F2-4C46-84B2-82B4940B287E}"/>
              </a:ext>
            </a:extLst>
          </p:cNvPr>
          <p:cNvGrpSpPr/>
          <p:nvPr/>
        </p:nvGrpSpPr>
        <p:grpSpPr>
          <a:xfrm>
            <a:off x="7845382" y="5658969"/>
            <a:ext cx="2201243" cy="672529"/>
            <a:chOff x="7115229" y="6804601"/>
            <a:chExt cx="1599208" cy="639866"/>
          </a:xfrm>
          <a:noFill/>
        </p:grpSpPr>
        <p:sp>
          <p:nvSpPr>
            <p:cNvPr id="359" name="Afrundet rektangel 195">
              <a:extLst>
                <a:ext uri="{FF2B5EF4-FFF2-40B4-BE49-F238E27FC236}">
                  <a16:creationId xmlns:a16="http://schemas.microsoft.com/office/drawing/2014/main" id="{B3DEAB01-681B-4741-81B5-C40045F7FC13}"/>
                </a:ext>
              </a:extLst>
            </p:cNvPr>
            <p:cNvSpPr/>
            <p:nvPr/>
          </p:nvSpPr>
          <p:spPr>
            <a:xfrm>
              <a:off x="7243119" y="6905521"/>
              <a:ext cx="1366170" cy="409435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200" dirty="0">
                <a:solidFill>
                  <a:schemeClr val="tx1"/>
                </a:solidFill>
              </a:endParaRPr>
            </a:p>
            <a:p>
              <a:pPr algn="ctr" defTabSz="1752053"/>
              <a:r>
                <a:rPr lang="en-GB" sz="1200" dirty="0">
                  <a:solidFill>
                    <a:schemeClr val="tx1"/>
                  </a:solidFill>
                </a:rPr>
                <a:t>22253000 |</a:t>
              </a:r>
              <a:r>
                <a:rPr lang="en-GB" sz="1200" b="0" i="0" dirty="0">
                  <a:solidFill>
                    <a:schemeClr val="tx1"/>
                  </a:solidFill>
                  <a:effectLst/>
                </a:rPr>
                <a:t> Pain (finding)</a:t>
              </a:r>
              <a:br>
                <a:rPr lang="en-GB" sz="1200" b="0" i="0" dirty="0">
                  <a:solidFill>
                    <a:schemeClr val="tx1"/>
                  </a:solidFill>
                  <a:effectLst/>
                </a:rPr>
              </a:br>
              <a:endParaRPr lang="en-GB" sz="1200" dirty="0">
                <a:solidFill>
                  <a:schemeClr val="tx1"/>
                </a:solidFill>
              </a:endParaRPr>
            </a:p>
          </p:txBody>
        </p:sp>
        <p:sp>
          <p:nvSpPr>
            <p:cNvPr id="360" name="Afrundet rektangel 379">
              <a:extLst>
                <a:ext uri="{FF2B5EF4-FFF2-40B4-BE49-F238E27FC236}">
                  <a16:creationId xmlns:a16="http://schemas.microsoft.com/office/drawing/2014/main" id="{BB59DE97-51DD-451A-8665-B66457BECC2C}"/>
                </a:ext>
              </a:extLst>
            </p:cNvPr>
            <p:cNvSpPr/>
            <p:nvPr/>
          </p:nvSpPr>
          <p:spPr>
            <a:xfrm>
              <a:off x="7115229" y="6804601"/>
              <a:ext cx="1599208" cy="639866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389" name="Afrundet rektangel 52">
            <a:extLst>
              <a:ext uri="{FF2B5EF4-FFF2-40B4-BE49-F238E27FC236}">
                <a16:creationId xmlns:a16="http://schemas.microsoft.com/office/drawing/2014/main" id="{10354A96-4982-49BB-89D4-4D86BCB5FD91}"/>
              </a:ext>
            </a:extLst>
          </p:cNvPr>
          <p:cNvSpPr/>
          <p:nvPr/>
        </p:nvSpPr>
        <p:spPr>
          <a:xfrm>
            <a:off x="17442018" y="8246441"/>
            <a:ext cx="2165074" cy="59641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200" dirty="0"/>
              <a:t>106129007 |</a:t>
            </a:r>
            <a:r>
              <a:rPr lang="en-GB" sz="1200" dirty="0"/>
              <a:t> Motor function </a:t>
            </a:r>
            <a:r>
              <a:rPr lang="en-GB" sz="1200" dirty="0" err="1"/>
              <a:t>behavior</a:t>
            </a:r>
            <a:r>
              <a:rPr lang="en-GB" sz="1200" dirty="0"/>
              <a:t> finding (finding)</a:t>
            </a:r>
            <a:endParaRPr lang="da-DK" sz="1200" dirty="0"/>
          </a:p>
        </p:txBody>
      </p:sp>
      <p:cxnSp>
        <p:nvCxnSpPr>
          <p:cNvPr id="390" name="Lige pilforbindelse 176">
            <a:extLst>
              <a:ext uri="{FF2B5EF4-FFF2-40B4-BE49-F238E27FC236}">
                <a16:creationId xmlns:a16="http://schemas.microsoft.com/office/drawing/2014/main" id="{3A1EB5F6-277F-4220-977D-0AA999E5F937}"/>
              </a:ext>
            </a:extLst>
          </p:cNvPr>
          <p:cNvCxnSpPr>
            <a:cxnSpLocks/>
            <a:stCxn id="389" idx="0"/>
            <a:endCxn id="361" idx="2"/>
          </p:cNvCxnSpPr>
          <p:nvPr/>
        </p:nvCxnSpPr>
        <p:spPr>
          <a:xfrm flipV="1">
            <a:off x="18524555" y="6393303"/>
            <a:ext cx="3555" cy="18531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1" name="Afrundet rektangel 380">
            <a:extLst>
              <a:ext uri="{FF2B5EF4-FFF2-40B4-BE49-F238E27FC236}">
                <a16:creationId xmlns:a16="http://schemas.microsoft.com/office/drawing/2014/main" id="{3C53F6DD-7A3B-4843-B077-82256B9B7460}"/>
              </a:ext>
            </a:extLst>
          </p:cNvPr>
          <p:cNvSpPr/>
          <p:nvPr/>
        </p:nvSpPr>
        <p:spPr>
          <a:xfrm>
            <a:off x="17384276" y="8176344"/>
            <a:ext cx="2287667" cy="708116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405" name="Gruppe 404">
            <a:extLst>
              <a:ext uri="{FF2B5EF4-FFF2-40B4-BE49-F238E27FC236}">
                <a16:creationId xmlns:a16="http://schemas.microsoft.com/office/drawing/2014/main" id="{A815F2EB-C677-45C2-B1B8-87301CDFD7E5}"/>
              </a:ext>
            </a:extLst>
          </p:cNvPr>
          <p:cNvGrpSpPr/>
          <p:nvPr/>
        </p:nvGrpSpPr>
        <p:grpSpPr>
          <a:xfrm>
            <a:off x="14672963" y="2116154"/>
            <a:ext cx="1715317" cy="854920"/>
            <a:chOff x="8522690" y="1612424"/>
            <a:chExt cx="1846068" cy="504481"/>
          </a:xfrm>
          <a:noFill/>
        </p:grpSpPr>
        <p:sp>
          <p:nvSpPr>
            <p:cNvPr id="411" name="Afrundet rektangel 342">
              <a:extLst>
                <a:ext uri="{FF2B5EF4-FFF2-40B4-BE49-F238E27FC236}">
                  <a16:creationId xmlns:a16="http://schemas.microsoft.com/office/drawing/2014/main" id="{5BC41890-E194-4CB8-80DA-93AED09520ED}"/>
                </a:ext>
              </a:extLst>
            </p:cNvPr>
            <p:cNvSpPr/>
            <p:nvPr/>
          </p:nvSpPr>
          <p:spPr>
            <a:xfrm>
              <a:off x="8568404" y="1672269"/>
              <a:ext cx="1753244" cy="396853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200" dirty="0">
                  <a:solidFill>
                    <a:schemeClr val="tx1"/>
                  </a:solidFill>
                </a:rPr>
                <a:t>267038008 |</a:t>
              </a:r>
              <a:r>
                <a:rPr lang="en-GB" sz="1200" b="0" i="0" dirty="0" err="1">
                  <a:solidFill>
                    <a:schemeClr val="tx1"/>
                  </a:solidFill>
                  <a:effectLst/>
                </a:rPr>
                <a:t>Edema</a:t>
              </a:r>
              <a:r>
                <a:rPr lang="en-GB" sz="1200" b="0" i="0" dirty="0">
                  <a:solidFill>
                    <a:schemeClr val="tx1"/>
                  </a:solidFill>
                  <a:effectLst/>
                </a:rPr>
                <a:t> (finding)</a:t>
              </a:r>
              <a:endParaRPr lang="en-GB" sz="1200" dirty="0">
                <a:solidFill>
                  <a:schemeClr val="tx1"/>
                </a:solidFill>
              </a:endParaRPr>
            </a:p>
          </p:txBody>
        </p:sp>
        <p:sp>
          <p:nvSpPr>
            <p:cNvPr id="412" name="Afrundet rektangel 383">
              <a:extLst>
                <a:ext uri="{FF2B5EF4-FFF2-40B4-BE49-F238E27FC236}">
                  <a16:creationId xmlns:a16="http://schemas.microsoft.com/office/drawing/2014/main" id="{6AAFBFE6-8486-455E-9FE8-0B5F1FD7F759}"/>
                </a:ext>
              </a:extLst>
            </p:cNvPr>
            <p:cNvSpPr/>
            <p:nvPr/>
          </p:nvSpPr>
          <p:spPr>
            <a:xfrm>
              <a:off x="8522690" y="1612424"/>
              <a:ext cx="1846068" cy="504481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418" name="Lige pilforbindelse 417">
            <a:extLst>
              <a:ext uri="{FF2B5EF4-FFF2-40B4-BE49-F238E27FC236}">
                <a16:creationId xmlns:a16="http://schemas.microsoft.com/office/drawing/2014/main" id="{04F16A4B-CA1E-4903-B4E5-419BF799A7F8}"/>
              </a:ext>
            </a:extLst>
          </p:cNvPr>
          <p:cNvCxnSpPr>
            <a:cxnSpLocks/>
            <a:stCxn id="412" idx="0"/>
            <a:endCxn id="5" idx="2"/>
          </p:cNvCxnSpPr>
          <p:nvPr/>
        </p:nvCxnSpPr>
        <p:spPr>
          <a:xfrm flipH="1" flipV="1">
            <a:off x="14095549" y="1894060"/>
            <a:ext cx="1435073" cy="22209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3" name="Gruppe 402">
            <a:extLst>
              <a:ext uri="{FF2B5EF4-FFF2-40B4-BE49-F238E27FC236}">
                <a16:creationId xmlns:a16="http://schemas.microsoft.com/office/drawing/2014/main" id="{B0023341-1209-4D9A-87D1-BFD5449CACF1}"/>
              </a:ext>
            </a:extLst>
          </p:cNvPr>
          <p:cNvGrpSpPr/>
          <p:nvPr/>
        </p:nvGrpSpPr>
        <p:grpSpPr>
          <a:xfrm>
            <a:off x="24256299" y="1196607"/>
            <a:ext cx="2368907" cy="494209"/>
            <a:chOff x="21465894" y="6669092"/>
            <a:chExt cx="2279130" cy="497578"/>
          </a:xfrm>
          <a:noFill/>
        </p:grpSpPr>
        <p:sp>
          <p:nvSpPr>
            <p:cNvPr id="404" name="Afrundet rektangel 52">
              <a:extLst>
                <a:ext uri="{FF2B5EF4-FFF2-40B4-BE49-F238E27FC236}">
                  <a16:creationId xmlns:a16="http://schemas.microsoft.com/office/drawing/2014/main" id="{197D0D40-1AAB-4208-8966-C88CD4D51740}"/>
                </a:ext>
              </a:extLst>
            </p:cNvPr>
            <p:cNvSpPr/>
            <p:nvPr/>
          </p:nvSpPr>
          <p:spPr>
            <a:xfrm>
              <a:off x="21465899" y="6710885"/>
              <a:ext cx="2246254" cy="407161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298325004 | Finding of movement (finding)</a:t>
              </a:r>
              <a:endParaRPr lang="en-GB" sz="1199" i="1" dirty="0">
                <a:solidFill>
                  <a:prstClr val="black"/>
                </a:solidFill>
                <a:highlight>
                  <a:srgbClr val="ABDDEF"/>
                </a:highlight>
                <a:latin typeface="Calibri" panose="020F0502020204030204"/>
              </a:endParaRPr>
            </a:p>
          </p:txBody>
        </p:sp>
        <p:sp>
          <p:nvSpPr>
            <p:cNvPr id="413" name="Afrundet rektangel 315">
              <a:extLst>
                <a:ext uri="{FF2B5EF4-FFF2-40B4-BE49-F238E27FC236}">
                  <a16:creationId xmlns:a16="http://schemas.microsoft.com/office/drawing/2014/main" id="{150F3449-265C-4C75-9932-F0D558835361}"/>
                </a:ext>
              </a:extLst>
            </p:cNvPr>
            <p:cNvSpPr/>
            <p:nvPr/>
          </p:nvSpPr>
          <p:spPr>
            <a:xfrm>
              <a:off x="21465894" y="6669092"/>
              <a:ext cx="2279130" cy="497578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414" name="Lige pilforbindelse 413">
            <a:extLst>
              <a:ext uri="{FF2B5EF4-FFF2-40B4-BE49-F238E27FC236}">
                <a16:creationId xmlns:a16="http://schemas.microsoft.com/office/drawing/2014/main" id="{327F163D-2DDE-4FDB-8C5C-F5CC32BE94E7}"/>
              </a:ext>
            </a:extLst>
          </p:cNvPr>
          <p:cNvCxnSpPr>
            <a:cxnSpLocks/>
            <a:stCxn id="404" idx="1"/>
            <a:endCxn id="7" idx="3"/>
          </p:cNvCxnSpPr>
          <p:nvPr/>
        </p:nvCxnSpPr>
        <p:spPr>
          <a:xfrm flipH="1">
            <a:off x="19626960" y="1440319"/>
            <a:ext cx="4629344" cy="85613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8" name="Afrundet rektangel 380">
            <a:extLst>
              <a:ext uri="{FF2B5EF4-FFF2-40B4-BE49-F238E27FC236}">
                <a16:creationId xmlns:a16="http://schemas.microsoft.com/office/drawing/2014/main" id="{68154C86-B03A-44D5-B3C8-8169FA720037}"/>
              </a:ext>
            </a:extLst>
          </p:cNvPr>
          <p:cNvSpPr/>
          <p:nvPr/>
        </p:nvSpPr>
        <p:spPr>
          <a:xfrm>
            <a:off x="275694" y="10288283"/>
            <a:ext cx="2185995" cy="682052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9" name="Afrundet rektangel 52">
            <a:extLst>
              <a:ext uri="{FF2B5EF4-FFF2-40B4-BE49-F238E27FC236}">
                <a16:creationId xmlns:a16="http://schemas.microsoft.com/office/drawing/2014/main" id="{019BDA2C-8CEF-4B1F-9AE1-9B9FBE18FDCD}"/>
              </a:ext>
            </a:extLst>
          </p:cNvPr>
          <p:cNvSpPr/>
          <p:nvPr/>
        </p:nvSpPr>
        <p:spPr>
          <a:xfrm>
            <a:off x="305848" y="10336925"/>
            <a:ext cx="2069692" cy="59983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200" dirty="0">
                <a:solidFill>
                  <a:schemeClr val="tx1"/>
                </a:solidFill>
              </a:rPr>
              <a:t>106138009 | Learning finding (finding)</a:t>
            </a:r>
            <a:br>
              <a:rPr lang="da-DK" sz="1200" dirty="0">
                <a:solidFill>
                  <a:schemeClr val="tx1"/>
                </a:solidFill>
              </a:rPr>
            </a:br>
            <a:endParaRPr lang="en-GB" sz="1200" i="1" dirty="0">
              <a:solidFill>
                <a:schemeClr val="tx1"/>
              </a:solidFill>
            </a:endParaRPr>
          </a:p>
        </p:txBody>
      </p:sp>
      <p:cxnSp>
        <p:nvCxnSpPr>
          <p:cNvPr id="220" name="Lige pilforbindelse 326">
            <a:extLst>
              <a:ext uri="{FF2B5EF4-FFF2-40B4-BE49-F238E27FC236}">
                <a16:creationId xmlns:a16="http://schemas.microsoft.com/office/drawing/2014/main" id="{CC2661D4-38B6-4D16-B435-9271F715F387}"/>
              </a:ext>
            </a:extLst>
          </p:cNvPr>
          <p:cNvCxnSpPr>
            <a:cxnSpLocks/>
            <a:stCxn id="219" idx="0"/>
            <a:endCxn id="349" idx="1"/>
          </p:cNvCxnSpPr>
          <p:nvPr/>
        </p:nvCxnSpPr>
        <p:spPr>
          <a:xfrm flipV="1">
            <a:off x="1340694" y="10013556"/>
            <a:ext cx="1720269" cy="32336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6" name="Afrundet rektangel 52">
            <a:extLst>
              <a:ext uri="{FF2B5EF4-FFF2-40B4-BE49-F238E27FC236}">
                <a16:creationId xmlns:a16="http://schemas.microsoft.com/office/drawing/2014/main" id="{164504B2-07EE-4455-BB8D-EB2B6EE5299C}"/>
              </a:ext>
            </a:extLst>
          </p:cNvPr>
          <p:cNvSpPr/>
          <p:nvPr/>
        </p:nvSpPr>
        <p:spPr>
          <a:xfrm>
            <a:off x="16426692" y="6470249"/>
            <a:ext cx="1781281" cy="645447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364786002 | Finding of eating ability (finding)|</a:t>
            </a:r>
          </a:p>
        </p:txBody>
      </p:sp>
      <p:sp>
        <p:nvSpPr>
          <p:cNvPr id="227" name="Afrundet rektangel 52">
            <a:extLst>
              <a:ext uri="{FF2B5EF4-FFF2-40B4-BE49-F238E27FC236}">
                <a16:creationId xmlns:a16="http://schemas.microsoft.com/office/drawing/2014/main" id="{ABDCCAD9-B104-4CC7-BFC1-F043873F1282}"/>
              </a:ext>
            </a:extLst>
          </p:cNvPr>
          <p:cNvSpPr/>
          <p:nvPr/>
        </p:nvSpPr>
        <p:spPr>
          <a:xfrm>
            <a:off x="16409649" y="7181691"/>
            <a:ext cx="1968988" cy="645447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da-DK" sz="1199" dirty="0">
                <a:solidFill>
                  <a:prstClr val="black"/>
                </a:solidFill>
                <a:latin typeface="Calibri" panose="020F0502020204030204"/>
              </a:rPr>
              <a:t>364797002 |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Finding related to ability to swallow (finding)</a:t>
            </a:r>
          </a:p>
        </p:txBody>
      </p:sp>
      <p:cxnSp>
        <p:nvCxnSpPr>
          <p:cNvPr id="228" name="Lige pilforbindelse 258">
            <a:extLst>
              <a:ext uri="{FF2B5EF4-FFF2-40B4-BE49-F238E27FC236}">
                <a16:creationId xmlns:a16="http://schemas.microsoft.com/office/drawing/2014/main" id="{AF715BA0-3A8F-449D-A68C-8013EE3020F8}"/>
              </a:ext>
            </a:extLst>
          </p:cNvPr>
          <p:cNvCxnSpPr>
            <a:cxnSpLocks/>
            <a:stCxn id="227" idx="1"/>
          </p:cNvCxnSpPr>
          <p:nvPr/>
        </p:nvCxnSpPr>
        <p:spPr>
          <a:xfrm flipH="1" flipV="1">
            <a:off x="16392006" y="6364386"/>
            <a:ext cx="17643" cy="114002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Lige pilforbindelse 258">
            <a:extLst>
              <a:ext uri="{FF2B5EF4-FFF2-40B4-BE49-F238E27FC236}">
                <a16:creationId xmlns:a16="http://schemas.microsoft.com/office/drawing/2014/main" id="{0A029AF5-75C4-4A6E-9BB6-22C645D5618B}"/>
              </a:ext>
            </a:extLst>
          </p:cNvPr>
          <p:cNvCxnSpPr>
            <a:cxnSpLocks/>
            <a:stCxn id="226" idx="0"/>
            <a:endCxn id="286" idx="2"/>
          </p:cNvCxnSpPr>
          <p:nvPr/>
        </p:nvCxnSpPr>
        <p:spPr>
          <a:xfrm flipH="1" flipV="1">
            <a:off x="16581643" y="6249776"/>
            <a:ext cx="735690" cy="22047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" name="Afrundet rektangel 380">
            <a:extLst>
              <a:ext uri="{FF2B5EF4-FFF2-40B4-BE49-F238E27FC236}">
                <a16:creationId xmlns:a16="http://schemas.microsoft.com/office/drawing/2014/main" id="{6F7CF803-9379-4715-8F5E-6DF1050E532F}"/>
              </a:ext>
            </a:extLst>
          </p:cNvPr>
          <p:cNvSpPr/>
          <p:nvPr/>
        </p:nvSpPr>
        <p:spPr>
          <a:xfrm>
            <a:off x="16388280" y="7179503"/>
            <a:ext cx="2076003" cy="708116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1" name="Afrundet rektangel 380">
            <a:extLst>
              <a:ext uri="{FF2B5EF4-FFF2-40B4-BE49-F238E27FC236}">
                <a16:creationId xmlns:a16="http://schemas.microsoft.com/office/drawing/2014/main" id="{486AD9EE-1C2F-4B8E-B578-37714E4395A0}"/>
              </a:ext>
            </a:extLst>
          </p:cNvPr>
          <p:cNvSpPr/>
          <p:nvPr/>
        </p:nvSpPr>
        <p:spPr>
          <a:xfrm>
            <a:off x="16329852" y="6417434"/>
            <a:ext cx="1972132" cy="708116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2" name="Afrundet rektangel 52">
            <a:extLst>
              <a:ext uri="{FF2B5EF4-FFF2-40B4-BE49-F238E27FC236}">
                <a16:creationId xmlns:a16="http://schemas.microsoft.com/office/drawing/2014/main" id="{86D02678-FFE3-4EC4-BDA8-3BDB8FFD7B96}"/>
              </a:ext>
            </a:extLst>
          </p:cNvPr>
          <p:cNvSpPr/>
          <p:nvPr/>
        </p:nvSpPr>
        <p:spPr>
          <a:xfrm>
            <a:off x="14132849" y="7703782"/>
            <a:ext cx="1618966" cy="64543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fr-FR" sz="1200" dirty="0"/>
              <a:t>365091003</a:t>
            </a:r>
            <a:r>
              <a:rPr lang="da-DK" sz="1199" dirty="0">
                <a:solidFill>
                  <a:prstClr val="black"/>
                </a:solidFill>
              </a:rPr>
              <a:t> |</a:t>
            </a:r>
            <a:r>
              <a:rPr lang="en-GB" sz="1199" dirty="0">
                <a:solidFill>
                  <a:prstClr val="black"/>
                </a:solidFill>
              </a:rPr>
              <a:t> Finding related to ability to manage time (finding)</a:t>
            </a:r>
            <a:endParaRPr lang="en-GB" sz="1199" i="1" dirty="0">
              <a:solidFill>
                <a:prstClr val="black"/>
              </a:solidFill>
              <a:highlight>
                <a:srgbClr val="ABDDEF"/>
              </a:highlight>
              <a:latin typeface="Calibri" panose="020F0502020204030204"/>
            </a:endParaRPr>
          </a:p>
        </p:txBody>
      </p:sp>
      <p:cxnSp>
        <p:nvCxnSpPr>
          <p:cNvPr id="233" name="Lige pilforbindelse 326">
            <a:extLst>
              <a:ext uri="{FF2B5EF4-FFF2-40B4-BE49-F238E27FC236}">
                <a16:creationId xmlns:a16="http://schemas.microsoft.com/office/drawing/2014/main" id="{BDF95C5D-B782-4869-81D6-073ACAC47D3A}"/>
              </a:ext>
            </a:extLst>
          </p:cNvPr>
          <p:cNvCxnSpPr>
            <a:cxnSpLocks/>
            <a:stCxn id="232" idx="1"/>
            <a:endCxn id="368" idx="3"/>
          </p:cNvCxnSpPr>
          <p:nvPr/>
        </p:nvCxnSpPr>
        <p:spPr>
          <a:xfrm flipH="1" flipV="1">
            <a:off x="13826900" y="7617254"/>
            <a:ext cx="305949" cy="40924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4" name="Afrundet rektangel 268">
            <a:extLst>
              <a:ext uri="{FF2B5EF4-FFF2-40B4-BE49-F238E27FC236}">
                <a16:creationId xmlns:a16="http://schemas.microsoft.com/office/drawing/2014/main" id="{09E12EEA-F156-4748-B538-44EB2E81AF14}"/>
              </a:ext>
            </a:extLst>
          </p:cNvPr>
          <p:cNvSpPr/>
          <p:nvPr/>
        </p:nvSpPr>
        <p:spPr>
          <a:xfrm>
            <a:off x="14066170" y="7635631"/>
            <a:ext cx="1750221" cy="830652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235" name="Gruppe 234">
            <a:extLst>
              <a:ext uri="{FF2B5EF4-FFF2-40B4-BE49-F238E27FC236}">
                <a16:creationId xmlns:a16="http://schemas.microsoft.com/office/drawing/2014/main" id="{F7FF1C78-E42C-4B7E-BC8B-44F728EDEAFF}"/>
              </a:ext>
            </a:extLst>
          </p:cNvPr>
          <p:cNvGrpSpPr/>
          <p:nvPr/>
        </p:nvGrpSpPr>
        <p:grpSpPr>
          <a:xfrm>
            <a:off x="17707004" y="374314"/>
            <a:ext cx="2148431" cy="771243"/>
            <a:chOff x="11548326" y="3049658"/>
            <a:chExt cx="1218867" cy="592250"/>
          </a:xfrm>
          <a:noFill/>
        </p:grpSpPr>
        <p:sp>
          <p:nvSpPr>
            <p:cNvPr id="237" name="Afrundet rektangel 303">
              <a:extLst>
                <a:ext uri="{FF2B5EF4-FFF2-40B4-BE49-F238E27FC236}">
                  <a16:creationId xmlns:a16="http://schemas.microsoft.com/office/drawing/2014/main" id="{25DF10CC-39FD-4B35-9469-0281132B66B4}"/>
                </a:ext>
              </a:extLst>
            </p:cNvPr>
            <p:cNvSpPr/>
            <p:nvPr/>
          </p:nvSpPr>
          <p:spPr>
            <a:xfrm>
              <a:off x="11591556" y="3126805"/>
              <a:ext cx="1132965" cy="428522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00" dirty="0">
                <a:solidFill>
                  <a:schemeClr val="tx1"/>
                </a:solidFill>
              </a:endParaRPr>
            </a:p>
            <a:p>
              <a:pPr algn="ctr" defTabSz="1752053"/>
              <a:r>
                <a:rPr lang="en-GB" sz="1200" dirty="0">
                  <a:solidFill>
                    <a:schemeClr val="tx1"/>
                  </a:solidFill>
                </a:rPr>
                <a:t>15976004 |</a:t>
              </a:r>
              <a:r>
                <a:rPr lang="en-GB" sz="1200" b="0" i="0" dirty="0">
                  <a:solidFill>
                    <a:schemeClr val="tx1"/>
                  </a:solidFill>
                  <a:effectLst/>
                </a:rPr>
                <a:t> Abnormal circadian rhythm (finding)</a:t>
              </a:r>
              <a:br>
                <a:rPr lang="en-GB" sz="1200" b="0" i="0" dirty="0">
                  <a:solidFill>
                    <a:schemeClr val="tx1"/>
                  </a:solidFill>
                  <a:effectLst/>
                </a:rPr>
              </a:br>
              <a:r>
                <a:rPr lang="en-GB" sz="1200" b="0" i="0" dirty="0">
                  <a:solidFill>
                    <a:schemeClr val="tx1"/>
                  </a:solidFill>
                  <a:effectLst/>
                </a:rPr>
                <a:t> </a:t>
              </a:r>
              <a:endParaRPr lang="en-GB" sz="1200" dirty="0">
                <a:solidFill>
                  <a:schemeClr val="tx1"/>
                </a:solidFill>
                <a:highlight>
                  <a:srgbClr val="DDC5DD"/>
                </a:highlight>
              </a:endParaRPr>
            </a:p>
          </p:txBody>
        </p:sp>
        <p:sp>
          <p:nvSpPr>
            <p:cNvPr id="238" name="Afrundet rektangel 363">
              <a:extLst>
                <a:ext uri="{FF2B5EF4-FFF2-40B4-BE49-F238E27FC236}">
                  <a16:creationId xmlns:a16="http://schemas.microsoft.com/office/drawing/2014/main" id="{1EDD190B-0B7A-4567-AF5B-516988B59DF4}"/>
                </a:ext>
              </a:extLst>
            </p:cNvPr>
            <p:cNvSpPr/>
            <p:nvPr/>
          </p:nvSpPr>
          <p:spPr>
            <a:xfrm>
              <a:off x="11548326" y="3049658"/>
              <a:ext cx="1218867" cy="592250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239" name="Lige pilforbindelse 238">
            <a:extLst>
              <a:ext uri="{FF2B5EF4-FFF2-40B4-BE49-F238E27FC236}">
                <a16:creationId xmlns:a16="http://schemas.microsoft.com/office/drawing/2014/main" id="{409DD679-92E3-4313-8900-9CAF4EE1D541}"/>
              </a:ext>
            </a:extLst>
          </p:cNvPr>
          <p:cNvCxnSpPr>
            <a:cxnSpLocks/>
            <a:stCxn id="238" idx="2"/>
            <a:endCxn id="7" idx="0"/>
          </p:cNvCxnSpPr>
          <p:nvPr/>
        </p:nvCxnSpPr>
        <p:spPr>
          <a:xfrm flipH="1">
            <a:off x="18651262" y="1145557"/>
            <a:ext cx="129958" cy="9262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0" name="Afrundet rektangel 52">
            <a:extLst>
              <a:ext uri="{FF2B5EF4-FFF2-40B4-BE49-F238E27FC236}">
                <a16:creationId xmlns:a16="http://schemas.microsoft.com/office/drawing/2014/main" id="{482C88A0-EA18-4F48-8EA8-B064233BC0B5}"/>
              </a:ext>
            </a:extLst>
          </p:cNvPr>
          <p:cNvSpPr/>
          <p:nvPr/>
        </p:nvSpPr>
        <p:spPr>
          <a:xfrm>
            <a:off x="7128404" y="1299301"/>
            <a:ext cx="1944707" cy="737056"/>
          </a:xfrm>
          <a:prstGeom prst="roundRect">
            <a:avLst/>
          </a:prstGeom>
          <a:solidFill>
            <a:srgbClr val="DDC5DD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416462003 |</a:t>
            </a:r>
            <a:r>
              <a:rPr lang="en-GB" sz="1200" b="0" i="0" dirty="0">
                <a:solidFill>
                  <a:schemeClr val="tx1"/>
                </a:solidFill>
                <a:effectLst/>
              </a:rPr>
              <a:t> Wound (disorder)</a:t>
            </a:r>
            <a:endParaRPr lang="en-GB" sz="1200" i="1" dirty="0">
              <a:solidFill>
                <a:schemeClr val="tx1"/>
              </a:solidFill>
            </a:endParaRPr>
          </a:p>
        </p:txBody>
      </p:sp>
      <p:cxnSp>
        <p:nvCxnSpPr>
          <p:cNvPr id="241" name="Lige pilforbindelse 174">
            <a:extLst>
              <a:ext uri="{FF2B5EF4-FFF2-40B4-BE49-F238E27FC236}">
                <a16:creationId xmlns:a16="http://schemas.microsoft.com/office/drawing/2014/main" id="{08EAB7FE-EB99-44B9-8D16-F3164B4F3BCD}"/>
              </a:ext>
            </a:extLst>
          </p:cNvPr>
          <p:cNvCxnSpPr>
            <a:cxnSpLocks/>
            <a:stCxn id="240" idx="3"/>
            <a:endCxn id="364" idx="1"/>
          </p:cNvCxnSpPr>
          <p:nvPr/>
        </p:nvCxnSpPr>
        <p:spPr>
          <a:xfrm>
            <a:off x="9073111" y="1667829"/>
            <a:ext cx="581012" cy="8692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" name="Afrundet rektangel 52">
            <a:extLst>
              <a:ext uri="{FF2B5EF4-FFF2-40B4-BE49-F238E27FC236}">
                <a16:creationId xmlns:a16="http://schemas.microsoft.com/office/drawing/2014/main" id="{52DF5A02-53AE-480D-A930-7EE58FC8FA03}"/>
              </a:ext>
            </a:extLst>
          </p:cNvPr>
          <p:cNvSpPr/>
          <p:nvPr/>
        </p:nvSpPr>
        <p:spPr>
          <a:xfrm>
            <a:off x="2588417" y="11788883"/>
            <a:ext cx="2219473" cy="837181"/>
          </a:xfrm>
          <a:prstGeom prst="roundRect">
            <a:avLst/>
          </a:prstGeom>
          <a:solidFill>
            <a:srgbClr val="DDC5DD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129868008 |</a:t>
            </a:r>
            <a:r>
              <a:rPr lang="en-GB" sz="800" b="0" i="0" dirty="0">
                <a:solidFill>
                  <a:srgbClr val="FFFFFF"/>
                </a:solidFill>
                <a:effectLst/>
                <a:latin typeface="Helvetica Neue"/>
              </a:rPr>
              <a:t>    </a:t>
            </a:r>
            <a:r>
              <a:rPr lang="en-GB" sz="1200" b="0" i="0" dirty="0">
                <a:solidFill>
                  <a:schemeClr val="tx1"/>
                </a:solidFill>
                <a:effectLst/>
              </a:rPr>
              <a:t> Deficient knowledge of therapeutic regimen (finding)</a:t>
            </a:r>
            <a:br>
              <a:rPr lang="en-GB" sz="800" b="0" i="0" dirty="0">
                <a:solidFill>
                  <a:schemeClr val="tx1"/>
                </a:solidFill>
                <a:effectLst/>
                <a:latin typeface="Helvetica Neue"/>
              </a:rPr>
            </a:br>
            <a:endParaRPr lang="en-GB" sz="1200" i="1" dirty="0">
              <a:solidFill>
                <a:schemeClr val="tx1"/>
              </a:solidFill>
            </a:endParaRPr>
          </a:p>
        </p:txBody>
      </p:sp>
      <p:cxnSp>
        <p:nvCxnSpPr>
          <p:cNvPr id="246" name="Lige pilforbindelse 174">
            <a:extLst>
              <a:ext uri="{FF2B5EF4-FFF2-40B4-BE49-F238E27FC236}">
                <a16:creationId xmlns:a16="http://schemas.microsoft.com/office/drawing/2014/main" id="{0FF4DD70-FB17-4538-9075-B3BD7A4BFEA4}"/>
              </a:ext>
            </a:extLst>
          </p:cNvPr>
          <p:cNvCxnSpPr>
            <a:cxnSpLocks/>
            <a:stCxn id="245" idx="0"/>
            <a:endCxn id="188" idx="2"/>
          </p:cNvCxnSpPr>
          <p:nvPr/>
        </p:nvCxnSpPr>
        <p:spPr>
          <a:xfrm flipV="1">
            <a:off x="3698154" y="10383044"/>
            <a:ext cx="532211" cy="14058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Afrundet rektangel 52">
            <a:extLst>
              <a:ext uri="{FF2B5EF4-FFF2-40B4-BE49-F238E27FC236}">
                <a16:creationId xmlns:a16="http://schemas.microsoft.com/office/drawing/2014/main" id="{3C70D28C-B0F7-4C14-9A1A-3BD500AE41B7}"/>
              </a:ext>
            </a:extLst>
          </p:cNvPr>
          <p:cNvSpPr/>
          <p:nvPr/>
        </p:nvSpPr>
        <p:spPr>
          <a:xfrm>
            <a:off x="7989647" y="6707843"/>
            <a:ext cx="1672339" cy="717374"/>
          </a:xfrm>
          <a:prstGeom prst="roundRect">
            <a:avLst/>
          </a:prstGeom>
          <a:solidFill>
            <a:srgbClr val="DDC5DD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82423001 |Chronic pain (finding)</a:t>
            </a:r>
          </a:p>
        </p:txBody>
      </p:sp>
      <p:sp>
        <p:nvSpPr>
          <p:cNvPr id="256" name="Afrundet rektangel 52">
            <a:extLst>
              <a:ext uri="{FF2B5EF4-FFF2-40B4-BE49-F238E27FC236}">
                <a16:creationId xmlns:a16="http://schemas.microsoft.com/office/drawing/2014/main" id="{7DBAB7EA-F42D-4254-B3BB-AE3F93E1E93A}"/>
              </a:ext>
            </a:extLst>
          </p:cNvPr>
          <p:cNvSpPr/>
          <p:nvPr/>
        </p:nvSpPr>
        <p:spPr>
          <a:xfrm>
            <a:off x="9736822" y="6533958"/>
            <a:ext cx="1501991" cy="601397"/>
          </a:xfrm>
          <a:prstGeom prst="roundRect">
            <a:avLst/>
          </a:prstGeom>
          <a:solidFill>
            <a:srgbClr val="DDC5DD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i="1" dirty="0">
              <a:solidFill>
                <a:schemeClr val="tx1"/>
              </a:solidFill>
            </a:endParaRPr>
          </a:p>
          <a:p>
            <a:pPr algn="ctr"/>
            <a:r>
              <a:rPr lang="en-GB" sz="1200" i="1" dirty="0">
                <a:solidFill>
                  <a:schemeClr val="tx1"/>
                </a:solidFill>
              </a:rPr>
              <a:t>274663001 |</a:t>
            </a:r>
            <a:r>
              <a:rPr lang="en-GB" sz="1100" b="0" i="0" dirty="0">
                <a:solidFill>
                  <a:schemeClr val="tx1"/>
                </a:solidFill>
                <a:effectLst/>
              </a:rPr>
              <a:t> Acute pain (finding)</a:t>
            </a:r>
            <a:br>
              <a:rPr lang="en-GB" sz="800" b="0" i="0" dirty="0">
                <a:solidFill>
                  <a:srgbClr val="FFFFFF"/>
                </a:solidFill>
                <a:effectLst/>
                <a:latin typeface="Helvetica Neue"/>
              </a:rPr>
            </a:b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261" name="Afrundet rektangel 52">
            <a:extLst>
              <a:ext uri="{FF2B5EF4-FFF2-40B4-BE49-F238E27FC236}">
                <a16:creationId xmlns:a16="http://schemas.microsoft.com/office/drawing/2014/main" id="{CC0E012B-BEB0-4D47-BCD3-73ECEA55AFFC}"/>
              </a:ext>
            </a:extLst>
          </p:cNvPr>
          <p:cNvSpPr/>
          <p:nvPr/>
        </p:nvSpPr>
        <p:spPr>
          <a:xfrm>
            <a:off x="6215123" y="6704398"/>
            <a:ext cx="1598262" cy="724264"/>
          </a:xfrm>
          <a:prstGeom prst="roundRect">
            <a:avLst/>
          </a:prstGeom>
          <a:solidFill>
            <a:srgbClr val="DDC5DD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i="1" dirty="0">
              <a:solidFill>
                <a:schemeClr val="tx1"/>
              </a:solidFill>
            </a:endParaRPr>
          </a:p>
          <a:p>
            <a:pPr algn="ctr"/>
            <a:r>
              <a:rPr lang="en-GB" sz="1200" dirty="0">
                <a:solidFill>
                  <a:schemeClr val="tx1"/>
                </a:solidFill>
              </a:rPr>
              <a:t>314642004 |</a:t>
            </a:r>
            <a:r>
              <a:rPr lang="en-GB" sz="1200" b="0" dirty="0">
                <a:solidFill>
                  <a:schemeClr val="tx1"/>
                </a:solidFill>
                <a:effectLst/>
              </a:rPr>
              <a:t> Intermittent pain (finding)</a:t>
            </a:r>
            <a:br>
              <a:rPr lang="en-GB" sz="1200" b="0" dirty="0">
                <a:solidFill>
                  <a:schemeClr val="tx1"/>
                </a:solidFill>
                <a:effectLst/>
              </a:rPr>
            </a:b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266" name="Lige pilforbindelse 265">
            <a:extLst>
              <a:ext uri="{FF2B5EF4-FFF2-40B4-BE49-F238E27FC236}">
                <a16:creationId xmlns:a16="http://schemas.microsoft.com/office/drawing/2014/main" id="{F444917E-887C-43A5-A03E-CB4EE445BB4F}"/>
              </a:ext>
            </a:extLst>
          </p:cNvPr>
          <p:cNvCxnSpPr>
            <a:cxnSpLocks/>
            <a:stCxn id="261" idx="3"/>
            <a:endCxn id="248" idx="1"/>
          </p:cNvCxnSpPr>
          <p:nvPr/>
        </p:nvCxnSpPr>
        <p:spPr>
          <a:xfrm>
            <a:off x="7813385" y="7066530"/>
            <a:ext cx="17626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Lige pilforbindelse 267">
            <a:extLst>
              <a:ext uri="{FF2B5EF4-FFF2-40B4-BE49-F238E27FC236}">
                <a16:creationId xmlns:a16="http://schemas.microsoft.com/office/drawing/2014/main" id="{9F7F2813-105D-45BE-97BA-ABB4DBC1CDBA}"/>
              </a:ext>
            </a:extLst>
          </p:cNvPr>
          <p:cNvCxnSpPr>
            <a:cxnSpLocks/>
            <a:stCxn id="248" idx="0"/>
            <a:endCxn id="360" idx="2"/>
          </p:cNvCxnSpPr>
          <p:nvPr/>
        </p:nvCxnSpPr>
        <p:spPr>
          <a:xfrm flipV="1">
            <a:off x="8825817" y="6331498"/>
            <a:ext cx="120187" cy="37634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Lige pilforbindelse 269">
            <a:extLst>
              <a:ext uri="{FF2B5EF4-FFF2-40B4-BE49-F238E27FC236}">
                <a16:creationId xmlns:a16="http://schemas.microsoft.com/office/drawing/2014/main" id="{299F1A61-4CBC-4AC7-AD7B-DFB5AAD52D4F}"/>
              </a:ext>
            </a:extLst>
          </p:cNvPr>
          <p:cNvCxnSpPr>
            <a:cxnSpLocks/>
            <a:stCxn id="256" idx="0"/>
            <a:endCxn id="360" idx="2"/>
          </p:cNvCxnSpPr>
          <p:nvPr/>
        </p:nvCxnSpPr>
        <p:spPr>
          <a:xfrm flipH="1" flipV="1">
            <a:off x="8946004" y="6331498"/>
            <a:ext cx="1541814" cy="2024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1" name="Afrundet rektangel 52">
            <a:extLst>
              <a:ext uri="{FF2B5EF4-FFF2-40B4-BE49-F238E27FC236}">
                <a16:creationId xmlns:a16="http://schemas.microsoft.com/office/drawing/2014/main" id="{8A4DEB5F-ECFC-4A24-9CBD-49C2F0735CA4}"/>
              </a:ext>
            </a:extLst>
          </p:cNvPr>
          <p:cNvSpPr/>
          <p:nvPr/>
        </p:nvSpPr>
        <p:spPr>
          <a:xfrm>
            <a:off x="11715667" y="4670324"/>
            <a:ext cx="1560126" cy="926272"/>
          </a:xfrm>
          <a:prstGeom prst="roundRect">
            <a:avLst/>
          </a:prstGeom>
          <a:solidFill>
            <a:srgbClr val="DDC5DD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i="1" dirty="0">
                <a:solidFill>
                  <a:schemeClr val="tx1"/>
                </a:solidFill>
              </a:rPr>
              <a:t>17111000119107 |</a:t>
            </a:r>
            <a:r>
              <a:rPr lang="en-GB" sz="1200" i="1" dirty="0">
                <a:solidFill>
                  <a:schemeClr val="tx1"/>
                </a:solidFill>
              </a:rPr>
              <a:t>  Ischemic ulcer of skin (disorder)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272" name="Lige pilforbindelse 174">
            <a:extLst>
              <a:ext uri="{FF2B5EF4-FFF2-40B4-BE49-F238E27FC236}">
                <a16:creationId xmlns:a16="http://schemas.microsoft.com/office/drawing/2014/main" id="{014112B6-744E-4B2E-ACDC-702DB7238BA2}"/>
              </a:ext>
            </a:extLst>
          </p:cNvPr>
          <p:cNvCxnSpPr>
            <a:cxnSpLocks/>
            <a:stCxn id="271" idx="0"/>
            <a:endCxn id="294" idx="2"/>
          </p:cNvCxnSpPr>
          <p:nvPr/>
        </p:nvCxnSpPr>
        <p:spPr>
          <a:xfrm flipH="1" flipV="1">
            <a:off x="12058261" y="3846360"/>
            <a:ext cx="437469" cy="823964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8" name="Lige pilforbindelse 174">
            <a:extLst>
              <a:ext uri="{FF2B5EF4-FFF2-40B4-BE49-F238E27FC236}">
                <a16:creationId xmlns:a16="http://schemas.microsoft.com/office/drawing/2014/main" id="{55183853-37E0-4E1D-B621-5D098412B494}"/>
              </a:ext>
            </a:extLst>
          </p:cNvPr>
          <p:cNvCxnSpPr>
            <a:cxnSpLocks/>
            <a:stCxn id="271" idx="0"/>
            <a:endCxn id="365" idx="2"/>
          </p:cNvCxnSpPr>
          <p:nvPr/>
        </p:nvCxnSpPr>
        <p:spPr>
          <a:xfrm flipV="1">
            <a:off x="12495730" y="3931314"/>
            <a:ext cx="1700752" cy="7390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2" name="Afrundet rektangel 52">
            <a:extLst>
              <a:ext uri="{FF2B5EF4-FFF2-40B4-BE49-F238E27FC236}">
                <a16:creationId xmlns:a16="http://schemas.microsoft.com/office/drawing/2014/main" id="{C3269FD9-0CD7-4A9C-9E82-F61449E594F2}"/>
              </a:ext>
            </a:extLst>
          </p:cNvPr>
          <p:cNvSpPr/>
          <p:nvPr/>
        </p:nvSpPr>
        <p:spPr>
          <a:xfrm>
            <a:off x="10456716" y="4706799"/>
            <a:ext cx="1220647" cy="740114"/>
          </a:xfrm>
          <a:prstGeom prst="roundRect">
            <a:avLst/>
          </a:prstGeom>
          <a:solidFill>
            <a:srgbClr val="DDC5DD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i="1" dirty="0">
                <a:solidFill>
                  <a:schemeClr val="tx1"/>
                </a:solidFill>
              </a:rPr>
              <a:t>399912005 |</a:t>
            </a:r>
            <a:r>
              <a:rPr lang="en-GB" sz="1200" i="1" dirty="0" err="1">
                <a:solidFill>
                  <a:schemeClr val="tx1"/>
                </a:solidFill>
              </a:rPr>
              <a:t>Tryksår</a:t>
            </a:r>
            <a:r>
              <a:rPr lang="en-GB" sz="1200" i="1" dirty="0">
                <a:solidFill>
                  <a:schemeClr val="tx1"/>
                </a:solidFill>
              </a:rPr>
              <a:t>|</a:t>
            </a:r>
          </a:p>
          <a:p>
            <a:pPr algn="ctr"/>
            <a:r>
              <a:rPr lang="en-GB" sz="1200" dirty="0" err="1">
                <a:solidFill>
                  <a:schemeClr val="tx1"/>
                </a:solidFill>
              </a:rPr>
              <a:t>Problemer</a:t>
            </a:r>
            <a:r>
              <a:rPr lang="en-GB" sz="1200" dirty="0">
                <a:solidFill>
                  <a:schemeClr val="tx1"/>
                </a:solidFill>
              </a:rPr>
              <a:t> med </a:t>
            </a:r>
            <a:r>
              <a:rPr lang="en-GB" sz="1200" dirty="0" err="1">
                <a:solidFill>
                  <a:schemeClr val="tx1"/>
                </a:solidFill>
              </a:rPr>
              <a:t>tryksår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329" name="Lige pilforbindelse 174">
            <a:extLst>
              <a:ext uri="{FF2B5EF4-FFF2-40B4-BE49-F238E27FC236}">
                <a16:creationId xmlns:a16="http://schemas.microsoft.com/office/drawing/2014/main" id="{6FCA2B40-8371-4828-B30B-64DD92418ABD}"/>
              </a:ext>
            </a:extLst>
          </p:cNvPr>
          <p:cNvCxnSpPr>
            <a:cxnSpLocks/>
            <a:stCxn id="292" idx="0"/>
            <a:endCxn id="365" idx="2"/>
          </p:cNvCxnSpPr>
          <p:nvPr/>
        </p:nvCxnSpPr>
        <p:spPr>
          <a:xfrm flipV="1">
            <a:off x="11067040" y="3931314"/>
            <a:ext cx="3129442" cy="7754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0" name="Lige pilforbindelse 174">
            <a:extLst>
              <a:ext uri="{FF2B5EF4-FFF2-40B4-BE49-F238E27FC236}">
                <a16:creationId xmlns:a16="http://schemas.microsoft.com/office/drawing/2014/main" id="{F76B5630-5197-45F0-B666-586D031FC44F}"/>
              </a:ext>
            </a:extLst>
          </p:cNvPr>
          <p:cNvCxnSpPr>
            <a:cxnSpLocks/>
            <a:stCxn id="292" idx="0"/>
            <a:endCxn id="294" idx="2"/>
          </p:cNvCxnSpPr>
          <p:nvPr/>
        </p:nvCxnSpPr>
        <p:spPr>
          <a:xfrm flipV="1">
            <a:off x="11067040" y="3846360"/>
            <a:ext cx="991221" cy="860439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1" name="Lige pilforbindelse 277">
            <a:extLst>
              <a:ext uri="{FF2B5EF4-FFF2-40B4-BE49-F238E27FC236}">
                <a16:creationId xmlns:a16="http://schemas.microsoft.com/office/drawing/2014/main" id="{A3602827-848E-49FD-B787-6B8AB79D2667}"/>
              </a:ext>
            </a:extLst>
          </p:cNvPr>
          <p:cNvCxnSpPr>
            <a:cxnSpLocks/>
            <a:stCxn id="338" idx="0"/>
            <a:endCxn id="363" idx="2"/>
          </p:cNvCxnSpPr>
          <p:nvPr/>
        </p:nvCxnSpPr>
        <p:spPr>
          <a:xfrm flipH="1" flipV="1">
            <a:off x="19815534" y="7726861"/>
            <a:ext cx="2193733" cy="13587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8" name="Afrundet rektangel 52">
            <a:extLst>
              <a:ext uri="{FF2B5EF4-FFF2-40B4-BE49-F238E27FC236}">
                <a16:creationId xmlns:a16="http://schemas.microsoft.com/office/drawing/2014/main" id="{1AEC8ECC-DBAB-4A24-9BAD-84EC2B2D3683}"/>
              </a:ext>
            </a:extLst>
          </p:cNvPr>
          <p:cNvSpPr/>
          <p:nvPr/>
        </p:nvSpPr>
        <p:spPr>
          <a:xfrm>
            <a:off x="21082926" y="9085605"/>
            <a:ext cx="1852681" cy="835858"/>
          </a:xfrm>
          <a:prstGeom prst="roundRect">
            <a:avLst/>
          </a:prstGeom>
          <a:solidFill>
            <a:srgbClr val="DDC5DD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200" i="1" dirty="0">
                <a:solidFill>
                  <a:schemeClr val="tx1"/>
                </a:solidFill>
              </a:rPr>
              <a:t>228366006 | Finding relating to drug misuse behavior (finding)</a:t>
            </a:r>
            <a:endParaRPr lang="en-GB" sz="1200" i="1" dirty="0">
              <a:solidFill>
                <a:schemeClr val="tx1"/>
              </a:solidFill>
            </a:endParaRPr>
          </a:p>
        </p:txBody>
      </p:sp>
      <p:sp>
        <p:nvSpPr>
          <p:cNvPr id="339" name="Afrundet rektangel 52">
            <a:extLst>
              <a:ext uri="{FF2B5EF4-FFF2-40B4-BE49-F238E27FC236}">
                <a16:creationId xmlns:a16="http://schemas.microsoft.com/office/drawing/2014/main" id="{D0DEACAA-172E-4C36-BAD0-58560A13CC22}"/>
              </a:ext>
            </a:extLst>
          </p:cNvPr>
          <p:cNvSpPr/>
          <p:nvPr/>
        </p:nvSpPr>
        <p:spPr>
          <a:xfrm>
            <a:off x="18718076" y="9029109"/>
            <a:ext cx="2282150" cy="786469"/>
          </a:xfrm>
          <a:prstGeom prst="roundRect">
            <a:avLst/>
          </a:prstGeom>
          <a:solidFill>
            <a:srgbClr val="DDC5DD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200" i="1" dirty="0">
                <a:solidFill>
                  <a:schemeClr val="tx1"/>
                </a:solidFill>
              </a:rPr>
              <a:t>228273003 | Finding relating to alcohol drinking behavior (finding)</a:t>
            </a:r>
            <a:endParaRPr lang="en-GB" sz="1200" i="1" dirty="0">
              <a:solidFill>
                <a:schemeClr val="tx1"/>
              </a:solidFill>
            </a:endParaRPr>
          </a:p>
        </p:txBody>
      </p:sp>
      <p:cxnSp>
        <p:nvCxnSpPr>
          <p:cNvPr id="341" name="Lige pilforbindelse 198">
            <a:extLst>
              <a:ext uri="{FF2B5EF4-FFF2-40B4-BE49-F238E27FC236}">
                <a16:creationId xmlns:a16="http://schemas.microsoft.com/office/drawing/2014/main" id="{93B4E005-C730-4908-885B-8302226C5DF6}"/>
              </a:ext>
            </a:extLst>
          </p:cNvPr>
          <p:cNvCxnSpPr>
            <a:cxnSpLocks/>
            <a:stCxn id="339" idx="0"/>
            <a:endCxn id="363" idx="2"/>
          </p:cNvCxnSpPr>
          <p:nvPr/>
        </p:nvCxnSpPr>
        <p:spPr>
          <a:xfrm flipH="1" flipV="1">
            <a:off x="19815534" y="7726861"/>
            <a:ext cx="43617" cy="130224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2" name="Afrundet rektangel 52">
            <a:extLst>
              <a:ext uri="{FF2B5EF4-FFF2-40B4-BE49-F238E27FC236}">
                <a16:creationId xmlns:a16="http://schemas.microsoft.com/office/drawing/2014/main" id="{4DBBB637-E8C9-4078-AC06-F0D5DA58BB72}"/>
              </a:ext>
            </a:extLst>
          </p:cNvPr>
          <p:cNvSpPr/>
          <p:nvPr/>
        </p:nvSpPr>
        <p:spPr>
          <a:xfrm>
            <a:off x="7144024" y="2157286"/>
            <a:ext cx="2048704" cy="737056"/>
          </a:xfrm>
          <a:prstGeom prst="roundRect">
            <a:avLst/>
          </a:prstGeom>
          <a:solidFill>
            <a:srgbClr val="DDC5DD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/>
              <a:t>419635000 | Surgical wound finding (finding)</a:t>
            </a:r>
            <a:endParaRPr lang="en-GB" sz="1200" i="1" dirty="0">
              <a:solidFill>
                <a:schemeClr val="tx1"/>
              </a:solidFill>
            </a:endParaRPr>
          </a:p>
        </p:txBody>
      </p:sp>
      <p:cxnSp>
        <p:nvCxnSpPr>
          <p:cNvPr id="348" name="Lige pilforbindelse 174">
            <a:extLst>
              <a:ext uri="{FF2B5EF4-FFF2-40B4-BE49-F238E27FC236}">
                <a16:creationId xmlns:a16="http://schemas.microsoft.com/office/drawing/2014/main" id="{DFB7EE82-FFD7-4A27-8149-4A084166731E}"/>
              </a:ext>
            </a:extLst>
          </p:cNvPr>
          <p:cNvCxnSpPr>
            <a:cxnSpLocks/>
            <a:stCxn id="342" idx="3"/>
            <a:endCxn id="364" idx="1"/>
          </p:cNvCxnSpPr>
          <p:nvPr/>
        </p:nvCxnSpPr>
        <p:spPr>
          <a:xfrm flipV="1">
            <a:off x="9192728" y="1754756"/>
            <a:ext cx="461395" cy="77105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2" name="Afrundet rektangel 52">
            <a:extLst>
              <a:ext uri="{FF2B5EF4-FFF2-40B4-BE49-F238E27FC236}">
                <a16:creationId xmlns:a16="http://schemas.microsoft.com/office/drawing/2014/main" id="{53B58281-07DA-4A63-AFFE-D5BD32215E19}"/>
              </a:ext>
            </a:extLst>
          </p:cNvPr>
          <p:cNvSpPr/>
          <p:nvPr/>
        </p:nvSpPr>
        <p:spPr>
          <a:xfrm>
            <a:off x="24044149" y="4437483"/>
            <a:ext cx="2751098" cy="482773"/>
          </a:xfrm>
          <a:prstGeom prst="roundRect">
            <a:avLst/>
          </a:prstGeom>
          <a:solidFill>
            <a:srgbClr val="DDC5DD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i="1" dirty="0">
                <a:solidFill>
                  <a:schemeClr val="tx1"/>
                </a:solidFill>
              </a:rPr>
              <a:t>289164001 |</a:t>
            </a:r>
            <a:r>
              <a:rPr lang="en-GB" sz="1200" i="1" dirty="0">
                <a:solidFill>
                  <a:schemeClr val="tx1"/>
                </a:solidFill>
              </a:rPr>
              <a:t> Finding of fluid intake (finding)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355" name="Lige pilforbindelse 49">
            <a:extLst>
              <a:ext uri="{FF2B5EF4-FFF2-40B4-BE49-F238E27FC236}">
                <a16:creationId xmlns:a16="http://schemas.microsoft.com/office/drawing/2014/main" id="{F5B79139-BDDD-43EA-BEB8-25677D6A7740}"/>
              </a:ext>
            </a:extLst>
          </p:cNvPr>
          <p:cNvCxnSpPr>
            <a:cxnSpLocks/>
            <a:stCxn id="352" idx="1"/>
            <a:endCxn id="282" idx="2"/>
          </p:cNvCxnSpPr>
          <p:nvPr/>
        </p:nvCxnSpPr>
        <p:spPr>
          <a:xfrm flipH="1" flipV="1">
            <a:off x="23254054" y="4532565"/>
            <a:ext cx="790095" cy="14630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6" name="Afrundet rektangel 52">
            <a:extLst>
              <a:ext uri="{FF2B5EF4-FFF2-40B4-BE49-F238E27FC236}">
                <a16:creationId xmlns:a16="http://schemas.microsoft.com/office/drawing/2014/main" id="{FB8DADDB-3A05-4831-A592-893BC2B0F45A}"/>
              </a:ext>
            </a:extLst>
          </p:cNvPr>
          <p:cNvSpPr/>
          <p:nvPr/>
        </p:nvSpPr>
        <p:spPr>
          <a:xfrm>
            <a:off x="13313790" y="4839058"/>
            <a:ext cx="1569954" cy="818532"/>
          </a:xfrm>
          <a:prstGeom prst="roundRect">
            <a:avLst/>
          </a:prstGeom>
          <a:solidFill>
            <a:srgbClr val="DDC5DD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i="1" dirty="0">
                <a:solidFill>
                  <a:schemeClr val="tx1"/>
                </a:solidFill>
              </a:rPr>
              <a:t>422183001 |</a:t>
            </a:r>
            <a:r>
              <a:rPr lang="en-GB" sz="800" b="0" i="0" dirty="0">
                <a:solidFill>
                  <a:srgbClr val="FFFFFF"/>
                </a:solidFill>
                <a:effectLst/>
                <a:latin typeface="Helvetica Neue"/>
              </a:rPr>
              <a:t>   </a:t>
            </a:r>
            <a:r>
              <a:rPr lang="en-GB" sz="1200" b="0" i="0" dirty="0">
                <a:solidFill>
                  <a:schemeClr val="tx1"/>
                </a:solidFill>
                <a:effectLst/>
              </a:rPr>
              <a:t> Skin ulcer due to diabetes mellitus (disorder)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366" name="Lige pilforbindelse 174">
            <a:extLst>
              <a:ext uri="{FF2B5EF4-FFF2-40B4-BE49-F238E27FC236}">
                <a16:creationId xmlns:a16="http://schemas.microsoft.com/office/drawing/2014/main" id="{AA2B9151-7434-4584-A5B5-6B6E3E7863CB}"/>
              </a:ext>
            </a:extLst>
          </p:cNvPr>
          <p:cNvCxnSpPr>
            <a:cxnSpLocks/>
            <a:stCxn id="356" idx="0"/>
            <a:endCxn id="294" idx="2"/>
          </p:cNvCxnSpPr>
          <p:nvPr/>
        </p:nvCxnSpPr>
        <p:spPr>
          <a:xfrm flipH="1" flipV="1">
            <a:off x="12058261" y="3846360"/>
            <a:ext cx="2040506" cy="992698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0" name="Lige pilforbindelse 174">
            <a:extLst>
              <a:ext uri="{FF2B5EF4-FFF2-40B4-BE49-F238E27FC236}">
                <a16:creationId xmlns:a16="http://schemas.microsoft.com/office/drawing/2014/main" id="{2051392F-F5AF-4EFF-8D9D-5FC40968C26C}"/>
              </a:ext>
            </a:extLst>
          </p:cNvPr>
          <p:cNvCxnSpPr>
            <a:cxnSpLocks/>
            <a:stCxn id="356" idx="0"/>
            <a:endCxn id="365" idx="2"/>
          </p:cNvCxnSpPr>
          <p:nvPr/>
        </p:nvCxnSpPr>
        <p:spPr>
          <a:xfrm flipV="1">
            <a:off x="14098767" y="3931314"/>
            <a:ext cx="97715" cy="9077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2" name="Afrundet rektangel 52">
            <a:extLst>
              <a:ext uri="{FF2B5EF4-FFF2-40B4-BE49-F238E27FC236}">
                <a16:creationId xmlns:a16="http://schemas.microsoft.com/office/drawing/2014/main" id="{01A3547B-19A7-4CF4-9DFB-289319415B38}"/>
              </a:ext>
            </a:extLst>
          </p:cNvPr>
          <p:cNvSpPr/>
          <p:nvPr/>
        </p:nvSpPr>
        <p:spPr>
          <a:xfrm>
            <a:off x="22693431" y="662226"/>
            <a:ext cx="2487660" cy="465638"/>
          </a:xfrm>
          <a:prstGeom prst="roundRect">
            <a:avLst/>
          </a:prstGeom>
          <a:solidFill>
            <a:srgbClr val="DDC5DD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200" dirty="0">
                <a:solidFill>
                  <a:schemeClr val="tx1"/>
                </a:solidFill>
              </a:rPr>
              <a:t>165232002 | Urinary incontinence (finding)</a:t>
            </a:r>
            <a:endParaRPr lang="en-GB" sz="1200" i="1" dirty="0">
              <a:solidFill>
                <a:schemeClr val="tx1"/>
              </a:solidFill>
            </a:endParaRPr>
          </a:p>
        </p:txBody>
      </p:sp>
      <p:sp>
        <p:nvSpPr>
          <p:cNvPr id="373" name="Afrundet rektangel 52">
            <a:extLst>
              <a:ext uri="{FF2B5EF4-FFF2-40B4-BE49-F238E27FC236}">
                <a16:creationId xmlns:a16="http://schemas.microsoft.com/office/drawing/2014/main" id="{99DA2300-061D-44F0-A0D4-E6FE726B8FB5}"/>
              </a:ext>
            </a:extLst>
          </p:cNvPr>
          <p:cNvSpPr/>
          <p:nvPr/>
        </p:nvSpPr>
        <p:spPr>
          <a:xfrm>
            <a:off x="22704325" y="36898"/>
            <a:ext cx="2476766" cy="546534"/>
          </a:xfrm>
          <a:prstGeom prst="roundRect">
            <a:avLst/>
          </a:prstGeom>
          <a:solidFill>
            <a:srgbClr val="DDC5DD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200" dirty="0">
                <a:solidFill>
                  <a:schemeClr val="tx1"/>
                </a:solidFill>
              </a:rPr>
              <a:t>72042002 | Incontinence of feces (finding)</a:t>
            </a:r>
            <a:endParaRPr lang="en-GB" sz="1200" i="1" dirty="0">
              <a:solidFill>
                <a:schemeClr val="tx1"/>
              </a:solidFill>
            </a:endParaRPr>
          </a:p>
        </p:txBody>
      </p:sp>
      <p:cxnSp>
        <p:nvCxnSpPr>
          <p:cNvPr id="374" name="Lige pilforbindelse 373">
            <a:extLst>
              <a:ext uri="{FF2B5EF4-FFF2-40B4-BE49-F238E27FC236}">
                <a16:creationId xmlns:a16="http://schemas.microsoft.com/office/drawing/2014/main" id="{83588889-849E-4848-AD8A-EC2DF31EFD81}"/>
              </a:ext>
            </a:extLst>
          </p:cNvPr>
          <p:cNvCxnSpPr>
            <a:cxnSpLocks/>
            <a:stCxn id="373" idx="1"/>
            <a:endCxn id="320" idx="3"/>
          </p:cNvCxnSpPr>
          <p:nvPr/>
        </p:nvCxnSpPr>
        <p:spPr>
          <a:xfrm flipH="1">
            <a:off x="22522133" y="310165"/>
            <a:ext cx="182192" cy="38848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7" name="Lige pilforbindelse 376">
            <a:extLst>
              <a:ext uri="{FF2B5EF4-FFF2-40B4-BE49-F238E27FC236}">
                <a16:creationId xmlns:a16="http://schemas.microsoft.com/office/drawing/2014/main" id="{3E6AFA6E-8B3A-4366-BCA5-CB73A22FD449}"/>
              </a:ext>
            </a:extLst>
          </p:cNvPr>
          <p:cNvCxnSpPr>
            <a:cxnSpLocks/>
            <a:stCxn id="372" idx="1"/>
            <a:endCxn id="320" idx="3"/>
          </p:cNvCxnSpPr>
          <p:nvPr/>
        </p:nvCxnSpPr>
        <p:spPr>
          <a:xfrm flipH="1" flipV="1">
            <a:off x="22522133" y="698654"/>
            <a:ext cx="171298" cy="19639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0" name="Afrundet rektangel 52">
            <a:extLst>
              <a:ext uri="{FF2B5EF4-FFF2-40B4-BE49-F238E27FC236}">
                <a16:creationId xmlns:a16="http://schemas.microsoft.com/office/drawing/2014/main" id="{72307DF4-5378-4D64-82B6-9C449BFE5E92}"/>
              </a:ext>
            </a:extLst>
          </p:cNvPr>
          <p:cNvSpPr/>
          <p:nvPr/>
        </p:nvSpPr>
        <p:spPr>
          <a:xfrm>
            <a:off x="6607797" y="4992277"/>
            <a:ext cx="2354377" cy="529843"/>
          </a:xfrm>
          <a:prstGeom prst="roundRect">
            <a:avLst/>
          </a:prstGeom>
          <a:solidFill>
            <a:srgbClr val="DDC5DD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76489005 | Finding of sense of taste (finding)</a:t>
            </a:r>
          </a:p>
        </p:txBody>
      </p:sp>
      <p:sp>
        <p:nvSpPr>
          <p:cNvPr id="382" name="Afrundet rektangel 52">
            <a:extLst>
              <a:ext uri="{FF2B5EF4-FFF2-40B4-BE49-F238E27FC236}">
                <a16:creationId xmlns:a16="http://schemas.microsoft.com/office/drawing/2014/main" id="{3E44994E-ABEF-4C4A-982C-BA3B7DC7A65C}"/>
              </a:ext>
            </a:extLst>
          </p:cNvPr>
          <p:cNvSpPr/>
          <p:nvPr/>
        </p:nvSpPr>
        <p:spPr>
          <a:xfrm>
            <a:off x="6513520" y="4513480"/>
            <a:ext cx="2370084" cy="440753"/>
          </a:xfrm>
          <a:prstGeom prst="roundRect">
            <a:avLst/>
          </a:prstGeom>
          <a:solidFill>
            <a:srgbClr val="DDC5DD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106151004 | Finding of sense of smell (finding)</a:t>
            </a:r>
          </a:p>
        </p:txBody>
      </p:sp>
      <p:cxnSp>
        <p:nvCxnSpPr>
          <p:cNvPr id="383" name="Lige pilforbindelse 382">
            <a:extLst>
              <a:ext uri="{FF2B5EF4-FFF2-40B4-BE49-F238E27FC236}">
                <a16:creationId xmlns:a16="http://schemas.microsoft.com/office/drawing/2014/main" id="{C9312573-86F1-46B4-A9AA-5676AD1B8649}"/>
              </a:ext>
            </a:extLst>
          </p:cNvPr>
          <p:cNvCxnSpPr>
            <a:cxnSpLocks/>
            <a:stCxn id="380" idx="3"/>
            <a:endCxn id="222" idx="2"/>
          </p:cNvCxnSpPr>
          <p:nvPr/>
        </p:nvCxnSpPr>
        <p:spPr>
          <a:xfrm flipV="1">
            <a:off x="8962174" y="4024115"/>
            <a:ext cx="826512" cy="123308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4" name="Lige pilforbindelse 383">
            <a:extLst>
              <a:ext uri="{FF2B5EF4-FFF2-40B4-BE49-F238E27FC236}">
                <a16:creationId xmlns:a16="http://schemas.microsoft.com/office/drawing/2014/main" id="{947C8E49-B620-4BC4-88C5-D00BA2DCE262}"/>
              </a:ext>
            </a:extLst>
          </p:cNvPr>
          <p:cNvCxnSpPr>
            <a:cxnSpLocks/>
            <a:stCxn id="382" idx="3"/>
            <a:endCxn id="222" idx="2"/>
          </p:cNvCxnSpPr>
          <p:nvPr/>
        </p:nvCxnSpPr>
        <p:spPr>
          <a:xfrm flipV="1">
            <a:off x="8883604" y="4024115"/>
            <a:ext cx="905082" cy="70974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5" name="Afrundet rektangel 52">
            <a:extLst>
              <a:ext uri="{FF2B5EF4-FFF2-40B4-BE49-F238E27FC236}">
                <a16:creationId xmlns:a16="http://schemas.microsoft.com/office/drawing/2014/main" id="{4A6522A1-59FD-42BB-8200-7B6EB4F9696C}"/>
              </a:ext>
            </a:extLst>
          </p:cNvPr>
          <p:cNvSpPr/>
          <p:nvPr/>
        </p:nvSpPr>
        <p:spPr>
          <a:xfrm>
            <a:off x="4209101" y="10801299"/>
            <a:ext cx="2149487" cy="723070"/>
          </a:xfrm>
          <a:prstGeom prst="roundRect">
            <a:avLst/>
          </a:prstGeom>
          <a:solidFill>
            <a:srgbClr val="DDC5DD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200" dirty="0">
                <a:solidFill>
                  <a:schemeClr val="tx1"/>
                </a:solidFill>
              </a:rPr>
              <a:t>129864005 |</a:t>
            </a:r>
            <a:r>
              <a:rPr lang="en-GB" sz="1200" b="0" i="0" dirty="0">
                <a:solidFill>
                  <a:schemeClr val="tx1"/>
                </a:solidFill>
                <a:effectLst/>
              </a:rPr>
              <a:t>    Deficient knowledge of disease process (finding)</a:t>
            </a:r>
            <a:br>
              <a:rPr lang="en-GB" sz="1200" b="0" i="0" dirty="0">
                <a:solidFill>
                  <a:schemeClr val="tx1"/>
                </a:solidFill>
                <a:effectLst/>
              </a:rPr>
            </a:br>
            <a:endParaRPr lang="da-DK" sz="1200" i="1" dirty="0">
              <a:solidFill>
                <a:schemeClr val="tx1"/>
              </a:solidFill>
            </a:endParaRPr>
          </a:p>
        </p:txBody>
      </p:sp>
      <p:cxnSp>
        <p:nvCxnSpPr>
          <p:cNvPr id="388" name="Lige pilforbindelse 174">
            <a:extLst>
              <a:ext uri="{FF2B5EF4-FFF2-40B4-BE49-F238E27FC236}">
                <a16:creationId xmlns:a16="http://schemas.microsoft.com/office/drawing/2014/main" id="{B79C6BBE-94CB-432C-9C46-523F7F64BA28}"/>
              </a:ext>
            </a:extLst>
          </p:cNvPr>
          <p:cNvCxnSpPr>
            <a:cxnSpLocks/>
            <a:stCxn id="385" idx="0"/>
            <a:endCxn id="188" idx="2"/>
          </p:cNvCxnSpPr>
          <p:nvPr/>
        </p:nvCxnSpPr>
        <p:spPr>
          <a:xfrm flipH="1" flipV="1">
            <a:off x="4230365" y="10383044"/>
            <a:ext cx="1053480" cy="4182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7" name="Afrundet rektangel 52">
            <a:extLst>
              <a:ext uri="{FF2B5EF4-FFF2-40B4-BE49-F238E27FC236}">
                <a16:creationId xmlns:a16="http://schemas.microsoft.com/office/drawing/2014/main" id="{F0AFA56C-BC5D-4C0A-87D5-40E3DE8196AA}"/>
              </a:ext>
            </a:extLst>
          </p:cNvPr>
          <p:cNvSpPr/>
          <p:nvPr/>
        </p:nvSpPr>
        <p:spPr>
          <a:xfrm>
            <a:off x="5914106" y="13349771"/>
            <a:ext cx="1944707" cy="737056"/>
          </a:xfrm>
          <a:prstGeom prst="roundRect">
            <a:avLst/>
          </a:prstGeom>
          <a:solidFill>
            <a:srgbClr val="DDC5DD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106126000 | Emotional state finding (finding)</a:t>
            </a:r>
          </a:p>
        </p:txBody>
      </p:sp>
      <p:cxnSp>
        <p:nvCxnSpPr>
          <p:cNvPr id="419" name="Lige pilforbindelse 174">
            <a:extLst>
              <a:ext uri="{FF2B5EF4-FFF2-40B4-BE49-F238E27FC236}">
                <a16:creationId xmlns:a16="http://schemas.microsoft.com/office/drawing/2014/main" id="{F5AB2B73-5002-408C-B563-CB2E8B1A4919}"/>
              </a:ext>
            </a:extLst>
          </p:cNvPr>
          <p:cNvCxnSpPr>
            <a:cxnSpLocks/>
            <a:stCxn id="417" idx="0"/>
            <a:endCxn id="301" idx="2"/>
          </p:cNvCxnSpPr>
          <p:nvPr/>
        </p:nvCxnSpPr>
        <p:spPr>
          <a:xfrm flipH="1" flipV="1">
            <a:off x="6102609" y="12912006"/>
            <a:ext cx="783851" cy="43776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0" name="Afrundet rektangel 52">
            <a:extLst>
              <a:ext uri="{FF2B5EF4-FFF2-40B4-BE49-F238E27FC236}">
                <a16:creationId xmlns:a16="http://schemas.microsoft.com/office/drawing/2014/main" id="{4FC4345B-CB84-44C4-B013-E92A2FA498F7}"/>
              </a:ext>
            </a:extLst>
          </p:cNvPr>
          <p:cNvSpPr/>
          <p:nvPr/>
        </p:nvSpPr>
        <p:spPr>
          <a:xfrm>
            <a:off x="9128825" y="4706799"/>
            <a:ext cx="1274323" cy="740114"/>
          </a:xfrm>
          <a:prstGeom prst="roundRect">
            <a:avLst/>
          </a:prstGeom>
          <a:solidFill>
            <a:srgbClr val="DDC5DD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a-DK" sz="1200" dirty="0">
              <a:solidFill>
                <a:schemeClr val="tx1"/>
              </a:solidFill>
            </a:endParaRPr>
          </a:p>
          <a:p>
            <a:pPr algn="ctr"/>
            <a:r>
              <a:rPr lang="da-DK" sz="1200" dirty="0">
                <a:solidFill>
                  <a:schemeClr val="tx1"/>
                </a:solidFill>
              </a:rPr>
              <a:t>402863005 | </a:t>
            </a:r>
            <a:r>
              <a:rPr lang="en-GB" sz="800" b="0" i="0" dirty="0">
                <a:solidFill>
                  <a:srgbClr val="FFFFFF"/>
                </a:solidFill>
                <a:effectLst/>
                <a:latin typeface="Helvetica Neue"/>
              </a:rPr>
              <a:t> </a:t>
            </a:r>
            <a:r>
              <a:rPr lang="en-GB" sz="1100" b="0" i="0" dirty="0">
                <a:solidFill>
                  <a:schemeClr val="tx1"/>
                </a:solidFill>
                <a:effectLst/>
              </a:rPr>
              <a:t>Venous stasis ulcer of leg (disorder)</a:t>
            </a:r>
            <a:br>
              <a:rPr lang="en-GB" sz="800" b="0" i="0" dirty="0">
                <a:solidFill>
                  <a:srgbClr val="FFFFFF"/>
                </a:solidFill>
                <a:effectLst/>
                <a:latin typeface="Helvetica Neue"/>
              </a:rPr>
            </a:b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421" name="Lige pilforbindelse 174">
            <a:extLst>
              <a:ext uri="{FF2B5EF4-FFF2-40B4-BE49-F238E27FC236}">
                <a16:creationId xmlns:a16="http://schemas.microsoft.com/office/drawing/2014/main" id="{9814E3A2-4516-44DB-9E37-C3CEC68038FB}"/>
              </a:ext>
            </a:extLst>
          </p:cNvPr>
          <p:cNvCxnSpPr>
            <a:cxnSpLocks/>
            <a:stCxn id="420" idx="0"/>
            <a:endCxn id="294" idx="2"/>
          </p:cNvCxnSpPr>
          <p:nvPr/>
        </p:nvCxnSpPr>
        <p:spPr>
          <a:xfrm flipV="1">
            <a:off x="9765987" y="3846360"/>
            <a:ext cx="2292274" cy="860439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2" name="Lige pilforbindelse 174">
            <a:extLst>
              <a:ext uri="{FF2B5EF4-FFF2-40B4-BE49-F238E27FC236}">
                <a16:creationId xmlns:a16="http://schemas.microsoft.com/office/drawing/2014/main" id="{7B003AF9-5D68-4FCC-9EF4-626056A98E46}"/>
              </a:ext>
            </a:extLst>
          </p:cNvPr>
          <p:cNvCxnSpPr>
            <a:cxnSpLocks/>
            <a:stCxn id="420" idx="0"/>
            <a:endCxn id="365" idx="2"/>
          </p:cNvCxnSpPr>
          <p:nvPr/>
        </p:nvCxnSpPr>
        <p:spPr>
          <a:xfrm flipV="1">
            <a:off x="9765987" y="3931314"/>
            <a:ext cx="4430495" cy="7754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9" name="Gruppe 438">
            <a:extLst>
              <a:ext uri="{FF2B5EF4-FFF2-40B4-BE49-F238E27FC236}">
                <a16:creationId xmlns:a16="http://schemas.microsoft.com/office/drawing/2014/main" id="{7997169D-71BF-458F-8D8C-738B8C3662D9}"/>
              </a:ext>
            </a:extLst>
          </p:cNvPr>
          <p:cNvGrpSpPr/>
          <p:nvPr/>
        </p:nvGrpSpPr>
        <p:grpSpPr>
          <a:xfrm>
            <a:off x="76598" y="6654827"/>
            <a:ext cx="2378251" cy="854920"/>
            <a:chOff x="6659663" y="1490986"/>
            <a:chExt cx="1743535" cy="562244"/>
          </a:xfrm>
          <a:noFill/>
        </p:grpSpPr>
        <p:sp>
          <p:nvSpPr>
            <p:cNvPr id="440" name="Afrundet rektangel 333">
              <a:extLst>
                <a:ext uri="{FF2B5EF4-FFF2-40B4-BE49-F238E27FC236}">
                  <a16:creationId xmlns:a16="http://schemas.microsoft.com/office/drawing/2014/main" id="{5310C979-9BC4-49F5-9421-F4D01FF09579}"/>
                </a:ext>
              </a:extLst>
            </p:cNvPr>
            <p:cNvSpPr/>
            <p:nvPr/>
          </p:nvSpPr>
          <p:spPr>
            <a:xfrm>
              <a:off x="6692985" y="1556074"/>
              <a:ext cx="1671502" cy="411479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fr-FR" sz="1200" dirty="0"/>
                <a:t>252041008 | Micturition </a:t>
              </a:r>
              <a:r>
                <a:rPr lang="fr-FR" sz="1200" dirty="0" err="1"/>
                <a:t>finding</a:t>
              </a:r>
              <a:r>
                <a:rPr lang="fr-FR" sz="1200" dirty="0"/>
                <a:t> (</a:t>
              </a:r>
              <a:r>
                <a:rPr lang="fr-FR" sz="1200" dirty="0" err="1"/>
                <a:t>finding</a:t>
              </a:r>
              <a:r>
                <a:rPr lang="fr-FR" sz="1200" dirty="0"/>
                <a:t>) </a:t>
              </a:r>
            </a:p>
          </p:txBody>
        </p:sp>
        <p:sp>
          <p:nvSpPr>
            <p:cNvPr id="441" name="Afrundet rektangel 383">
              <a:extLst>
                <a:ext uri="{FF2B5EF4-FFF2-40B4-BE49-F238E27FC236}">
                  <a16:creationId xmlns:a16="http://schemas.microsoft.com/office/drawing/2014/main" id="{9694209C-A705-4980-92C1-CDFCB9B95CAF}"/>
                </a:ext>
              </a:extLst>
            </p:cNvPr>
            <p:cNvSpPr/>
            <p:nvPr/>
          </p:nvSpPr>
          <p:spPr>
            <a:xfrm>
              <a:off x="6659663" y="1490986"/>
              <a:ext cx="1743535" cy="562244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442" name="Lige pilforbindelse 441">
            <a:extLst>
              <a:ext uri="{FF2B5EF4-FFF2-40B4-BE49-F238E27FC236}">
                <a16:creationId xmlns:a16="http://schemas.microsoft.com/office/drawing/2014/main" id="{E91EA450-8A67-47C0-9E53-EED38BA8076B}"/>
              </a:ext>
            </a:extLst>
          </p:cNvPr>
          <p:cNvCxnSpPr>
            <a:cxnSpLocks/>
            <a:stCxn id="441" idx="3"/>
            <a:endCxn id="333" idx="1"/>
          </p:cNvCxnSpPr>
          <p:nvPr/>
        </p:nvCxnSpPr>
        <p:spPr>
          <a:xfrm flipV="1">
            <a:off x="2454849" y="3504105"/>
            <a:ext cx="3105950" cy="357818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7" name="Afrundet rektangel 52">
            <a:extLst>
              <a:ext uri="{FF2B5EF4-FFF2-40B4-BE49-F238E27FC236}">
                <a16:creationId xmlns:a16="http://schemas.microsoft.com/office/drawing/2014/main" id="{3CDC955F-2D38-4857-8829-964B0C8642A0}"/>
              </a:ext>
            </a:extLst>
          </p:cNvPr>
          <p:cNvSpPr/>
          <p:nvPr/>
        </p:nvSpPr>
        <p:spPr>
          <a:xfrm>
            <a:off x="24644565" y="2723198"/>
            <a:ext cx="2107432" cy="467602"/>
          </a:xfrm>
          <a:prstGeom prst="roundRect">
            <a:avLst/>
          </a:prstGeom>
          <a:solidFill>
            <a:srgbClr val="DDC5DD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100" i="1" dirty="0">
              <a:solidFill>
                <a:schemeClr val="tx1"/>
              </a:solidFill>
            </a:endParaRPr>
          </a:p>
          <a:p>
            <a:pPr algn="ctr"/>
            <a:r>
              <a:rPr lang="en-US" sz="1100" i="1" dirty="0">
                <a:solidFill>
                  <a:schemeClr val="tx1"/>
                </a:solidFill>
              </a:rPr>
              <a:t>248342006 |</a:t>
            </a:r>
            <a:r>
              <a:rPr lang="en-GB" sz="1100" b="0" i="0" dirty="0">
                <a:solidFill>
                  <a:schemeClr val="tx1"/>
                </a:solidFill>
                <a:effectLst/>
              </a:rPr>
              <a:t>    Underweight (finding)</a:t>
            </a:r>
            <a:br>
              <a:rPr lang="en-GB" sz="800" b="0" i="0" dirty="0">
                <a:solidFill>
                  <a:srgbClr val="FFFFFF"/>
                </a:solidFill>
                <a:effectLst/>
                <a:latin typeface="Helvetica Neue"/>
              </a:rPr>
            </a:b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448" name="Lige pilforbindelse 447">
            <a:extLst>
              <a:ext uri="{FF2B5EF4-FFF2-40B4-BE49-F238E27FC236}">
                <a16:creationId xmlns:a16="http://schemas.microsoft.com/office/drawing/2014/main" id="{ACB5AAAA-7D35-4556-8088-23B433878F99}"/>
              </a:ext>
            </a:extLst>
          </p:cNvPr>
          <p:cNvCxnSpPr>
            <a:cxnSpLocks/>
            <a:stCxn id="447" idx="1"/>
            <a:endCxn id="381" idx="3"/>
          </p:cNvCxnSpPr>
          <p:nvPr/>
        </p:nvCxnSpPr>
        <p:spPr>
          <a:xfrm flipH="1" flipV="1">
            <a:off x="23145405" y="2629614"/>
            <a:ext cx="1499160" cy="3273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4" name="Afrundet rektangel 52">
            <a:extLst>
              <a:ext uri="{FF2B5EF4-FFF2-40B4-BE49-F238E27FC236}">
                <a16:creationId xmlns:a16="http://schemas.microsoft.com/office/drawing/2014/main" id="{C357C3F6-18B2-4F5B-883B-3E0128B64275}"/>
              </a:ext>
            </a:extLst>
          </p:cNvPr>
          <p:cNvSpPr/>
          <p:nvPr/>
        </p:nvSpPr>
        <p:spPr>
          <a:xfrm>
            <a:off x="301522" y="11896820"/>
            <a:ext cx="2109398" cy="592750"/>
          </a:xfrm>
          <a:prstGeom prst="roundRect">
            <a:avLst/>
          </a:prstGeom>
          <a:solidFill>
            <a:srgbClr val="DDC5DD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200" dirty="0">
                <a:solidFill>
                  <a:schemeClr val="tx1"/>
                </a:solidFill>
              </a:rPr>
              <a:t>106136008 | Memory finding (finding)</a:t>
            </a:r>
            <a:endParaRPr lang="en-GB" sz="1200" i="1" dirty="0">
              <a:solidFill>
                <a:schemeClr val="tx1"/>
              </a:solidFill>
            </a:endParaRPr>
          </a:p>
        </p:txBody>
      </p:sp>
      <p:cxnSp>
        <p:nvCxnSpPr>
          <p:cNvPr id="455" name="Lige pilforbindelse 173">
            <a:extLst>
              <a:ext uri="{FF2B5EF4-FFF2-40B4-BE49-F238E27FC236}">
                <a16:creationId xmlns:a16="http://schemas.microsoft.com/office/drawing/2014/main" id="{85852928-6BDE-453A-9A93-32ECCA806E1B}"/>
              </a:ext>
            </a:extLst>
          </p:cNvPr>
          <p:cNvCxnSpPr>
            <a:cxnSpLocks/>
            <a:stCxn id="454" idx="3"/>
          </p:cNvCxnSpPr>
          <p:nvPr/>
        </p:nvCxnSpPr>
        <p:spPr>
          <a:xfrm flipV="1">
            <a:off x="2410920" y="10020062"/>
            <a:ext cx="619722" cy="21731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0" name="Afrundet rektangel 52">
            <a:extLst>
              <a:ext uri="{FF2B5EF4-FFF2-40B4-BE49-F238E27FC236}">
                <a16:creationId xmlns:a16="http://schemas.microsoft.com/office/drawing/2014/main" id="{FD105BB8-D34E-4CA0-9CB2-242AFFEB0E9A}"/>
              </a:ext>
            </a:extLst>
          </p:cNvPr>
          <p:cNvSpPr/>
          <p:nvPr/>
        </p:nvSpPr>
        <p:spPr>
          <a:xfrm>
            <a:off x="24232697" y="3254886"/>
            <a:ext cx="2627803" cy="407748"/>
          </a:xfrm>
          <a:prstGeom prst="roundRect">
            <a:avLst/>
          </a:prstGeom>
          <a:solidFill>
            <a:srgbClr val="DDC5DD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200" dirty="0"/>
              <a:t>365921005 | </a:t>
            </a:r>
            <a:r>
              <a:rPr lang="fr-FR" sz="1200" dirty="0" err="1"/>
              <a:t>Weight</a:t>
            </a:r>
            <a:r>
              <a:rPr lang="fr-FR" sz="1200" dirty="0"/>
              <a:t> change </a:t>
            </a:r>
            <a:r>
              <a:rPr lang="fr-FR" sz="1200" dirty="0" err="1"/>
              <a:t>finding</a:t>
            </a:r>
            <a:r>
              <a:rPr lang="fr-FR" sz="1200" dirty="0"/>
              <a:t> (</a:t>
            </a:r>
            <a:r>
              <a:rPr lang="fr-FR" sz="1200" dirty="0" err="1"/>
              <a:t>finding</a:t>
            </a:r>
            <a:r>
              <a:rPr lang="fr-FR" sz="1200" dirty="0"/>
              <a:t>)</a:t>
            </a:r>
          </a:p>
        </p:txBody>
      </p:sp>
      <p:cxnSp>
        <p:nvCxnSpPr>
          <p:cNvPr id="462" name="Lige pilforbindelse 461">
            <a:extLst>
              <a:ext uri="{FF2B5EF4-FFF2-40B4-BE49-F238E27FC236}">
                <a16:creationId xmlns:a16="http://schemas.microsoft.com/office/drawing/2014/main" id="{12255F8E-ED7F-4DDE-A71B-46A6D81E970A}"/>
              </a:ext>
            </a:extLst>
          </p:cNvPr>
          <p:cNvCxnSpPr>
            <a:cxnSpLocks/>
            <a:stCxn id="460" idx="1"/>
            <a:endCxn id="381" idx="3"/>
          </p:cNvCxnSpPr>
          <p:nvPr/>
        </p:nvCxnSpPr>
        <p:spPr>
          <a:xfrm flipH="1" flipV="1">
            <a:off x="23145405" y="2629614"/>
            <a:ext cx="1087292" cy="82914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9" name="Afrundet rektangel 52">
            <a:extLst>
              <a:ext uri="{FF2B5EF4-FFF2-40B4-BE49-F238E27FC236}">
                <a16:creationId xmlns:a16="http://schemas.microsoft.com/office/drawing/2014/main" id="{9B016BFB-1AA3-4261-AC1A-7F493E0B2502}"/>
              </a:ext>
            </a:extLst>
          </p:cNvPr>
          <p:cNvSpPr/>
          <p:nvPr/>
        </p:nvSpPr>
        <p:spPr>
          <a:xfrm>
            <a:off x="14442452" y="4039200"/>
            <a:ext cx="1747609" cy="762411"/>
          </a:xfrm>
          <a:prstGeom prst="roundRect">
            <a:avLst/>
          </a:prstGeom>
          <a:solidFill>
            <a:srgbClr val="DDC5DD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GB" sz="1200" dirty="0">
                <a:solidFill>
                  <a:schemeClr val="tx1"/>
                </a:solidFill>
              </a:rPr>
              <a:t>238792006 |</a:t>
            </a:r>
            <a:r>
              <a:rPr lang="en-GB" sz="1200" b="0" i="0" dirty="0">
                <a:solidFill>
                  <a:schemeClr val="tx1"/>
                </a:solidFill>
                <a:effectLst/>
              </a:rPr>
              <a:t> Mixed arteriovenous leg ulcer (disorder)</a:t>
            </a:r>
          </a:p>
        </p:txBody>
      </p:sp>
      <p:cxnSp>
        <p:nvCxnSpPr>
          <p:cNvPr id="496" name="Lige pilforbindelse 174">
            <a:extLst>
              <a:ext uri="{FF2B5EF4-FFF2-40B4-BE49-F238E27FC236}">
                <a16:creationId xmlns:a16="http://schemas.microsoft.com/office/drawing/2014/main" id="{01B3E383-1624-43E2-B42D-DE9DADFA69FC}"/>
              </a:ext>
            </a:extLst>
          </p:cNvPr>
          <p:cNvCxnSpPr>
            <a:cxnSpLocks/>
            <a:stCxn id="479" idx="0"/>
            <a:endCxn id="365" idx="2"/>
          </p:cNvCxnSpPr>
          <p:nvPr/>
        </p:nvCxnSpPr>
        <p:spPr>
          <a:xfrm flipH="1" flipV="1">
            <a:off x="14196482" y="3931314"/>
            <a:ext cx="1119775" cy="1078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3" name="Afrundet rektangel 52">
            <a:extLst>
              <a:ext uri="{FF2B5EF4-FFF2-40B4-BE49-F238E27FC236}">
                <a16:creationId xmlns:a16="http://schemas.microsoft.com/office/drawing/2014/main" id="{FBCB34D8-0C25-49F6-BE8B-27FC7D0C6CEE}"/>
              </a:ext>
            </a:extLst>
          </p:cNvPr>
          <p:cNvSpPr/>
          <p:nvPr/>
        </p:nvSpPr>
        <p:spPr>
          <a:xfrm>
            <a:off x="24276661" y="3729815"/>
            <a:ext cx="2430733" cy="367270"/>
          </a:xfrm>
          <a:prstGeom prst="roundRect">
            <a:avLst/>
          </a:prstGeom>
          <a:solidFill>
            <a:srgbClr val="DDC5DD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200" dirty="0"/>
              <a:t>238131007 | </a:t>
            </a:r>
            <a:r>
              <a:rPr lang="fr-FR" sz="1200" dirty="0" err="1"/>
              <a:t>Overweight</a:t>
            </a:r>
            <a:r>
              <a:rPr lang="fr-FR" sz="1200" dirty="0"/>
              <a:t> (</a:t>
            </a:r>
            <a:r>
              <a:rPr lang="fr-FR" sz="1200" dirty="0" err="1"/>
              <a:t>finding</a:t>
            </a:r>
            <a:r>
              <a:rPr lang="fr-FR" sz="1200" dirty="0"/>
              <a:t>)</a:t>
            </a:r>
          </a:p>
        </p:txBody>
      </p:sp>
      <p:cxnSp>
        <p:nvCxnSpPr>
          <p:cNvPr id="504" name="Lige pilforbindelse 503">
            <a:extLst>
              <a:ext uri="{FF2B5EF4-FFF2-40B4-BE49-F238E27FC236}">
                <a16:creationId xmlns:a16="http://schemas.microsoft.com/office/drawing/2014/main" id="{0AF50048-6ACD-4158-B935-793DEA55D835}"/>
              </a:ext>
            </a:extLst>
          </p:cNvPr>
          <p:cNvCxnSpPr>
            <a:cxnSpLocks/>
            <a:stCxn id="503" idx="1"/>
            <a:endCxn id="381" idx="3"/>
          </p:cNvCxnSpPr>
          <p:nvPr/>
        </p:nvCxnSpPr>
        <p:spPr>
          <a:xfrm flipH="1" flipV="1">
            <a:off x="23145405" y="2629614"/>
            <a:ext cx="1131256" cy="128383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7" name="Afrundet rektangel 52">
            <a:extLst>
              <a:ext uri="{FF2B5EF4-FFF2-40B4-BE49-F238E27FC236}">
                <a16:creationId xmlns:a16="http://schemas.microsoft.com/office/drawing/2014/main" id="{48FF8D34-A912-4870-88BF-AB609CA6AC25}"/>
              </a:ext>
            </a:extLst>
          </p:cNvPr>
          <p:cNvSpPr/>
          <p:nvPr/>
        </p:nvSpPr>
        <p:spPr>
          <a:xfrm>
            <a:off x="6459603" y="3941870"/>
            <a:ext cx="2370084" cy="536499"/>
          </a:xfrm>
          <a:prstGeom prst="roundRect">
            <a:avLst/>
          </a:prstGeom>
          <a:solidFill>
            <a:srgbClr val="DDC5DD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200" dirty="0">
                <a:solidFill>
                  <a:schemeClr val="tx1"/>
                </a:solidFill>
              </a:rPr>
              <a:t>271712005 | Observation of sensation (finding)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517" name="Lige pilforbindelse 516">
            <a:extLst>
              <a:ext uri="{FF2B5EF4-FFF2-40B4-BE49-F238E27FC236}">
                <a16:creationId xmlns:a16="http://schemas.microsoft.com/office/drawing/2014/main" id="{809F3DEB-2EE4-4A5D-9925-71173FC69795}"/>
              </a:ext>
            </a:extLst>
          </p:cNvPr>
          <p:cNvCxnSpPr>
            <a:cxnSpLocks/>
            <a:stCxn id="507" idx="3"/>
            <a:endCxn id="222" idx="2"/>
          </p:cNvCxnSpPr>
          <p:nvPr/>
        </p:nvCxnSpPr>
        <p:spPr>
          <a:xfrm flipV="1">
            <a:off x="8829687" y="4024115"/>
            <a:ext cx="958999" cy="18600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1" name="Afrundet rektangel 52">
            <a:extLst>
              <a:ext uri="{FF2B5EF4-FFF2-40B4-BE49-F238E27FC236}">
                <a16:creationId xmlns:a16="http://schemas.microsoft.com/office/drawing/2014/main" id="{1B3036C6-5F41-402B-928C-B04756502CC4}"/>
              </a:ext>
            </a:extLst>
          </p:cNvPr>
          <p:cNvSpPr/>
          <p:nvPr/>
        </p:nvSpPr>
        <p:spPr>
          <a:xfrm>
            <a:off x="24718178" y="5009951"/>
            <a:ext cx="2084027" cy="744255"/>
          </a:xfrm>
          <a:prstGeom prst="roundRect">
            <a:avLst/>
          </a:prstGeom>
          <a:solidFill>
            <a:srgbClr val="DDC5DD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200" dirty="0"/>
              <a:t>366358006 |</a:t>
            </a:r>
            <a:r>
              <a:rPr lang="en-GB" sz="1200" dirty="0"/>
              <a:t> Finding of nutrient intake (finding)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522" name="Lige pilforbindelse 49">
            <a:extLst>
              <a:ext uri="{FF2B5EF4-FFF2-40B4-BE49-F238E27FC236}">
                <a16:creationId xmlns:a16="http://schemas.microsoft.com/office/drawing/2014/main" id="{0E6C2183-2B0A-4866-882E-4D9671BCB9BF}"/>
              </a:ext>
            </a:extLst>
          </p:cNvPr>
          <p:cNvCxnSpPr>
            <a:cxnSpLocks/>
            <a:stCxn id="521" idx="1"/>
            <a:endCxn id="282" idx="2"/>
          </p:cNvCxnSpPr>
          <p:nvPr/>
        </p:nvCxnSpPr>
        <p:spPr>
          <a:xfrm flipH="1" flipV="1">
            <a:off x="23254054" y="4532565"/>
            <a:ext cx="1464124" cy="84951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047339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frundet rektangel 3"/>
          <p:cNvSpPr/>
          <p:nvPr/>
        </p:nvSpPr>
        <p:spPr>
          <a:xfrm>
            <a:off x="13584329" y="110640"/>
            <a:ext cx="1022439" cy="32418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SNOMED CT</a:t>
            </a:r>
          </a:p>
        </p:txBody>
      </p:sp>
      <p:sp>
        <p:nvSpPr>
          <p:cNvPr id="5" name="Afrundet rektangel 4"/>
          <p:cNvSpPr/>
          <p:nvPr/>
        </p:nvSpPr>
        <p:spPr>
          <a:xfrm>
            <a:off x="13584329" y="1569871"/>
            <a:ext cx="1022439" cy="32418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da-DK" sz="1199" dirty="0">
                <a:solidFill>
                  <a:prstClr val="black"/>
                </a:solidFill>
                <a:latin typeface="Calibri" panose="020F0502020204030204"/>
              </a:rPr>
              <a:t>Klinisk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Fund</a:t>
            </a:r>
          </a:p>
        </p:txBody>
      </p:sp>
      <p:sp>
        <p:nvSpPr>
          <p:cNvPr id="6" name="Afrundet rektangel 5"/>
          <p:cNvSpPr/>
          <p:nvPr/>
        </p:nvSpPr>
        <p:spPr>
          <a:xfrm>
            <a:off x="13584329" y="2638579"/>
            <a:ext cx="1022439" cy="32418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Sygdom</a:t>
            </a:r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" name="Afrundet rektangel 6"/>
          <p:cNvSpPr/>
          <p:nvPr/>
        </p:nvSpPr>
        <p:spPr>
          <a:xfrm>
            <a:off x="17675563" y="2071795"/>
            <a:ext cx="1951397" cy="44931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en-GB" sz="1199" dirty="0">
                <a:solidFill>
                  <a:prstClr val="black"/>
                </a:solidFill>
              </a:rPr>
              <a:t>250171008 |Exercise tolerance finding (finding)</a:t>
            </a:r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12" name="Lige pilforbindelse 11"/>
          <p:cNvCxnSpPr>
            <a:stCxn id="5" idx="0"/>
            <a:endCxn id="4" idx="2"/>
          </p:cNvCxnSpPr>
          <p:nvPr/>
        </p:nvCxnSpPr>
        <p:spPr>
          <a:xfrm flipV="1">
            <a:off x="14095542" y="434821"/>
            <a:ext cx="0" cy="113504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Lige pilforbindelse 12"/>
          <p:cNvCxnSpPr>
            <a:stCxn id="6" idx="0"/>
            <a:endCxn id="5" idx="2"/>
          </p:cNvCxnSpPr>
          <p:nvPr/>
        </p:nvCxnSpPr>
        <p:spPr>
          <a:xfrm flipV="1">
            <a:off x="14095542" y="1894060"/>
            <a:ext cx="0" cy="7445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Lige pilforbindelse 16"/>
          <p:cNvCxnSpPr>
            <a:stCxn id="7" idx="0"/>
            <a:endCxn id="5" idx="2"/>
          </p:cNvCxnSpPr>
          <p:nvPr/>
        </p:nvCxnSpPr>
        <p:spPr>
          <a:xfrm flipH="1" flipV="1">
            <a:off x="14095550" y="1894055"/>
            <a:ext cx="4555719" cy="1777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Lige pilforbindelse 25"/>
          <p:cNvCxnSpPr>
            <a:cxnSpLocks/>
            <a:stCxn id="381" idx="1"/>
            <a:endCxn id="7" idx="2"/>
          </p:cNvCxnSpPr>
          <p:nvPr/>
        </p:nvCxnSpPr>
        <p:spPr>
          <a:xfrm flipH="1" flipV="1">
            <a:off x="18651262" y="2521114"/>
            <a:ext cx="6299953" cy="97487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Afrundet rektangel 48"/>
          <p:cNvSpPr/>
          <p:nvPr/>
        </p:nvSpPr>
        <p:spPr>
          <a:xfrm>
            <a:off x="15908972" y="4362586"/>
            <a:ext cx="1022439" cy="40942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Fund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vedr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.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Funktion</a:t>
            </a:r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50" name="Lige pilforbindelse 49"/>
          <p:cNvCxnSpPr>
            <a:stCxn id="242" idx="0"/>
            <a:endCxn id="7" idx="2"/>
          </p:cNvCxnSpPr>
          <p:nvPr/>
        </p:nvCxnSpPr>
        <p:spPr>
          <a:xfrm flipH="1" flipV="1">
            <a:off x="18651262" y="2521114"/>
            <a:ext cx="3300963" cy="5601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Lige pilforbindelse 53"/>
          <p:cNvCxnSpPr>
            <a:cxnSpLocks/>
            <a:stCxn id="53" idx="1"/>
            <a:endCxn id="49" idx="3"/>
          </p:cNvCxnSpPr>
          <p:nvPr/>
        </p:nvCxnSpPr>
        <p:spPr>
          <a:xfrm flipH="1" flipV="1">
            <a:off x="16931411" y="4567298"/>
            <a:ext cx="3538004" cy="36842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Lige pilforbindelse 77"/>
          <p:cNvCxnSpPr>
            <a:cxnSpLocks/>
            <a:stCxn id="77" idx="1"/>
            <a:endCxn id="49" idx="3"/>
          </p:cNvCxnSpPr>
          <p:nvPr/>
        </p:nvCxnSpPr>
        <p:spPr>
          <a:xfrm flipH="1" flipV="1">
            <a:off x="16931411" y="4567298"/>
            <a:ext cx="7275550" cy="354745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Lige pilforbindelse 89"/>
          <p:cNvCxnSpPr>
            <a:stCxn id="88" idx="0"/>
            <a:endCxn id="49" idx="2"/>
          </p:cNvCxnSpPr>
          <p:nvPr/>
        </p:nvCxnSpPr>
        <p:spPr>
          <a:xfrm flipV="1">
            <a:off x="12919381" y="4772010"/>
            <a:ext cx="3500811" cy="23952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Lige pilforbindelse 109"/>
          <p:cNvCxnSpPr>
            <a:cxnSpLocks/>
            <a:stCxn id="109" idx="0"/>
            <a:endCxn id="7" idx="2"/>
          </p:cNvCxnSpPr>
          <p:nvPr/>
        </p:nvCxnSpPr>
        <p:spPr>
          <a:xfrm flipV="1">
            <a:off x="16430123" y="2521114"/>
            <a:ext cx="2221139" cy="5078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Lige pilforbindelse 125"/>
          <p:cNvCxnSpPr>
            <a:cxnSpLocks/>
            <a:stCxn id="49" idx="0"/>
            <a:endCxn id="7" idx="2"/>
          </p:cNvCxnSpPr>
          <p:nvPr/>
        </p:nvCxnSpPr>
        <p:spPr>
          <a:xfrm flipV="1">
            <a:off x="16420188" y="2521114"/>
            <a:ext cx="2231076" cy="18414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Lige pilforbindelse 138"/>
          <p:cNvCxnSpPr>
            <a:cxnSpLocks/>
            <a:stCxn id="293" idx="0"/>
            <a:endCxn id="5" idx="2"/>
          </p:cNvCxnSpPr>
          <p:nvPr/>
        </p:nvCxnSpPr>
        <p:spPr>
          <a:xfrm flipV="1">
            <a:off x="12224818" y="1894060"/>
            <a:ext cx="1870731" cy="190086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Lige pilforbindelse 166"/>
          <p:cNvCxnSpPr>
            <a:cxnSpLocks/>
          </p:cNvCxnSpPr>
          <p:nvPr/>
        </p:nvCxnSpPr>
        <p:spPr>
          <a:xfrm flipV="1">
            <a:off x="8898946" y="4772010"/>
            <a:ext cx="7583646" cy="317086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Lige pilforbindelse 173"/>
          <p:cNvCxnSpPr>
            <a:cxnSpLocks/>
            <a:stCxn id="171" idx="3"/>
            <a:endCxn id="303" idx="1"/>
          </p:cNvCxnSpPr>
          <p:nvPr/>
        </p:nvCxnSpPr>
        <p:spPr>
          <a:xfrm flipV="1">
            <a:off x="4770406" y="7942876"/>
            <a:ext cx="1731397" cy="8858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Lige pilforbindelse 174"/>
          <p:cNvCxnSpPr>
            <a:cxnSpLocks/>
            <a:stCxn id="173" idx="0"/>
          </p:cNvCxnSpPr>
          <p:nvPr/>
        </p:nvCxnSpPr>
        <p:spPr>
          <a:xfrm flipV="1">
            <a:off x="4806010" y="8267945"/>
            <a:ext cx="2840685" cy="249999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Lige pilforbindelse 188"/>
          <p:cNvCxnSpPr>
            <a:cxnSpLocks/>
            <a:stCxn id="188" idx="0"/>
          </p:cNvCxnSpPr>
          <p:nvPr/>
        </p:nvCxnSpPr>
        <p:spPr>
          <a:xfrm flipV="1">
            <a:off x="4230370" y="8267947"/>
            <a:ext cx="3416325" cy="13821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Lige pilforbindelse 194"/>
          <p:cNvCxnSpPr>
            <a:cxnSpLocks/>
            <a:stCxn id="222" idx="0"/>
            <a:endCxn id="5" idx="2"/>
          </p:cNvCxnSpPr>
          <p:nvPr/>
        </p:nvCxnSpPr>
        <p:spPr>
          <a:xfrm flipV="1">
            <a:off x="9423852" y="1894055"/>
            <a:ext cx="4671696" cy="276564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Lige pilforbindelse 243"/>
          <p:cNvCxnSpPr>
            <a:cxnSpLocks/>
            <a:stCxn id="236" idx="0"/>
            <a:endCxn id="333" idx="2"/>
          </p:cNvCxnSpPr>
          <p:nvPr/>
        </p:nvCxnSpPr>
        <p:spPr>
          <a:xfrm flipH="1" flipV="1">
            <a:off x="6310343" y="5243163"/>
            <a:ext cx="1336352" cy="7026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Lige pilforbindelse 252"/>
          <p:cNvCxnSpPr>
            <a:cxnSpLocks/>
            <a:stCxn id="365" idx="0"/>
            <a:endCxn id="6" idx="2"/>
          </p:cNvCxnSpPr>
          <p:nvPr/>
        </p:nvCxnSpPr>
        <p:spPr>
          <a:xfrm flipH="1" flipV="1">
            <a:off x="14095549" y="2962768"/>
            <a:ext cx="118283" cy="48984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5" name="Lige pilforbindelse 304"/>
          <p:cNvCxnSpPr>
            <a:cxnSpLocks/>
            <a:stCxn id="304" idx="3"/>
            <a:endCxn id="5" idx="2"/>
          </p:cNvCxnSpPr>
          <p:nvPr/>
        </p:nvCxnSpPr>
        <p:spPr>
          <a:xfrm flipV="1">
            <a:off x="9601483" y="1894058"/>
            <a:ext cx="4494065" cy="15615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3" name="Afrundet rektangel 332"/>
          <p:cNvSpPr/>
          <p:nvPr/>
        </p:nvSpPr>
        <p:spPr>
          <a:xfrm>
            <a:off x="5584887" y="4833744"/>
            <a:ext cx="1450902" cy="40942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Fund 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specificeret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iht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.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lokalisation</a:t>
            </a:r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335" name="Lige pilforbindelse 334"/>
          <p:cNvCxnSpPr>
            <a:cxnSpLocks/>
            <a:stCxn id="334" idx="3"/>
            <a:endCxn id="333" idx="1"/>
          </p:cNvCxnSpPr>
          <p:nvPr/>
        </p:nvCxnSpPr>
        <p:spPr>
          <a:xfrm flipV="1">
            <a:off x="2259972" y="5038456"/>
            <a:ext cx="3324915" cy="6979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6" name="Lige pilforbindelse 335"/>
          <p:cNvCxnSpPr>
            <a:stCxn id="333" idx="3"/>
            <a:endCxn id="5" idx="2"/>
          </p:cNvCxnSpPr>
          <p:nvPr/>
        </p:nvCxnSpPr>
        <p:spPr>
          <a:xfrm flipV="1">
            <a:off x="7035789" y="1894055"/>
            <a:ext cx="7059753" cy="314439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4" name="Lige pilforbindelse 343"/>
          <p:cNvCxnSpPr>
            <a:cxnSpLocks/>
            <a:stCxn id="343" idx="3"/>
            <a:endCxn id="333" idx="1"/>
          </p:cNvCxnSpPr>
          <p:nvPr/>
        </p:nvCxnSpPr>
        <p:spPr>
          <a:xfrm>
            <a:off x="2414983" y="4138414"/>
            <a:ext cx="3169904" cy="90004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9" name="Lige pilforbindelse 378"/>
          <p:cNvCxnSpPr>
            <a:cxnSpLocks/>
            <a:stCxn id="378" idx="3"/>
            <a:endCxn id="333" idx="1"/>
          </p:cNvCxnSpPr>
          <p:nvPr/>
        </p:nvCxnSpPr>
        <p:spPr>
          <a:xfrm flipV="1">
            <a:off x="2327589" y="5038456"/>
            <a:ext cx="3257298" cy="317368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Lige pilforbindelse 258"/>
          <p:cNvCxnSpPr>
            <a:cxnSpLocks/>
            <a:stCxn id="258" idx="0"/>
            <a:endCxn id="49" idx="2"/>
          </p:cNvCxnSpPr>
          <p:nvPr/>
        </p:nvCxnSpPr>
        <p:spPr>
          <a:xfrm flipV="1">
            <a:off x="16388280" y="4772010"/>
            <a:ext cx="31905" cy="85420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Lige pilforbindelse 261"/>
          <p:cNvCxnSpPr>
            <a:cxnSpLocks/>
            <a:stCxn id="284" idx="3"/>
            <a:endCxn id="333" idx="1"/>
          </p:cNvCxnSpPr>
          <p:nvPr/>
        </p:nvCxnSpPr>
        <p:spPr>
          <a:xfrm flipV="1">
            <a:off x="2475286" y="5038456"/>
            <a:ext cx="3109601" cy="107905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Lige pilforbindelse 277"/>
          <p:cNvCxnSpPr>
            <a:stCxn id="277" idx="0"/>
            <a:endCxn id="280" idx="2"/>
          </p:cNvCxnSpPr>
          <p:nvPr/>
        </p:nvCxnSpPr>
        <p:spPr>
          <a:xfrm flipH="1" flipV="1">
            <a:off x="23008077" y="8483201"/>
            <a:ext cx="1367757" cy="321607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0" name="Afrundet rektangel 279"/>
          <p:cNvSpPr/>
          <p:nvPr/>
        </p:nvSpPr>
        <p:spPr>
          <a:xfrm>
            <a:off x="22109149" y="7966189"/>
            <a:ext cx="1797869" cy="51701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Fund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vedr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.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funktionel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præstation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og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aktivitet</a:t>
            </a:r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281" name="Lige pilforbindelse 280"/>
          <p:cNvCxnSpPr>
            <a:stCxn id="280" idx="0"/>
            <a:endCxn id="49" idx="3"/>
          </p:cNvCxnSpPr>
          <p:nvPr/>
        </p:nvCxnSpPr>
        <p:spPr>
          <a:xfrm flipH="1" flipV="1">
            <a:off x="16931405" y="4567294"/>
            <a:ext cx="6076674" cy="33988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5" name="Lige pilforbindelse 314"/>
          <p:cNvCxnSpPr>
            <a:cxnSpLocks/>
            <a:stCxn id="295" idx="0"/>
            <a:endCxn id="88" idx="2"/>
          </p:cNvCxnSpPr>
          <p:nvPr/>
        </p:nvCxnSpPr>
        <p:spPr>
          <a:xfrm flipH="1" flipV="1">
            <a:off x="12919381" y="8068803"/>
            <a:ext cx="8358923" cy="41908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Lige pilforbindelse 201"/>
          <p:cNvCxnSpPr>
            <a:cxnSpLocks/>
            <a:stCxn id="287" idx="0"/>
            <a:endCxn id="88" idx="2"/>
          </p:cNvCxnSpPr>
          <p:nvPr/>
        </p:nvCxnSpPr>
        <p:spPr>
          <a:xfrm flipH="1" flipV="1">
            <a:off x="12919381" y="8068803"/>
            <a:ext cx="4029611" cy="377502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Lige pilforbindelse 206"/>
          <p:cNvCxnSpPr>
            <a:cxnSpLocks/>
            <a:stCxn id="371" idx="0"/>
            <a:endCxn id="88" idx="2"/>
          </p:cNvCxnSpPr>
          <p:nvPr/>
        </p:nvCxnSpPr>
        <p:spPr>
          <a:xfrm flipH="1" flipV="1">
            <a:off x="12919381" y="8068803"/>
            <a:ext cx="325450" cy="1524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Lige pilforbindelse 224"/>
          <p:cNvCxnSpPr>
            <a:cxnSpLocks/>
            <a:stCxn id="224" idx="0"/>
            <a:endCxn id="88" idx="2"/>
          </p:cNvCxnSpPr>
          <p:nvPr/>
        </p:nvCxnSpPr>
        <p:spPr>
          <a:xfrm flipH="1" flipV="1">
            <a:off x="12919381" y="8068803"/>
            <a:ext cx="6299275" cy="37832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Lige pilforbindelse 262"/>
          <p:cNvCxnSpPr>
            <a:cxnSpLocks/>
            <a:stCxn id="260" idx="0"/>
            <a:endCxn id="287" idx="2"/>
          </p:cNvCxnSpPr>
          <p:nvPr/>
        </p:nvCxnSpPr>
        <p:spPr>
          <a:xfrm flipH="1" flipV="1">
            <a:off x="16948992" y="13047563"/>
            <a:ext cx="1736541" cy="74096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7" name="Lige pilforbindelse 326"/>
          <p:cNvCxnSpPr>
            <a:stCxn id="306" idx="0"/>
            <a:endCxn id="88" idx="2"/>
          </p:cNvCxnSpPr>
          <p:nvPr/>
        </p:nvCxnSpPr>
        <p:spPr>
          <a:xfrm flipV="1">
            <a:off x="10965185" y="8068803"/>
            <a:ext cx="1954196" cy="167220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3" name="Lige pilforbindelse 352"/>
          <p:cNvCxnSpPr>
            <a:cxnSpLocks/>
            <a:stCxn id="297" idx="3"/>
            <a:endCxn id="4" idx="1"/>
          </p:cNvCxnSpPr>
          <p:nvPr/>
        </p:nvCxnSpPr>
        <p:spPr>
          <a:xfrm flipV="1">
            <a:off x="8467853" y="272734"/>
            <a:ext cx="5116476" cy="231478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Gruppe 66"/>
          <p:cNvGrpSpPr/>
          <p:nvPr/>
        </p:nvGrpSpPr>
        <p:grpSpPr>
          <a:xfrm>
            <a:off x="8228887" y="3071490"/>
            <a:ext cx="1480609" cy="760765"/>
            <a:chOff x="11548326" y="3049658"/>
            <a:chExt cx="1218867" cy="592250"/>
          </a:xfrm>
          <a:noFill/>
        </p:grpSpPr>
        <p:sp>
          <p:nvSpPr>
            <p:cNvPr id="304" name="Afrundet rektangel 303"/>
            <p:cNvSpPr/>
            <p:nvPr/>
          </p:nvSpPr>
          <p:spPr>
            <a:xfrm>
              <a:off x="11655809" y="3143997"/>
              <a:ext cx="1022465" cy="409435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225552003 |  Wound finding (finding)|</a:t>
              </a:r>
            </a:p>
          </p:txBody>
        </p:sp>
        <p:sp>
          <p:nvSpPr>
            <p:cNvPr id="364" name="Afrundet rektangel 363"/>
            <p:cNvSpPr/>
            <p:nvPr/>
          </p:nvSpPr>
          <p:spPr>
            <a:xfrm>
              <a:off x="11548326" y="3049658"/>
              <a:ext cx="1218867" cy="592250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60" name="Gruppe 59"/>
          <p:cNvGrpSpPr/>
          <p:nvPr/>
        </p:nvGrpSpPr>
        <p:grpSpPr>
          <a:xfrm>
            <a:off x="13358073" y="3452613"/>
            <a:ext cx="1711518" cy="431309"/>
            <a:chOff x="11545377" y="4477775"/>
            <a:chExt cx="1578910" cy="1436449"/>
          </a:xfrm>
          <a:noFill/>
        </p:grpSpPr>
        <p:sp>
          <p:nvSpPr>
            <p:cNvPr id="252" name="Afrundet rektangel 251"/>
            <p:cNvSpPr/>
            <p:nvPr/>
          </p:nvSpPr>
          <p:spPr>
            <a:xfrm>
              <a:off x="11614085" y="4577774"/>
              <a:ext cx="1425614" cy="1179097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00" dirty="0">
                <a:solidFill>
                  <a:schemeClr val="tx1"/>
                </a:solidFill>
              </a:endParaRPr>
            </a:p>
            <a:p>
              <a:pPr algn="ctr" defTabSz="1752053"/>
              <a:r>
                <a:rPr lang="en-GB" sz="1100" dirty="0">
                  <a:solidFill>
                    <a:schemeClr val="tx1"/>
                  </a:solidFill>
                </a:rPr>
                <a:t>429040005 | </a:t>
              </a:r>
              <a:r>
                <a:rPr lang="en-GB" sz="1100" b="0" i="0" dirty="0">
                  <a:solidFill>
                    <a:schemeClr val="tx1"/>
                  </a:solidFill>
                  <a:effectLst/>
                </a:rPr>
                <a:t>Ulcer (disorder)</a:t>
              </a:r>
              <a:br>
                <a:rPr lang="en-GB" sz="800" b="0" i="0" dirty="0">
                  <a:solidFill>
                    <a:srgbClr val="FFFFFF"/>
                  </a:solidFill>
                  <a:effectLst/>
                  <a:latin typeface="Helvetica Neue"/>
                </a:rPr>
              </a:b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 |</a:t>
              </a:r>
            </a:p>
          </p:txBody>
        </p:sp>
        <p:sp>
          <p:nvSpPr>
            <p:cNvPr id="365" name="Afrundet rektangel 364"/>
            <p:cNvSpPr/>
            <p:nvPr/>
          </p:nvSpPr>
          <p:spPr>
            <a:xfrm>
              <a:off x="11545377" y="4477775"/>
              <a:ext cx="1578910" cy="1436449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464" name="Group 463">
            <a:extLst>
              <a:ext uri="{FF2B5EF4-FFF2-40B4-BE49-F238E27FC236}">
                <a16:creationId xmlns:a16="http://schemas.microsoft.com/office/drawing/2014/main" id="{34A74460-4A3F-6847-8144-EC5347070D0F}"/>
              </a:ext>
            </a:extLst>
          </p:cNvPr>
          <p:cNvGrpSpPr/>
          <p:nvPr/>
        </p:nvGrpSpPr>
        <p:grpSpPr>
          <a:xfrm>
            <a:off x="17473105" y="13718299"/>
            <a:ext cx="2487660" cy="888140"/>
            <a:chOff x="24131341" y="12720856"/>
            <a:chExt cx="1904468" cy="886704"/>
          </a:xfrm>
          <a:noFill/>
        </p:grpSpPr>
        <p:sp>
          <p:nvSpPr>
            <p:cNvPr id="260" name="Afrundet rektangel 259"/>
            <p:cNvSpPr/>
            <p:nvPr/>
          </p:nvSpPr>
          <p:spPr>
            <a:xfrm>
              <a:off x="24186017" y="12790968"/>
              <a:ext cx="1747035" cy="698494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da-DK" sz="1199" dirty="0">
                  <a:solidFill>
                    <a:prstClr val="black"/>
                  </a:solidFill>
                  <a:latin typeface="Calibri" panose="020F0502020204030204"/>
                </a:rPr>
                <a:t>365365006|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 Finding related to ability to perform shopping activities (finding)</a:t>
              </a:r>
              <a:endParaRPr lang="en-GB" sz="1199" i="1" dirty="0">
                <a:solidFill>
                  <a:prstClr val="black"/>
                </a:solidFill>
                <a:highlight>
                  <a:srgbClr val="F8CBAD"/>
                </a:highlight>
                <a:latin typeface="Calibri" panose="020F0502020204030204"/>
              </a:endParaRPr>
            </a:p>
          </p:txBody>
        </p:sp>
        <p:sp>
          <p:nvSpPr>
            <p:cNvPr id="367" name="Afrundet rektangel 366"/>
            <p:cNvSpPr/>
            <p:nvPr/>
          </p:nvSpPr>
          <p:spPr>
            <a:xfrm>
              <a:off x="24131341" y="12720856"/>
              <a:ext cx="1904468" cy="886704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46" name="Gruppe 45"/>
          <p:cNvGrpSpPr/>
          <p:nvPr/>
        </p:nvGrpSpPr>
        <p:grpSpPr>
          <a:xfrm>
            <a:off x="11995323" y="7123617"/>
            <a:ext cx="1831577" cy="987273"/>
            <a:chOff x="16412759" y="8525028"/>
            <a:chExt cx="1545471" cy="987298"/>
          </a:xfrm>
          <a:noFill/>
        </p:grpSpPr>
        <p:sp>
          <p:nvSpPr>
            <p:cNvPr id="88" name="Afrundet rektangel 87"/>
            <p:cNvSpPr/>
            <p:nvPr/>
          </p:nvSpPr>
          <p:spPr>
            <a:xfrm>
              <a:off x="16471344" y="8568697"/>
              <a:ext cx="1442256" cy="901541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da-DK" sz="1199" dirty="0">
                  <a:solidFill>
                    <a:prstClr val="black"/>
                  </a:solidFill>
                  <a:latin typeface="Calibri" panose="020F0502020204030204"/>
                </a:rPr>
                <a:t>118233009 | 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 Finding of activity of daily living (finding)</a:t>
              </a:r>
              <a:endParaRPr lang="da-DK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68" name="Afrundet rektangel 367"/>
            <p:cNvSpPr/>
            <p:nvPr/>
          </p:nvSpPr>
          <p:spPr>
            <a:xfrm>
              <a:off x="16412759" y="8525028"/>
              <a:ext cx="1545471" cy="987298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44" name="Gruppe 43"/>
          <p:cNvGrpSpPr/>
          <p:nvPr/>
        </p:nvGrpSpPr>
        <p:grpSpPr>
          <a:xfrm>
            <a:off x="23116686" y="11553541"/>
            <a:ext cx="2591233" cy="999506"/>
            <a:chOff x="20786898" y="8814925"/>
            <a:chExt cx="2297965" cy="710863"/>
          </a:xfrm>
          <a:noFill/>
        </p:grpSpPr>
        <p:sp>
          <p:nvSpPr>
            <p:cNvPr id="277" name="Afrundet rektangel 276"/>
            <p:cNvSpPr/>
            <p:nvPr/>
          </p:nvSpPr>
          <p:spPr>
            <a:xfrm>
              <a:off x="20889031" y="8918580"/>
              <a:ext cx="2029017" cy="517025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da-DK" sz="1199" dirty="0">
                  <a:solidFill>
                    <a:prstClr val="black"/>
                  </a:solidFill>
                  <a:latin typeface="Calibri" panose="020F0502020204030204"/>
                </a:rPr>
                <a:t>364832000 | 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 Finding related to ability to perform gross motor function (finding)</a:t>
              </a:r>
            </a:p>
          </p:txBody>
        </p:sp>
        <p:sp>
          <p:nvSpPr>
            <p:cNvPr id="369" name="Afrundet rektangel 368"/>
            <p:cNvSpPr/>
            <p:nvPr/>
          </p:nvSpPr>
          <p:spPr>
            <a:xfrm>
              <a:off x="20786898" y="8814925"/>
              <a:ext cx="2297965" cy="710863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43" name="Gruppe 42"/>
          <p:cNvGrpSpPr/>
          <p:nvPr/>
        </p:nvGrpSpPr>
        <p:grpSpPr>
          <a:xfrm>
            <a:off x="11941415" y="9592803"/>
            <a:ext cx="2606831" cy="954930"/>
            <a:chOff x="16686701" y="12356012"/>
            <a:chExt cx="1751734" cy="668511"/>
          </a:xfrm>
          <a:noFill/>
        </p:grpSpPr>
        <p:sp>
          <p:nvSpPr>
            <p:cNvPr id="206" name="Afrundet rektangel 205"/>
            <p:cNvSpPr/>
            <p:nvPr/>
          </p:nvSpPr>
          <p:spPr>
            <a:xfrm>
              <a:off x="16736043" y="12413475"/>
              <a:ext cx="1615202" cy="567653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365179009 |  Finding related to ability to perform personal hygiene activity (finding)</a:t>
              </a:r>
              <a:endParaRPr lang="en-GB" sz="1199" dirty="0">
                <a:solidFill>
                  <a:prstClr val="black"/>
                </a:solidFill>
                <a:highlight>
                  <a:srgbClr val="F8CBAD"/>
                </a:highlight>
                <a:latin typeface="Calibri" panose="020F0502020204030204"/>
              </a:endParaRPr>
            </a:p>
          </p:txBody>
        </p:sp>
        <p:sp>
          <p:nvSpPr>
            <p:cNvPr id="371" name="Afrundet rektangel 370"/>
            <p:cNvSpPr/>
            <p:nvPr/>
          </p:nvSpPr>
          <p:spPr>
            <a:xfrm>
              <a:off x="16686701" y="12356012"/>
              <a:ext cx="1751734" cy="668511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55" name="Gruppe 54"/>
          <p:cNvGrpSpPr/>
          <p:nvPr/>
        </p:nvGrpSpPr>
        <p:grpSpPr>
          <a:xfrm>
            <a:off x="24951215" y="3004751"/>
            <a:ext cx="1600239" cy="982474"/>
            <a:chOff x="20931504" y="2740191"/>
            <a:chExt cx="1193066" cy="583714"/>
          </a:xfrm>
          <a:noFill/>
        </p:grpSpPr>
        <p:sp>
          <p:nvSpPr>
            <p:cNvPr id="10" name="Afrundet rektangel 9"/>
            <p:cNvSpPr/>
            <p:nvPr/>
          </p:nvSpPr>
          <p:spPr>
            <a:xfrm>
              <a:off x="20999745" y="2824404"/>
              <a:ext cx="1022465" cy="409435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</a:rPr>
                <a:t>107647005 | Weight finding (finding)</a:t>
              </a:r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81" name="Afrundet rektangel 380"/>
            <p:cNvSpPr/>
            <p:nvPr/>
          </p:nvSpPr>
          <p:spPr>
            <a:xfrm>
              <a:off x="20931504" y="2740191"/>
              <a:ext cx="1193066" cy="583714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47" name="Gruppe 46"/>
          <p:cNvGrpSpPr/>
          <p:nvPr/>
        </p:nvGrpSpPr>
        <p:grpSpPr>
          <a:xfrm>
            <a:off x="10135135" y="9683621"/>
            <a:ext cx="1682768" cy="926492"/>
            <a:chOff x="14320833" y="9774754"/>
            <a:chExt cx="1682813" cy="640980"/>
          </a:xfrm>
          <a:noFill/>
        </p:grpSpPr>
        <p:sp>
          <p:nvSpPr>
            <p:cNvPr id="306" name="Afrundet rektangel 305"/>
            <p:cNvSpPr/>
            <p:nvPr/>
          </p:nvSpPr>
          <p:spPr>
            <a:xfrm>
              <a:off x="14343298" y="9814458"/>
              <a:ext cx="1615202" cy="567653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365242003 | Finding related to ability to perform domestic activities (finding)</a:t>
              </a:r>
              <a:endParaRPr lang="en-GB" sz="1199" dirty="0">
                <a:solidFill>
                  <a:prstClr val="black"/>
                </a:solidFill>
                <a:highlight>
                  <a:srgbClr val="F8CBAD"/>
                </a:highlight>
                <a:latin typeface="Calibri" panose="020F0502020204030204"/>
              </a:endParaRPr>
            </a:p>
          </p:txBody>
        </p:sp>
        <p:sp>
          <p:nvSpPr>
            <p:cNvPr id="269" name="Afrundet rektangel 268"/>
            <p:cNvSpPr/>
            <p:nvPr/>
          </p:nvSpPr>
          <p:spPr>
            <a:xfrm>
              <a:off x="14320833" y="9774754"/>
              <a:ext cx="1682813" cy="640980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52" name="Gruppe 51"/>
          <p:cNvGrpSpPr/>
          <p:nvPr/>
        </p:nvGrpSpPr>
        <p:grpSpPr>
          <a:xfrm>
            <a:off x="25061324" y="4074004"/>
            <a:ext cx="1612487" cy="718686"/>
            <a:chOff x="21789541" y="4333673"/>
            <a:chExt cx="1287538" cy="498898"/>
          </a:xfrm>
          <a:noFill/>
        </p:grpSpPr>
        <p:sp>
          <p:nvSpPr>
            <p:cNvPr id="123" name="Afrundet rektangel 122"/>
            <p:cNvSpPr/>
            <p:nvPr/>
          </p:nvSpPr>
          <p:spPr>
            <a:xfrm>
              <a:off x="21848641" y="4371028"/>
              <a:ext cx="1177137" cy="409435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fr-FR" sz="1100" dirty="0">
                <a:solidFill>
                  <a:schemeClr val="tx1"/>
                </a:solidFill>
              </a:endParaRPr>
            </a:p>
            <a:p>
              <a:pPr algn="ctr" defTabSz="1752053"/>
              <a:r>
                <a:rPr lang="fr-FR" sz="1100" dirty="0">
                  <a:solidFill>
                    <a:schemeClr val="tx1"/>
                  </a:solidFill>
                </a:rPr>
                <a:t>300893006 |</a:t>
              </a:r>
              <a:r>
                <a:rPr lang="en-GB" sz="1100" b="0" i="0" dirty="0">
                  <a:solidFill>
                    <a:schemeClr val="tx1"/>
                  </a:solidFill>
                  <a:effectLst/>
                </a:rPr>
                <a:t> Nutritional finding (finding)</a:t>
              </a:r>
              <a:br>
                <a:rPr lang="en-GB" sz="1100" b="0" i="0" dirty="0">
                  <a:solidFill>
                    <a:schemeClr val="tx1"/>
                  </a:solidFill>
                  <a:effectLst/>
                </a:rPr>
              </a:br>
              <a:endParaRPr lang="fr-FR" sz="1100" dirty="0">
                <a:solidFill>
                  <a:schemeClr val="tx1"/>
                </a:solidFill>
                <a:highlight>
                  <a:srgbClr val="F8CBAD"/>
                </a:highlight>
              </a:endParaRPr>
            </a:p>
          </p:txBody>
        </p:sp>
        <p:sp>
          <p:nvSpPr>
            <p:cNvPr id="282" name="Afrundet rektangel 281"/>
            <p:cNvSpPr/>
            <p:nvPr/>
          </p:nvSpPr>
          <p:spPr>
            <a:xfrm>
              <a:off x="21789541" y="4333673"/>
              <a:ext cx="1287538" cy="498898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1601C136-05A5-6B4F-9347-23A3C3039BA7}"/>
              </a:ext>
            </a:extLst>
          </p:cNvPr>
          <p:cNvGrpSpPr/>
          <p:nvPr/>
        </p:nvGrpSpPr>
        <p:grpSpPr>
          <a:xfrm>
            <a:off x="15479059" y="5552148"/>
            <a:ext cx="1825894" cy="812238"/>
            <a:chOff x="15202603" y="6445630"/>
            <a:chExt cx="1825943" cy="812259"/>
          </a:xfrm>
          <a:noFill/>
        </p:grpSpPr>
        <p:sp>
          <p:nvSpPr>
            <p:cNvPr id="258" name="Afrundet rektangel 257"/>
            <p:cNvSpPr/>
            <p:nvPr/>
          </p:nvSpPr>
          <p:spPr>
            <a:xfrm>
              <a:off x="15289356" y="6519691"/>
              <a:ext cx="1644998" cy="635554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fund </a:t>
              </a:r>
              <a:r>
                <a:rPr lang="en-GB" sz="1199" dirty="0" err="1">
                  <a:solidFill>
                    <a:prstClr val="black"/>
                  </a:solidFill>
                  <a:latin typeface="Calibri" panose="020F0502020204030204"/>
                </a:rPr>
                <a:t>vedr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. </a:t>
              </a:r>
              <a:r>
                <a:rPr lang="en-GB" sz="1199" dirty="0" err="1">
                  <a:solidFill>
                    <a:prstClr val="black"/>
                  </a:solidFill>
                  <a:latin typeface="Calibri" panose="020F0502020204030204"/>
                </a:rPr>
                <a:t>spisning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/-</a:t>
              </a:r>
              <a:r>
                <a:rPr lang="en-GB" sz="1199" dirty="0" err="1">
                  <a:solidFill>
                    <a:prstClr val="black"/>
                  </a:solidFill>
                  <a:latin typeface="Calibri" panose="020F0502020204030204"/>
                </a:rPr>
                <a:t>fødeindtagelse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/-</a:t>
              </a:r>
              <a:r>
                <a:rPr lang="en-GB" sz="1199" dirty="0" err="1">
                  <a:solidFill>
                    <a:prstClr val="black"/>
                  </a:solidFill>
                  <a:latin typeface="Calibri" panose="020F0502020204030204"/>
                </a:rPr>
                <a:t>væskeindtagelse</a:t>
              </a:r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86" name="Afrundet rektangel 285"/>
            <p:cNvSpPr/>
            <p:nvPr/>
          </p:nvSpPr>
          <p:spPr>
            <a:xfrm>
              <a:off x="15202603" y="6445630"/>
              <a:ext cx="1825943" cy="812259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51" name="Gruppe 50"/>
          <p:cNvGrpSpPr/>
          <p:nvPr/>
        </p:nvGrpSpPr>
        <p:grpSpPr>
          <a:xfrm>
            <a:off x="24146288" y="7694708"/>
            <a:ext cx="2591233" cy="836748"/>
            <a:chOff x="21301013" y="7990522"/>
            <a:chExt cx="1724765" cy="610758"/>
          </a:xfrm>
          <a:noFill/>
        </p:grpSpPr>
        <p:sp>
          <p:nvSpPr>
            <p:cNvPr id="77" name="Afrundet rektangel 76"/>
            <p:cNvSpPr/>
            <p:nvPr/>
          </p:nvSpPr>
          <p:spPr>
            <a:xfrm>
              <a:off x="21341398" y="8074854"/>
              <a:ext cx="1623589" cy="444534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118199002 |  Finding relating to sexuality and sexual activity (finding)</a:t>
              </a:r>
              <a:endParaRPr lang="en-GB" sz="1199" i="1" dirty="0">
                <a:solidFill>
                  <a:prstClr val="black"/>
                </a:solidFill>
                <a:highlight>
                  <a:srgbClr val="F8CBAD"/>
                </a:highlight>
                <a:latin typeface="Calibri" panose="020F0502020204030204"/>
              </a:endParaRPr>
            </a:p>
          </p:txBody>
        </p:sp>
        <p:sp>
          <p:nvSpPr>
            <p:cNvPr id="302" name="Afrundet rektangel 301"/>
            <p:cNvSpPr/>
            <p:nvPr/>
          </p:nvSpPr>
          <p:spPr>
            <a:xfrm>
              <a:off x="21301013" y="7990522"/>
              <a:ext cx="1724765" cy="610758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53" name="Afrundet rektangel 52"/>
          <p:cNvSpPr/>
          <p:nvPr/>
        </p:nvSpPr>
        <p:spPr>
          <a:xfrm>
            <a:off x="20469415" y="4610878"/>
            <a:ext cx="2833301" cy="649697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118231006 | Communication finding (finding)</a:t>
            </a:r>
            <a:endParaRPr lang="en-GB" sz="1199" dirty="0">
              <a:solidFill>
                <a:prstClr val="black"/>
              </a:solidFill>
              <a:highlight>
                <a:srgbClr val="F8CBAD"/>
              </a:highlight>
              <a:latin typeface="Calibri" panose="020F0502020204030204"/>
            </a:endParaRPr>
          </a:p>
        </p:txBody>
      </p:sp>
      <p:grpSp>
        <p:nvGrpSpPr>
          <p:cNvPr id="65" name="Gruppe 64"/>
          <p:cNvGrpSpPr/>
          <p:nvPr/>
        </p:nvGrpSpPr>
        <p:grpSpPr>
          <a:xfrm>
            <a:off x="15622706" y="2966117"/>
            <a:ext cx="1640192" cy="825588"/>
            <a:chOff x="14761874" y="4447760"/>
            <a:chExt cx="1497244" cy="550697"/>
          </a:xfrm>
          <a:noFill/>
        </p:grpSpPr>
        <p:sp>
          <p:nvSpPr>
            <p:cNvPr id="109" name="Afrundet rektangel 108"/>
            <p:cNvSpPr/>
            <p:nvPr/>
          </p:nvSpPr>
          <p:spPr>
            <a:xfrm>
              <a:off x="14816983" y="4489673"/>
              <a:ext cx="1363879" cy="452064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00" dirty="0">
                <a:solidFill>
                  <a:schemeClr val="tx1"/>
                </a:solidFill>
              </a:endParaRPr>
            </a:p>
            <a:p>
              <a:pPr algn="ctr" defTabSz="1752053"/>
              <a:r>
                <a:rPr lang="en-GB" sz="1100" dirty="0">
                  <a:solidFill>
                    <a:schemeClr val="tx1"/>
                  </a:solidFill>
                </a:rPr>
                <a:t>106168000 |</a:t>
              </a:r>
              <a:r>
                <a:rPr lang="en-GB" sz="1100" b="0" i="0" dirty="0">
                  <a:solidFill>
                    <a:schemeClr val="tx1"/>
                  </a:solidFill>
                  <a:effectLst/>
                </a:rPr>
                <a:t>Finding related to sleep (finding)</a:t>
              </a:r>
              <a:br>
                <a:rPr lang="en-GB" sz="800" b="0" i="0" dirty="0">
                  <a:solidFill>
                    <a:srgbClr val="FFFFFF"/>
                  </a:solidFill>
                  <a:effectLst/>
                  <a:latin typeface="Helvetica Neue"/>
                </a:rPr>
              </a:br>
              <a:endParaRPr lang="en-GB" sz="1199" i="1" dirty="0">
                <a:solidFill>
                  <a:prstClr val="black"/>
                </a:solidFill>
                <a:highlight>
                  <a:srgbClr val="F8CBAD"/>
                </a:highlight>
                <a:latin typeface="Calibri" panose="020F0502020204030204"/>
              </a:endParaRPr>
            </a:p>
          </p:txBody>
        </p:sp>
        <p:sp>
          <p:nvSpPr>
            <p:cNvPr id="318" name="Afrundet rektangel 317"/>
            <p:cNvSpPr/>
            <p:nvPr/>
          </p:nvSpPr>
          <p:spPr>
            <a:xfrm>
              <a:off x="14761874" y="4447760"/>
              <a:ext cx="1497244" cy="550697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461" name="Group 460">
            <a:extLst>
              <a:ext uri="{FF2B5EF4-FFF2-40B4-BE49-F238E27FC236}">
                <a16:creationId xmlns:a16="http://schemas.microsoft.com/office/drawing/2014/main" id="{27A683CF-01E1-DA40-8F3E-5EF04ED1360A}"/>
              </a:ext>
            </a:extLst>
          </p:cNvPr>
          <p:cNvGrpSpPr/>
          <p:nvPr/>
        </p:nvGrpSpPr>
        <p:grpSpPr>
          <a:xfrm>
            <a:off x="20259865" y="12193195"/>
            <a:ext cx="2041518" cy="1349848"/>
            <a:chOff x="16585531" y="10392352"/>
            <a:chExt cx="2041572" cy="1349883"/>
          </a:xfrm>
          <a:noFill/>
        </p:grpSpPr>
        <p:sp>
          <p:nvSpPr>
            <p:cNvPr id="295" name="Afrundet rektangel 294"/>
            <p:cNvSpPr/>
            <p:nvPr/>
          </p:nvSpPr>
          <p:spPr>
            <a:xfrm>
              <a:off x="16665010" y="10458822"/>
              <a:ext cx="1877973" cy="1181164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da-DK" sz="1199" dirty="0">
                  <a:solidFill>
                    <a:prstClr val="black"/>
                  </a:solidFill>
                  <a:latin typeface="Calibri" panose="020F0502020204030204"/>
                </a:rPr>
                <a:t>365136007 | 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 Finding related to ability to perform general purpose physical activities (finding)</a:t>
              </a:r>
              <a:endParaRPr lang="da-DK" sz="1199" dirty="0">
                <a:solidFill>
                  <a:prstClr val="black"/>
                </a:solidFill>
                <a:highlight>
                  <a:srgbClr val="F8CBAD"/>
                </a:highlight>
                <a:latin typeface="Calibri" panose="020F0502020204030204"/>
              </a:endParaRPr>
            </a:p>
          </p:txBody>
        </p:sp>
        <p:sp>
          <p:nvSpPr>
            <p:cNvPr id="340" name="Afrundet rektangel 366"/>
            <p:cNvSpPr/>
            <p:nvPr/>
          </p:nvSpPr>
          <p:spPr>
            <a:xfrm>
              <a:off x="16585531" y="10392352"/>
              <a:ext cx="2041572" cy="1349883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75" name="Gruppe 74"/>
          <p:cNvGrpSpPr/>
          <p:nvPr/>
        </p:nvGrpSpPr>
        <p:grpSpPr>
          <a:xfrm>
            <a:off x="207612" y="7863450"/>
            <a:ext cx="2281631" cy="737740"/>
            <a:chOff x="2878451" y="2338475"/>
            <a:chExt cx="1561055" cy="651731"/>
          </a:xfrm>
          <a:noFill/>
        </p:grpSpPr>
        <p:sp>
          <p:nvSpPr>
            <p:cNvPr id="378" name="Afrundet rektangel 377"/>
            <p:cNvSpPr/>
            <p:nvPr/>
          </p:nvSpPr>
          <p:spPr>
            <a:xfrm>
              <a:off x="2952980" y="2338475"/>
              <a:ext cx="1375925" cy="616083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00" dirty="0">
                  <a:solidFill>
                    <a:schemeClr val="tx1"/>
                  </a:solidFill>
                </a:rPr>
                <a:t>386618008 | fun</a:t>
              </a:r>
              <a:r>
                <a:rPr lang="en-GB" sz="1100" b="0" i="0" dirty="0">
                  <a:solidFill>
                    <a:schemeClr val="tx1"/>
                  </a:solidFill>
                  <a:effectLst/>
                </a:rPr>
                <a:t> Gastrointestinal tract finding (finding)</a:t>
              </a:r>
            </a:p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45" name="Afrundet rektangel 383"/>
            <p:cNvSpPr/>
            <p:nvPr/>
          </p:nvSpPr>
          <p:spPr>
            <a:xfrm>
              <a:off x="2878451" y="2338475"/>
              <a:ext cx="1561055" cy="651731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79" name="Gruppe 78"/>
          <p:cNvGrpSpPr/>
          <p:nvPr/>
        </p:nvGrpSpPr>
        <p:grpSpPr>
          <a:xfrm>
            <a:off x="267716" y="4696440"/>
            <a:ext cx="2037494" cy="854920"/>
            <a:chOff x="6659663" y="1490986"/>
            <a:chExt cx="1743535" cy="562244"/>
          </a:xfrm>
          <a:noFill/>
        </p:grpSpPr>
        <p:sp>
          <p:nvSpPr>
            <p:cNvPr id="334" name="Afrundet rektangel 333"/>
            <p:cNvSpPr/>
            <p:nvPr/>
          </p:nvSpPr>
          <p:spPr>
            <a:xfrm>
              <a:off x="6692985" y="1556074"/>
              <a:ext cx="1671502" cy="411479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00" dirty="0">
                <a:solidFill>
                  <a:schemeClr val="tx1"/>
                </a:solidFill>
              </a:endParaRPr>
            </a:p>
            <a:p>
              <a:pPr algn="ctr" defTabSz="1752053"/>
              <a:r>
                <a:rPr lang="en-GB" sz="1100" dirty="0">
                  <a:solidFill>
                    <a:schemeClr val="tx1"/>
                  </a:solidFill>
                </a:rPr>
                <a:t>106048009 | </a:t>
              </a:r>
              <a:r>
                <a:rPr lang="en-GB" sz="1100" b="0" i="0" dirty="0">
                  <a:solidFill>
                    <a:schemeClr val="tx1"/>
                  </a:solidFill>
                  <a:effectLst/>
                </a:rPr>
                <a:t> Respiratory finding (finding)</a:t>
              </a:r>
            </a:p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46" name="Afrundet rektangel 383"/>
            <p:cNvSpPr/>
            <p:nvPr/>
          </p:nvSpPr>
          <p:spPr>
            <a:xfrm>
              <a:off x="6659663" y="1490986"/>
              <a:ext cx="1743535" cy="562244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69" name="Gruppe 68"/>
          <p:cNvGrpSpPr/>
          <p:nvPr/>
        </p:nvGrpSpPr>
        <p:grpSpPr>
          <a:xfrm>
            <a:off x="172156" y="3700734"/>
            <a:ext cx="2301561" cy="854920"/>
            <a:chOff x="8522690" y="1612424"/>
            <a:chExt cx="1846068" cy="504481"/>
          </a:xfrm>
          <a:noFill/>
        </p:grpSpPr>
        <p:sp>
          <p:nvSpPr>
            <p:cNvPr id="343" name="Afrundet rektangel 342"/>
            <p:cNvSpPr/>
            <p:nvPr/>
          </p:nvSpPr>
          <p:spPr>
            <a:xfrm>
              <a:off x="8568404" y="1672269"/>
              <a:ext cx="1753244" cy="396853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00" dirty="0">
                <a:solidFill>
                  <a:schemeClr val="tx1"/>
                </a:solidFill>
              </a:endParaRPr>
            </a:p>
            <a:p>
              <a:pPr algn="ctr" defTabSz="1752053"/>
              <a:r>
                <a:rPr lang="en-GB" sz="1100" dirty="0">
                  <a:solidFill>
                    <a:schemeClr val="tx1"/>
                  </a:solidFill>
                </a:rPr>
                <a:t>106063007 |</a:t>
              </a:r>
              <a:r>
                <a:rPr lang="en-GB" sz="1100" b="0" i="0" dirty="0">
                  <a:solidFill>
                    <a:schemeClr val="tx1"/>
                  </a:solidFill>
                  <a:effectLst/>
                </a:rPr>
                <a:t> Cardiovascular finding (finding)</a:t>
              </a:r>
            </a:p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47" name="Afrundet rektangel 383"/>
            <p:cNvSpPr/>
            <p:nvPr/>
          </p:nvSpPr>
          <p:spPr>
            <a:xfrm>
              <a:off x="8522690" y="1612424"/>
              <a:ext cx="1846068" cy="504481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27" name="Gruppe 26"/>
          <p:cNvGrpSpPr/>
          <p:nvPr/>
        </p:nvGrpSpPr>
        <p:grpSpPr>
          <a:xfrm>
            <a:off x="3030642" y="9550695"/>
            <a:ext cx="2437136" cy="938733"/>
            <a:chOff x="10623246" y="10129282"/>
            <a:chExt cx="1817685" cy="862358"/>
          </a:xfrm>
          <a:noFill/>
        </p:grpSpPr>
        <p:sp>
          <p:nvSpPr>
            <p:cNvPr id="188" name="Afrundet rektangel 187"/>
            <p:cNvSpPr/>
            <p:nvPr/>
          </p:nvSpPr>
          <p:spPr>
            <a:xfrm>
              <a:off x="10671941" y="10220639"/>
              <a:ext cx="1692191" cy="673282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00" dirty="0">
                  <a:solidFill>
                    <a:schemeClr val="tx1"/>
                  </a:solidFill>
                </a:rPr>
                <a:t>373930000 | </a:t>
              </a:r>
              <a:r>
                <a:rPr lang="en-GB" sz="1100" b="0" i="0" dirty="0">
                  <a:solidFill>
                    <a:schemeClr val="tx1"/>
                  </a:solidFill>
                  <a:effectLst/>
                </a:rPr>
                <a:t>Cognitive function finding (finding)</a:t>
              </a:r>
            </a:p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49" name="Afrundet rektangel 380"/>
            <p:cNvSpPr/>
            <p:nvPr/>
          </p:nvSpPr>
          <p:spPr>
            <a:xfrm>
              <a:off x="10623246" y="10129282"/>
              <a:ext cx="1817685" cy="862358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354" name="Lige pilforbindelse 198"/>
          <p:cNvCxnSpPr>
            <a:cxnSpLocks/>
            <a:stCxn id="351" idx="0"/>
            <a:endCxn id="361" idx="2"/>
          </p:cNvCxnSpPr>
          <p:nvPr/>
        </p:nvCxnSpPr>
        <p:spPr>
          <a:xfrm flipH="1" flipV="1">
            <a:off x="18528110" y="6393303"/>
            <a:ext cx="1282703" cy="52304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1" name="Afrundet rektangel 199"/>
          <p:cNvSpPr/>
          <p:nvPr/>
        </p:nvSpPr>
        <p:spPr>
          <a:xfrm>
            <a:off x="17843572" y="5876291"/>
            <a:ext cx="1369075" cy="51701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en-GB" sz="1199">
                <a:solidFill>
                  <a:prstClr val="black"/>
                </a:solidFill>
                <a:latin typeface="Calibri" panose="020F0502020204030204"/>
              </a:rPr>
              <a:t>fund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vedr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.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adfærd</a:t>
            </a:r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362" name="Lige pilforbindelse 200"/>
          <p:cNvCxnSpPr>
            <a:cxnSpLocks/>
            <a:stCxn id="361" idx="0"/>
            <a:endCxn id="49" idx="2"/>
          </p:cNvCxnSpPr>
          <p:nvPr/>
        </p:nvCxnSpPr>
        <p:spPr>
          <a:xfrm flipH="1" flipV="1">
            <a:off x="16420192" y="4772010"/>
            <a:ext cx="2107918" cy="110428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uppe 44"/>
          <p:cNvGrpSpPr/>
          <p:nvPr/>
        </p:nvGrpSpPr>
        <p:grpSpPr>
          <a:xfrm>
            <a:off x="18605172" y="6825342"/>
            <a:ext cx="2420723" cy="901519"/>
            <a:chOff x="18494289" y="8568696"/>
            <a:chExt cx="1819883" cy="743908"/>
          </a:xfrm>
          <a:noFill/>
        </p:grpSpPr>
        <p:sp>
          <p:nvSpPr>
            <p:cNvPr id="351" name="Afrundet rektangel 196"/>
            <p:cNvSpPr/>
            <p:nvPr/>
          </p:nvSpPr>
          <p:spPr>
            <a:xfrm>
              <a:off x="18583536" y="8643795"/>
              <a:ext cx="1634291" cy="572009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da-DK" sz="1199" dirty="0">
                  <a:solidFill>
                    <a:prstClr val="black"/>
                  </a:solidFill>
                  <a:latin typeface="Calibri" panose="020F0502020204030204"/>
                </a:rPr>
                <a:t>365949003 |  Health-related behavior finding (finding)</a:t>
              </a:r>
              <a:endParaRPr lang="da-DK" sz="1199" dirty="0">
                <a:solidFill>
                  <a:prstClr val="black"/>
                </a:solidFill>
                <a:highlight>
                  <a:srgbClr val="F8CBAD"/>
                </a:highlight>
                <a:latin typeface="Calibri" panose="020F0502020204030204"/>
              </a:endParaRPr>
            </a:p>
          </p:txBody>
        </p:sp>
        <p:sp>
          <p:nvSpPr>
            <p:cNvPr id="363" name="Afrundet rektangel 315"/>
            <p:cNvSpPr/>
            <p:nvPr/>
          </p:nvSpPr>
          <p:spPr>
            <a:xfrm>
              <a:off x="18494289" y="8568696"/>
              <a:ext cx="1819883" cy="743908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242" name="Afrundet rektangel 5"/>
          <p:cNvSpPr/>
          <p:nvPr/>
        </p:nvSpPr>
        <p:spPr>
          <a:xfrm>
            <a:off x="20982730" y="3081306"/>
            <a:ext cx="1938989" cy="63162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da-DK" sz="1199" dirty="0">
                <a:solidFill>
                  <a:prstClr val="black"/>
                </a:solidFill>
                <a:latin typeface="Calibri" panose="020F0502020204030204"/>
              </a:rPr>
              <a:t>fund vedr. endokrine, ernæringsmæssige og metaboliske forhold</a:t>
            </a:r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243" name="Lige pilforbindelse 49"/>
          <p:cNvCxnSpPr>
            <a:cxnSpLocks/>
            <a:stCxn id="123" idx="0"/>
            <a:endCxn id="242" idx="3"/>
          </p:cNvCxnSpPr>
          <p:nvPr/>
        </p:nvCxnSpPr>
        <p:spPr>
          <a:xfrm flipH="1" flipV="1">
            <a:off x="22921719" y="3397121"/>
            <a:ext cx="2950733" cy="7306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uppe 24"/>
          <p:cNvGrpSpPr/>
          <p:nvPr/>
        </p:nvGrpSpPr>
        <p:grpSpPr>
          <a:xfrm>
            <a:off x="2941687" y="8358304"/>
            <a:ext cx="1961492" cy="951205"/>
            <a:chOff x="10577460" y="9208521"/>
            <a:chExt cx="1546233" cy="777797"/>
          </a:xfrm>
          <a:noFill/>
        </p:grpSpPr>
        <p:sp>
          <p:nvSpPr>
            <p:cNvPr id="171" name="Afrundet rektangel 170"/>
            <p:cNvSpPr/>
            <p:nvPr/>
          </p:nvSpPr>
          <p:spPr>
            <a:xfrm>
              <a:off x="10679091" y="9282029"/>
              <a:ext cx="1339943" cy="622270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lang="en-GB" sz="1100" dirty="0">
                  <a:solidFill>
                    <a:schemeClr val="tx1"/>
                  </a:solidFill>
                </a:rPr>
                <a:t>225706007 | </a:t>
              </a:r>
              <a:r>
                <a:rPr lang="en-GB" sz="1100" b="0" i="0" dirty="0">
                  <a:solidFill>
                    <a:schemeClr val="tx1"/>
                  </a:solidFill>
                  <a:effectLst/>
                </a:rPr>
                <a:t>Interpersonal relationship finding (finding)</a:t>
              </a:r>
            </a:p>
          </p:txBody>
        </p:sp>
        <p:sp>
          <p:nvSpPr>
            <p:cNvPr id="299" name="Afrundet rektangel 369"/>
            <p:cNvSpPr/>
            <p:nvPr/>
          </p:nvSpPr>
          <p:spPr>
            <a:xfrm>
              <a:off x="10577460" y="9208521"/>
              <a:ext cx="1546233" cy="777797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40" name="Gruppe 39"/>
          <p:cNvGrpSpPr/>
          <p:nvPr/>
        </p:nvGrpSpPr>
        <p:grpSpPr>
          <a:xfrm>
            <a:off x="3881779" y="10679871"/>
            <a:ext cx="1883968" cy="829371"/>
            <a:chOff x="11412198" y="12188848"/>
            <a:chExt cx="1627501" cy="519623"/>
          </a:xfrm>
          <a:noFill/>
        </p:grpSpPr>
        <p:sp>
          <p:nvSpPr>
            <p:cNvPr id="173" name="Afrundet rektangel 172"/>
            <p:cNvSpPr/>
            <p:nvPr/>
          </p:nvSpPr>
          <p:spPr>
            <a:xfrm>
              <a:off x="11483944" y="12244030"/>
              <a:ext cx="1453337" cy="408511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00" dirty="0">
                  <a:solidFill>
                    <a:schemeClr val="tx1"/>
                  </a:solidFill>
                </a:rPr>
                <a:t>36456004 | </a:t>
              </a:r>
              <a:r>
                <a:rPr lang="en-GB" sz="1100" b="0" i="0" dirty="0">
                  <a:solidFill>
                    <a:schemeClr val="tx1"/>
                  </a:solidFill>
                  <a:effectLst/>
                </a:rPr>
                <a:t> Mental state finding (finding)</a:t>
              </a:r>
            </a:p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01" name="Afrundet rektangel 380"/>
            <p:cNvSpPr/>
            <p:nvPr/>
          </p:nvSpPr>
          <p:spPr>
            <a:xfrm>
              <a:off x="11412198" y="12188848"/>
              <a:ext cx="1627501" cy="519623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72" name="Gruppe 71"/>
          <p:cNvGrpSpPr/>
          <p:nvPr/>
        </p:nvGrpSpPr>
        <p:grpSpPr>
          <a:xfrm>
            <a:off x="8157908" y="4659697"/>
            <a:ext cx="2531880" cy="910031"/>
            <a:chOff x="6275238" y="5081270"/>
            <a:chExt cx="1880355" cy="730289"/>
          </a:xfrm>
          <a:noFill/>
        </p:grpSpPr>
        <p:sp>
          <p:nvSpPr>
            <p:cNvPr id="221" name="Afrundet rektangel 220"/>
            <p:cNvSpPr/>
            <p:nvPr/>
          </p:nvSpPr>
          <p:spPr>
            <a:xfrm>
              <a:off x="6365650" y="5173118"/>
              <a:ext cx="1679539" cy="549463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106147001 | Sensory nervous system finding (finding)</a:t>
              </a:r>
              <a:endParaRPr lang="en-GB" sz="1199" dirty="0">
                <a:solidFill>
                  <a:prstClr val="black"/>
                </a:solidFill>
                <a:highlight>
                  <a:srgbClr val="F8CBAD"/>
                </a:highlight>
                <a:latin typeface="Calibri" panose="020F0502020204030204"/>
              </a:endParaRPr>
            </a:p>
          </p:txBody>
        </p:sp>
        <p:sp>
          <p:nvSpPr>
            <p:cNvPr id="222" name="Afrundet rektangel 221"/>
            <p:cNvSpPr/>
            <p:nvPr/>
          </p:nvSpPr>
          <p:spPr>
            <a:xfrm>
              <a:off x="6275238" y="5081270"/>
              <a:ext cx="1880355" cy="730289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71" name="Gruppe 70"/>
          <p:cNvGrpSpPr/>
          <p:nvPr/>
        </p:nvGrpSpPr>
        <p:grpSpPr>
          <a:xfrm>
            <a:off x="4773533" y="5926558"/>
            <a:ext cx="1674385" cy="834115"/>
            <a:chOff x="5776443" y="3280312"/>
            <a:chExt cx="1561176" cy="562244"/>
          </a:xfrm>
          <a:noFill/>
        </p:grpSpPr>
        <p:sp>
          <p:nvSpPr>
            <p:cNvPr id="247" name="Afrundet rektangel 246"/>
            <p:cNvSpPr/>
            <p:nvPr/>
          </p:nvSpPr>
          <p:spPr>
            <a:xfrm>
              <a:off x="5868293" y="3315768"/>
              <a:ext cx="1375925" cy="494674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00" dirty="0">
                  <a:solidFill>
                    <a:schemeClr val="tx1"/>
                  </a:solidFill>
                </a:rPr>
                <a:t>301978000 | </a:t>
              </a:r>
              <a:r>
                <a:rPr lang="en-GB" sz="1100" b="0" i="0" dirty="0">
                  <a:solidFill>
                    <a:schemeClr val="tx1"/>
                  </a:solidFill>
                  <a:effectLst/>
                </a:rPr>
                <a:t>Finding of vision of eye (finding)</a:t>
              </a:r>
            </a:p>
            <a:p>
              <a:pPr algn="ctr" defTabSz="1752053"/>
              <a:endParaRPr lang="en-GB" sz="1199" i="1" dirty="0">
                <a:solidFill>
                  <a:prstClr val="black"/>
                </a:solidFill>
                <a:highlight>
                  <a:srgbClr val="F8CBAD"/>
                </a:highlight>
                <a:latin typeface="Calibri" panose="020F0502020204030204"/>
              </a:endParaRPr>
            </a:p>
          </p:txBody>
        </p:sp>
        <p:sp>
          <p:nvSpPr>
            <p:cNvPr id="264" name="Afrundet rektangel 383"/>
            <p:cNvSpPr/>
            <p:nvPr/>
          </p:nvSpPr>
          <p:spPr>
            <a:xfrm>
              <a:off x="5776443" y="3280312"/>
              <a:ext cx="1561176" cy="562244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70" name="Gruppe 69"/>
          <p:cNvGrpSpPr/>
          <p:nvPr/>
        </p:nvGrpSpPr>
        <p:grpSpPr>
          <a:xfrm>
            <a:off x="6717100" y="5888768"/>
            <a:ext cx="1869074" cy="901378"/>
            <a:chOff x="7425156" y="3345783"/>
            <a:chExt cx="1561176" cy="562244"/>
          </a:xfrm>
          <a:noFill/>
        </p:grpSpPr>
        <p:sp>
          <p:nvSpPr>
            <p:cNvPr id="236" name="Afrundet rektangel 235"/>
            <p:cNvSpPr/>
            <p:nvPr/>
          </p:nvSpPr>
          <p:spPr>
            <a:xfrm>
              <a:off x="7513653" y="3381358"/>
              <a:ext cx="1375925" cy="494674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118230007 | Hearing finding (finding)</a:t>
              </a:r>
              <a:endParaRPr lang="en-GB" sz="1199" i="1" dirty="0">
                <a:solidFill>
                  <a:prstClr val="black"/>
                </a:solidFill>
                <a:highlight>
                  <a:srgbClr val="F8CBAD"/>
                </a:highlight>
                <a:latin typeface="Calibri" panose="020F0502020204030204"/>
              </a:endParaRPr>
            </a:p>
          </p:txBody>
        </p:sp>
        <p:sp>
          <p:nvSpPr>
            <p:cNvPr id="265" name="Afrundet rektangel 383"/>
            <p:cNvSpPr/>
            <p:nvPr/>
          </p:nvSpPr>
          <p:spPr>
            <a:xfrm>
              <a:off x="7425156" y="3345783"/>
              <a:ext cx="1561176" cy="562244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66" name="Gruppe 65"/>
          <p:cNvGrpSpPr/>
          <p:nvPr/>
        </p:nvGrpSpPr>
        <p:grpSpPr>
          <a:xfrm>
            <a:off x="11251825" y="3708031"/>
            <a:ext cx="1954915" cy="743293"/>
            <a:chOff x="13489338" y="3828728"/>
            <a:chExt cx="1137925" cy="536341"/>
          </a:xfrm>
          <a:noFill/>
        </p:grpSpPr>
        <p:sp>
          <p:nvSpPr>
            <p:cNvPr id="293" name="Afrundet rektangel 292"/>
            <p:cNvSpPr/>
            <p:nvPr/>
          </p:nvSpPr>
          <p:spPr>
            <a:xfrm>
              <a:off x="13544469" y="3891426"/>
              <a:ext cx="1022465" cy="409435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</a:rPr>
                <a:t>415531008 |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 Skin AND/OR mucosa finding (finding)</a:t>
              </a:r>
              <a:endParaRPr lang="en-GB" sz="1199" dirty="0">
                <a:solidFill>
                  <a:prstClr val="black"/>
                </a:solidFill>
              </a:endParaRPr>
            </a:p>
          </p:txBody>
        </p:sp>
        <p:sp>
          <p:nvSpPr>
            <p:cNvPr id="294" name="Afrundet rektangel 293"/>
            <p:cNvSpPr/>
            <p:nvPr/>
          </p:nvSpPr>
          <p:spPr>
            <a:xfrm>
              <a:off x="13489338" y="3828728"/>
              <a:ext cx="1137925" cy="536341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56" name="Gruppe 55"/>
          <p:cNvGrpSpPr/>
          <p:nvPr/>
        </p:nvGrpSpPr>
        <p:grpSpPr>
          <a:xfrm>
            <a:off x="24146288" y="1945351"/>
            <a:ext cx="2363424" cy="919915"/>
            <a:chOff x="20387821" y="1708450"/>
            <a:chExt cx="1525742" cy="586452"/>
          </a:xfrm>
          <a:noFill/>
        </p:grpSpPr>
        <p:sp>
          <p:nvSpPr>
            <p:cNvPr id="309" name="Afrundet rektangel 308"/>
            <p:cNvSpPr/>
            <p:nvPr/>
          </p:nvSpPr>
          <p:spPr>
            <a:xfrm>
              <a:off x="20442572" y="1774511"/>
              <a:ext cx="1406068" cy="449722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365386006 |  Exercise tolerance finding (finding)|</a:t>
              </a:r>
            </a:p>
          </p:txBody>
        </p:sp>
        <p:sp>
          <p:nvSpPr>
            <p:cNvPr id="314" name="Afrundet rektangel 313"/>
            <p:cNvSpPr/>
            <p:nvPr/>
          </p:nvSpPr>
          <p:spPr>
            <a:xfrm>
              <a:off x="20387821" y="1708450"/>
              <a:ext cx="1525742" cy="586452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317" name="Lige pilforbindelse 49"/>
          <p:cNvCxnSpPr>
            <a:cxnSpLocks/>
            <a:stCxn id="314" idx="1"/>
            <a:endCxn id="7" idx="3"/>
          </p:cNvCxnSpPr>
          <p:nvPr/>
        </p:nvCxnSpPr>
        <p:spPr>
          <a:xfrm flipH="1" flipV="1">
            <a:off x="19626960" y="2296455"/>
            <a:ext cx="4519328" cy="1088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9" name="Group 458">
            <a:extLst>
              <a:ext uri="{FF2B5EF4-FFF2-40B4-BE49-F238E27FC236}">
                <a16:creationId xmlns:a16="http://schemas.microsoft.com/office/drawing/2014/main" id="{7AEED48D-5A05-BF43-A424-5D4091AC3BC8}"/>
              </a:ext>
            </a:extLst>
          </p:cNvPr>
          <p:cNvGrpSpPr/>
          <p:nvPr/>
        </p:nvGrpSpPr>
        <p:grpSpPr>
          <a:xfrm>
            <a:off x="18328384" y="11788883"/>
            <a:ext cx="1820976" cy="1047827"/>
            <a:chOff x="19347906" y="11578102"/>
            <a:chExt cx="1821023" cy="1047856"/>
          </a:xfrm>
          <a:noFill/>
        </p:grpSpPr>
        <p:sp>
          <p:nvSpPr>
            <p:cNvPr id="224" name="Afrundet rektangel 223"/>
            <p:cNvSpPr/>
            <p:nvPr/>
          </p:nvSpPr>
          <p:spPr>
            <a:xfrm>
              <a:off x="19378956" y="11641265"/>
              <a:ext cx="1718490" cy="882826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da-DK" sz="1199" dirty="0">
                  <a:solidFill>
                    <a:prstClr val="black"/>
                  </a:solidFill>
                  <a:latin typeface="Calibri" panose="020F0502020204030204"/>
                </a:rPr>
                <a:t>365222007 | 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 Finding related to ability to perform dressing activity (finding)</a:t>
              </a:r>
              <a:endParaRPr lang="da-DK" sz="1199" dirty="0">
                <a:solidFill>
                  <a:prstClr val="black"/>
                </a:solidFill>
                <a:highlight>
                  <a:srgbClr val="F8CBAD"/>
                </a:highlight>
                <a:latin typeface="Calibri" panose="020F0502020204030204"/>
              </a:endParaRPr>
            </a:p>
          </p:txBody>
        </p:sp>
        <p:sp>
          <p:nvSpPr>
            <p:cNvPr id="249" name="Afrundet rektangel 366">
              <a:extLst>
                <a:ext uri="{FF2B5EF4-FFF2-40B4-BE49-F238E27FC236}">
                  <a16:creationId xmlns:a16="http://schemas.microsoft.com/office/drawing/2014/main" id="{89DC9D9C-D6CC-412F-A40B-34958916E943}"/>
                </a:ext>
              </a:extLst>
            </p:cNvPr>
            <p:cNvSpPr/>
            <p:nvPr/>
          </p:nvSpPr>
          <p:spPr>
            <a:xfrm>
              <a:off x="19347906" y="11578102"/>
              <a:ext cx="1821023" cy="1047856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154" name="Gruppe 153">
            <a:extLst>
              <a:ext uri="{FF2B5EF4-FFF2-40B4-BE49-F238E27FC236}">
                <a16:creationId xmlns:a16="http://schemas.microsoft.com/office/drawing/2014/main" id="{D5087064-A30F-496C-AA91-7D062747D35A}"/>
              </a:ext>
            </a:extLst>
          </p:cNvPr>
          <p:cNvGrpSpPr/>
          <p:nvPr/>
        </p:nvGrpSpPr>
        <p:grpSpPr>
          <a:xfrm>
            <a:off x="18174411" y="3380137"/>
            <a:ext cx="2487660" cy="851840"/>
            <a:chOff x="21403644" y="6639631"/>
            <a:chExt cx="2393383" cy="837405"/>
          </a:xfrm>
          <a:noFill/>
        </p:grpSpPr>
        <p:sp>
          <p:nvSpPr>
            <p:cNvPr id="155" name="Afrundet rektangel 52">
              <a:extLst>
                <a:ext uri="{FF2B5EF4-FFF2-40B4-BE49-F238E27FC236}">
                  <a16:creationId xmlns:a16="http://schemas.microsoft.com/office/drawing/2014/main" id="{29FE9042-8AC2-4F69-80A0-F75D48CEE0FE}"/>
                </a:ext>
              </a:extLst>
            </p:cNvPr>
            <p:cNvSpPr/>
            <p:nvPr/>
          </p:nvSpPr>
          <p:spPr>
            <a:xfrm>
              <a:off x="21465899" y="6710884"/>
              <a:ext cx="2246254" cy="665187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da-DK" sz="1100" dirty="0">
                  <a:solidFill>
                    <a:schemeClr val="tx1"/>
                  </a:solidFill>
                </a:rPr>
                <a:t>284530008 |</a:t>
              </a:r>
              <a:r>
                <a:rPr lang="en-GB" sz="1100" b="0" i="0" dirty="0">
                  <a:solidFill>
                    <a:schemeClr val="tx1"/>
                  </a:solidFill>
                  <a:effectLst/>
                </a:rPr>
                <a:t> Communication, speech and language finding (finding)</a:t>
              </a:r>
              <a:br>
                <a:rPr lang="en-GB" sz="1100" b="0" i="0" dirty="0">
                  <a:solidFill>
                    <a:schemeClr val="tx1"/>
                  </a:solidFill>
                  <a:effectLst/>
                </a:rPr>
              </a:br>
              <a:endParaRPr lang="en-GB" sz="1100" i="1" dirty="0">
                <a:solidFill>
                  <a:schemeClr val="tx1"/>
                </a:solidFill>
                <a:highlight>
                  <a:srgbClr val="F8CBAD"/>
                </a:highlight>
              </a:endParaRPr>
            </a:p>
          </p:txBody>
        </p:sp>
        <p:sp>
          <p:nvSpPr>
            <p:cNvPr id="156" name="Afrundet rektangel 315">
              <a:extLst>
                <a:ext uri="{FF2B5EF4-FFF2-40B4-BE49-F238E27FC236}">
                  <a16:creationId xmlns:a16="http://schemas.microsoft.com/office/drawing/2014/main" id="{001A7128-232D-4643-9A73-16B57E84893C}"/>
                </a:ext>
              </a:extLst>
            </p:cNvPr>
            <p:cNvSpPr/>
            <p:nvPr/>
          </p:nvSpPr>
          <p:spPr>
            <a:xfrm>
              <a:off x="21403644" y="6639631"/>
              <a:ext cx="2393383" cy="837405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157" name="Lige pilforbindelse 156">
            <a:extLst>
              <a:ext uri="{FF2B5EF4-FFF2-40B4-BE49-F238E27FC236}">
                <a16:creationId xmlns:a16="http://schemas.microsoft.com/office/drawing/2014/main" id="{ECC0B60E-E897-4B20-B8F2-43FC431437E9}"/>
              </a:ext>
            </a:extLst>
          </p:cNvPr>
          <p:cNvCxnSpPr>
            <a:cxnSpLocks/>
            <a:stCxn id="155" idx="0"/>
            <a:endCxn id="7" idx="2"/>
          </p:cNvCxnSpPr>
          <p:nvPr/>
        </p:nvCxnSpPr>
        <p:spPr>
          <a:xfrm flipH="1" flipV="1">
            <a:off x="18651264" y="2521108"/>
            <a:ext cx="755222" cy="93150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Lige pilforbindelse 159">
            <a:extLst>
              <a:ext uri="{FF2B5EF4-FFF2-40B4-BE49-F238E27FC236}">
                <a16:creationId xmlns:a16="http://schemas.microsoft.com/office/drawing/2014/main" id="{60440D73-8FB2-46DD-8B52-D499DE0EB15B}"/>
              </a:ext>
            </a:extLst>
          </p:cNvPr>
          <p:cNvCxnSpPr>
            <a:cxnSpLocks/>
            <a:stCxn id="53" idx="0"/>
            <a:endCxn id="155" idx="2"/>
          </p:cNvCxnSpPr>
          <p:nvPr/>
        </p:nvCxnSpPr>
        <p:spPr>
          <a:xfrm flipH="1" flipV="1">
            <a:off x="19406486" y="4129271"/>
            <a:ext cx="2479580" cy="48160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3" name="Gruppe 162">
            <a:extLst>
              <a:ext uri="{FF2B5EF4-FFF2-40B4-BE49-F238E27FC236}">
                <a16:creationId xmlns:a16="http://schemas.microsoft.com/office/drawing/2014/main" id="{6781B975-DFE2-4D2F-BA10-237356F79A4B}"/>
              </a:ext>
            </a:extLst>
          </p:cNvPr>
          <p:cNvGrpSpPr/>
          <p:nvPr/>
        </p:nvGrpSpPr>
        <p:grpSpPr>
          <a:xfrm>
            <a:off x="24100275" y="4944283"/>
            <a:ext cx="2557567" cy="983115"/>
            <a:chOff x="21403644" y="6639631"/>
            <a:chExt cx="2393383" cy="837405"/>
          </a:xfrm>
          <a:noFill/>
        </p:grpSpPr>
        <p:sp>
          <p:nvSpPr>
            <p:cNvPr id="164" name="Afrundet rektangel 52">
              <a:extLst>
                <a:ext uri="{FF2B5EF4-FFF2-40B4-BE49-F238E27FC236}">
                  <a16:creationId xmlns:a16="http://schemas.microsoft.com/office/drawing/2014/main" id="{347B92CD-C194-4D15-B3B6-E012A76CB207}"/>
                </a:ext>
              </a:extLst>
            </p:cNvPr>
            <p:cNvSpPr/>
            <p:nvPr/>
          </p:nvSpPr>
          <p:spPr>
            <a:xfrm>
              <a:off x="21465899" y="6710884"/>
              <a:ext cx="2246254" cy="665187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fr-FR" sz="1200" dirty="0"/>
                <a:t>298314008 |</a:t>
              </a:r>
              <a:r>
                <a:rPr lang="en-GB" sz="1200" dirty="0"/>
                <a:t> Finding related to coordination / incoordination (finding)</a:t>
              </a:r>
              <a:endParaRPr lang="fr-FR" sz="1200" dirty="0"/>
            </a:p>
          </p:txBody>
        </p:sp>
        <p:sp>
          <p:nvSpPr>
            <p:cNvPr id="165" name="Afrundet rektangel 315">
              <a:extLst>
                <a:ext uri="{FF2B5EF4-FFF2-40B4-BE49-F238E27FC236}">
                  <a16:creationId xmlns:a16="http://schemas.microsoft.com/office/drawing/2014/main" id="{13F4DEC5-56B9-4F91-A9BE-3EE872D631A2}"/>
                </a:ext>
              </a:extLst>
            </p:cNvPr>
            <p:cNvSpPr/>
            <p:nvPr/>
          </p:nvSpPr>
          <p:spPr>
            <a:xfrm>
              <a:off x="21403644" y="6639631"/>
              <a:ext cx="2393383" cy="837405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166" name="Lige pilforbindelse 165">
            <a:extLst>
              <a:ext uri="{FF2B5EF4-FFF2-40B4-BE49-F238E27FC236}">
                <a16:creationId xmlns:a16="http://schemas.microsoft.com/office/drawing/2014/main" id="{C46DD722-354D-4315-ABE4-081C6AB75D06}"/>
              </a:ext>
            </a:extLst>
          </p:cNvPr>
          <p:cNvCxnSpPr>
            <a:cxnSpLocks/>
            <a:stCxn id="165" idx="0"/>
            <a:endCxn id="7" idx="2"/>
          </p:cNvCxnSpPr>
          <p:nvPr/>
        </p:nvCxnSpPr>
        <p:spPr>
          <a:xfrm flipH="1" flipV="1">
            <a:off x="18651262" y="2521114"/>
            <a:ext cx="6727797" cy="242316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0" name="Gruppe 169">
            <a:extLst>
              <a:ext uri="{FF2B5EF4-FFF2-40B4-BE49-F238E27FC236}">
                <a16:creationId xmlns:a16="http://schemas.microsoft.com/office/drawing/2014/main" id="{5114B4C2-83C8-48BC-BC38-36BAA20BE65B}"/>
              </a:ext>
            </a:extLst>
          </p:cNvPr>
          <p:cNvGrpSpPr/>
          <p:nvPr/>
        </p:nvGrpSpPr>
        <p:grpSpPr>
          <a:xfrm>
            <a:off x="21305053" y="5841913"/>
            <a:ext cx="2487660" cy="851840"/>
            <a:chOff x="21403644" y="6639631"/>
            <a:chExt cx="2393383" cy="837405"/>
          </a:xfrm>
          <a:noFill/>
        </p:grpSpPr>
        <p:sp>
          <p:nvSpPr>
            <p:cNvPr id="172" name="Afrundet rektangel 52">
              <a:extLst>
                <a:ext uri="{FF2B5EF4-FFF2-40B4-BE49-F238E27FC236}">
                  <a16:creationId xmlns:a16="http://schemas.microsoft.com/office/drawing/2014/main" id="{13EDD2BF-EB9C-4A07-87A2-946135FEE469}"/>
                </a:ext>
              </a:extLst>
            </p:cNvPr>
            <p:cNvSpPr/>
            <p:nvPr/>
          </p:nvSpPr>
          <p:spPr>
            <a:xfrm>
              <a:off x="21465899" y="6710884"/>
              <a:ext cx="2246254" cy="665187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106137004 | Intelligence finding (finding)</a:t>
              </a:r>
              <a:endParaRPr lang="da-DK" sz="1199" i="1" dirty="0">
                <a:solidFill>
                  <a:prstClr val="black"/>
                </a:solidFill>
                <a:highlight>
                  <a:srgbClr val="F8CBAD"/>
                </a:highlight>
                <a:latin typeface="Calibri" panose="020F0502020204030204"/>
              </a:endParaRPr>
            </a:p>
          </p:txBody>
        </p:sp>
        <p:sp>
          <p:nvSpPr>
            <p:cNvPr id="176" name="Afrundet rektangel 315">
              <a:extLst>
                <a:ext uri="{FF2B5EF4-FFF2-40B4-BE49-F238E27FC236}">
                  <a16:creationId xmlns:a16="http://schemas.microsoft.com/office/drawing/2014/main" id="{0DEE74C4-8AC4-48CD-ABC6-BC783239F867}"/>
                </a:ext>
              </a:extLst>
            </p:cNvPr>
            <p:cNvSpPr/>
            <p:nvPr/>
          </p:nvSpPr>
          <p:spPr>
            <a:xfrm>
              <a:off x="21403644" y="6639631"/>
              <a:ext cx="2393383" cy="837405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177" name="Lige pilforbindelse 176">
            <a:extLst>
              <a:ext uri="{FF2B5EF4-FFF2-40B4-BE49-F238E27FC236}">
                <a16:creationId xmlns:a16="http://schemas.microsoft.com/office/drawing/2014/main" id="{0DEC4FBD-D81E-4DD1-9D1F-D9338A07BE77}"/>
              </a:ext>
            </a:extLst>
          </p:cNvPr>
          <p:cNvCxnSpPr>
            <a:cxnSpLocks/>
            <a:stCxn id="176" idx="0"/>
            <a:endCxn id="49" idx="3"/>
          </p:cNvCxnSpPr>
          <p:nvPr/>
        </p:nvCxnSpPr>
        <p:spPr>
          <a:xfrm flipH="1" flipV="1">
            <a:off x="16931411" y="4567298"/>
            <a:ext cx="5617472" cy="127461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7" name="Gruppe 186">
            <a:extLst>
              <a:ext uri="{FF2B5EF4-FFF2-40B4-BE49-F238E27FC236}">
                <a16:creationId xmlns:a16="http://schemas.microsoft.com/office/drawing/2014/main" id="{78AF29DE-5ADD-42C4-B1D3-907A2A7A916E}"/>
              </a:ext>
            </a:extLst>
          </p:cNvPr>
          <p:cNvGrpSpPr/>
          <p:nvPr/>
        </p:nvGrpSpPr>
        <p:grpSpPr>
          <a:xfrm>
            <a:off x="7979132" y="8740972"/>
            <a:ext cx="2487660" cy="851840"/>
            <a:chOff x="21403644" y="6639631"/>
            <a:chExt cx="2393383" cy="837405"/>
          </a:xfrm>
          <a:noFill/>
        </p:grpSpPr>
        <p:sp>
          <p:nvSpPr>
            <p:cNvPr id="190" name="Afrundet rektangel 52">
              <a:extLst>
                <a:ext uri="{FF2B5EF4-FFF2-40B4-BE49-F238E27FC236}">
                  <a16:creationId xmlns:a16="http://schemas.microsoft.com/office/drawing/2014/main" id="{EDD361E2-C639-4576-A5CF-469C25EB9A6D}"/>
                </a:ext>
              </a:extLst>
            </p:cNvPr>
            <p:cNvSpPr/>
            <p:nvPr/>
          </p:nvSpPr>
          <p:spPr>
            <a:xfrm>
              <a:off x="21465899" y="6710884"/>
              <a:ext cx="2246254" cy="665187"/>
            </a:xfrm>
            <a:prstGeom prst="round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284465006 |Finding relating to psychosocial functioning (finding)</a:t>
              </a:r>
            </a:p>
          </p:txBody>
        </p:sp>
        <p:sp>
          <p:nvSpPr>
            <p:cNvPr id="191" name="Afrundet rektangel 315">
              <a:extLst>
                <a:ext uri="{FF2B5EF4-FFF2-40B4-BE49-F238E27FC236}">
                  <a16:creationId xmlns:a16="http://schemas.microsoft.com/office/drawing/2014/main" id="{D8DC2386-2FB6-41C5-92BF-8A322C803F93}"/>
                </a:ext>
              </a:extLst>
            </p:cNvPr>
            <p:cNvSpPr/>
            <p:nvPr/>
          </p:nvSpPr>
          <p:spPr>
            <a:xfrm>
              <a:off x="21403644" y="6639631"/>
              <a:ext cx="2393383" cy="837405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192" name="Lige pilforbindelse 191">
            <a:extLst>
              <a:ext uri="{FF2B5EF4-FFF2-40B4-BE49-F238E27FC236}">
                <a16:creationId xmlns:a16="http://schemas.microsoft.com/office/drawing/2014/main" id="{4E8400E6-0C0A-40A4-B194-0F9C64567BA3}"/>
              </a:ext>
            </a:extLst>
          </p:cNvPr>
          <p:cNvCxnSpPr>
            <a:cxnSpLocks/>
            <a:stCxn id="190" idx="0"/>
          </p:cNvCxnSpPr>
          <p:nvPr/>
        </p:nvCxnSpPr>
        <p:spPr>
          <a:xfrm flipH="1" flipV="1">
            <a:off x="7646689" y="8267951"/>
            <a:ext cx="1564520" cy="5455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4" name="Gruppe 193">
            <a:extLst>
              <a:ext uri="{FF2B5EF4-FFF2-40B4-BE49-F238E27FC236}">
                <a16:creationId xmlns:a16="http://schemas.microsoft.com/office/drawing/2014/main" id="{FFB5BFC1-1143-4658-AAC9-DF253752473E}"/>
              </a:ext>
            </a:extLst>
          </p:cNvPr>
          <p:cNvGrpSpPr/>
          <p:nvPr/>
        </p:nvGrpSpPr>
        <p:grpSpPr>
          <a:xfrm>
            <a:off x="6199579" y="9835458"/>
            <a:ext cx="2487660" cy="851840"/>
            <a:chOff x="21403644" y="6639631"/>
            <a:chExt cx="2393383" cy="837405"/>
          </a:xfrm>
          <a:noFill/>
        </p:grpSpPr>
        <p:sp>
          <p:nvSpPr>
            <p:cNvPr id="197" name="Afrundet rektangel 52">
              <a:extLst>
                <a:ext uri="{FF2B5EF4-FFF2-40B4-BE49-F238E27FC236}">
                  <a16:creationId xmlns:a16="http://schemas.microsoft.com/office/drawing/2014/main" id="{4B710BB8-C198-48EB-97E1-4696F84E0352}"/>
                </a:ext>
              </a:extLst>
            </p:cNvPr>
            <p:cNvSpPr/>
            <p:nvPr/>
          </p:nvSpPr>
          <p:spPr>
            <a:xfrm>
              <a:off x="21465899" y="6710884"/>
              <a:ext cx="2246254" cy="665187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365934006 | Finding related to awareness of self (finding)</a:t>
              </a:r>
              <a:endParaRPr lang="en-GB" sz="1199" i="1" dirty="0">
                <a:solidFill>
                  <a:prstClr val="black"/>
                </a:solidFill>
                <a:highlight>
                  <a:srgbClr val="F8CBAD"/>
                </a:highlight>
                <a:latin typeface="Calibri" panose="020F0502020204030204"/>
              </a:endParaRPr>
            </a:p>
          </p:txBody>
        </p:sp>
        <p:sp>
          <p:nvSpPr>
            <p:cNvPr id="198" name="Afrundet rektangel 315">
              <a:extLst>
                <a:ext uri="{FF2B5EF4-FFF2-40B4-BE49-F238E27FC236}">
                  <a16:creationId xmlns:a16="http://schemas.microsoft.com/office/drawing/2014/main" id="{59B5C17A-DAC3-4033-B38F-5E26B50222B4}"/>
                </a:ext>
              </a:extLst>
            </p:cNvPr>
            <p:cNvSpPr/>
            <p:nvPr/>
          </p:nvSpPr>
          <p:spPr>
            <a:xfrm>
              <a:off x="21403644" y="6639631"/>
              <a:ext cx="2393383" cy="837405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199" name="Lige pilforbindelse 198">
            <a:extLst>
              <a:ext uri="{FF2B5EF4-FFF2-40B4-BE49-F238E27FC236}">
                <a16:creationId xmlns:a16="http://schemas.microsoft.com/office/drawing/2014/main" id="{4041B9A3-0EB8-4470-9E54-EDE7846197D9}"/>
              </a:ext>
            </a:extLst>
          </p:cNvPr>
          <p:cNvCxnSpPr>
            <a:cxnSpLocks/>
            <a:stCxn id="197" idx="0"/>
          </p:cNvCxnSpPr>
          <p:nvPr/>
        </p:nvCxnSpPr>
        <p:spPr>
          <a:xfrm flipV="1">
            <a:off x="7431662" y="8267945"/>
            <a:ext cx="215033" cy="163998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7" name="Afrundet rektangel 52">
            <a:extLst>
              <a:ext uri="{FF2B5EF4-FFF2-40B4-BE49-F238E27FC236}">
                <a16:creationId xmlns:a16="http://schemas.microsoft.com/office/drawing/2014/main" id="{5B5A46D7-2EC9-E24F-91F2-7E23F81A43C6}"/>
              </a:ext>
            </a:extLst>
          </p:cNvPr>
          <p:cNvSpPr/>
          <p:nvPr/>
        </p:nvSpPr>
        <p:spPr>
          <a:xfrm>
            <a:off x="7971456" y="10948303"/>
            <a:ext cx="2334736" cy="67665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365996006 | Finding of interaction with others (finding)</a:t>
            </a:r>
            <a:endParaRPr lang="en-GB" sz="1199" i="1" dirty="0">
              <a:solidFill>
                <a:prstClr val="black"/>
              </a:solidFill>
              <a:highlight>
                <a:srgbClr val="F8CBAD"/>
              </a:highlight>
              <a:latin typeface="Calibri" panose="020F0502020204030204"/>
            </a:endParaRPr>
          </a:p>
        </p:txBody>
      </p:sp>
      <p:cxnSp>
        <p:nvCxnSpPr>
          <p:cNvPr id="267" name="Lige pilforbindelse 176">
            <a:extLst>
              <a:ext uri="{FF2B5EF4-FFF2-40B4-BE49-F238E27FC236}">
                <a16:creationId xmlns:a16="http://schemas.microsoft.com/office/drawing/2014/main" id="{79221D64-D154-3D4A-BB8F-47ED5107E03B}"/>
              </a:ext>
            </a:extLst>
          </p:cNvPr>
          <p:cNvCxnSpPr>
            <a:cxnSpLocks/>
            <a:stCxn id="257" idx="0"/>
            <a:endCxn id="191" idx="2"/>
          </p:cNvCxnSpPr>
          <p:nvPr/>
        </p:nvCxnSpPr>
        <p:spPr>
          <a:xfrm flipV="1">
            <a:off x="9138824" y="9592812"/>
            <a:ext cx="84138" cy="135549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" name="Afrundet rektangel 52">
            <a:extLst>
              <a:ext uri="{FF2B5EF4-FFF2-40B4-BE49-F238E27FC236}">
                <a16:creationId xmlns:a16="http://schemas.microsoft.com/office/drawing/2014/main" id="{5280C92A-A3EB-9242-B880-1203BFB3D85C}"/>
              </a:ext>
            </a:extLst>
          </p:cNvPr>
          <p:cNvSpPr/>
          <p:nvPr/>
        </p:nvSpPr>
        <p:spPr>
          <a:xfrm>
            <a:off x="24377872" y="10550736"/>
            <a:ext cx="2334736" cy="78850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da-DK" sz="1199" dirty="0">
                <a:solidFill>
                  <a:prstClr val="black"/>
                </a:solidFill>
                <a:latin typeface="Calibri" panose="020F0502020204030204"/>
              </a:rPr>
              <a:t>365389004 |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Finding related to ability to perform occupation and employment activities (finding)</a:t>
            </a:r>
            <a:endParaRPr lang="da-DK" sz="1199" i="1" dirty="0">
              <a:solidFill>
                <a:prstClr val="black"/>
              </a:solidFill>
              <a:highlight>
                <a:srgbClr val="F8CBAD"/>
              </a:highlight>
              <a:latin typeface="Calibri" panose="020F0502020204030204"/>
            </a:endParaRPr>
          </a:p>
        </p:txBody>
      </p:sp>
      <p:cxnSp>
        <p:nvCxnSpPr>
          <p:cNvPr id="279" name="Lige pilforbindelse 277">
            <a:extLst>
              <a:ext uri="{FF2B5EF4-FFF2-40B4-BE49-F238E27FC236}">
                <a16:creationId xmlns:a16="http://schemas.microsoft.com/office/drawing/2014/main" id="{D85A8554-4617-2C48-8A3E-FDECDEC152A5}"/>
              </a:ext>
            </a:extLst>
          </p:cNvPr>
          <p:cNvCxnSpPr>
            <a:cxnSpLocks/>
            <a:stCxn id="276" idx="0"/>
            <a:endCxn id="280" idx="2"/>
          </p:cNvCxnSpPr>
          <p:nvPr/>
        </p:nvCxnSpPr>
        <p:spPr>
          <a:xfrm flipH="1" flipV="1">
            <a:off x="23008083" y="8483206"/>
            <a:ext cx="2537156" cy="20675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5" name="Gruppe 209">
            <a:extLst>
              <a:ext uri="{FF2B5EF4-FFF2-40B4-BE49-F238E27FC236}">
                <a16:creationId xmlns:a16="http://schemas.microsoft.com/office/drawing/2014/main" id="{235491B6-C965-B84F-BCB2-DEA695E3C378}"/>
              </a:ext>
            </a:extLst>
          </p:cNvPr>
          <p:cNvGrpSpPr/>
          <p:nvPr/>
        </p:nvGrpSpPr>
        <p:grpSpPr>
          <a:xfrm>
            <a:off x="15705162" y="11843829"/>
            <a:ext cx="2487660" cy="1203734"/>
            <a:chOff x="21403644" y="6658508"/>
            <a:chExt cx="2393383" cy="777596"/>
          </a:xfrm>
          <a:noFill/>
        </p:grpSpPr>
        <p:sp>
          <p:nvSpPr>
            <p:cNvPr id="285" name="Afrundet rektangel 52">
              <a:extLst>
                <a:ext uri="{FF2B5EF4-FFF2-40B4-BE49-F238E27FC236}">
                  <a16:creationId xmlns:a16="http://schemas.microsoft.com/office/drawing/2014/main" id="{EDF80317-B4AC-5246-B450-45B4C7A95C0C}"/>
                </a:ext>
              </a:extLst>
            </p:cNvPr>
            <p:cNvSpPr/>
            <p:nvPr/>
          </p:nvSpPr>
          <p:spPr>
            <a:xfrm>
              <a:off x="21465899" y="6710884"/>
              <a:ext cx="2246254" cy="665187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da-DK" sz="1199" dirty="0">
                  <a:solidFill>
                    <a:prstClr val="black"/>
                  </a:solidFill>
                  <a:latin typeface="Calibri" panose="020F0502020204030204"/>
                </a:rPr>
                <a:t>365341008 |</a:t>
              </a:r>
              <a:r>
                <a:rPr lang="en-GB" sz="1200" b="0" i="0" u="none" strike="noStrike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 Finding related to ability to perform community living activities (finding)</a:t>
              </a:r>
              <a:r>
                <a:rPr lang="en-GB" sz="800" dirty="0"/>
                <a:t> </a:t>
              </a:r>
              <a:endParaRPr lang="en-GB" sz="1200" dirty="0">
                <a:solidFill>
                  <a:schemeClr val="tx1"/>
                </a:solidFill>
                <a:highlight>
                  <a:srgbClr val="F8CBAD"/>
                </a:highlight>
              </a:endParaRPr>
            </a:p>
          </p:txBody>
        </p:sp>
        <p:sp>
          <p:nvSpPr>
            <p:cNvPr id="287" name="Afrundet rektangel 315">
              <a:extLst>
                <a:ext uri="{FF2B5EF4-FFF2-40B4-BE49-F238E27FC236}">
                  <a16:creationId xmlns:a16="http://schemas.microsoft.com/office/drawing/2014/main" id="{9B4CA358-E16E-2B4D-82C8-1AB307126C38}"/>
                </a:ext>
              </a:extLst>
            </p:cNvPr>
            <p:cNvSpPr/>
            <p:nvPr/>
          </p:nvSpPr>
          <p:spPr>
            <a:xfrm>
              <a:off x="21403644" y="6658508"/>
              <a:ext cx="2393383" cy="777596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297" name="Afrundet rektangel 52">
            <a:extLst>
              <a:ext uri="{FF2B5EF4-FFF2-40B4-BE49-F238E27FC236}">
                <a16:creationId xmlns:a16="http://schemas.microsoft.com/office/drawing/2014/main" id="{81166D10-31CD-B942-9A65-F9A721D89AD7}"/>
              </a:ext>
            </a:extLst>
          </p:cNvPr>
          <p:cNvSpPr/>
          <p:nvPr/>
        </p:nvSpPr>
        <p:spPr>
          <a:xfrm>
            <a:off x="6133120" y="2249189"/>
            <a:ext cx="2334736" cy="67665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da-DK" sz="1100" dirty="0">
                <a:solidFill>
                  <a:schemeClr val="tx1"/>
                </a:solidFill>
              </a:rPr>
              <a:t>365448001 |</a:t>
            </a:r>
            <a:r>
              <a:rPr lang="en-GB" sz="1100" b="0" i="0" dirty="0">
                <a:solidFill>
                  <a:schemeClr val="tx1"/>
                </a:solidFill>
                <a:effectLst/>
              </a:rPr>
              <a:t> Social and personal history finding (finding)</a:t>
            </a:r>
            <a:br>
              <a:rPr lang="en-GB" sz="1100" b="0" i="0" dirty="0">
                <a:solidFill>
                  <a:schemeClr val="tx1"/>
                </a:solidFill>
                <a:effectLst/>
              </a:rPr>
            </a:br>
            <a:endParaRPr lang="en-GB" sz="1100" i="1" dirty="0">
              <a:solidFill>
                <a:schemeClr val="tx1"/>
              </a:solidFill>
            </a:endParaRPr>
          </a:p>
        </p:txBody>
      </p:sp>
      <p:sp>
        <p:nvSpPr>
          <p:cNvPr id="303" name="Afrundet rektangel 52">
            <a:extLst>
              <a:ext uri="{FF2B5EF4-FFF2-40B4-BE49-F238E27FC236}">
                <a16:creationId xmlns:a16="http://schemas.microsoft.com/office/drawing/2014/main" id="{6758F7F2-E91C-0E4C-9CC8-84BFC9EA5BFA}"/>
              </a:ext>
            </a:extLst>
          </p:cNvPr>
          <p:cNvSpPr/>
          <p:nvPr/>
        </p:nvSpPr>
        <p:spPr>
          <a:xfrm>
            <a:off x="6501811" y="7604543"/>
            <a:ext cx="2334736" cy="67665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da-DK" sz="1199" dirty="0">
                <a:solidFill>
                  <a:prstClr val="black"/>
                </a:solidFill>
                <a:latin typeface="Calibri" panose="020F0502020204030204"/>
              </a:rPr>
              <a:t>384821006 |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Mental state,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behavior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and/or psychosocial function finding (finding)</a:t>
            </a:r>
            <a:endParaRPr lang="en-GB" sz="1199" i="1" dirty="0">
              <a:solidFill>
                <a:prstClr val="black"/>
              </a:solidFill>
              <a:highlight>
                <a:srgbClr val="ABDDEF"/>
              </a:highlight>
              <a:latin typeface="Calibri" panose="020F0502020204030204"/>
            </a:endParaRPr>
          </a:p>
        </p:txBody>
      </p:sp>
      <p:sp>
        <p:nvSpPr>
          <p:cNvPr id="312" name="Afrundet rektangel 52">
            <a:extLst>
              <a:ext uri="{FF2B5EF4-FFF2-40B4-BE49-F238E27FC236}">
                <a16:creationId xmlns:a16="http://schemas.microsoft.com/office/drawing/2014/main" id="{E610F5ED-6530-3A47-97D1-67788AB91440}"/>
              </a:ext>
            </a:extLst>
          </p:cNvPr>
          <p:cNvSpPr/>
          <p:nvPr/>
        </p:nvSpPr>
        <p:spPr>
          <a:xfrm>
            <a:off x="291270" y="11097766"/>
            <a:ext cx="2109343" cy="59273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da-DK" sz="1100" dirty="0">
                <a:solidFill>
                  <a:schemeClr val="tx1"/>
                </a:solidFill>
              </a:rPr>
              <a:t>385337002 |</a:t>
            </a:r>
            <a:r>
              <a:rPr lang="en-GB" sz="1100" b="0" i="0" dirty="0">
                <a:solidFill>
                  <a:schemeClr val="tx1"/>
                </a:solidFill>
                <a:effectLst/>
              </a:rPr>
              <a:t> Finding related to ability to comprehend (finding)</a:t>
            </a:r>
          </a:p>
        </p:txBody>
      </p:sp>
      <p:cxnSp>
        <p:nvCxnSpPr>
          <p:cNvPr id="313" name="Lige pilforbindelse 173">
            <a:extLst>
              <a:ext uri="{FF2B5EF4-FFF2-40B4-BE49-F238E27FC236}">
                <a16:creationId xmlns:a16="http://schemas.microsoft.com/office/drawing/2014/main" id="{47149181-2059-3947-A39F-90B72BD99AB2}"/>
              </a:ext>
            </a:extLst>
          </p:cNvPr>
          <p:cNvCxnSpPr>
            <a:cxnSpLocks/>
            <a:stCxn id="312" idx="3"/>
            <a:endCxn id="349" idx="1"/>
          </p:cNvCxnSpPr>
          <p:nvPr/>
        </p:nvCxnSpPr>
        <p:spPr>
          <a:xfrm flipV="1">
            <a:off x="2400613" y="10020062"/>
            <a:ext cx="630029" cy="13740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6" name="Afrundet rektangel 52">
            <a:extLst>
              <a:ext uri="{FF2B5EF4-FFF2-40B4-BE49-F238E27FC236}">
                <a16:creationId xmlns:a16="http://schemas.microsoft.com/office/drawing/2014/main" id="{E8CD35A3-2810-1D41-B5AA-5F5D5B2C8CC9}"/>
              </a:ext>
            </a:extLst>
          </p:cNvPr>
          <p:cNvSpPr/>
          <p:nvPr/>
        </p:nvSpPr>
        <p:spPr>
          <a:xfrm>
            <a:off x="9536335" y="7773194"/>
            <a:ext cx="2162023" cy="64543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da-DK" sz="1199" dirty="0">
                <a:solidFill>
                  <a:prstClr val="black"/>
                </a:solidFill>
                <a:latin typeface="Calibri" panose="020F0502020204030204"/>
              </a:rPr>
              <a:t>225787000 |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Use of day finding (finding)</a:t>
            </a:r>
            <a:r>
              <a:rPr lang="da-DK" sz="1199" dirty="0">
                <a:solidFill>
                  <a:prstClr val="black"/>
                </a:solidFill>
                <a:latin typeface="Calibri" panose="020F0502020204030204"/>
              </a:rPr>
              <a:t>|</a:t>
            </a:r>
            <a:endParaRPr lang="en-GB" sz="1199" i="1" dirty="0">
              <a:solidFill>
                <a:prstClr val="black"/>
              </a:solidFill>
              <a:highlight>
                <a:srgbClr val="ABDDEF"/>
              </a:highlight>
              <a:latin typeface="Calibri" panose="020F0502020204030204"/>
            </a:endParaRPr>
          </a:p>
        </p:txBody>
      </p:sp>
      <p:cxnSp>
        <p:nvCxnSpPr>
          <p:cNvPr id="328" name="Lige pilforbindelse 326">
            <a:extLst>
              <a:ext uri="{FF2B5EF4-FFF2-40B4-BE49-F238E27FC236}">
                <a16:creationId xmlns:a16="http://schemas.microsoft.com/office/drawing/2014/main" id="{612C7566-17BB-9643-8D2C-CE4309E56566}"/>
              </a:ext>
            </a:extLst>
          </p:cNvPr>
          <p:cNvCxnSpPr>
            <a:cxnSpLocks/>
            <a:stCxn id="326" idx="3"/>
            <a:endCxn id="368" idx="1"/>
          </p:cNvCxnSpPr>
          <p:nvPr/>
        </p:nvCxnSpPr>
        <p:spPr>
          <a:xfrm flipV="1">
            <a:off x="11698358" y="7617254"/>
            <a:ext cx="296965" cy="4786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2" name="Lige pilforbindelse 174">
            <a:extLst>
              <a:ext uri="{FF2B5EF4-FFF2-40B4-BE49-F238E27FC236}">
                <a16:creationId xmlns:a16="http://schemas.microsoft.com/office/drawing/2014/main" id="{96D20656-D4F9-1B42-895A-7AE36B637B5B}"/>
              </a:ext>
            </a:extLst>
          </p:cNvPr>
          <p:cNvCxnSpPr>
            <a:cxnSpLocks/>
            <a:stCxn id="337" idx="3"/>
            <a:endCxn id="301" idx="2"/>
          </p:cNvCxnSpPr>
          <p:nvPr/>
        </p:nvCxnSpPr>
        <p:spPr>
          <a:xfrm flipV="1">
            <a:off x="2467247" y="11509242"/>
            <a:ext cx="2356516" cy="291986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7" name="Afrundet rektangel 52">
            <a:extLst>
              <a:ext uri="{FF2B5EF4-FFF2-40B4-BE49-F238E27FC236}">
                <a16:creationId xmlns:a16="http://schemas.microsoft.com/office/drawing/2014/main" id="{BFFF2D59-AF79-7D42-B2F4-2FC68309E222}"/>
              </a:ext>
            </a:extLst>
          </p:cNvPr>
          <p:cNvSpPr/>
          <p:nvPr/>
        </p:nvSpPr>
        <p:spPr>
          <a:xfrm>
            <a:off x="137258" y="14125971"/>
            <a:ext cx="2329989" cy="60626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da-DK" sz="1100" dirty="0">
                <a:solidFill>
                  <a:schemeClr val="tx1"/>
                </a:solidFill>
              </a:rPr>
              <a:t>365462008 |</a:t>
            </a:r>
            <a:r>
              <a:rPr lang="en-GB" sz="1100" b="0" i="0" dirty="0">
                <a:solidFill>
                  <a:schemeClr val="tx1"/>
                </a:solidFill>
                <a:effectLst/>
              </a:rPr>
              <a:t> Finding of level of interest (finding)</a:t>
            </a:r>
          </a:p>
        </p:txBody>
      </p:sp>
      <p:sp>
        <p:nvSpPr>
          <p:cNvPr id="375" name="Afrundet rektangel 52">
            <a:extLst>
              <a:ext uri="{FF2B5EF4-FFF2-40B4-BE49-F238E27FC236}">
                <a16:creationId xmlns:a16="http://schemas.microsoft.com/office/drawing/2014/main" id="{C41F2807-0921-2F46-9AC8-B1970E3B0C0F}"/>
              </a:ext>
            </a:extLst>
          </p:cNvPr>
          <p:cNvSpPr/>
          <p:nvPr/>
        </p:nvSpPr>
        <p:spPr>
          <a:xfrm>
            <a:off x="24264088" y="8682061"/>
            <a:ext cx="2324976" cy="62126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en-GB" sz="1100" dirty="0">
                <a:solidFill>
                  <a:schemeClr val="tx1"/>
                </a:solidFill>
              </a:rPr>
              <a:t>53713009 |</a:t>
            </a:r>
            <a:r>
              <a:rPr lang="en-GB" sz="1100" b="0" i="0" dirty="0">
                <a:solidFill>
                  <a:schemeClr val="tx1"/>
                </a:solidFill>
                <a:effectLst/>
              </a:rPr>
              <a:t> Works as prostitute (finding)</a:t>
            </a:r>
            <a:br>
              <a:rPr lang="en-GB" sz="1100" b="0" i="0" dirty="0">
                <a:solidFill>
                  <a:schemeClr val="tx1"/>
                </a:solidFill>
                <a:effectLst/>
              </a:rPr>
            </a:br>
            <a:endParaRPr lang="en-GB" sz="1100" i="1" dirty="0">
              <a:solidFill>
                <a:schemeClr val="tx1"/>
              </a:solidFill>
              <a:highlight>
                <a:srgbClr val="F8CBAD"/>
              </a:highlight>
            </a:endParaRPr>
          </a:p>
        </p:txBody>
      </p:sp>
      <p:cxnSp>
        <p:nvCxnSpPr>
          <p:cNvPr id="376" name="Lige pilforbindelse 159">
            <a:extLst>
              <a:ext uri="{FF2B5EF4-FFF2-40B4-BE49-F238E27FC236}">
                <a16:creationId xmlns:a16="http://schemas.microsoft.com/office/drawing/2014/main" id="{E41279B6-AD0A-1043-9641-642B861F4C91}"/>
              </a:ext>
            </a:extLst>
          </p:cNvPr>
          <p:cNvCxnSpPr>
            <a:cxnSpLocks/>
            <a:stCxn id="375" idx="0"/>
            <a:endCxn id="77" idx="2"/>
          </p:cNvCxnSpPr>
          <p:nvPr/>
        </p:nvCxnSpPr>
        <p:spPr>
          <a:xfrm flipV="1">
            <a:off x="25426576" y="8419263"/>
            <a:ext cx="0" cy="2627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7" name="Afrundet rektangel 52">
            <a:extLst>
              <a:ext uri="{FF2B5EF4-FFF2-40B4-BE49-F238E27FC236}">
                <a16:creationId xmlns:a16="http://schemas.microsoft.com/office/drawing/2014/main" id="{3D8DD532-0511-FF44-9214-B7BEB135F14E}"/>
              </a:ext>
            </a:extLst>
          </p:cNvPr>
          <p:cNvSpPr/>
          <p:nvPr/>
        </p:nvSpPr>
        <p:spPr>
          <a:xfrm>
            <a:off x="15069591" y="13752000"/>
            <a:ext cx="2282089" cy="833387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da-DK" sz="1199" dirty="0">
                <a:solidFill>
                  <a:prstClr val="black"/>
                </a:solidFill>
                <a:latin typeface="Calibri" panose="020F0502020204030204"/>
              </a:rPr>
              <a:t>365358003 |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Finding related to ability to manage personal financial activities (finding)</a:t>
            </a:r>
            <a:endParaRPr lang="en-GB" sz="1199" i="1" dirty="0">
              <a:solidFill>
                <a:prstClr val="black"/>
              </a:solidFill>
              <a:highlight>
                <a:srgbClr val="F8CBAD"/>
              </a:highlight>
              <a:latin typeface="Calibri" panose="020F0502020204030204"/>
            </a:endParaRPr>
          </a:p>
        </p:txBody>
      </p:sp>
      <p:cxnSp>
        <p:nvCxnSpPr>
          <p:cNvPr id="408" name="Lige pilforbindelse 262">
            <a:extLst>
              <a:ext uri="{FF2B5EF4-FFF2-40B4-BE49-F238E27FC236}">
                <a16:creationId xmlns:a16="http://schemas.microsoft.com/office/drawing/2014/main" id="{5E7BED19-E8B9-D24F-ADB2-E31D17065A39}"/>
              </a:ext>
            </a:extLst>
          </p:cNvPr>
          <p:cNvCxnSpPr>
            <a:cxnSpLocks/>
            <a:stCxn id="407" idx="0"/>
            <a:endCxn id="287" idx="2"/>
          </p:cNvCxnSpPr>
          <p:nvPr/>
        </p:nvCxnSpPr>
        <p:spPr>
          <a:xfrm flipV="1">
            <a:off x="16210636" y="13047558"/>
            <a:ext cx="738364" cy="70443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9" name="Afrundet rektangel 52">
            <a:extLst>
              <a:ext uri="{FF2B5EF4-FFF2-40B4-BE49-F238E27FC236}">
                <a16:creationId xmlns:a16="http://schemas.microsoft.com/office/drawing/2014/main" id="{384391F2-76C4-E64E-9436-6D2D28720E2C}"/>
              </a:ext>
            </a:extLst>
          </p:cNvPr>
          <p:cNvSpPr/>
          <p:nvPr/>
        </p:nvSpPr>
        <p:spPr>
          <a:xfrm>
            <a:off x="19517800" y="10774586"/>
            <a:ext cx="3319026" cy="55337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da-DK" sz="1199" dirty="0">
                <a:solidFill>
                  <a:prstClr val="black"/>
                </a:solidFill>
                <a:latin typeface="Calibri" panose="020F0502020204030204"/>
              </a:rPr>
              <a:t>365384009 |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Finding related to ability to perform education and training activities (finding)</a:t>
            </a:r>
            <a:endParaRPr lang="da-DK" sz="1199" dirty="0">
              <a:solidFill>
                <a:prstClr val="black"/>
              </a:solidFill>
              <a:highlight>
                <a:srgbClr val="F8CBAD"/>
              </a:highlight>
              <a:latin typeface="Calibri" panose="020F0502020204030204"/>
            </a:endParaRPr>
          </a:p>
        </p:txBody>
      </p:sp>
      <p:cxnSp>
        <p:nvCxnSpPr>
          <p:cNvPr id="410" name="Lige pilforbindelse 201">
            <a:extLst>
              <a:ext uri="{FF2B5EF4-FFF2-40B4-BE49-F238E27FC236}">
                <a16:creationId xmlns:a16="http://schemas.microsoft.com/office/drawing/2014/main" id="{BAEFFF69-2F3D-1F42-8372-D53D62270FC3}"/>
              </a:ext>
            </a:extLst>
          </p:cNvPr>
          <p:cNvCxnSpPr>
            <a:cxnSpLocks/>
            <a:stCxn id="409" idx="0"/>
            <a:endCxn id="368" idx="2"/>
          </p:cNvCxnSpPr>
          <p:nvPr/>
        </p:nvCxnSpPr>
        <p:spPr>
          <a:xfrm flipH="1" flipV="1">
            <a:off x="12911112" y="8110890"/>
            <a:ext cx="8266201" cy="26636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6" name="Afrundet rektangel 315">
            <a:extLst>
              <a:ext uri="{FF2B5EF4-FFF2-40B4-BE49-F238E27FC236}">
                <a16:creationId xmlns:a16="http://schemas.microsoft.com/office/drawing/2014/main" id="{39205722-8311-4573-AF8C-44633DE9EC1F}"/>
              </a:ext>
            </a:extLst>
          </p:cNvPr>
          <p:cNvSpPr/>
          <p:nvPr/>
        </p:nvSpPr>
        <p:spPr>
          <a:xfrm>
            <a:off x="6079090" y="2203203"/>
            <a:ext cx="2487660" cy="792216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98" name="Afrundet rektangel 382">
            <a:extLst>
              <a:ext uri="{FF2B5EF4-FFF2-40B4-BE49-F238E27FC236}">
                <a16:creationId xmlns:a16="http://schemas.microsoft.com/office/drawing/2014/main" id="{D4D5250D-E675-4C9B-9C3D-5B061EB96C8C}"/>
              </a:ext>
            </a:extLst>
          </p:cNvPr>
          <p:cNvSpPr/>
          <p:nvPr/>
        </p:nvSpPr>
        <p:spPr>
          <a:xfrm>
            <a:off x="20438573" y="4550874"/>
            <a:ext cx="2950733" cy="786537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15" name="Afrundet rektangel 268">
            <a:extLst>
              <a:ext uri="{FF2B5EF4-FFF2-40B4-BE49-F238E27FC236}">
                <a16:creationId xmlns:a16="http://schemas.microsoft.com/office/drawing/2014/main" id="{62C4E557-660B-42A8-8464-ADB647326783}"/>
              </a:ext>
            </a:extLst>
          </p:cNvPr>
          <p:cNvSpPr/>
          <p:nvPr/>
        </p:nvSpPr>
        <p:spPr>
          <a:xfrm>
            <a:off x="9469657" y="7705043"/>
            <a:ext cx="2337306" cy="830652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16" name="Afrundet rektangel 315">
            <a:extLst>
              <a:ext uri="{FF2B5EF4-FFF2-40B4-BE49-F238E27FC236}">
                <a16:creationId xmlns:a16="http://schemas.microsoft.com/office/drawing/2014/main" id="{DAD7195D-88C9-4493-89D1-5A3B42DA297A}"/>
              </a:ext>
            </a:extLst>
          </p:cNvPr>
          <p:cNvSpPr/>
          <p:nvPr/>
        </p:nvSpPr>
        <p:spPr>
          <a:xfrm>
            <a:off x="24314545" y="10496710"/>
            <a:ext cx="2487660" cy="907794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24" name="Afrundet rektangel 315">
            <a:extLst>
              <a:ext uri="{FF2B5EF4-FFF2-40B4-BE49-F238E27FC236}">
                <a16:creationId xmlns:a16="http://schemas.microsoft.com/office/drawing/2014/main" id="{20E76567-BC99-4E36-8AD2-D0F231FBA6CA}"/>
              </a:ext>
            </a:extLst>
          </p:cNvPr>
          <p:cNvSpPr/>
          <p:nvPr/>
        </p:nvSpPr>
        <p:spPr>
          <a:xfrm>
            <a:off x="19480339" y="10694686"/>
            <a:ext cx="3517438" cy="725286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07" name="Afrundet rektangel 380">
            <a:extLst>
              <a:ext uri="{FF2B5EF4-FFF2-40B4-BE49-F238E27FC236}">
                <a16:creationId xmlns:a16="http://schemas.microsoft.com/office/drawing/2014/main" id="{20FA13E4-E228-304C-9C80-62C6FE2940B6}"/>
              </a:ext>
            </a:extLst>
          </p:cNvPr>
          <p:cNvSpPr/>
          <p:nvPr/>
        </p:nvSpPr>
        <p:spPr>
          <a:xfrm>
            <a:off x="81671" y="14059512"/>
            <a:ext cx="2466936" cy="744085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89" name="Afrundet rektangel 380">
            <a:extLst>
              <a:ext uri="{FF2B5EF4-FFF2-40B4-BE49-F238E27FC236}">
                <a16:creationId xmlns:a16="http://schemas.microsoft.com/office/drawing/2014/main" id="{CA23ECB4-EA04-AF4A-B466-FAC4A86C0770}"/>
              </a:ext>
            </a:extLst>
          </p:cNvPr>
          <p:cNvSpPr/>
          <p:nvPr/>
        </p:nvSpPr>
        <p:spPr>
          <a:xfrm>
            <a:off x="24194598" y="8629742"/>
            <a:ext cx="2466936" cy="744085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00" name="Afrundet rektangel 380">
            <a:extLst>
              <a:ext uri="{FF2B5EF4-FFF2-40B4-BE49-F238E27FC236}">
                <a16:creationId xmlns:a16="http://schemas.microsoft.com/office/drawing/2014/main" id="{DDD4E4C9-66F4-CB48-8C20-B4B7EDF94447}"/>
              </a:ext>
            </a:extLst>
          </p:cNvPr>
          <p:cNvSpPr/>
          <p:nvPr/>
        </p:nvSpPr>
        <p:spPr>
          <a:xfrm>
            <a:off x="7914168" y="10895905"/>
            <a:ext cx="2466936" cy="803378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01" name="Afrundet rektangel 380">
            <a:extLst>
              <a:ext uri="{FF2B5EF4-FFF2-40B4-BE49-F238E27FC236}">
                <a16:creationId xmlns:a16="http://schemas.microsoft.com/office/drawing/2014/main" id="{C53FD19C-C296-2443-953E-6D617D580918}"/>
              </a:ext>
            </a:extLst>
          </p:cNvPr>
          <p:cNvSpPr/>
          <p:nvPr/>
        </p:nvSpPr>
        <p:spPr>
          <a:xfrm>
            <a:off x="242717" y="11037104"/>
            <a:ext cx="2219473" cy="701418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06" name="Afrundet rektangel 380">
            <a:extLst>
              <a:ext uri="{FF2B5EF4-FFF2-40B4-BE49-F238E27FC236}">
                <a16:creationId xmlns:a16="http://schemas.microsoft.com/office/drawing/2014/main" id="{96424943-B857-6149-882E-9BAFE4F1D74E}"/>
              </a:ext>
            </a:extLst>
          </p:cNvPr>
          <p:cNvSpPr/>
          <p:nvPr/>
        </p:nvSpPr>
        <p:spPr>
          <a:xfrm>
            <a:off x="15014841" y="13707264"/>
            <a:ext cx="2389142" cy="943275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250" name="Lige pilforbindelse 249">
            <a:extLst>
              <a:ext uri="{FF2B5EF4-FFF2-40B4-BE49-F238E27FC236}">
                <a16:creationId xmlns:a16="http://schemas.microsoft.com/office/drawing/2014/main" id="{7A1ED4FB-EF29-4B8A-8ACE-D4D0B8C76DDE}"/>
              </a:ext>
            </a:extLst>
          </p:cNvPr>
          <p:cNvCxnSpPr>
            <a:cxnSpLocks/>
            <a:stCxn id="255" idx="3"/>
          </p:cNvCxnSpPr>
          <p:nvPr/>
        </p:nvCxnSpPr>
        <p:spPr>
          <a:xfrm flipV="1">
            <a:off x="14985349" y="13066753"/>
            <a:ext cx="1944686" cy="4540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1" name="Group 462">
            <a:extLst>
              <a:ext uri="{FF2B5EF4-FFF2-40B4-BE49-F238E27FC236}">
                <a16:creationId xmlns:a16="http://schemas.microsoft.com/office/drawing/2014/main" id="{B78507FC-C49F-48C7-81BD-A891EDD0D06A}"/>
              </a:ext>
            </a:extLst>
          </p:cNvPr>
          <p:cNvGrpSpPr/>
          <p:nvPr/>
        </p:nvGrpSpPr>
        <p:grpSpPr>
          <a:xfrm>
            <a:off x="12477398" y="13077455"/>
            <a:ext cx="2507951" cy="886703"/>
            <a:chOff x="23106451" y="13926178"/>
            <a:chExt cx="2507951" cy="789786"/>
          </a:xfrm>
          <a:noFill/>
        </p:grpSpPr>
        <p:sp>
          <p:nvSpPr>
            <p:cNvPr id="254" name="Afrundet rektangel 202">
              <a:extLst>
                <a:ext uri="{FF2B5EF4-FFF2-40B4-BE49-F238E27FC236}">
                  <a16:creationId xmlns:a16="http://schemas.microsoft.com/office/drawing/2014/main" id="{61977C9D-70E4-4C14-BD1D-D0B2926EDB03}"/>
                </a:ext>
              </a:extLst>
            </p:cNvPr>
            <p:cNvSpPr/>
            <p:nvPr/>
          </p:nvSpPr>
          <p:spPr>
            <a:xfrm>
              <a:off x="23185133" y="13974981"/>
              <a:ext cx="2365764" cy="676671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sz="1200" dirty="0">
                  <a:solidFill>
                    <a:schemeClr val="tx1"/>
                  </a:solidFill>
                </a:rPr>
                <a:t>365346003 |  Finding related to ability to use transport (finding)</a:t>
              </a:r>
              <a:endParaRPr lang="en-GB" sz="1200" i="1" dirty="0">
                <a:solidFill>
                  <a:schemeClr val="tx1"/>
                </a:solidFill>
                <a:highlight>
                  <a:srgbClr val="F8CBAD"/>
                </a:highlight>
              </a:endParaRPr>
            </a:p>
          </p:txBody>
        </p:sp>
        <p:sp>
          <p:nvSpPr>
            <p:cNvPr id="255" name="Afrundet rektangel 366">
              <a:extLst>
                <a:ext uri="{FF2B5EF4-FFF2-40B4-BE49-F238E27FC236}">
                  <a16:creationId xmlns:a16="http://schemas.microsoft.com/office/drawing/2014/main" id="{0E029CE5-C531-4DE8-96E6-97ADB9525F18}"/>
                </a:ext>
              </a:extLst>
            </p:cNvPr>
            <p:cNvSpPr/>
            <p:nvPr/>
          </p:nvSpPr>
          <p:spPr>
            <a:xfrm>
              <a:off x="23106451" y="13926178"/>
              <a:ext cx="2507951" cy="789786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73" name="Gruppe 272">
            <a:extLst>
              <a:ext uri="{FF2B5EF4-FFF2-40B4-BE49-F238E27FC236}">
                <a16:creationId xmlns:a16="http://schemas.microsoft.com/office/drawing/2014/main" id="{6B61D9A4-A81B-4D70-8046-1335F7942F8F}"/>
              </a:ext>
            </a:extLst>
          </p:cNvPr>
          <p:cNvGrpSpPr/>
          <p:nvPr/>
        </p:nvGrpSpPr>
        <p:grpSpPr>
          <a:xfrm>
            <a:off x="97035" y="5700455"/>
            <a:ext cx="2378251" cy="834115"/>
            <a:chOff x="6659663" y="1490986"/>
            <a:chExt cx="1743535" cy="562244"/>
          </a:xfrm>
          <a:noFill/>
        </p:grpSpPr>
        <p:sp>
          <p:nvSpPr>
            <p:cNvPr id="274" name="Afrundet rektangel 333">
              <a:extLst>
                <a:ext uri="{FF2B5EF4-FFF2-40B4-BE49-F238E27FC236}">
                  <a16:creationId xmlns:a16="http://schemas.microsoft.com/office/drawing/2014/main" id="{894AD9B8-DBDA-4964-AD4F-CC4A8231A344}"/>
                </a:ext>
              </a:extLst>
            </p:cNvPr>
            <p:cNvSpPr/>
            <p:nvPr/>
          </p:nvSpPr>
          <p:spPr>
            <a:xfrm>
              <a:off x="6692985" y="1556074"/>
              <a:ext cx="1671502" cy="411479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fr-FR" sz="1100" dirty="0">
                  <a:solidFill>
                    <a:schemeClr val="tx1"/>
                  </a:solidFill>
                </a:rPr>
                <a:t>106030000 |</a:t>
              </a:r>
              <a:r>
                <a:rPr lang="en-GB" sz="1100" b="0" i="0" dirty="0">
                  <a:solidFill>
                    <a:schemeClr val="tx1"/>
                  </a:solidFill>
                  <a:effectLst/>
                </a:rPr>
                <a:t> Muscle finding (finding)</a:t>
              </a:r>
            </a:p>
          </p:txBody>
        </p:sp>
        <p:sp>
          <p:nvSpPr>
            <p:cNvPr id="284" name="Afrundet rektangel 383">
              <a:extLst>
                <a:ext uri="{FF2B5EF4-FFF2-40B4-BE49-F238E27FC236}">
                  <a16:creationId xmlns:a16="http://schemas.microsoft.com/office/drawing/2014/main" id="{79B3FB24-45D4-450F-9050-86C26018AB8A}"/>
                </a:ext>
              </a:extLst>
            </p:cNvPr>
            <p:cNvSpPr/>
            <p:nvPr/>
          </p:nvSpPr>
          <p:spPr>
            <a:xfrm>
              <a:off x="6659663" y="1490986"/>
              <a:ext cx="1743535" cy="562244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290" name="Lige pilforbindelse 289">
            <a:extLst>
              <a:ext uri="{FF2B5EF4-FFF2-40B4-BE49-F238E27FC236}">
                <a16:creationId xmlns:a16="http://schemas.microsoft.com/office/drawing/2014/main" id="{E106244C-CB62-4068-8C0B-09F4BD7266CA}"/>
              </a:ext>
            </a:extLst>
          </p:cNvPr>
          <p:cNvCxnSpPr>
            <a:cxnSpLocks/>
            <a:stCxn id="310" idx="3"/>
            <a:endCxn id="333" idx="1"/>
          </p:cNvCxnSpPr>
          <p:nvPr/>
        </p:nvCxnSpPr>
        <p:spPr>
          <a:xfrm>
            <a:off x="2423897" y="3086865"/>
            <a:ext cx="3160990" cy="195159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8" name="Gruppe 307">
            <a:extLst>
              <a:ext uri="{FF2B5EF4-FFF2-40B4-BE49-F238E27FC236}">
                <a16:creationId xmlns:a16="http://schemas.microsoft.com/office/drawing/2014/main" id="{030AF50D-A151-4E34-8FAF-6BB71EEF889B}"/>
              </a:ext>
            </a:extLst>
          </p:cNvPr>
          <p:cNvGrpSpPr/>
          <p:nvPr/>
        </p:nvGrpSpPr>
        <p:grpSpPr>
          <a:xfrm>
            <a:off x="181070" y="2649185"/>
            <a:ext cx="2301561" cy="854920"/>
            <a:chOff x="8522690" y="1612424"/>
            <a:chExt cx="1846068" cy="504481"/>
          </a:xfrm>
          <a:noFill/>
        </p:grpSpPr>
        <p:sp>
          <p:nvSpPr>
            <p:cNvPr id="310" name="Afrundet rektangel 342">
              <a:extLst>
                <a:ext uri="{FF2B5EF4-FFF2-40B4-BE49-F238E27FC236}">
                  <a16:creationId xmlns:a16="http://schemas.microsoft.com/office/drawing/2014/main" id="{B380F1C6-2077-4206-BD6E-32FE20B5E15E}"/>
                </a:ext>
              </a:extLst>
            </p:cNvPr>
            <p:cNvSpPr/>
            <p:nvPr/>
          </p:nvSpPr>
          <p:spPr>
            <a:xfrm>
              <a:off x="8568404" y="1672269"/>
              <a:ext cx="1753244" cy="396853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</a:rPr>
                <a:t>118952005 | Joint finding (finding)</a:t>
              </a:r>
              <a:endParaRPr lang="en-GB" sz="1200" i="1" dirty="0">
                <a:solidFill>
                  <a:schemeClr val="tx1"/>
                </a:solidFill>
                <a:highlight>
                  <a:srgbClr val="ABDDEF"/>
                </a:highlight>
              </a:endParaRPr>
            </a:p>
          </p:txBody>
        </p:sp>
        <p:sp>
          <p:nvSpPr>
            <p:cNvPr id="311" name="Afrundet rektangel 383">
              <a:extLst>
                <a:ext uri="{FF2B5EF4-FFF2-40B4-BE49-F238E27FC236}">
                  <a16:creationId xmlns:a16="http://schemas.microsoft.com/office/drawing/2014/main" id="{0FE7A5E9-9D7B-4DA9-915E-04D0DC5EB269}"/>
                </a:ext>
              </a:extLst>
            </p:cNvPr>
            <p:cNvSpPr/>
            <p:nvPr/>
          </p:nvSpPr>
          <p:spPr>
            <a:xfrm>
              <a:off x="8522690" y="1612424"/>
              <a:ext cx="1846068" cy="504481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316" name="Gruppe 315">
            <a:extLst>
              <a:ext uri="{FF2B5EF4-FFF2-40B4-BE49-F238E27FC236}">
                <a16:creationId xmlns:a16="http://schemas.microsoft.com/office/drawing/2014/main" id="{C3F229C2-27B7-495F-9273-EDC774FA550D}"/>
              </a:ext>
            </a:extLst>
          </p:cNvPr>
          <p:cNvGrpSpPr/>
          <p:nvPr/>
        </p:nvGrpSpPr>
        <p:grpSpPr>
          <a:xfrm>
            <a:off x="21854291" y="139340"/>
            <a:ext cx="2487660" cy="851840"/>
            <a:chOff x="21403644" y="6639631"/>
            <a:chExt cx="2393383" cy="837405"/>
          </a:xfrm>
          <a:noFill/>
        </p:grpSpPr>
        <p:sp>
          <p:nvSpPr>
            <p:cNvPr id="319" name="Afrundet rektangel 52">
              <a:extLst>
                <a:ext uri="{FF2B5EF4-FFF2-40B4-BE49-F238E27FC236}">
                  <a16:creationId xmlns:a16="http://schemas.microsoft.com/office/drawing/2014/main" id="{22E9CF8B-9F38-4977-BEAA-374F642AA8F9}"/>
                </a:ext>
              </a:extLst>
            </p:cNvPr>
            <p:cNvSpPr/>
            <p:nvPr/>
          </p:nvSpPr>
          <p:spPr>
            <a:xfrm>
              <a:off x="21465899" y="6710884"/>
              <a:ext cx="2246254" cy="665187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00" dirty="0">
                  <a:solidFill>
                    <a:schemeClr val="tx1"/>
                  </a:solidFill>
                </a:rPr>
                <a:t>106019003 |</a:t>
              </a:r>
              <a:r>
                <a:rPr lang="en-GB" sz="1100" b="0" i="0" dirty="0">
                  <a:solidFill>
                    <a:schemeClr val="tx1"/>
                  </a:solidFill>
                  <a:effectLst/>
                </a:rPr>
                <a:t> Finding of elimination pattern (finding)</a:t>
              </a:r>
              <a:endParaRPr lang="en-GB" sz="1100" dirty="0">
                <a:solidFill>
                  <a:schemeClr val="tx1"/>
                </a:solidFill>
              </a:endParaRPr>
            </a:p>
          </p:txBody>
        </p:sp>
        <p:sp>
          <p:nvSpPr>
            <p:cNvPr id="320" name="Afrundet rektangel 315">
              <a:extLst>
                <a:ext uri="{FF2B5EF4-FFF2-40B4-BE49-F238E27FC236}">
                  <a16:creationId xmlns:a16="http://schemas.microsoft.com/office/drawing/2014/main" id="{BEFB48E8-99BE-4BF4-AAAF-887D1251E5CC}"/>
                </a:ext>
              </a:extLst>
            </p:cNvPr>
            <p:cNvSpPr/>
            <p:nvPr/>
          </p:nvSpPr>
          <p:spPr>
            <a:xfrm>
              <a:off x="21403644" y="6639631"/>
              <a:ext cx="2393383" cy="837405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321" name="Lige pilforbindelse 320">
            <a:extLst>
              <a:ext uri="{FF2B5EF4-FFF2-40B4-BE49-F238E27FC236}">
                <a16:creationId xmlns:a16="http://schemas.microsoft.com/office/drawing/2014/main" id="{E39B5BE8-4E85-4F98-A6B5-353FB826D8F0}"/>
              </a:ext>
            </a:extLst>
          </p:cNvPr>
          <p:cNvCxnSpPr>
            <a:cxnSpLocks/>
            <a:stCxn id="319" idx="1"/>
            <a:endCxn id="7" idx="3"/>
          </p:cNvCxnSpPr>
          <p:nvPr/>
        </p:nvCxnSpPr>
        <p:spPr>
          <a:xfrm flipH="1">
            <a:off x="19626960" y="550148"/>
            <a:ext cx="2292038" cy="174630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2" name="Lige pilforbindelse 321">
            <a:extLst>
              <a:ext uri="{FF2B5EF4-FFF2-40B4-BE49-F238E27FC236}">
                <a16:creationId xmlns:a16="http://schemas.microsoft.com/office/drawing/2014/main" id="{C2E0A2D7-ED45-4084-8140-394AB2CC684A}"/>
              </a:ext>
            </a:extLst>
          </p:cNvPr>
          <p:cNvCxnSpPr>
            <a:cxnSpLocks/>
            <a:stCxn id="324" idx="3"/>
            <a:endCxn id="49" idx="1"/>
          </p:cNvCxnSpPr>
          <p:nvPr/>
        </p:nvCxnSpPr>
        <p:spPr>
          <a:xfrm flipV="1">
            <a:off x="14830742" y="4567298"/>
            <a:ext cx="1078230" cy="37824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3" name="Gruppe 322">
            <a:extLst>
              <a:ext uri="{FF2B5EF4-FFF2-40B4-BE49-F238E27FC236}">
                <a16:creationId xmlns:a16="http://schemas.microsoft.com/office/drawing/2014/main" id="{EDAF2FFE-7159-4C2E-98AA-D898AE864A65}"/>
              </a:ext>
            </a:extLst>
          </p:cNvPr>
          <p:cNvGrpSpPr/>
          <p:nvPr/>
        </p:nvGrpSpPr>
        <p:grpSpPr>
          <a:xfrm>
            <a:off x="12587915" y="4507867"/>
            <a:ext cx="2301561" cy="854920"/>
            <a:chOff x="8522690" y="1612424"/>
            <a:chExt cx="1846068" cy="504481"/>
          </a:xfrm>
          <a:noFill/>
        </p:grpSpPr>
        <p:sp>
          <p:nvSpPr>
            <p:cNvPr id="324" name="Afrundet rektangel 342">
              <a:extLst>
                <a:ext uri="{FF2B5EF4-FFF2-40B4-BE49-F238E27FC236}">
                  <a16:creationId xmlns:a16="http://schemas.microsoft.com/office/drawing/2014/main" id="{06DDB077-D172-46BF-B3E5-5B703B7F454D}"/>
                </a:ext>
              </a:extLst>
            </p:cNvPr>
            <p:cNvSpPr/>
            <p:nvPr/>
          </p:nvSpPr>
          <p:spPr>
            <a:xfrm>
              <a:off x="8568404" y="1672269"/>
              <a:ext cx="1753244" cy="396853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</a:rPr>
                <a:t>298304004 | Finding of balance (finding)</a:t>
              </a:r>
            </a:p>
          </p:txBody>
        </p:sp>
        <p:sp>
          <p:nvSpPr>
            <p:cNvPr id="325" name="Afrundet rektangel 383">
              <a:extLst>
                <a:ext uri="{FF2B5EF4-FFF2-40B4-BE49-F238E27FC236}">
                  <a16:creationId xmlns:a16="http://schemas.microsoft.com/office/drawing/2014/main" id="{8495A2DF-799D-4CBB-BB55-C98B2132FF40}"/>
                </a:ext>
              </a:extLst>
            </p:cNvPr>
            <p:cNvSpPr/>
            <p:nvPr/>
          </p:nvSpPr>
          <p:spPr>
            <a:xfrm>
              <a:off x="8522690" y="1612424"/>
              <a:ext cx="1846068" cy="504481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350" name="Lige pilforbindelse 349">
            <a:extLst>
              <a:ext uri="{FF2B5EF4-FFF2-40B4-BE49-F238E27FC236}">
                <a16:creationId xmlns:a16="http://schemas.microsoft.com/office/drawing/2014/main" id="{29DC4750-CC2F-450A-A46A-6C4714181017}"/>
              </a:ext>
            </a:extLst>
          </p:cNvPr>
          <p:cNvCxnSpPr>
            <a:cxnSpLocks/>
            <a:stCxn id="264" idx="0"/>
            <a:endCxn id="333" idx="2"/>
          </p:cNvCxnSpPr>
          <p:nvPr/>
        </p:nvCxnSpPr>
        <p:spPr>
          <a:xfrm flipV="1">
            <a:off x="5610726" y="5243168"/>
            <a:ext cx="699612" cy="68339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7" name="Lige pilforbindelse 356">
            <a:extLst>
              <a:ext uri="{FF2B5EF4-FFF2-40B4-BE49-F238E27FC236}">
                <a16:creationId xmlns:a16="http://schemas.microsoft.com/office/drawing/2014/main" id="{17E42BDD-987E-42E7-A218-5FF77D5E6CF1}"/>
              </a:ext>
            </a:extLst>
          </p:cNvPr>
          <p:cNvCxnSpPr>
            <a:cxnSpLocks/>
            <a:stCxn id="360" idx="0"/>
            <a:endCxn id="221" idx="2"/>
          </p:cNvCxnSpPr>
          <p:nvPr/>
        </p:nvCxnSpPr>
        <p:spPr>
          <a:xfrm flipH="1" flipV="1">
            <a:off x="9410389" y="5458850"/>
            <a:ext cx="564315" cy="4668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8" name="Gruppe 357">
            <a:extLst>
              <a:ext uri="{FF2B5EF4-FFF2-40B4-BE49-F238E27FC236}">
                <a16:creationId xmlns:a16="http://schemas.microsoft.com/office/drawing/2014/main" id="{288C0778-C3F2-4C46-84B2-82B4940B287E}"/>
              </a:ext>
            </a:extLst>
          </p:cNvPr>
          <p:cNvGrpSpPr/>
          <p:nvPr/>
        </p:nvGrpSpPr>
        <p:grpSpPr>
          <a:xfrm>
            <a:off x="8874082" y="5925669"/>
            <a:ext cx="2201243" cy="672529"/>
            <a:chOff x="7115229" y="6804601"/>
            <a:chExt cx="1599208" cy="639866"/>
          </a:xfrm>
          <a:noFill/>
        </p:grpSpPr>
        <p:sp>
          <p:nvSpPr>
            <p:cNvPr id="359" name="Afrundet rektangel 195">
              <a:extLst>
                <a:ext uri="{FF2B5EF4-FFF2-40B4-BE49-F238E27FC236}">
                  <a16:creationId xmlns:a16="http://schemas.microsoft.com/office/drawing/2014/main" id="{B3DEAB01-681B-4741-81B5-C40045F7FC13}"/>
                </a:ext>
              </a:extLst>
            </p:cNvPr>
            <p:cNvSpPr/>
            <p:nvPr/>
          </p:nvSpPr>
          <p:spPr>
            <a:xfrm>
              <a:off x="7243119" y="6905521"/>
              <a:ext cx="1366170" cy="409435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00" dirty="0">
                  <a:solidFill>
                    <a:schemeClr val="tx1"/>
                  </a:solidFill>
                </a:rPr>
                <a:t>22253000 |</a:t>
              </a:r>
              <a:r>
                <a:rPr lang="en-GB" sz="1100" b="0" i="0" dirty="0">
                  <a:solidFill>
                    <a:schemeClr val="tx1"/>
                  </a:solidFill>
                  <a:effectLst/>
                </a:rPr>
                <a:t> Pain (finding)</a:t>
              </a:r>
              <a:br>
                <a:rPr lang="en-GB" sz="1100" b="0" i="0" dirty="0">
                  <a:solidFill>
                    <a:schemeClr val="tx1"/>
                  </a:solidFill>
                  <a:effectLst/>
                </a:rPr>
              </a:br>
              <a:endParaRPr lang="en-GB" sz="1100" dirty="0">
                <a:solidFill>
                  <a:schemeClr val="tx1"/>
                </a:solidFill>
              </a:endParaRPr>
            </a:p>
          </p:txBody>
        </p:sp>
        <p:sp>
          <p:nvSpPr>
            <p:cNvPr id="360" name="Afrundet rektangel 379">
              <a:extLst>
                <a:ext uri="{FF2B5EF4-FFF2-40B4-BE49-F238E27FC236}">
                  <a16:creationId xmlns:a16="http://schemas.microsoft.com/office/drawing/2014/main" id="{BB59DE97-51DD-451A-8665-B66457BECC2C}"/>
                </a:ext>
              </a:extLst>
            </p:cNvPr>
            <p:cNvSpPr/>
            <p:nvPr/>
          </p:nvSpPr>
          <p:spPr>
            <a:xfrm>
              <a:off x="7115229" y="6804601"/>
              <a:ext cx="1599208" cy="639866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389" name="Afrundet rektangel 52">
            <a:extLst>
              <a:ext uri="{FF2B5EF4-FFF2-40B4-BE49-F238E27FC236}">
                <a16:creationId xmlns:a16="http://schemas.microsoft.com/office/drawing/2014/main" id="{10354A96-4982-49BB-89D4-4D86BCB5FD91}"/>
              </a:ext>
            </a:extLst>
          </p:cNvPr>
          <p:cNvSpPr/>
          <p:nvPr/>
        </p:nvSpPr>
        <p:spPr>
          <a:xfrm>
            <a:off x="17593708" y="8262832"/>
            <a:ext cx="1384211" cy="59641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200" dirty="0"/>
              <a:t>106129007 |</a:t>
            </a:r>
            <a:r>
              <a:rPr lang="en-GB" sz="1200" dirty="0"/>
              <a:t> Motor function </a:t>
            </a:r>
            <a:r>
              <a:rPr lang="en-GB" sz="1200" dirty="0" err="1"/>
              <a:t>behavior</a:t>
            </a:r>
            <a:r>
              <a:rPr lang="en-GB" sz="1200" dirty="0"/>
              <a:t> finding (finding)</a:t>
            </a:r>
            <a:endParaRPr lang="da-DK" sz="1200" dirty="0"/>
          </a:p>
        </p:txBody>
      </p:sp>
      <p:cxnSp>
        <p:nvCxnSpPr>
          <p:cNvPr id="390" name="Lige pilforbindelse 176">
            <a:extLst>
              <a:ext uri="{FF2B5EF4-FFF2-40B4-BE49-F238E27FC236}">
                <a16:creationId xmlns:a16="http://schemas.microsoft.com/office/drawing/2014/main" id="{3A1EB5F6-277F-4220-977D-0AA999E5F937}"/>
              </a:ext>
            </a:extLst>
          </p:cNvPr>
          <p:cNvCxnSpPr>
            <a:cxnSpLocks/>
            <a:stCxn id="389" idx="0"/>
            <a:endCxn id="361" idx="2"/>
          </p:cNvCxnSpPr>
          <p:nvPr/>
        </p:nvCxnSpPr>
        <p:spPr>
          <a:xfrm flipV="1">
            <a:off x="18285814" y="6393303"/>
            <a:ext cx="242296" cy="186952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1" name="Afrundet rektangel 380">
            <a:extLst>
              <a:ext uri="{FF2B5EF4-FFF2-40B4-BE49-F238E27FC236}">
                <a16:creationId xmlns:a16="http://schemas.microsoft.com/office/drawing/2014/main" id="{3C53F6DD-7A3B-4843-B077-82256B9B7460}"/>
              </a:ext>
            </a:extLst>
          </p:cNvPr>
          <p:cNvSpPr/>
          <p:nvPr/>
        </p:nvSpPr>
        <p:spPr>
          <a:xfrm>
            <a:off x="17535966" y="8192735"/>
            <a:ext cx="1462589" cy="708116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405" name="Gruppe 404">
            <a:extLst>
              <a:ext uri="{FF2B5EF4-FFF2-40B4-BE49-F238E27FC236}">
                <a16:creationId xmlns:a16="http://schemas.microsoft.com/office/drawing/2014/main" id="{A815F2EB-C677-45C2-B1B8-87301CDFD7E5}"/>
              </a:ext>
            </a:extLst>
          </p:cNvPr>
          <p:cNvGrpSpPr/>
          <p:nvPr/>
        </p:nvGrpSpPr>
        <p:grpSpPr>
          <a:xfrm>
            <a:off x="14672963" y="2116154"/>
            <a:ext cx="1715317" cy="854920"/>
            <a:chOff x="8522690" y="1612424"/>
            <a:chExt cx="1846068" cy="504481"/>
          </a:xfrm>
          <a:noFill/>
        </p:grpSpPr>
        <p:sp>
          <p:nvSpPr>
            <p:cNvPr id="411" name="Afrundet rektangel 342">
              <a:extLst>
                <a:ext uri="{FF2B5EF4-FFF2-40B4-BE49-F238E27FC236}">
                  <a16:creationId xmlns:a16="http://schemas.microsoft.com/office/drawing/2014/main" id="{5BC41890-E194-4CB8-80DA-93AED09520ED}"/>
                </a:ext>
              </a:extLst>
            </p:cNvPr>
            <p:cNvSpPr/>
            <p:nvPr/>
          </p:nvSpPr>
          <p:spPr>
            <a:xfrm>
              <a:off x="8568404" y="1672269"/>
              <a:ext cx="1753244" cy="396853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</a:rPr>
                <a:t>267038008 |</a:t>
              </a:r>
              <a:r>
                <a:rPr lang="en-GB" sz="1100" dirty="0">
                  <a:solidFill>
                    <a:schemeClr val="tx1"/>
                  </a:solidFill>
                </a:rPr>
                <a:t> </a:t>
              </a:r>
              <a:r>
                <a:rPr lang="en-GB" sz="1100" b="0" i="0" dirty="0" err="1">
                  <a:solidFill>
                    <a:schemeClr val="tx1"/>
                  </a:solidFill>
                  <a:effectLst/>
                </a:rPr>
                <a:t>Edema</a:t>
              </a:r>
              <a:r>
                <a:rPr lang="en-GB" sz="1100" b="0" i="0" dirty="0">
                  <a:solidFill>
                    <a:schemeClr val="tx1"/>
                  </a:solidFill>
                  <a:effectLst/>
                </a:rPr>
                <a:t> (finding)</a:t>
              </a:r>
              <a:br>
                <a:rPr lang="en-GB" sz="1100" b="0" i="0" dirty="0">
                  <a:solidFill>
                    <a:schemeClr val="tx1"/>
                  </a:solidFill>
                  <a:effectLst/>
                </a:rPr>
              </a:br>
              <a:endParaRPr lang="en-GB" sz="1100" dirty="0">
                <a:solidFill>
                  <a:schemeClr val="tx1"/>
                </a:solidFill>
              </a:endParaRPr>
            </a:p>
          </p:txBody>
        </p:sp>
        <p:sp>
          <p:nvSpPr>
            <p:cNvPr id="412" name="Afrundet rektangel 383">
              <a:extLst>
                <a:ext uri="{FF2B5EF4-FFF2-40B4-BE49-F238E27FC236}">
                  <a16:creationId xmlns:a16="http://schemas.microsoft.com/office/drawing/2014/main" id="{6AAFBFE6-8486-455E-9FE8-0B5F1FD7F759}"/>
                </a:ext>
              </a:extLst>
            </p:cNvPr>
            <p:cNvSpPr/>
            <p:nvPr/>
          </p:nvSpPr>
          <p:spPr>
            <a:xfrm>
              <a:off x="8522690" y="1612424"/>
              <a:ext cx="1846068" cy="504481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418" name="Lige pilforbindelse 417">
            <a:extLst>
              <a:ext uri="{FF2B5EF4-FFF2-40B4-BE49-F238E27FC236}">
                <a16:creationId xmlns:a16="http://schemas.microsoft.com/office/drawing/2014/main" id="{04F16A4B-CA1E-4903-B4E5-419BF799A7F8}"/>
              </a:ext>
            </a:extLst>
          </p:cNvPr>
          <p:cNvCxnSpPr>
            <a:cxnSpLocks/>
            <a:stCxn id="412" idx="0"/>
            <a:endCxn id="5" idx="2"/>
          </p:cNvCxnSpPr>
          <p:nvPr/>
        </p:nvCxnSpPr>
        <p:spPr>
          <a:xfrm flipH="1" flipV="1">
            <a:off x="14095549" y="1894060"/>
            <a:ext cx="1435073" cy="22209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3" name="Gruppe 402">
            <a:extLst>
              <a:ext uri="{FF2B5EF4-FFF2-40B4-BE49-F238E27FC236}">
                <a16:creationId xmlns:a16="http://schemas.microsoft.com/office/drawing/2014/main" id="{B0023341-1209-4D9A-87D1-BFD5449CACF1}"/>
              </a:ext>
            </a:extLst>
          </p:cNvPr>
          <p:cNvGrpSpPr/>
          <p:nvPr/>
        </p:nvGrpSpPr>
        <p:grpSpPr>
          <a:xfrm>
            <a:off x="24368595" y="1070597"/>
            <a:ext cx="2487660" cy="851840"/>
            <a:chOff x="21403644" y="6639631"/>
            <a:chExt cx="2393383" cy="837405"/>
          </a:xfrm>
          <a:noFill/>
        </p:grpSpPr>
        <p:sp>
          <p:nvSpPr>
            <p:cNvPr id="404" name="Afrundet rektangel 52">
              <a:extLst>
                <a:ext uri="{FF2B5EF4-FFF2-40B4-BE49-F238E27FC236}">
                  <a16:creationId xmlns:a16="http://schemas.microsoft.com/office/drawing/2014/main" id="{197D0D40-1AAB-4208-8966-C88CD4D51740}"/>
                </a:ext>
              </a:extLst>
            </p:cNvPr>
            <p:cNvSpPr/>
            <p:nvPr/>
          </p:nvSpPr>
          <p:spPr>
            <a:xfrm>
              <a:off x="21465899" y="6710884"/>
              <a:ext cx="2246254" cy="665187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298325004 | Finding of movement (finding)</a:t>
              </a:r>
              <a:endParaRPr lang="en-GB" sz="1199" i="1" dirty="0">
                <a:solidFill>
                  <a:prstClr val="black"/>
                </a:solidFill>
                <a:highlight>
                  <a:srgbClr val="F8CBAD"/>
                </a:highlight>
                <a:latin typeface="Calibri" panose="020F0502020204030204"/>
              </a:endParaRPr>
            </a:p>
          </p:txBody>
        </p:sp>
        <p:sp>
          <p:nvSpPr>
            <p:cNvPr id="413" name="Afrundet rektangel 315">
              <a:extLst>
                <a:ext uri="{FF2B5EF4-FFF2-40B4-BE49-F238E27FC236}">
                  <a16:creationId xmlns:a16="http://schemas.microsoft.com/office/drawing/2014/main" id="{150F3449-265C-4C75-9932-F0D558835361}"/>
                </a:ext>
              </a:extLst>
            </p:cNvPr>
            <p:cNvSpPr/>
            <p:nvPr/>
          </p:nvSpPr>
          <p:spPr>
            <a:xfrm>
              <a:off x="21403644" y="6639631"/>
              <a:ext cx="2393383" cy="837405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414" name="Lige pilforbindelse 413">
            <a:extLst>
              <a:ext uri="{FF2B5EF4-FFF2-40B4-BE49-F238E27FC236}">
                <a16:creationId xmlns:a16="http://schemas.microsoft.com/office/drawing/2014/main" id="{327F163D-2DDE-4FDB-8C5C-F5CC32BE94E7}"/>
              </a:ext>
            </a:extLst>
          </p:cNvPr>
          <p:cNvCxnSpPr>
            <a:cxnSpLocks/>
            <a:stCxn id="404" idx="1"/>
            <a:endCxn id="7" idx="3"/>
          </p:cNvCxnSpPr>
          <p:nvPr/>
        </p:nvCxnSpPr>
        <p:spPr>
          <a:xfrm flipH="1">
            <a:off x="19626960" y="1481405"/>
            <a:ext cx="4806342" cy="8150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8" name="Afrundet rektangel 380">
            <a:extLst>
              <a:ext uri="{FF2B5EF4-FFF2-40B4-BE49-F238E27FC236}">
                <a16:creationId xmlns:a16="http://schemas.microsoft.com/office/drawing/2014/main" id="{68154C86-B03A-44D5-B3C8-8169FA720037}"/>
              </a:ext>
            </a:extLst>
          </p:cNvPr>
          <p:cNvSpPr/>
          <p:nvPr/>
        </p:nvSpPr>
        <p:spPr>
          <a:xfrm>
            <a:off x="275694" y="10193033"/>
            <a:ext cx="2185995" cy="682052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9" name="Afrundet rektangel 52">
            <a:extLst>
              <a:ext uri="{FF2B5EF4-FFF2-40B4-BE49-F238E27FC236}">
                <a16:creationId xmlns:a16="http://schemas.microsoft.com/office/drawing/2014/main" id="{019BDA2C-8CEF-4B1F-9AE1-9B9FBE18FDCD}"/>
              </a:ext>
            </a:extLst>
          </p:cNvPr>
          <p:cNvSpPr/>
          <p:nvPr/>
        </p:nvSpPr>
        <p:spPr>
          <a:xfrm>
            <a:off x="305848" y="10260725"/>
            <a:ext cx="2069692" cy="59983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a-DK" sz="1200" dirty="0">
              <a:solidFill>
                <a:schemeClr val="tx1"/>
              </a:solidFill>
            </a:endParaRPr>
          </a:p>
          <a:p>
            <a:pPr algn="ctr"/>
            <a:r>
              <a:rPr lang="da-DK" sz="1100" dirty="0">
                <a:solidFill>
                  <a:schemeClr val="tx1"/>
                </a:solidFill>
              </a:rPr>
              <a:t>106138009 |</a:t>
            </a:r>
            <a:r>
              <a:rPr lang="en-GB" sz="1100" b="0" i="0" dirty="0">
                <a:solidFill>
                  <a:schemeClr val="tx1"/>
                </a:solidFill>
                <a:effectLst/>
              </a:rPr>
              <a:t> Learning finding (finding)</a:t>
            </a:r>
          </a:p>
          <a:p>
            <a:pPr algn="ctr"/>
            <a:br>
              <a:rPr lang="da-DK" sz="1200" dirty="0">
                <a:solidFill>
                  <a:schemeClr val="tx1"/>
                </a:solidFill>
              </a:rPr>
            </a:br>
            <a:endParaRPr lang="en-GB" sz="1200" i="1" dirty="0">
              <a:solidFill>
                <a:schemeClr val="tx1"/>
              </a:solidFill>
            </a:endParaRPr>
          </a:p>
        </p:txBody>
      </p:sp>
      <p:cxnSp>
        <p:nvCxnSpPr>
          <p:cNvPr id="220" name="Lige pilforbindelse 326">
            <a:extLst>
              <a:ext uri="{FF2B5EF4-FFF2-40B4-BE49-F238E27FC236}">
                <a16:creationId xmlns:a16="http://schemas.microsoft.com/office/drawing/2014/main" id="{CC2661D4-38B6-4D16-B435-9271F715F387}"/>
              </a:ext>
            </a:extLst>
          </p:cNvPr>
          <p:cNvCxnSpPr>
            <a:cxnSpLocks/>
            <a:stCxn id="218" idx="3"/>
            <a:endCxn id="349" idx="1"/>
          </p:cNvCxnSpPr>
          <p:nvPr/>
        </p:nvCxnSpPr>
        <p:spPr>
          <a:xfrm flipV="1">
            <a:off x="2461689" y="10020062"/>
            <a:ext cx="568953" cy="51399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6" name="Afrundet rektangel 52">
            <a:extLst>
              <a:ext uri="{FF2B5EF4-FFF2-40B4-BE49-F238E27FC236}">
                <a16:creationId xmlns:a16="http://schemas.microsoft.com/office/drawing/2014/main" id="{164504B2-07EE-4455-BB8D-EB2B6EE5299C}"/>
              </a:ext>
            </a:extLst>
          </p:cNvPr>
          <p:cNvSpPr/>
          <p:nvPr/>
        </p:nvSpPr>
        <p:spPr>
          <a:xfrm>
            <a:off x="16426693" y="6470249"/>
            <a:ext cx="1472664" cy="645447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00" dirty="0">
              <a:solidFill>
                <a:schemeClr val="tx1"/>
              </a:solidFill>
            </a:endParaRPr>
          </a:p>
          <a:p>
            <a:pPr algn="ctr" defTabSz="1752053"/>
            <a:r>
              <a:rPr lang="en-GB" sz="1100" dirty="0">
                <a:solidFill>
                  <a:schemeClr val="tx1"/>
                </a:solidFill>
              </a:rPr>
              <a:t>364786002 |</a:t>
            </a:r>
            <a:r>
              <a:rPr lang="en-GB" sz="1100" b="0" i="0" dirty="0">
                <a:solidFill>
                  <a:schemeClr val="tx1"/>
                </a:solidFill>
                <a:effectLst/>
              </a:rPr>
              <a:t> Finding of eating ability (finding)</a:t>
            </a:r>
            <a:br>
              <a:rPr lang="en-GB" sz="800" b="0" i="0" dirty="0">
                <a:solidFill>
                  <a:srgbClr val="FFFFFF"/>
                </a:solidFill>
                <a:effectLst/>
                <a:latin typeface="Helvetica Neue"/>
              </a:rPr>
            </a:br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27" name="Afrundet rektangel 52">
            <a:extLst>
              <a:ext uri="{FF2B5EF4-FFF2-40B4-BE49-F238E27FC236}">
                <a16:creationId xmlns:a16="http://schemas.microsoft.com/office/drawing/2014/main" id="{ABDCCAD9-B104-4CC7-BFC1-F043873F1282}"/>
              </a:ext>
            </a:extLst>
          </p:cNvPr>
          <p:cNvSpPr/>
          <p:nvPr/>
        </p:nvSpPr>
        <p:spPr>
          <a:xfrm>
            <a:off x="16409649" y="7181691"/>
            <a:ext cx="1627850" cy="645447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da-DK" sz="1199" dirty="0">
                <a:solidFill>
                  <a:prstClr val="black"/>
                </a:solidFill>
                <a:latin typeface="Calibri" panose="020F0502020204030204"/>
              </a:rPr>
              <a:t>364797002 |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Finding related to ability to swallow (finding)</a:t>
            </a:r>
          </a:p>
        </p:txBody>
      </p:sp>
      <p:cxnSp>
        <p:nvCxnSpPr>
          <p:cNvPr id="228" name="Lige pilforbindelse 258">
            <a:extLst>
              <a:ext uri="{FF2B5EF4-FFF2-40B4-BE49-F238E27FC236}">
                <a16:creationId xmlns:a16="http://schemas.microsoft.com/office/drawing/2014/main" id="{AF715BA0-3A8F-449D-A68C-8013EE3020F8}"/>
              </a:ext>
            </a:extLst>
          </p:cNvPr>
          <p:cNvCxnSpPr>
            <a:cxnSpLocks/>
            <a:stCxn id="227" idx="1"/>
          </p:cNvCxnSpPr>
          <p:nvPr/>
        </p:nvCxnSpPr>
        <p:spPr>
          <a:xfrm flipH="1" flipV="1">
            <a:off x="16392007" y="6364387"/>
            <a:ext cx="17642" cy="114002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Lige pilforbindelse 258">
            <a:extLst>
              <a:ext uri="{FF2B5EF4-FFF2-40B4-BE49-F238E27FC236}">
                <a16:creationId xmlns:a16="http://schemas.microsoft.com/office/drawing/2014/main" id="{0A029AF5-75C4-4A6E-9BB6-22C645D5618B}"/>
              </a:ext>
            </a:extLst>
          </p:cNvPr>
          <p:cNvCxnSpPr>
            <a:cxnSpLocks/>
            <a:stCxn id="226" idx="0"/>
          </p:cNvCxnSpPr>
          <p:nvPr/>
        </p:nvCxnSpPr>
        <p:spPr>
          <a:xfrm flipH="1" flipV="1">
            <a:off x="16392007" y="6364387"/>
            <a:ext cx="771018" cy="10586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" name="Afrundet rektangel 380">
            <a:extLst>
              <a:ext uri="{FF2B5EF4-FFF2-40B4-BE49-F238E27FC236}">
                <a16:creationId xmlns:a16="http://schemas.microsoft.com/office/drawing/2014/main" id="{6F7CF803-9379-4715-8F5E-6DF1050E532F}"/>
              </a:ext>
            </a:extLst>
          </p:cNvPr>
          <p:cNvSpPr/>
          <p:nvPr/>
        </p:nvSpPr>
        <p:spPr>
          <a:xfrm>
            <a:off x="16388281" y="7179503"/>
            <a:ext cx="1716324" cy="708116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1" name="Afrundet rektangel 380">
            <a:extLst>
              <a:ext uri="{FF2B5EF4-FFF2-40B4-BE49-F238E27FC236}">
                <a16:creationId xmlns:a16="http://schemas.microsoft.com/office/drawing/2014/main" id="{486AD9EE-1C2F-4B8E-B578-37714E4395A0}"/>
              </a:ext>
            </a:extLst>
          </p:cNvPr>
          <p:cNvSpPr/>
          <p:nvPr/>
        </p:nvSpPr>
        <p:spPr>
          <a:xfrm>
            <a:off x="16329852" y="6417434"/>
            <a:ext cx="1630449" cy="708116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2" name="Afrundet rektangel 52">
            <a:extLst>
              <a:ext uri="{FF2B5EF4-FFF2-40B4-BE49-F238E27FC236}">
                <a16:creationId xmlns:a16="http://schemas.microsoft.com/office/drawing/2014/main" id="{86D02678-FFE3-4EC4-BDA8-3BDB8FFD7B96}"/>
              </a:ext>
            </a:extLst>
          </p:cNvPr>
          <p:cNvSpPr/>
          <p:nvPr/>
        </p:nvSpPr>
        <p:spPr>
          <a:xfrm>
            <a:off x="14132849" y="7703782"/>
            <a:ext cx="1618966" cy="64543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fr-FR" sz="1200" dirty="0"/>
              <a:t>365091003</a:t>
            </a:r>
            <a:r>
              <a:rPr lang="da-DK" sz="1199" dirty="0">
                <a:solidFill>
                  <a:prstClr val="black"/>
                </a:solidFill>
              </a:rPr>
              <a:t> |</a:t>
            </a:r>
            <a:r>
              <a:rPr lang="en-GB" sz="1199" dirty="0">
                <a:solidFill>
                  <a:prstClr val="black"/>
                </a:solidFill>
              </a:rPr>
              <a:t> Finding related to ability to manage time (finding)</a:t>
            </a:r>
            <a:endParaRPr lang="en-GB" sz="1199" i="1" dirty="0">
              <a:solidFill>
                <a:prstClr val="black"/>
              </a:solidFill>
              <a:highlight>
                <a:srgbClr val="ABDDEF"/>
              </a:highlight>
              <a:latin typeface="Calibri" panose="020F0502020204030204"/>
            </a:endParaRPr>
          </a:p>
        </p:txBody>
      </p:sp>
      <p:cxnSp>
        <p:nvCxnSpPr>
          <p:cNvPr id="233" name="Lige pilforbindelse 326">
            <a:extLst>
              <a:ext uri="{FF2B5EF4-FFF2-40B4-BE49-F238E27FC236}">
                <a16:creationId xmlns:a16="http://schemas.microsoft.com/office/drawing/2014/main" id="{BDF95C5D-B782-4869-81D6-073ACAC47D3A}"/>
              </a:ext>
            </a:extLst>
          </p:cNvPr>
          <p:cNvCxnSpPr>
            <a:cxnSpLocks/>
            <a:stCxn id="232" idx="1"/>
            <a:endCxn id="368" idx="3"/>
          </p:cNvCxnSpPr>
          <p:nvPr/>
        </p:nvCxnSpPr>
        <p:spPr>
          <a:xfrm flipH="1" flipV="1">
            <a:off x="13826900" y="7617254"/>
            <a:ext cx="305949" cy="40924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4" name="Afrundet rektangel 268">
            <a:extLst>
              <a:ext uri="{FF2B5EF4-FFF2-40B4-BE49-F238E27FC236}">
                <a16:creationId xmlns:a16="http://schemas.microsoft.com/office/drawing/2014/main" id="{09E12EEA-F156-4748-B538-44EB2E81AF14}"/>
              </a:ext>
            </a:extLst>
          </p:cNvPr>
          <p:cNvSpPr/>
          <p:nvPr/>
        </p:nvSpPr>
        <p:spPr>
          <a:xfrm>
            <a:off x="14066170" y="7635631"/>
            <a:ext cx="1750221" cy="830652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235" name="Gruppe 234">
            <a:extLst>
              <a:ext uri="{FF2B5EF4-FFF2-40B4-BE49-F238E27FC236}">
                <a16:creationId xmlns:a16="http://schemas.microsoft.com/office/drawing/2014/main" id="{F7FF1C78-E42C-4B7E-BC8B-44F728EDEAFF}"/>
              </a:ext>
            </a:extLst>
          </p:cNvPr>
          <p:cNvGrpSpPr/>
          <p:nvPr/>
        </p:nvGrpSpPr>
        <p:grpSpPr>
          <a:xfrm>
            <a:off x="18983596" y="468467"/>
            <a:ext cx="2148431" cy="656267"/>
            <a:chOff x="11548326" y="3049658"/>
            <a:chExt cx="1218867" cy="592250"/>
          </a:xfrm>
          <a:noFill/>
        </p:grpSpPr>
        <p:sp>
          <p:nvSpPr>
            <p:cNvPr id="237" name="Afrundet rektangel 303">
              <a:extLst>
                <a:ext uri="{FF2B5EF4-FFF2-40B4-BE49-F238E27FC236}">
                  <a16:creationId xmlns:a16="http://schemas.microsoft.com/office/drawing/2014/main" id="{25DF10CC-39FD-4B35-9469-0281132B66B4}"/>
                </a:ext>
              </a:extLst>
            </p:cNvPr>
            <p:cNvSpPr/>
            <p:nvPr/>
          </p:nvSpPr>
          <p:spPr>
            <a:xfrm>
              <a:off x="11591556" y="3089767"/>
              <a:ext cx="1132965" cy="499944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00" dirty="0">
                <a:solidFill>
                  <a:schemeClr val="tx1"/>
                </a:solidFill>
              </a:endParaRPr>
            </a:p>
            <a:p>
              <a:pPr algn="ctr" defTabSz="1752053"/>
              <a:r>
                <a:rPr lang="en-GB" sz="1100" dirty="0">
                  <a:solidFill>
                    <a:schemeClr val="tx1"/>
                  </a:solidFill>
                </a:rPr>
                <a:t>15976004 |</a:t>
              </a:r>
              <a:r>
                <a:rPr lang="en-GB" sz="1100" b="0" i="0" dirty="0">
                  <a:solidFill>
                    <a:schemeClr val="tx1"/>
                  </a:solidFill>
                  <a:effectLst/>
                </a:rPr>
                <a:t> Abnormal circadian rhythm (finding)</a:t>
              </a:r>
              <a:br>
                <a:rPr lang="en-GB" sz="1100" b="0" i="0" dirty="0">
                  <a:solidFill>
                    <a:schemeClr val="tx1"/>
                  </a:solidFill>
                  <a:effectLst/>
                </a:rPr>
              </a:br>
              <a:endParaRPr lang="en-GB" sz="1100" i="1" dirty="0">
                <a:solidFill>
                  <a:schemeClr val="tx1"/>
                </a:solidFill>
                <a:highlight>
                  <a:srgbClr val="F8CBAD"/>
                </a:highlight>
              </a:endParaRPr>
            </a:p>
          </p:txBody>
        </p:sp>
        <p:sp>
          <p:nvSpPr>
            <p:cNvPr id="238" name="Afrundet rektangel 363">
              <a:extLst>
                <a:ext uri="{FF2B5EF4-FFF2-40B4-BE49-F238E27FC236}">
                  <a16:creationId xmlns:a16="http://schemas.microsoft.com/office/drawing/2014/main" id="{1EDD190B-0B7A-4567-AF5B-516988B59DF4}"/>
                </a:ext>
              </a:extLst>
            </p:cNvPr>
            <p:cNvSpPr/>
            <p:nvPr/>
          </p:nvSpPr>
          <p:spPr>
            <a:xfrm>
              <a:off x="11548326" y="3049658"/>
              <a:ext cx="1218867" cy="592250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239" name="Lige pilforbindelse 238">
            <a:extLst>
              <a:ext uri="{FF2B5EF4-FFF2-40B4-BE49-F238E27FC236}">
                <a16:creationId xmlns:a16="http://schemas.microsoft.com/office/drawing/2014/main" id="{409DD679-92E3-4313-8900-9CAF4EE1D541}"/>
              </a:ext>
            </a:extLst>
          </p:cNvPr>
          <p:cNvCxnSpPr>
            <a:cxnSpLocks/>
            <a:stCxn id="238" idx="2"/>
            <a:endCxn id="7" idx="0"/>
          </p:cNvCxnSpPr>
          <p:nvPr/>
        </p:nvCxnSpPr>
        <p:spPr>
          <a:xfrm flipH="1">
            <a:off x="18651262" y="1124734"/>
            <a:ext cx="1406550" cy="94706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0" name="Gruppe 239">
            <a:extLst>
              <a:ext uri="{FF2B5EF4-FFF2-40B4-BE49-F238E27FC236}">
                <a16:creationId xmlns:a16="http://schemas.microsoft.com/office/drawing/2014/main" id="{954D067A-11A6-47CF-AFD1-B2DA84B57CB1}"/>
              </a:ext>
            </a:extLst>
          </p:cNvPr>
          <p:cNvGrpSpPr/>
          <p:nvPr/>
        </p:nvGrpSpPr>
        <p:grpSpPr>
          <a:xfrm>
            <a:off x="76598" y="6654828"/>
            <a:ext cx="2378251" cy="699858"/>
            <a:chOff x="6659663" y="1490986"/>
            <a:chExt cx="1743535" cy="460266"/>
          </a:xfrm>
          <a:noFill/>
        </p:grpSpPr>
        <p:sp>
          <p:nvSpPr>
            <p:cNvPr id="241" name="Afrundet rektangel 333">
              <a:extLst>
                <a:ext uri="{FF2B5EF4-FFF2-40B4-BE49-F238E27FC236}">
                  <a16:creationId xmlns:a16="http://schemas.microsoft.com/office/drawing/2014/main" id="{00C84E2A-5626-4F0C-94FA-20CD937E9DB7}"/>
                </a:ext>
              </a:extLst>
            </p:cNvPr>
            <p:cNvSpPr/>
            <p:nvPr/>
          </p:nvSpPr>
          <p:spPr>
            <a:xfrm>
              <a:off x="6692985" y="1493432"/>
              <a:ext cx="1671502" cy="411479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fr-FR" sz="1100" dirty="0">
                  <a:solidFill>
                    <a:schemeClr val="tx1"/>
                  </a:solidFill>
                </a:rPr>
                <a:t>252041008 |</a:t>
              </a:r>
              <a:r>
                <a:rPr lang="en-GB" sz="1100" b="0" i="0" dirty="0">
                  <a:solidFill>
                    <a:schemeClr val="tx1"/>
                  </a:solidFill>
                  <a:effectLst/>
                </a:rPr>
                <a:t> Micturition finding (finding)</a:t>
              </a:r>
            </a:p>
            <a:p>
              <a:pPr algn="ctr"/>
              <a:endParaRPr lang="fr-FR" sz="1200" dirty="0">
                <a:highlight>
                  <a:srgbClr val="DDC5DD"/>
                </a:highlight>
              </a:endParaRPr>
            </a:p>
          </p:txBody>
        </p:sp>
        <p:sp>
          <p:nvSpPr>
            <p:cNvPr id="245" name="Afrundet rektangel 383">
              <a:extLst>
                <a:ext uri="{FF2B5EF4-FFF2-40B4-BE49-F238E27FC236}">
                  <a16:creationId xmlns:a16="http://schemas.microsoft.com/office/drawing/2014/main" id="{86F8AFC7-77F9-405E-ACFD-6096D0C1122A}"/>
                </a:ext>
              </a:extLst>
            </p:cNvPr>
            <p:cNvSpPr/>
            <p:nvPr/>
          </p:nvSpPr>
          <p:spPr>
            <a:xfrm>
              <a:off x="6659663" y="1490986"/>
              <a:ext cx="1743535" cy="460266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246" name="Lige pilforbindelse 245">
            <a:extLst>
              <a:ext uri="{FF2B5EF4-FFF2-40B4-BE49-F238E27FC236}">
                <a16:creationId xmlns:a16="http://schemas.microsoft.com/office/drawing/2014/main" id="{247E1511-F01D-4C5C-B802-495A51FF5F5F}"/>
              </a:ext>
            </a:extLst>
          </p:cNvPr>
          <p:cNvCxnSpPr>
            <a:cxnSpLocks/>
            <a:stCxn id="245" idx="3"/>
            <a:endCxn id="333" idx="1"/>
          </p:cNvCxnSpPr>
          <p:nvPr/>
        </p:nvCxnSpPr>
        <p:spPr>
          <a:xfrm flipV="1">
            <a:off x="2454849" y="5038456"/>
            <a:ext cx="3130038" cy="19663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Afrundet rektangel 52">
            <a:extLst>
              <a:ext uri="{FF2B5EF4-FFF2-40B4-BE49-F238E27FC236}">
                <a16:creationId xmlns:a16="http://schemas.microsoft.com/office/drawing/2014/main" id="{3EB4614E-7C4B-4DAE-915A-7D23C1E598FE}"/>
              </a:ext>
            </a:extLst>
          </p:cNvPr>
          <p:cNvSpPr/>
          <p:nvPr/>
        </p:nvSpPr>
        <p:spPr>
          <a:xfrm>
            <a:off x="7913507" y="211803"/>
            <a:ext cx="2334797" cy="676671"/>
          </a:xfrm>
          <a:prstGeom prst="roundRect">
            <a:avLst/>
          </a:prstGeom>
          <a:solidFill>
            <a:srgbClr val="F8CBAD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200" dirty="0">
                <a:solidFill>
                  <a:schemeClr val="tx1"/>
                </a:solidFill>
              </a:rPr>
              <a:t>365580001 |</a:t>
            </a:r>
            <a:r>
              <a:rPr lang="en-GB" sz="1200" dirty="0">
                <a:solidFill>
                  <a:schemeClr val="tx1"/>
                </a:solidFill>
              </a:rPr>
              <a:t> Finding of personal status (finding)</a:t>
            </a:r>
          </a:p>
        </p:txBody>
      </p:sp>
      <p:sp>
        <p:nvSpPr>
          <p:cNvPr id="256" name="Afrundet rektangel 52">
            <a:extLst>
              <a:ext uri="{FF2B5EF4-FFF2-40B4-BE49-F238E27FC236}">
                <a16:creationId xmlns:a16="http://schemas.microsoft.com/office/drawing/2014/main" id="{C5D38FA1-BFEA-43DE-8B02-A921669FE22B}"/>
              </a:ext>
            </a:extLst>
          </p:cNvPr>
          <p:cNvSpPr/>
          <p:nvPr/>
        </p:nvSpPr>
        <p:spPr>
          <a:xfrm>
            <a:off x="2701642" y="167750"/>
            <a:ext cx="2334797" cy="67667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200" dirty="0">
                <a:solidFill>
                  <a:schemeClr val="tx1"/>
                </a:solidFill>
              </a:rPr>
              <a:t>365469004 |</a:t>
            </a:r>
            <a:r>
              <a:rPr lang="en-GB" sz="800" b="0" i="0" dirty="0">
                <a:solidFill>
                  <a:srgbClr val="FFFFFF"/>
                </a:solidFill>
                <a:effectLst/>
                <a:latin typeface="Helvetica Neue"/>
              </a:rPr>
              <a:t> </a:t>
            </a:r>
            <a:r>
              <a:rPr lang="en-GB" sz="1100" b="0" i="0" dirty="0">
                <a:solidFill>
                  <a:schemeClr val="tx1"/>
                </a:solidFill>
                <a:effectLst/>
              </a:rPr>
              <a:t>Household, family and support network finding (finding)</a:t>
            </a:r>
          </a:p>
          <a:p>
            <a:pPr algn="ctr"/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261" name="Lige pilforbindelse 384">
            <a:extLst>
              <a:ext uri="{FF2B5EF4-FFF2-40B4-BE49-F238E27FC236}">
                <a16:creationId xmlns:a16="http://schemas.microsoft.com/office/drawing/2014/main" id="{4ED0E874-0E8A-46E6-92B3-CB2C0BC344EC}"/>
              </a:ext>
            </a:extLst>
          </p:cNvPr>
          <p:cNvCxnSpPr>
            <a:cxnSpLocks/>
            <a:stCxn id="256" idx="3"/>
          </p:cNvCxnSpPr>
          <p:nvPr/>
        </p:nvCxnSpPr>
        <p:spPr>
          <a:xfrm>
            <a:off x="5036439" y="506086"/>
            <a:ext cx="1096482" cy="20813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Lige pilforbindelse 384">
            <a:extLst>
              <a:ext uri="{FF2B5EF4-FFF2-40B4-BE49-F238E27FC236}">
                <a16:creationId xmlns:a16="http://schemas.microsoft.com/office/drawing/2014/main" id="{4F33F458-78D4-442E-82C4-FD34FB9E326C}"/>
              </a:ext>
            </a:extLst>
          </p:cNvPr>
          <p:cNvCxnSpPr>
            <a:cxnSpLocks/>
            <a:stCxn id="248" idx="2"/>
            <a:endCxn id="296" idx="0"/>
          </p:cNvCxnSpPr>
          <p:nvPr/>
        </p:nvCxnSpPr>
        <p:spPr>
          <a:xfrm flipH="1">
            <a:off x="7322920" y="888474"/>
            <a:ext cx="1757986" cy="131472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8" name="Afrundet rektangel 52">
            <a:extLst>
              <a:ext uri="{FF2B5EF4-FFF2-40B4-BE49-F238E27FC236}">
                <a16:creationId xmlns:a16="http://schemas.microsoft.com/office/drawing/2014/main" id="{4B91420B-D83A-405D-A8B5-1A14E615E0C8}"/>
              </a:ext>
            </a:extLst>
          </p:cNvPr>
          <p:cNvSpPr/>
          <p:nvPr/>
        </p:nvSpPr>
        <p:spPr>
          <a:xfrm>
            <a:off x="155167" y="976239"/>
            <a:ext cx="2334797" cy="67667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100" dirty="0">
                <a:solidFill>
                  <a:schemeClr val="tx1"/>
                </a:solidFill>
              </a:rPr>
              <a:t>365550006 |</a:t>
            </a:r>
            <a:r>
              <a:rPr lang="en-GB" sz="1100" b="0" i="0" dirty="0">
                <a:solidFill>
                  <a:schemeClr val="tx1"/>
                </a:solidFill>
                <a:effectLst/>
              </a:rPr>
              <a:t> Finding of financial circumstances (finding)</a:t>
            </a:r>
            <a:br>
              <a:rPr lang="en-GB" sz="1100" b="0" i="0" dirty="0">
                <a:solidFill>
                  <a:schemeClr val="tx1"/>
                </a:solidFill>
                <a:effectLst/>
              </a:rPr>
            </a:br>
            <a:endParaRPr lang="en-GB" sz="1100" dirty="0">
              <a:solidFill>
                <a:schemeClr val="tx1"/>
              </a:solidFill>
            </a:endParaRPr>
          </a:p>
        </p:txBody>
      </p:sp>
      <p:cxnSp>
        <p:nvCxnSpPr>
          <p:cNvPr id="270" name="Lige pilforbindelse 384">
            <a:extLst>
              <a:ext uri="{FF2B5EF4-FFF2-40B4-BE49-F238E27FC236}">
                <a16:creationId xmlns:a16="http://schemas.microsoft.com/office/drawing/2014/main" id="{7B05EFF4-7CE3-4154-93C0-B5445DF7CD85}"/>
              </a:ext>
            </a:extLst>
          </p:cNvPr>
          <p:cNvCxnSpPr>
            <a:cxnSpLocks/>
            <a:stCxn id="268" idx="3"/>
            <a:endCxn id="272" idx="1"/>
          </p:cNvCxnSpPr>
          <p:nvPr/>
        </p:nvCxnSpPr>
        <p:spPr>
          <a:xfrm>
            <a:off x="2489964" y="1314575"/>
            <a:ext cx="338615" cy="119930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1" name="Lige pilforbindelse 384">
            <a:extLst>
              <a:ext uri="{FF2B5EF4-FFF2-40B4-BE49-F238E27FC236}">
                <a16:creationId xmlns:a16="http://schemas.microsoft.com/office/drawing/2014/main" id="{874BD442-1AE5-410C-A05B-AFB801A1318A}"/>
              </a:ext>
            </a:extLst>
          </p:cNvPr>
          <p:cNvCxnSpPr>
            <a:cxnSpLocks/>
            <a:stCxn id="352" idx="0"/>
            <a:endCxn id="296" idx="2"/>
          </p:cNvCxnSpPr>
          <p:nvPr/>
        </p:nvCxnSpPr>
        <p:spPr>
          <a:xfrm flipV="1">
            <a:off x="6663657" y="2995419"/>
            <a:ext cx="659263" cy="34015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2" name="Afrundet rektangel 52">
            <a:extLst>
              <a:ext uri="{FF2B5EF4-FFF2-40B4-BE49-F238E27FC236}">
                <a16:creationId xmlns:a16="http://schemas.microsoft.com/office/drawing/2014/main" id="{F3F8C1AA-E12A-4E84-B6CB-D3368D710702}"/>
              </a:ext>
            </a:extLst>
          </p:cNvPr>
          <p:cNvSpPr/>
          <p:nvPr/>
        </p:nvSpPr>
        <p:spPr>
          <a:xfrm>
            <a:off x="2828579" y="2099860"/>
            <a:ext cx="2334797" cy="8280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100" dirty="0">
                <a:solidFill>
                  <a:schemeClr val="tx1"/>
                </a:solidFill>
              </a:rPr>
              <a:t>365523001 |</a:t>
            </a:r>
            <a:r>
              <a:rPr lang="en-GB" sz="1100" b="0" i="0" dirty="0">
                <a:solidFill>
                  <a:schemeClr val="tx1"/>
                </a:solidFill>
                <a:effectLst/>
              </a:rPr>
              <a:t>    Legal, financial, employment and/or socioeconomic history finding (finding)</a:t>
            </a:r>
          </a:p>
          <a:p>
            <a:pPr algn="ctr"/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288" name="Lige pilforbindelse 384">
            <a:extLst>
              <a:ext uri="{FF2B5EF4-FFF2-40B4-BE49-F238E27FC236}">
                <a16:creationId xmlns:a16="http://schemas.microsoft.com/office/drawing/2014/main" id="{0B8A250E-0259-467B-BC35-DFB1BE4EA33F}"/>
              </a:ext>
            </a:extLst>
          </p:cNvPr>
          <p:cNvCxnSpPr>
            <a:cxnSpLocks/>
            <a:stCxn id="272" idx="3"/>
          </p:cNvCxnSpPr>
          <p:nvPr/>
        </p:nvCxnSpPr>
        <p:spPr>
          <a:xfrm>
            <a:off x="5163376" y="2513881"/>
            <a:ext cx="969545" cy="7350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2" name="Lige pilforbindelse 384">
            <a:extLst>
              <a:ext uri="{FF2B5EF4-FFF2-40B4-BE49-F238E27FC236}">
                <a16:creationId xmlns:a16="http://schemas.microsoft.com/office/drawing/2014/main" id="{2BCA4633-4DE7-4AA9-B5E8-602ABBF6B690}"/>
              </a:ext>
            </a:extLst>
          </p:cNvPr>
          <p:cNvCxnSpPr>
            <a:cxnSpLocks/>
            <a:stCxn id="356" idx="2"/>
            <a:endCxn id="296" idx="1"/>
          </p:cNvCxnSpPr>
          <p:nvPr/>
        </p:nvCxnSpPr>
        <p:spPr>
          <a:xfrm flipH="1">
            <a:off x="6079090" y="951596"/>
            <a:ext cx="402354" cy="164771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9" name="Afrundet rektangel 52">
            <a:extLst>
              <a:ext uri="{FF2B5EF4-FFF2-40B4-BE49-F238E27FC236}">
                <a16:creationId xmlns:a16="http://schemas.microsoft.com/office/drawing/2014/main" id="{3EC6D4A4-C806-4FF4-BCA1-028A539356CE}"/>
              </a:ext>
            </a:extLst>
          </p:cNvPr>
          <p:cNvSpPr/>
          <p:nvPr/>
        </p:nvSpPr>
        <p:spPr>
          <a:xfrm>
            <a:off x="9000235" y="949490"/>
            <a:ext cx="1717440" cy="574169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200" dirty="0">
                <a:solidFill>
                  <a:schemeClr val="tx1"/>
                </a:solidFill>
              </a:rPr>
              <a:t>65367001 | 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Victim status (finding)</a:t>
            </a:r>
            <a:r>
              <a:rPr lang="en-GB" sz="800" dirty="0"/>
              <a:t> 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330" name="Lige pilforbindelse 384">
            <a:extLst>
              <a:ext uri="{FF2B5EF4-FFF2-40B4-BE49-F238E27FC236}">
                <a16:creationId xmlns:a16="http://schemas.microsoft.com/office/drawing/2014/main" id="{A0FEA538-9990-43ED-9BE5-4A759F1F8DD6}"/>
              </a:ext>
            </a:extLst>
          </p:cNvPr>
          <p:cNvCxnSpPr>
            <a:cxnSpLocks/>
            <a:stCxn id="329" idx="2"/>
            <a:endCxn id="296" idx="0"/>
          </p:cNvCxnSpPr>
          <p:nvPr/>
        </p:nvCxnSpPr>
        <p:spPr>
          <a:xfrm flipH="1">
            <a:off x="7322920" y="1523659"/>
            <a:ext cx="2536035" cy="679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1" name="Afrundet rektangel 52">
            <a:extLst>
              <a:ext uri="{FF2B5EF4-FFF2-40B4-BE49-F238E27FC236}">
                <a16:creationId xmlns:a16="http://schemas.microsoft.com/office/drawing/2014/main" id="{186F4991-4E39-4A34-A8CD-F09E1D8C9995}"/>
              </a:ext>
            </a:extLst>
          </p:cNvPr>
          <p:cNvSpPr/>
          <p:nvPr/>
        </p:nvSpPr>
        <p:spPr>
          <a:xfrm>
            <a:off x="172100" y="1811850"/>
            <a:ext cx="2334797" cy="67667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100" dirty="0">
                <a:solidFill>
                  <a:schemeClr val="tx1"/>
                </a:solidFill>
              </a:rPr>
              <a:t>365566008 |</a:t>
            </a:r>
            <a:r>
              <a:rPr lang="en-GB" sz="1100" b="0" i="0" dirty="0">
                <a:solidFill>
                  <a:schemeClr val="tx1"/>
                </a:solidFill>
                <a:effectLst/>
              </a:rPr>
              <a:t> Finding of prison record and criminal activity details (finding)</a:t>
            </a:r>
          </a:p>
          <a:p>
            <a:pPr algn="ctr"/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338" name="Lige pilforbindelse 384">
            <a:extLst>
              <a:ext uri="{FF2B5EF4-FFF2-40B4-BE49-F238E27FC236}">
                <a16:creationId xmlns:a16="http://schemas.microsoft.com/office/drawing/2014/main" id="{5EE346D8-B1A3-45C7-AA2B-C7E2D6307EAE}"/>
              </a:ext>
            </a:extLst>
          </p:cNvPr>
          <p:cNvCxnSpPr>
            <a:cxnSpLocks/>
            <a:stCxn id="331" idx="3"/>
            <a:endCxn id="272" idx="1"/>
          </p:cNvCxnSpPr>
          <p:nvPr/>
        </p:nvCxnSpPr>
        <p:spPr>
          <a:xfrm>
            <a:off x="2506897" y="2150186"/>
            <a:ext cx="321682" cy="3636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9" name="Afrundet rektangel 52">
            <a:extLst>
              <a:ext uri="{FF2B5EF4-FFF2-40B4-BE49-F238E27FC236}">
                <a16:creationId xmlns:a16="http://schemas.microsoft.com/office/drawing/2014/main" id="{3E3DF3D3-7F50-4CC9-8030-DDF1B4119913}"/>
              </a:ext>
            </a:extLst>
          </p:cNvPr>
          <p:cNvSpPr/>
          <p:nvPr/>
        </p:nvSpPr>
        <p:spPr>
          <a:xfrm>
            <a:off x="138049" y="150165"/>
            <a:ext cx="2334797" cy="676671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200" dirty="0">
                <a:solidFill>
                  <a:schemeClr val="tx1"/>
                </a:solidFill>
              </a:rPr>
              <a:t>365483002 |</a:t>
            </a:r>
            <a:r>
              <a:rPr lang="en-GB" sz="800" b="0" i="0" dirty="0">
                <a:solidFill>
                  <a:srgbClr val="999999"/>
                </a:solidFill>
                <a:effectLst/>
                <a:latin typeface="Helvetica Neue"/>
              </a:rPr>
              <a:t> </a:t>
            </a:r>
            <a:r>
              <a:rPr lang="en-GB" sz="1100" b="0" i="0" dirty="0">
                <a:solidFill>
                  <a:schemeClr val="tx1"/>
                </a:solidFill>
                <a:effectLst/>
              </a:rPr>
              <a:t>Finding related to care and support circumstances and networks (finding</a:t>
            </a:r>
            <a:r>
              <a:rPr lang="en-GB" sz="800" dirty="0">
                <a:solidFill>
                  <a:schemeClr val="tx1"/>
                </a:solidFill>
                <a:latin typeface="Helvetica Neue"/>
              </a:rPr>
              <a:t>)</a:t>
            </a:r>
            <a:endParaRPr lang="en-GB" sz="1200" i="1" dirty="0">
              <a:solidFill>
                <a:schemeClr val="tx1"/>
              </a:solidFill>
              <a:highlight>
                <a:srgbClr val="F8CBAD"/>
              </a:highlight>
            </a:endParaRPr>
          </a:p>
        </p:txBody>
      </p:sp>
      <p:cxnSp>
        <p:nvCxnSpPr>
          <p:cNvPr id="341" name="Lige pilforbindelse 384">
            <a:extLst>
              <a:ext uri="{FF2B5EF4-FFF2-40B4-BE49-F238E27FC236}">
                <a16:creationId xmlns:a16="http://schemas.microsoft.com/office/drawing/2014/main" id="{7B1FF68C-2BAF-48DA-A4EB-8202F056DE9F}"/>
              </a:ext>
            </a:extLst>
          </p:cNvPr>
          <p:cNvCxnSpPr>
            <a:cxnSpLocks/>
            <a:stCxn id="339" idx="3"/>
            <a:endCxn id="256" idx="1"/>
          </p:cNvCxnSpPr>
          <p:nvPr/>
        </p:nvCxnSpPr>
        <p:spPr>
          <a:xfrm>
            <a:off x="2472846" y="488501"/>
            <a:ext cx="228796" cy="175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2" name="Afrundet rektangel 52">
            <a:extLst>
              <a:ext uri="{FF2B5EF4-FFF2-40B4-BE49-F238E27FC236}">
                <a16:creationId xmlns:a16="http://schemas.microsoft.com/office/drawing/2014/main" id="{341B68B6-78ED-4A2D-9BBD-76555D027332}"/>
              </a:ext>
            </a:extLst>
          </p:cNvPr>
          <p:cNvSpPr/>
          <p:nvPr/>
        </p:nvSpPr>
        <p:spPr>
          <a:xfrm>
            <a:off x="2669471" y="1122258"/>
            <a:ext cx="2334797" cy="67667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200" dirty="0">
                <a:solidFill>
                  <a:schemeClr val="tx1"/>
                </a:solidFill>
              </a:rPr>
              <a:t>302768007 |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</a:rPr>
              <a:t> Employment finding (finding)</a:t>
            </a:r>
            <a:r>
              <a:rPr lang="en-GB" sz="1200" dirty="0"/>
              <a:t> 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348" name="Lige pilforbindelse 384">
            <a:extLst>
              <a:ext uri="{FF2B5EF4-FFF2-40B4-BE49-F238E27FC236}">
                <a16:creationId xmlns:a16="http://schemas.microsoft.com/office/drawing/2014/main" id="{26D31E70-DC0A-4E29-802A-AD441B08EA05}"/>
              </a:ext>
            </a:extLst>
          </p:cNvPr>
          <p:cNvCxnSpPr>
            <a:cxnSpLocks/>
            <a:stCxn id="342" idx="3"/>
          </p:cNvCxnSpPr>
          <p:nvPr/>
        </p:nvCxnSpPr>
        <p:spPr>
          <a:xfrm>
            <a:off x="5004268" y="1460594"/>
            <a:ext cx="1128653" cy="112679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2" name="Afrundet rektangel 52">
            <a:extLst>
              <a:ext uri="{FF2B5EF4-FFF2-40B4-BE49-F238E27FC236}">
                <a16:creationId xmlns:a16="http://schemas.microsoft.com/office/drawing/2014/main" id="{15F79652-BE83-4A20-825D-5B0BF676FBBF}"/>
              </a:ext>
            </a:extLst>
          </p:cNvPr>
          <p:cNvSpPr/>
          <p:nvPr/>
        </p:nvSpPr>
        <p:spPr>
          <a:xfrm>
            <a:off x="5291825" y="3335576"/>
            <a:ext cx="2743663" cy="71917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da-DK" sz="1100" dirty="0">
                <a:solidFill>
                  <a:schemeClr val="tx1"/>
                </a:solidFill>
              </a:rPr>
              <a:t>365508006 |</a:t>
            </a:r>
            <a:r>
              <a:rPr lang="en-GB" sz="1100" b="0" i="0" dirty="0">
                <a:solidFill>
                  <a:schemeClr val="tx1"/>
                </a:solidFill>
                <a:effectLst/>
              </a:rPr>
              <a:t> Finding of residence and accommodation circumstances (finding)</a:t>
            </a:r>
          </a:p>
          <a:p>
            <a:pPr algn="ctr"/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355" name="Afrundet rektangel 380">
            <a:extLst>
              <a:ext uri="{FF2B5EF4-FFF2-40B4-BE49-F238E27FC236}">
                <a16:creationId xmlns:a16="http://schemas.microsoft.com/office/drawing/2014/main" id="{D2D68D51-196E-45E6-8D5F-2860814346DF}"/>
              </a:ext>
            </a:extLst>
          </p:cNvPr>
          <p:cNvSpPr/>
          <p:nvPr/>
        </p:nvSpPr>
        <p:spPr>
          <a:xfrm>
            <a:off x="81847" y="107267"/>
            <a:ext cx="2467002" cy="782811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356" name="Afrundet rektangel 52">
            <a:extLst>
              <a:ext uri="{FF2B5EF4-FFF2-40B4-BE49-F238E27FC236}">
                <a16:creationId xmlns:a16="http://schemas.microsoft.com/office/drawing/2014/main" id="{E134CBD0-631B-4FD3-8847-B2B8F60D78AC}"/>
              </a:ext>
            </a:extLst>
          </p:cNvPr>
          <p:cNvSpPr/>
          <p:nvPr/>
        </p:nvSpPr>
        <p:spPr>
          <a:xfrm>
            <a:off x="5314045" y="205968"/>
            <a:ext cx="2334797" cy="74562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200" dirty="0">
                <a:solidFill>
                  <a:schemeClr val="tx1"/>
                </a:solidFill>
              </a:rPr>
              <a:t>365458002|</a:t>
            </a:r>
            <a:r>
              <a:rPr lang="en-GB" sz="800" b="0" i="0" dirty="0">
                <a:solidFill>
                  <a:srgbClr val="FFFFFF"/>
                </a:solidFill>
                <a:effectLst/>
                <a:latin typeface="Helvetica Neue"/>
              </a:rPr>
              <a:t> </a:t>
            </a:r>
            <a:r>
              <a:rPr lang="en-GB" sz="1100" b="0" i="0" dirty="0">
                <a:solidFill>
                  <a:schemeClr val="tx1"/>
                </a:solidFill>
                <a:effectLst/>
              </a:rPr>
              <a:t>Education and/or schooling finding (finding)</a:t>
            </a:r>
            <a:br>
              <a:rPr lang="en-GB" sz="800" b="0" i="0" dirty="0">
                <a:solidFill>
                  <a:srgbClr val="FFFFFF"/>
                </a:solidFill>
                <a:effectLst/>
                <a:latin typeface="Helvetica Neue"/>
              </a:rPr>
            </a:b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366" name="Afrundet rektangel 52">
            <a:extLst>
              <a:ext uri="{FF2B5EF4-FFF2-40B4-BE49-F238E27FC236}">
                <a16:creationId xmlns:a16="http://schemas.microsoft.com/office/drawing/2014/main" id="{E5604051-EEF5-4C59-8C7D-FDC22A01F395}"/>
              </a:ext>
            </a:extLst>
          </p:cNvPr>
          <p:cNvSpPr/>
          <p:nvPr/>
        </p:nvSpPr>
        <p:spPr>
          <a:xfrm>
            <a:off x="5212720" y="14103055"/>
            <a:ext cx="2334797" cy="535274"/>
          </a:xfrm>
          <a:prstGeom prst="roundRect">
            <a:avLst/>
          </a:prstGeom>
          <a:solidFill>
            <a:srgbClr val="F8CBAD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106167005 |</a:t>
            </a:r>
            <a:r>
              <a:rPr lang="en-GB" sz="800" b="0" i="0" dirty="0">
                <a:solidFill>
                  <a:srgbClr val="FFFFFF"/>
                </a:solidFill>
                <a:effectLst/>
                <a:latin typeface="Helvetica Neue"/>
              </a:rPr>
              <a:t> </a:t>
            </a:r>
            <a:r>
              <a:rPr lang="en-GB" sz="1100" b="0" i="0" dirty="0">
                <a:solidFill>
                  <a:schemeClr val="tx1"/>
                </a:solidFill>
                <a:effectLst/>
              </a:rPr>
              <a:t>Consciousness related finding (finding)</a:t>
            </a:r>
          </a:p>
          <a:p>
            <a:pPr algn="ctr"/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370" name="Afrundet rektangel 52">
            <a:extLst>
              <a:ext uri="{FF2B5EF4-FFF2-40B4-BE49-F238E27FC236}">
                <a16:creationId xmlns:a16="http://schemas.microsoft.com/office/drawing/2014/main" id="{ED7F4CD3-1F07-434E-AB72-B04E9DAC528E}"/>
              </a:ext>
            </a:extLst>
          </p:cNvPr>
          <p:cNvSpPr/>
          <p:nvPr/>
        </p:nvSpPr>
        <p:spPr>
          <a:xfrm>
            <a:off x="6213201" y="11871179"/>
            <a:ext cx="2334797" cy="701418"/>
          </a:xfrm>
          <a:prstGeom prst="roundRect">
            <a:avLst/>
          </a:prstGeom>
          <a:solidFill>
            <a:srgbClr val="F8CBAD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106126000 |Emotional state finding (finding)</a:t>
            </a:r>
            <a:endParaRPr lang="en-GB" sz="1200" i="1" dirty="0">
              <a:solidFill>
                <a:schemeClr val="tx1"/>
              </a:solidFill>
            </a:endParaRPr>
          </a:p>
        </p:txBody>
      </p:sp>
      <p:cxnSp>
        <p:nvCxnSpPr>
          <p:cNvPr id="372" name="Lige pilforbindelse 174">
            <a:extLst>
              <a:ext uri="{FF2B5EF4-FFF2-40B4-BE49-F238E27FC236}">
                <a16:creationId xmlns:a16="http://schemas.microsoft.com/office/drawing/2014/main" id="{3D722F52-1A5E-4003-8845-0CBB9ABD0E7A}"/>
              </a:ext>
            </a:extLst>
          </p:cNvPr>
          <p:cNvCxnSpPr>
            <a:cxnSpLocks/>
            <a:stCxn id="370" idx="1"/>
            <a:endCxn id="173" idx="3"/>
          </p:cNvCxnSpPr>
          <p:nvPr/>
        </p:nvCxnSpPr>
        <p:spPr>
          <a:xfrm flipH="1" flipV="1">
            <a:off x="5647190" y="11093960"/>
            <a:ext cx="566011" cy="112792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3" name="Afrundet rektangel 52">
            <a:extLst>
              <a:ext uri="{FF2B5EF4-FFF2-40B4-BE49-F238E27FC236}">
                <a16:creationId xmlns:a16="http://schemas.microsoft.com/office/drawing/2014/main" id="{BEA91D9C-BE32-4535-BF38-F42D129C394D}"/>
              </a:ext>
            </a:extLst>
          </p:cNvPr>
          <p:cNvSpPr/>
          <p:nvPr/>
        </p:nvSpPr>
        <p:spPr>
          <a:xfrm>
            <a:off x="187789" y="13175230"/>
            <a:ext cx="2210337" cy="701418"/>
          </a:xfrm>
          <a:prstGeom prst="roundRect">
            <a:avLst/>
          </a:prstGeom>
          <a:solidFill>
            <a:srgbClr val="F8CBAD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365441007 </a:t>
            </a:r>
            <a:r>
              <a:rPr lang="en-GB" sz="1100" dirty="0">
                <a:solidFill>
                  <a:schemeClr val="tx1"/>
                </a:solidFill>
              </a:rPr>
              <a:t>|</a:t>
            </a:r>
            <a:r>
              <a:rPr lang="en-GB" sz="1100" b="0" i="0" dirty="0">
                <a:solidFill>
                  <a:schemeClr val="tx1"/>
                </a:solidFill>
                <a:effectLst/>
              </a:rPr>
              <a:t> Finding of mental state: drive (finding)</a:t>
            </a:r>
          </a:p>
          <a:p>
            <a:pPr algn="ctr"/>
            <a:endParaRPr lang="en-GB" sz="1200" i="1" dirty="0">
              <a:solidFill>
                <a:schemeClr val="tx1"/>
              </a:solidFill>
            </a:endParaRPr>
          </a:p>
        </p:txBody>
      </p:sp>
      <p:cxnSp>
        <p:nvCxnSpPr>
          <p:cNvPr id="374" name="Lige pilforbindelse 174">
            <a:extLst>
              <a:ext uri="{FF2B5EF4-FFF2-40B4-BE49-F238E27FC236}">
                <a16:creationId xmlns:a16="http://schemas.microsoft.com/office/drawing/2014/main" id="{4A5CC0AE-473D-4115-9C11-A19D4C8137EE}"/>
              </a:ext>
            </a:extLst>
          </p:cNvPr>
          <p:cNvCxnSpPr>
            <a:cxnSpLocks/>
            <a:stCxn id="373" idx="3"/>
            <a:endCxn id="173" idx="2"/>
          </p:cNvCxnSpPr>
          <p:nvPr/>
        </p:nvCxnSpPr>
        <p:spPr>
          <a:xfrm flipV="1">
            <a:off x="2398126" y="11419972"/>
            <a:ext cx="2407885" cy="210596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7" name="Afrundet rektangel 52">
            <a:extLst>
              <a:ext uri="{FF2B5EF4-FFF2-40B4-BE49-F238E27FC236}">
                <a16:creationId xmlns:a16="http://schemas.microsoft.com/office/drawing/2014/main" id="{43D4163B-0D69-4D58-BF20-50526D81025B}"/>
              </a:ext>
            </a:extLst>
          </p:cNvPr>
          <p:cNvSpPr/>
          <p:nvPr/>
        </p:nvSpPr>
        <p:spPr>
          <a:xfrm>
            <a:off x="2642460" y="14017854"/>
            <a:ext cx="2334797" cy="701418"/>
          </a:xfrm>
          <a:prstGeom prst="roundRect">
            <a:avLst/>
          </a:prstGeom>
          <a:solidFill>
            <a:srgbClr val="F8CBAD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409083006 |</a:t>
            </a:r>
            <a:r>
              <a:rPr lang="en-GB" sz="800" b="0" i="0" dirty="0">
                <a:solidFill>
                  <a:srgbClr val="FFFFFF"/>
                </a:solidFill>
                <a:effectLst/>
                <a:latin typeface="Helvetica Neue"/>
              </a:rPr>
              <a:t> </a:t>
            </a:r>
            <a:r>
              <a:rPr lang="en-GB" sz="1100" b="0" i="0" dirty="0">
                <a:solidFill>
                  <a:schemeClr val="tx1"/>
                </a:solidFill>
                <a:effectLst/>
              </a:rPr>
              <a:t>Finding related to attentiveness (finding)</a:t>
            </a:r>
            <a:br>
              <a:rPr lang="en-GB" sz="1100" b="0" i="0" dirty="0">
                <a:solidFill>
                  <a:schemeClr val="tx1"/>
                </a:solidFill>
                <a:effectLst/>
              </a:rPr>
            </a:br>
            <a:endParaRPr lang="en-GB" sz="1100" i="1" dirty="0">
              <a:solidFill>
                <a:schemeClr val="tx1"/>
              </a:solidFill>
            </a:endParaRPr>
          </a:p>
        </p:txBody>
      </p:sp>
      <p:cxnSp>
        <p:nvCxnSpPr>
          <p:cNvPr id="380" name="Lige pilforbindelse 174">
            <a:extLst>
              <a:ext uri="{FF2B5EF4-FFF2-40B4-BE49-F238E27FC236}">
                <a16:creationId xmlns:a16="http://schemas.microsoft.com/office/drawing/2014/main" id="{E0D09AB9-A426-4871-9EE2-DEFC3DCF4EEE}"/>
              </a:ext>
            </a:extLst>
          </p:cNvPr>
          <p:cNvCxnSpPr>
            <a:cxnSpLocks/>
            <a:stCxn id="377" idx="0"/>
            <a:endCxn id="173" idx="2"/>
          </p:cNvCxnSpPr>
          <p:nvPr/>
        </p:nvCxnSpPr>
        <p:spPr>
          <a:xfrm flipV="1">
            <a:off x="3809859" y="11419972"/>
            <a:ext cx="996152" cy="259788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2" name="Afrundet rektangel 52">
            <a:extLst>
              <a:ext uri="{FF2B5EF4-FFF2-40B4-BE49-F238E27FC236}">
                <a16:creationId xmlns:a16="http://schemas.microsoft.com/office/drawing/2014/main" id="{88CAA370-10B2-4324-A608-AC7816AD0840}"/>
              </a:ext>
            </a:extLst>
          </p:cNvPr>
          <p:cNvSpPr/>
          <p:nvPr/>
        </p:nvSpPr>
        <p:spPr>
          <a:xfrm>
            <a:off x="6199390" y="10895987"/>
            <a:ext cx="1653501" cy="626370"/>
          </a:xfrm>
          <a:prstGeom prst="roundRect">
            <a:avLst/>
          </a:prstGeom>
          <a:solidFill>
            <a:srgbClr val="F8CBAD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311470005 | Emotional state finding (finding)</a:t>
            </a:r>
            <a:endParaRPr lang="en-GB" sz="1200" i="1" dirty="0">
              <a:solidFill>
                <a:schemeClr val="tx1"/>
              </a:solidFill>
            </a:endParaRPr>
          </a:p>
        </p:txBody>
      </p:sp>
      <p:cxnSp>
        <p:nvCxnSpPr>
          <p:cNvPr id="383" name="Lige pilforbindelse 174">
            <a:extLst>
              <a:ext uri="{FF2B5EF4-FFF2-40B4-BE49-F238E27FC236}">
                <a16:creationId xmlns:a16="http://schemas.microsoft.com/office/drawing/2014/main" id="{55C130C2-DFAC-485E-B9D1-1EE027E5ADCD}"/>
              </a:ext>
            </a:extLst>
          </p:cNvPr>
          <p:cNvCxnSpPr>
            <a:cxnSpLocks/>
            <a:stCxn id="382" idx="1"/>
            <a:endCxn id="173" idx="3"/>
          </p:cNvCxnSpPr>
          <p:nvPr/>
        </p:nvCxnSpPr>
        <p:spPr>
          <a:xfrm flipH="1" flipV="1">
            <a:off x="5647190" y="11093960"/>
            <a:ext cx="552200" cy="1152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4" name="Lige pilforbindelse 174">
            <a:extLst>
              <a:ext uri="{FF2B5EF4-FFF2-40B4-BE49-F238E27FC236}">
                <a16:creationId xmlns:a16="http://schemas.microsoft.com/office/drawing/2014/main" id="{289151A4-9653-405E-B03D-C53E81E99681}"/>
              </a:ext>
            </a:extLst>
          </p:cNvPr>
          <p:cNvCxnSpPr>
            <a:cxnSpLocks/>
            <a:stCxn id="366" idx="1"/>
            <a:endCxn id="173" idx="2"/>
          </p:cNvCxnSpPr>
          <p:nvPr/>
        </p:nvCxnSpPr>
        <p:spPr>
          <a:xfrm flipH="1" flipV="1">
            <a:off x="4806011" y="11419972"/>
            <a:ext cx="406709" cy="29507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5" name="Afrundet rektangel 52">
            <a:extLst>
              <a:ext uri="{FF2B5EF4-FFF2-40B4-BE49-F238E27FC236}">
                <a16:creationId xmlns:a16="http://schemas.microsoft.com/office/drawing/2014/main" id="{BFDA8935-A486-4AA4-9C4E-8BB427429054}"/>
              </a:ext>
            </a:extLst>
          </p:cNvPr>
          <p:cNvSpPr/>
          <p:nvPr/>
        </p:nvSpPr>
        <p:spPr>
          <a:xfrm>
            <a:off x="5281612" y="12930402"/>
            <a:ext cx="2334797" cy="701418"/>
          </a:xfrm>
          <a:prstGeom prst="roundRect">
            <a:avLst/>
          </a:prstGeom>
          <a:solidFill>
            <a:srgbClr val="F8CBAD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247699008 |</a:t>
            </a:r>
            <a:r>
              <a:rPr lang="en-GB" sz="800" b="0" i="0" dirty="0">
                <a:solidFill>
                  <a:srgbClr val="FFFFFF"/>
                </a:solidFill>
                <a:effectLst/>
                <a:latin typeface="Helvetica Neue"/>
              </a:rPr>
              <a:t> </a:t>
            </a:r>
            <a:r>
              <a:rPr lang="en-GB" sz="1100" b="0" i="0" dirty="0">
                <a:solidFill>
                  <a:schemeClr val="tx1"/>
                </a:solidFill>
                <a:effectLst/>
              </a:rPr>
              <a:t>Psychological finding of perception (finding)</a:t>
            </a:r>
          </a:p>
          <a:p>
            <a:pPr algn="ctr"/>
            <a:endParaRPr lang="en-GB" sz="1200" i="1" dirty="0">
              <a:solidFill>
                <a:schemeClr val="tx1"/>
              </a:solidFill>
            </a:endParaRPr>
          </a:p>
        </p:txBody>
      </p:sp>
      <p:cxnSp>
        <p:nvCxnSpPr>
          <p:cNvPr id="386" name="Lige pilforbindelse 174">
            <a:extLst>
              <a:ext uri="{FF2B5EF4-FFF2-40B4-BE49-F238E27FC236}">
                <a16:creationId xmlns:a16="http://schemas.microsoft.com/office/drawing/2014/main" id="{FF6EE943-6260-4E58-8211-4CE10A627E0E}"/>
              </a:ext>
            </a:extLst>
          </p:cNvPr>
          <p:cNvCxnSpPr>
            <a:cxnSpLocks/>
            <a:stCxn id="385" idx="0"/>
            <a:endCxn id="301" idx="2"/>
          </p:cNvCxnSpPr>
          <p:nvPr/>
        </p:nvCxnSpPr>
        <p:spPr>
          <a:xfrm flipH="1" flipV="1">
            <a:off x="4823763" y="11509242"/>
            <a:ext cx="1625248" cy="14211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7" name="Afrundet rektangel 52">
            <a:extLst>
              <a:ext uri="{FF2B5EF4-FFF2-40B4-BE49-F238E27FC236}">
                <a16:creationId xmlns:a16="http://schemas.microsoft.com/office/drawing/2014/main" id="{25CA63E4-5EA4-4185-A1BC-92660C68476E}"/>
              </a:ext>
            </a:extLst>
          </p:cNvPr>
          <p:cNvSpPr/>
          <p:nvPr/>
        </p:nvSpPr>
        <p:spPr>
          <a:xfrm>
            <a:off x="225172" y="12511118"/>
            <a:ext cx="2109398" cy="592750"/>
          </a:xfrm>
          <a:prstGeom prst="roundRect">
            <a:avLst/>
          </a:prstGeom>
          <a:solidFill>
            <a:srgbClr val="F8CBAD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200" dirty="0">
                <a:solidFill>
                  <a:schemeClr val="tx1"/>
                </a:solidFill>
              </a:rPr>
              <a:t>106136008 |</a:t>
            </a:r>
            <a:r>
              <a:rPr lang="en-GB" sz="800" b="0" i="0" dirty="0">
                <a:solidFill>
                  <a:srgbClr val="FFFFFF"/>
                </a:solidFill>
                <a:effectLst/>
                <a:latin typeface="Helvetica Neue"/>
              </a:rPr>
              <a:t>  </a:t>
            </a:r>
            <a:r>
              <a:rPr lang="en-GB" sz="1100" b="0" i="0" dirty="0">
                <a:solidFill>
                  <a:schemeClr val="tx1"/>
                </a:solidFill>
                <a:effectLst/>
              </a:rPr>
              <a:t>Memory finding (finding)</a:t>
            </a:r>
          </a:p>
          <a:p>
            <a:pPr algn="ctr"/>
            <a:endParaRPr lang="en-GB" sz="1200" i="1" dirty="0">
              <a:solidFill>
                <a:schemeClr val="tx1"/>
              </a:solidFill>
            </a:endParaRPr>
          </a:p>
        </p:txBody>
      </p:sp>
      <p:cxnSp>
        <p:nvCxnSpPr>
          <p:cNvPr id="388" name="Lige pilforbindelse 173">
            <a:extLst>
              <a:ext uri="{FF2B5EF4-FFF2-40B4-BE49-F238E27FC236}">
                <a16:creationId xmlns:a16="http://schemas.microsoft.com/office/drawing/2014/main" id="{07C4704A-C94D-49A6-B1B4-BC32F9CC7029}"/>
              </a:ext>
            </a:extLst>
          </p:cNvPr>
          <p:cNvCxnSpPr>
            <a:cxnSpLocks/>
            <a:stCxn id="387" idx="3"/>
            <a:endCxn id="349" idx="1"/>
          </p:cNvCxnSpPr>
          <p:nvPr/>
        </p:nvCxnSpPr>
        <p:spPr>
          <a:xfrm flipV="1">
            <a:off x="2334570" y="10020062"/>
            <a:ext cx="696072" cy="27874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2" name="Afrundet rektangel 52">
            <a:extLst>
              <a:ext uri="{FF2B5EF4-FFF2-40B4-BE49-F238E27FC236}">
                <a16:creationId xmlns:a16="http://schemas.microsoft.com/office/drawing/2014/main" id="{EDC8C508-990D-4E10-8455-FB5C3577E854}"/>
              </a:ext>
            </a:extLst>
          </p:cNvPr>
          <p:cNvSpPr/>
          <p:nvPr/>
        </p:nvSpPr>
        <p:spPr>
          <a:xfrm>
            <a:off x="207612" y="11837345"/>
            <a:ext cx="2109398" cy="592750"/>
          </a:xfrm>
          <a:prstGeom prst="roundRect">
            <a:avLst/>
          </a:prstGeom>
          <a:solidFill>
            <a:srgbClr val="F8CBAD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100" dirty="0">
                <a:solidFill>
                  <a:schemeClr val="tx1"/>
                </a:solidFill>
              </a:rPr>
              <a:t>365923008 |</a:t>
            </a:r>
            <a:r>
              <a:rPr lang="en-GB" sz="1100" b="0" i="0" dirty="0">
                <a:solidFill>
                  <a:schemeClr val="tx1"/>
                </a:solidFill>
                <a:effectLst/>
              </a:rPr>
              <a:t> Finding related to decision making (finding)</a:t>
            </a:r>
          </a:p>
          <a:p>
            <a:pPr algn="ctr"/>
            <a:endParaRPr lang="en-GB" sz="1200" i="1" dirty="0">
              <a:solidFill>
                <a:schemeClr val="tx1"/>
              </a:solidFill>
            </a:endParaRPr>
          </a:p>
        </p:txBody>
      </p:sp>
      <p:cxnSp>
        <p:nvCxnSpPr>
          <p:cNvPr id="393" name="Lige pilforbindelse 173">
            <a:extLst>
              <a:ext uri="{FF2B5EF4-FFF2-40B4-BE49-F238E27FC236}">
                <a16:creationId xmlns:a16="http://schemas.microsoft.com/office/drawing/2014/main" id="{DF7F49E6-0522-48E3-A1AA-58B36B979553}"/>
              </a:ext>
            </a:extLst>
          </p:cNvPr>
          <p:cNvCxnSpPr>
            <a:cxnSpLocks/>
            <a:stCxn id="392" idx="3"/>
            <a:endCxn id="349" idx="1"/>
          </p:cNvCxnSpPr>
          <p:nvPr/>
        </p:nvCxnSpPr>
        <p:spPr>
          <a:xfrm flipV="1">
            <a:off x="2317010" y="10020062"/>
            <a:ext cx="713632" cy="211365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4" name="Afrundet rektangel 52">
            <a:extLst>
              <a:ext uri="{FF2B5EF4-FFF2-40B4-BE49-F238E27FC236}">
                <a16:creationId xmlns:a16="http://schemas.microsoft.com/office/drawing/2014/main" id="{ABF48F04-AB2D-4372-9790-3C7B24C6BA89}"/>
              </a:ext>
            </a:extLst>
          </p:cNvPr>
          <p:cNvSpPr/>
          <p:nvPr/>
        </p:nvSpPr>
        <p:spPr>
          <a:xfrm>
            <a:off x="320660" y="9411584"/>
            <a:ext cx="2109398" cy="592750"/>
          </a:xfrm>
          <a:prstGeom prst="roundRect">
            <a:avLst/>
          </a:prstGeom>
          <a:solidFill>
            <a:srgbClr val="F8CBAD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100" dirty="0">
                <a:solidFill>
                  <a:schemeClr val="tx1"/>
                </a:solidFill>
              </a:rPr>
              <a:t>365926000 |</a:t>
            </a:r>
            <a:r>
              <a:rPr lang="en-GB" sz="1100" b="0" i="0" dirty="0">
                <a:solidFill>
                  <a:schemeClr val="tx1"/>
                </a:solidFill>
                <a:effectLst/>
              </a:rPr>
              <a:t> Finding of problem solving (finding)</a:t>
            </a:r>
          </a:p>
          <a:p>
            <a:pPr algn="ctr"/>
            <a:endParaRPr lang="en-GB" sz="1200" i="1" dirty="0">
              <a:solidFill>
                <a:schemeClr val="tx1"/>
              </a:solidFill>
            </a:endParaRPr>
          </a:p>
        </p:txBody>
      </p:sp>
      <p:cxnSp>
        <p:nvCxnSpPr>
          <p:cNvPr id="395" name="Lige pilforbindelse 173">
            <a:extLst>
              <a:ext uri="{FF2B5EF4-FFF2-40B4-BE49-F238E27FC236}">
                <a16:creationId xmlns:a16="http://schemas.microsoft.com/office/drawing/2014/main" id="{091E3D17-60A7-40E6-9204-4BDC2A474962}"/>
              </a:ext>
            </a:extLst>
          </p:cNvPr>
          <p:cNvCxnSpPr>
            <a:cxnSpLocks/>
            <a:stCxn id="394" idx="3"/>
            <a:endCxn id="349" idx="1"/>
          </p:cNvCxnSpPr>
          <p:nvPr/>
        </p:nvCxnSpPr>
        <p:spPr>
          <a:xfrm>
            <a:off x="2430058" y="9707959"/>
            <a:ext cx="600584" cy="3121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6" name="Afrundet rektangel 52">
            <a:extLst>
              <a:ext uri="{FF2B5EF4-FFF2-40B4-BE49-F238E27FC236}">
                <a16:creationId xmlns:a16="http://schemas.microsoft.com/office/drawing/2014/main" id="{80646C54-AAE6-4C76-AEDD-46DDF9E8F7DF}"/>
              </a:ext>
            </a:extLst>
          </p:cNvPr>
          <p:cNvSpPr/>
          <p:nvPr/>
        </p:nvSpPr>
        <p:spPr>
          <a:xfrm>
            <a:off x="11022107" y="11124790"/>
            <a:ext cx="2109398" cy="836011"/>
          </a:xfrm>
          <a:prstGeom prst="roundRect">
            <a:avLst/>
          </a:prstGeom>
          <a:solidFill>
            <a:srgbClr val="F8CBAD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200" dirty="0">
                <a:solidFill>
                  <a:schemeClr val="tx1"/>
                </a:solidFill>
              </a:rPr>
              <a:t>365243008 |</a:t>
            </a:r>
            <a:r>
              <a:rPr lang="en-GB" sz="1200" dirty="0">
                <a:solidFill>
                  <a:schemeClr val="tx1"/>
                </a:solidFill>
              </a:rPr>
              <a:t> Finding related to ability to perform catering activities (finding)</a:t>
            </a:r>
            <a:endParaRPr lang="en-GB" sz="1200" i="1" dirty="0">
              <a:solidFill>
                <a:schemeClr val="tx1"/>
              </a:solidFill>
            </a:endParaRPr>
          </a:p>
        </p:txBody>
      </p:sp>
      <p:cxnSp>
        <p:nvCxnSpPr>
          <p:cNvPr id="397" name="Lige pilforbindelse 326">
            <a:extLst>
              <a:ext uri="{FF2B5EF4-FFF2-40B4-BE49-F238E27FC236}">
                <a16:creationId xmlns:a16="http://schemas.microsoft.com/office/drawing/2014/main" id="{299737F0-1CD2-4AF5-B21F-87EE2CEB587C}"/>
              </a:ext>
            </a:extLst>
          </p:cNvPr>
          <p:cNvCxnSpPr>
            <a:cxnSpLocks/>
            <a:stCxn id="396" idx="0"/>
            <a:endCxn id="269" idx="2"/>
          </p:cNvCxnSpPr>
          <p:nvPr/>
        </p:nvCxnSpPr>
        <p:spPr>
          <a:xfrm flipH="1" flipV="1">
            <a:off x="10976519" y="10610113"/>
            <a:ext cx="1100287" cy="51467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8" name="Afrundet rektangel 52">
            <a:extLst>
              <a:ext uri="{FF2B5EF4-FFF2-40B4-BE49-F238E27FC236}">
                <a16:creationId xmlns:a16="http://schemas.microsoft.com/office/drawing/2014/main" id="{DD657B1E-A532-4A55-9541-1AE75833DFE5}"/>
              </a:ext>
            </a:extLst>
          </p:cNvPr>
          <p:cNvSpPr/>
          <p:nvPr/>
        </p:nvSpPr>
        <p:spPr>
          <a:xfrm>
            <a:off x="7715350" y="12989410"/>
            <a:ext cx="2109398" cy="836011"/>
          </a:xfrm>
          <a:prstGeom prst="roundRect">
            <a:avLst/>
          </a:prstGeom>
          <a:solidFill>
            <a:srgbClr val="F8CBAD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200" dirty="0">
                <a:solidFill>
                  <a:schemeClr val="tx1"/>
                </a:solidFill>
              </a:rPr>
              <a:t>365316001 |</a:t>
            </a:r>
            <a:r>
              <a:rPr lang="en-GB" sz="1200" dirty="0">
                <a:solidFill>
                  <a:schemeClr val="tx1"/>
                </a:solidFill>
              </a:rPr>
              <a:t> Finding related to ability to perform domestic cleaning (finding)</a:t>
            </a:r>
            <a:endParaRPr lang="en-GB" sz="1200" i="1" dirty="0">
              <a:solidFill>
                <a:schemeClr val="tx1"/>
              </a:solidFill>
            </a:endParaRPr>
          </a:p>
        </p:txBody>
      </p:sp>
      <p:cxnSp>
        <p:nvCxnSpPr>
          <p:cNvPr id="399" name="Lige pilforbindelse 326">
            <a:extLst>
              <a:ext uri="{FF2B5EF4-FFF2-40B4-BE49-F238E27FC236}">
                <a16:creationId xmlns:a16="http://schemas.microsoft.com/office/drawing/2014/main" id="{427B8069-1419-434E-B60A-6B157D0B4516}"/>
              </a:ext>
            </a:extLst>
          </p:cNvPr>
          <p:cNvCxnSpPr>
            <a:cxnSpLocks/>
            <a:stCxn id="398" idx="3"/>
            <a:endCxn id="269" idx="2"/>
          </p:cNvCxnSpPr>
          <p:nvPr/>
        </p:nvCxnSpPr>
        <p:spPr>
          <a:xfrm flipV="1">
            <a:off x="9824748" y="10610113"/>
            <a:ext cx="1151771" cy="27973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0" name="Afrundet rektangel 52">
            <a:extLst>
              <a:ext uri="{FF2B5EF4-FFF2-40B4-BE49-F238E27FC236}">
                <a16:creationId xmlns:a16="http://schemas.microsoft.com/office/drawing/2014/main" id="{0DAB6D9E-50D4-4328-9DEB-A3B28AAFC038}"/>
              </a:ext>
            </a:extLst>
          </p:cNvPr>
          <p:cNvSpPr/>
          <p:nvPr/>
        </p:nvSpPr>
        <p:spPr>
          <a:xfrm>
            <a:off x="10000112" y="12984291"/>
            <a:ext cx="2109398" cy="836011"/>
          </a:xfrm>
          <a:prstGeom prst="roundRect">
            <a:avLst/>
          </a:prstGeom>
          <a:solidFill>
            <a:srgbClr val="F8CBAD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200" dirty="0">
                <a:solidFill>
                  <a:schemeClr val="tx1"/>
                </a:solidFill>
              </a:rPr>
              <a:t>365307000 |</a:t>
            </a:r>
            <a:r>
              <a:rPr lang="en-GB" sz="1200" dirty="0">
                <a:solidFill>
                  <a:schemeClr val="tx1"/>
                </a:solidFill>
              </a:rPr>
              <a:t> Finding related to ability to perform laundry activities (finding)</a:t>
            </a:r>
            <a:endParaRPr lang="en-GB" sz="1200" i="1" dirty="0">
              <a:solidFill>
                <a:schemeClr val="tx1"/>
              </a:solidFill>
            </a:endParaRPr>
          </a:p>
        </p:txBody>
      </p:sp>
      <p:cxnSp>
        <p:nvCxnSpPr>
          <p:cNvPr id="402" name="Lige pilforbindelse 326">
            <a:extLst>
              <a:ext uri="{FF2B5EF4-FFF2-40B4-BE49-F238E27FC236}">
                <a16:creationId xmlns:a16="http://schemas.microsoft.com/office/drawing/2014/main" id="{41F41AA6-3418-4F0F-BC1C-8EDE9226A118}"/>
              </a:ext>
            </a:extLst>
          </p:cNvPr>
          <p:cNvCxnSpPr>
            <a:cxnSpLocks/>
            <a:stCxn id="400" idx="0"/>
            <a:endCxn id="269" idx="2"/>
          </p:cNvCxnSpPr>
          <p:nvPr/>
        </p:nvCxnSpPr>
        <p:spPr>
          <a:xfrm flipH="1" flipV="1">
            <a:off x="10976519" y="10610113"/>
            <a:ext cx="78292" cy="237417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7" name="Afrundet rektangel 52">
            <a:extLst>
              <a:ext uri="{FF2B5EF4-FFF2-40B4-BE49-F238E27FC236}">
                <a16:creationId xmlns:a16="http://schemas.microsoft.com/office/drawing/2014/main" id="{A3F39D36-C040-44C4-949C-F43EF04580D0}"/>
              </a:ext>
            </a:extLst>
          </p:cNvPr>
          <p:cNvSpPr/>
          <p:nvPr/>
        </p:nvSpPr>
        <p:spPr>
          <a:xfrm>
            <a:off x="13583133" y="10851818"/>
            <a:ext cx="2334797" cy="886704"/>
          </a:xfrm>
          <a:prstGeom prst="roundRect">
            <a:avLst/>
          </a:prstGeom>
          <a:solidFill>
            <a:srgbClr val="F8CBAD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200" dirty="0">
                <a:solidFill>
                  <a:schemeClr val="tx1"/>
                </a:solidFill>
              </a:rPr>
              <a:t>365207002 |</a:t>
            </a:r>
            <a:r>
              <a:rPr lang="en-GB" sz="1200" dirty="0">
                <a:solidFill>
                  <a:schemeClr val="tx1"/>
                </a:solidFill>
              </a:rPr>
              <a:t> Finding related to ability to perform toileting activities (finding)</a:t>
            </a:r>
          </a:p>
        </p:txBody>
      </p:sp>
      <p:cxnSp>
        <p:nvCxnSpPr>
          <p:cNvPr id="419" name="Lige pilforbindelse 326">
            <a:extLst>
              <a:ext uri="{FF2B5EF4-FFF2-40B4-BE49-F238E27FC236}">
                <a16:creationId xmlns:a16="http://schemas.microsoft.com/office/drawing/2014/main" id="{AC7CE824-55F1-4B14-AAAF-303121FB7F74}"/>
              </a:ext>
            </a:extLst>
          </p:cNvPr>
          <p:cNvCxnSpPr>
            <a:cxnSpLocks/>
            <a:stCxn id="417" idx="0"/>
            <a:endCxn id="371" idx="2"/>
          </p:cNvCxnSpPr>
          <p:nvPr/>
        </p:nvCxnSpPr>
        <p:spPr>
          <a:xfrm flipH="1" flipV="1">
            <a:off x="13244831" y="10547733"/>
            <a:ext cx="1505701" cy="3040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0" name="Afrundet rektangel 52">
            <a:extLst>
              <a:ext uri="{FF2B5EF4-FFF2-40B4-BE49-F238E27FC236}">
                <a16:creationId xmlns:a16="http://schemas.microsoft.com/office/drawing/2014/main" id="{AF81985A-BDFD-472D-8997-34A6830F8266}"/>
              </a:ext>
            </a:extLst>
          </p:cNvPr>
          <p:cNvSpPr/>
          <p:nvPr/>
        </p:nvSpPr>
        <p:spPr>
          <a:xfrm>
            <a:off x="11992784" y="12044627"/>
            <a:ext cx="2334797" cy="886704"/>
          </a:xfrm>
          <a:prstGeom prst="roundRect">
            <a:avLst/>
          </a:prstGeom>
          <a:solidFill>
            <a:srgbClr val="F8CBAD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200" dirty="0">
                <a:solidFill>
                  <a:schemeClr val="tx1"/>
                </a:solidFill>
              </a:rPr>
              <a:t>365180007 |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Finding related to ability to perform washing and drying of self activities (finding)</a:t>
            </a:r>
            <a:r>
              <a:rPr lang="en-GB" sz="800" dirty="0"/>
              <a:t> 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421" name="Lige pilforbindelse 326">
            <a:extLst>
              <a:ext uri="{FF2B5EF4-FFF2-40B4-BE49-F238E27FC236}">
                <a16:creationId xmlns:a16="http://schemas.microsoft.com/office/drawing/2014/main" id="{57CB4268-BCB7-4819-93A6-44AB50C70D28}"/>
              </a:ext>
            </a:extLst>
          </p:cNvPr>
          <p:cNvCxnSpPr>
            <a:cxnSpLocks/>
            <a:stCxn id="420" idx="0"/>
            <a:endCxn id="371" idx="2"/>
          </p:cNvCxnSpPr>
          <p:nvPr/>
        </p:nvCxnSpPr>
        <p:spPr>
          <a:xfrm flipV="1">
            <a:off x="13160183" y="10547733"/>
            <a:ext cx="84648" cy="149689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2" name="Afrundet rektangel 52">
            <a:extLst>
              <a:ext uri="{FF2B5EF4-FFF2-40B4-BE49-F238E27FC236}">
                <a16:creationId xmlns:a16="http://schemas.microsoft.com/office/drawing/2014/main" id="{FFEECF29-86B2-4099-AFE7-5A91D40EA01D}"/>
              </a:ext>
            </a:extLst>
          </p:cNvPr>
          <p:cNvSpPr/>
          <p:nvPr/>
        </p:nvSpPr>
        <p:spPr>
          <a:xfrm>
            <a:off x="20844958" y="13820302"/>
            <a:ext cx="2334797" cy="886704"/>
          </a:xfrm>
          <a:prstGeom prst="roundRect">
            <a:avLst/>
          </a:prstGeom>
          <a:solidFill>
            <a:srgbClr val="F8CBAD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364913007 | Finding related to ability to change position (finding)</a:t>
            </a:r>
            <a:endParaRPr lang="en-GB" sz="1200" i="1" dirty="0">
              <a:solidFill>
                <a:schemeClr val="tx1"/>
              </a:solidFill>
            </a:endParaRPr>
          </a:p>
        </p:txBody>
      </p:sp>
      <p:cxnSp>
        <p:nvCxnSpPr>
          <p:cNvPr id="423" name="Lige pilforbindelse 277">
            <a:extLst>
              <a:ext uri="{FF2B5EF4-FFF2-40B4-BE49-F238E27FC236}">
                <a16:creationId xmlns:a16="http://schemas.microsoft.com/office/drawing/2014/main" id="{7041322E-4907-4291-9BBB-0CA818B1B45F}"/>
              </a:ext>
            </a:extLst>
          </p:cNvPr>
          <p:cNvCxnSpPr>
            <a:cxnSpLocks/>
            <a:stCxn id="422" idx="0"/>
            <a:endCxn id="369" idx="2"/>
          </p:cNvCxnSpPr>
          <p:nvPr/>
        </p:nvCxnSpPr>
        <p:spPr>
          <a:xfrm flipV="1">
            <a:off x="22012357" y="12553047"/>
            <a:ext cx="2399946" cy="12672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5" name="Afrundet rektangel 52">
            <a:extLst>
              <a:ext uri="{FF2B5EF4-FFF2-40B4-BE49-F238E27FC236}">
                <a16:creationId xmlns:a16="http://schemas.microsoft.com/office/drawing/2014/main" id="{BFCE3D61-74B0-46A7-9E5C-C37CED2739AD}"/>
              </a:ext>
            </a:extLst>
          </p:cNvPr>
          <p:cNvSpPr/>
          <p:nvPr/>
        </p:nvSpPr>
        <p:spPr>
          <a:xfrm>
            <a:off x="24323045" y="13124106"/>
            <a:ext cx="2334797" cy="886704"/>
          </a:xfrm>
          <a:prstGeom prst="roundRect">
            <a:avLst/>
          </a:prstGeom>
          <a:solidFill>
            <a:srgbClr val="F8CBAD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200" dirty="0">
                <a:solidFill>
                  <a:schemeClr val="tx1"/>
                </a:solidFill>
              </a:rPr>
              <a:t>364833005 |</a:t>
            </a:r>
            <a:r>
              <a:rPr lang="en-GB" sz="1200" dirty="0">
                <a:solidFill>
                  <a:schemeClr val="tx1"/>
                </a:solidFill>
              </a:rPr>
              <a:t> Finding related to ability to move (finding)</a:t>
            </a:r>
            <a:endParaRPr lang="en-GB" sz="1200" i="1" dirty="0">
              <a:solidFill>
                <a:schemeClr val="tx1"/>
              </a:solidFill>
            </a:endParaRPr>
          </a:p>
        </p:txBody>
      </p:sp>
      <p:cxnSp>
        <p:nvCxnSpPr>
          <p:cNvPr id="426" name="Lige pilforbindelse 277">
            <a:extLst>
              <a:ext uri="{FF2B5EF4-FFF2-40B4-BE49-F238E27FC236}">
                <a16:creationId xmlns:a16="http://schemas.microsoft.com/office/drawing/2014/main" id="{78B3BB08-9C8A-43E7-A7B3-3DB2FE7F506B}"/>
              </a:ext>
            </a:extLst>
          </p:cNvPr>
          <p:cNvCxnSpPr>
            <a:cxnSpLocks/>
            <a:stCxn id="425" idx="0"/>
            <a:endCxn id="369" idx="2"/>
          </p:cNvCxnSpPr>
          <p:nvPr/>
        </p:nvCxnSpPr>
        <p:spPr>
          <a:xfrm flipH="1" flipV="1">
            <a:off x="24412303" y="12553047"/>
            <a:ext cx="1078141" cy="57105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1" name="Afrundet rektangel 52">
            <a:extLst>
              <a:ext uri="{FF2B5EF4-FFF2-40B4-BE49-F238E27FC236}">
                <a16:creationId xmlns:a16="http://schemas.microsoft.com/office/drawing/2014/main" id="{5510B642-9F16-46EC-9DDF-FF93E7DE5C82}"/>
              </a:ext>
            </a:extLst>
          </p:cNvPr>
          <p:cNvSpPr/>
          <p:nvPr/>
        </p:nvSpPr>
        <p:spPr>
          <a:xfrm>
            <a:off x="24311257" y="6002177"/>
            <a:ext cx="2334797" cy="621282"/>
          </a:xfrm>
          <a:prstGeom prst="roundRect">
            <a:avLst/>
          </a:prstGeom>
          <a:solidFill>
            <a:srgbClr val="F8CBAD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365033002 |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</a:rPr>
              <a:t> Finding related to ability to communicate (finding)</a:t>
            </a:r>
            <a:r>
              <a:rPr lang="en-GB" sz="1200" dirty="0"/>
              <a:t> </a:t>
            </a:r>
            <a:endParaRPr lang="en-GB" sz="1200" i="1" dirty="0">
              <a:solidFill>
                <a:schemeClr val="tx1"/>
              </a:solidFill>
            </a:endParaRPr>
          </a:p>
        </p:txBody>
      </p:sp>
      <p:cxnSp>
        <p:nvCxnSpPr>
          <p:cNvPr id="432" name="Lige pilforbindelse 159">
            <a:extLst>
              <a:ext uri="{FF2B5EF4-FFF2-40B4-BE49-F238E27FC236}">
                <a16:creationId xmlns:a16="http://schemas.microsoft.com/office/drawing/2014/main" id="{DB5DA106-A29C-4A34-BB12-72C420293328}"/>
              </a:ext>
            </a:extLst>
          </p:cNvPr>
          <p:cNvCxnSpPr>
            <a:cxnSpLocks/>
            <a:stCxn id="431" idx="1"/>
            <a:endCxn id="53" idx="3"/>
          </p:cNvCxnSpPr>
          <p:nvPr/>
        </p:nvCxnSpPr>
        <p:spPr>
          <a:xfrm flipH="1" flipV="1">
            <a:off x="23302716" y="4935727"/>
            <a:ext cx="1008541" cy="137709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3" name="Afrundet rektangel 52">
            <a:extLst>
              <a:ext uri="{FF2B5EF4-FFF2-40B4-BE49-F238E27FC236}">
                <a16:creationId xmlns:a16="http://schemas.microsoft.com/office/drawing/2014/main" id="{137324C3-4345-4D02-B6F9-42F048531F53}"/>
              </a:ext>
            </a:extLst>
          </p:cNvPr>
          <p:cNvSpPr/>
          <p:nvPr/>
        </p:nvSpPr>
        <p:spPr>
          <a:xfrm>
            <a:off x="24284023" y="6815000"/>
            <a:ext cx="2334797" cy="621282"/>
          </a:xfrm>
          <a:prstGeom prst="roundRect">
            <a:avLst/>
          </a:prstGeom>
          <a:solidFill>
            <a:srgbClr val="F8CBAD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365056006 | Finding related to ability to make conversation (finding)</a:t>
            </a:r>
            <a:endParaRPr lang="en-GB" sz="1200" i="1" dirty="0">
              <a:solidFill>
                <a:schemeClr val="tx1"/>
              </a:solidFill>
            </a:endParaRPr>
          </a:p>
        </p:txBody>
      </p:sp>
      <p:cxnSp>
        <p:nvCxnSpPr>
          <p:cNvPr id="434" name="Lige pilforbindelse 159">
            <a:extLst>
              <a:ext uri="{FF2B5EF4-FFF2-40B4-BE49-F238E27FC236}">
                <a16:creationId xmlns:a16="http://schemas.microsoft.com/office/drawing/2014/main" id="{C36868B7-A8F8-4A51-AB9C-700CE9F6F446}"/>
              </a:ext>
            </a:extLst>
          </p:cNvPr>
          <p:cNvCxnSpPr>
            <a:cxnSpLocks/>
            <a:stCxn id="433" idx="0"/>
            <a:endCxn id="431" idx="2"/>
          </p:cNvCxnSpPr>
          <p:nvPr/>
        </p:nvCxnSpPr>
        <p:spPr>
          <a:xfrm flipV="1">
            <a:off x="25451422" y="6623459"/>
            <a:ext cx="27234" cy="1915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5" name="Afrundet rektangel 52">
            <a:extLst>
              <a:ext uri="{FF2B5EF4-FFF2-40B4-BE49-F238E27FC236}">
                <a16:creationId xmlns:a16="http://schemas.microsoft.com/office/drawing/2014/main" id="{0A583C6C-9605-4137-9459-07F015B96693}"/>
              </a:ext>
            </a:extLst>
          </p:cNvPr>
          <p:cNvSpPr/>
          <p:nvPr/>
        </p:nvSpPr>
        <p:spPr>
          <a:xfrm>
            <a:off x="13988588" y="6790286"/>
            <a:ext cx="1781281" cy="645447"/>
          </a:xfrm>
          <a:prstGeom prst="roundRect">
            <a:avLst/>
          </a:prstGeom>
          <a:solidFill>
            <a:srgbClr val="F8CBAD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364778002 | Finding of drinking ability (finding)</a:t>
            </a:r>
            <a:endParaRPr lang="en-GB" sz="1200" i="1" dirty="0">
              <a:solidFill>
                <a:schemeClr val="tx1"/>
              </a:solidFill>
            </a:endParaRPr>
          </a:p>
        </p:txBody>
      </p:sp>
      <p:cxnSp>
        <p:nvCxnSpPr>
          <p:cNvPr id="436" name="Lige pilforbindelse 258">
            <a:extLst>
              <a:ext uri="{FF2B5EF4-FFF2-40B4-BE49-F238E27FC236}">
                <a16:creationId xmlns:a16="http://schemas.microsoft.com/office/drawing/2014/main" id="{A69A9ABA-A439-443A-BC1F-F7F695DB28A5}"/>
              </a:ext>
            </a:extLst>
          </p:cNvPr>
          <p:cNvCxnSpPr>
            <a:cxnSpLocks/>
            <a:stCxn id="435" idx="0"/>
          </p:cNvCxnSpPr>
          <p:nvPr/>
        </p:nvCxnSpPr>
        <p:spPr>
          <a:xfrm flipV="1">
            <a:off x="14879229" y="6364356"/>
            <a:ext cx="1512849" cy="42593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7" name="Afrundet rektangel 52">
            <a:extLst>
              <a:ext uri="{FF2B5EF4-FFF2-40B4-BE49-F238E27FC236}">
                <a16:creationId xmlns:a16="http://schemas.microsoft.com/office/drawing/2014/main" id="{1D1F1702-0AA2-442F-91CA-746DF9B8B29A}"/>
              </a:ext>
            </a:extLst>
          </p:cNvPr>
          <p:cNvSpPr/>
          <p:nvPr/>
        </p:nvSpPr>
        <p:spPr>
          <a:xfrm>
            <a:off x="15753828" y="8074210"/>
            <a:ext cx="1677374" cy="882652"/>
          </a:xfrm>
          <a:prstGeom prst="roundRect">
            <a:avLst/>
          </a:prstGeom>
          <a:solidFill>
            <a:srgbClr val="F8CBAD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364811008 | Finding of feeding ability (finding)</a:t>
            </a:r>
            <a:endParaRPr lang="en-GB" sz="1200" i="1" dirty="0">
              <a:solidFill>
                <a:schemeClr val="tx1"/>
              </a:solidFill>
            </a:endParaRPr>
          </a:p>
        </p:txBody>
      </p:sp>
      <p:cxnSp>
        <p:nvCxnSpPr>
          <p:cNvPr id="438" name="Lige pilforbindelse 258">
            <a:extLst>
              <a:ext uri="{FF2B5EF4-FFF2-40B4-BE49-F238E27FC236}">
                <a16:creationId xmlns:a16="http://schemas.microsoft.com/office/drawing/2014/main" id="{199C9895-E323-4005-849E-ACDDC7DBA6EF}"/>
              </a:ext>
            </a:extLst>
          </p:cNvPr>
          <p:cNvCxnSpPr>
            <a:cxnSpLocks/>
            <a:stCxn id="437" idx="0"/>
          </p:cNvCxnSpPr>
          <p:nvPr/>
        </p:nvCxnSpPr>
        <p:spPr>
          <a:xfrm flipH="1" flipV="1">
            <a:off x="16392006" y="6364386"/>
            <a:ext cx="200509" cy="17098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9" name="Afrundet rektangel 52">
            <a:extLst>
              <a:ext uri="{FF2B5EF4-FFF2-40B4-BE49-F238E27FC236}">
                <a16:creationId xmlns:a16="http://schemas.microsoft.com/office/drawing/2014/main" id="{8543B8A2-83C5-4962-9C6A-E9CD3B298592}"/>
              </a:ext>
            </a:extLst>
          </p:cNvPr>
          <p:cNvSpPr/>
          <p:nvPr/>
        </p:nvSpPr>
        <p:spPr>
          <a:xfrm>
            <a:off x="20545952" y="9693652"/>
            <a:ext cx="2282150" cy="645447"/>
          </a:xfrm>
          <a:prstGeom prst="roundRect">
            <a:avLst/>
          </a:prstGeom>
          <a:solidFill>
            <a:srgbClr val="F8CBAD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106020009 </a:t>
            </a:r>
            <a:r>
              <a:rPr lang="en-GB" sz="1100" dirty="0">
                <a:solidFill>
                  <a:schemeClr val="tx1"/>
                </a:solidFill>
              </a:rPr>
              <a:t>|</a:t>
            </a:r>
            <a:r>
              <a:rPr lang="en-GB" sz="1100" b="0" i="0" dirty="0">
                <a:solidFill>
                  <a:schemeClr val="tx1"/>
                </a:solidFill>
                <a:effectLst/>
              </a:rPr>
              <a:t> Finding of activity exercise pattern (finding)</a:t>
            </a:r>
            <a:br>
              <a:rPr lang="en-GB" sz="1100" b="0" i="0" dirty="0">
                <a:solidFill>
                  <a:schemeClr val="tx1"/>
                </a:solidFill>
                <a:effectLst/>
              </a:rPr>
            </a:br>
            <a:endParaRPr lang="en-GB" sz="1100" i="1" dirty="0">
              <a:solidFill>
                <a:schemeClr val="tx1"/>
              </a:solidFill>
            </a:endParaRPr>
          </a:p>
        </p:txBody>
      </p:sp>
      <p:cxnSp>
        <p:nvCxnSpPr>
          <p:cNvPr id="440" name="Lige pilforbindelse 277">
            <a:extLst>
              <a:ext uri="{FF2B5EF4-FFF2-40B4-BE49-F238E27FC236}">
                <a16:creationId xmlns:a16="http://schemas.microsoft.com/office/drawing/2014/main" id="{D856B3E4-8C49-4CD7-A620-C4F0933B3E89}"/>
              </a:ext>
            </a:extLst>
          </p:cNvPr>
          <p:cNvCxnSpPr>
            <a:cxnSpLocks/>
            <a:stCxn id="439" idx="1"/>
            <a:endCxn id="363" idx="2"/>
          </p:cNvCxnSpPr>
          <p:nvPr/>
        </p:nvCxnSpPr>
        <p:spPr>
          <a:xfrm flipH="1" flipV="1">
            <a:off x="19815534" y="7726861"/>
            <a:ext cx="730418" cy="228951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1" name="Lige pilforbindelse 277">
            <a:extLst>
              <a:ext uri="{FF2B5EF4-FFF2-40B4-BE49-F238E27FC236}">
                <a16:creationId xmlns:a16="http://schemas.microsoft.com/office/drawing/2014/main" id="{81290454-86EA-4F9E-AC54-DD4518B50637}"/>
              </a:ext>
            </a:extLst>
          </p:cNvPr>
          <p:cNvCxnSpPr>
            <a:cxnSpLocks/>
            <a:stCxn id="442" idx="1"/>
            <a:endCxn id="363" idx="2"/>
          </p:cNvCxnSpPr>
          <p:nvPr/>
        </p:nvCxnSpPr>
        <p:spPr>
          <a:xfrm flipH="1" flipV="1">
            <a:off x="19815534" y="7726861"/>
            <a:ext cx="940341" cy="14346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2" name="Afrundet rektangel 52">
            <a:extLst>
              <a:ext uri="{FF2B5EF4-FFF2-40B4-BE49-F238E27FC236}">
                <a16:creationId xmlns:a16="http://schemas.microsoft.com/office/drawing/2014/main" id="{F64F05F7-D624-421A-B8C0-499032779D81}"/>
              </a:ext>
            </a:extLst>
          </p:cNvPr>
          <p:cNvSpPr/>
          <p:nvPr/>
        </p:nvSpPr>
        <p:spPr>
          <a:xfrm>
            <a:off x="20755875" y="8838788"/>
            <a:ext cx="2282150" cy="645447"/>
          </a:xfrm>
          <a:prstGeom prst="roundRect">
            <a:avLst/>
          </a:prstGeom>
          <a:solidFill>
            <a:srgbClr val="F8CBAD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200" dirty="0">
                <a:solidFill>
                  <a:schemeClr val="tx1"/>
                </a:solidFill>
              </a:rPr>
              <a:t>228366006 | Finding relating to drug misuse behavior (finding)</a:t>
            </a:r>
            <a:endParaRPr lang="en-GB" sz="1200" i="1" dirty="0">
              <a:solidFill>
                <a:schemeClr val="tx1"/>
              </a:solidFill>
            </a:endParaRPr>
          </a:p>
        </p:txBody>
      </p:sp>
      <p:sp>
        <p:nvSpPr>
          <p:cNvPr id="443" name="Afrundet rektangel 52">
            <a:extLst>
              <a:ext uri="{FF2B5EF4-FFF2-40B4-BE49-F238E27FC236}">
                <a16:creationId xmlns:a16="http://schemas.microsoft.com/office/drawing/2014/main" id="{22E1B24B-D559-41D4-B004-CA6FE19A5133}"/>
              </a:ext>
            </a:extLst>
          </p:cNvPr>
          <p:cNvSpPr/>
          <p:nvPr/>
        </p:nvSpPr>
        <p:spPr>
          <a:xfrm>
            <a:off x="18130494" y="9008972"/>
            <a:ext cx="1794619" cy="786469"/>
          </a:xfrm>
          <a:prstGeom prst="roundRect">
            <a:avLst/>
          </a:prstGeom>
          <a:solidFill>
            <a:srgbClr val="F8CBAD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200" dirty="0">
                <a:solidFill>
                  <a:schemeClr val="tx1"/>
                </a:solidFill>
              </a:rPr>
              <a:t>228273003 | Finding relating to alcohol drinking behavior (finding)</a:t>
            </a:r>
            <a:endParaRPr lang="en-GB" sz="1200" i="1" dirty="0">
              <a:solidFill>
                <a:schemeClr val="tx1"/>
              </a:solidFill>
            </a:endParaRPr>
          </a:p>
        </p:txBody>
      </p:sp>
      <p:cxnSp>
        <p:nvCxnSpPr>
          <p:cNvPr id="444" name="Lige pilforbindelse 198">
            <a:extLst>
              <a:ext uri="{FF2B5EF4-FFF2-40B4-BE49-F238E27FC236}">
                <a16:creationId xmlns:a16="http://schemas.microsoft.com/office/drawing/2014/main" id="{9A489FD2-150C-4914-BA47-1908EA894D27}"/>
              </a:ext>
            </a:extLst>
          </p:cNvPr>
          <p:cNvCxnSpPr>
            <a:cxnSpLocks/>
            <a:stCxn id="443" idx="0"/>
            <a:endCxn id="363" idx="2"/>
          </p:cNvCxnSpPr>
          <p:nvPr/>
        </p:nvCxnSpPr>
        <p:spPr>
          <a:xfrm flipV="1">
            <a:off x="19027804" y="7726861"/>
            <a:ext cx="787730" cy="128211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5" name="Afrundet rektangel 52">
            <a:extLst>
              <a:ext uri="{FF2B5EF4-FFF2-40B4-BE49-F238E27FC236}">
                <a16:creationId xmlns:a16="http://schemas.microsoft.com/office/drawing/2014/main" id="{BC6E4970-78A5-464A-9F70-74DA146A6B08}"/>
              </a:ext>
            </a:extLst>
          </p:cNvPr>
          <p:cNvSpPr/>
          <p:nvPr/>
        </p:nvSpPr>
        <p:spPr>
          <a:xfrm>
            <a:off x="20412411" y="7833631"/>
            <a:ext cx="1664193" cy="761343"/>
          </a:xfrm>
          <a:prstGeom prst="roundRect">
            <a:avLst/>
          </a:prstGeom>
          <a:solidFill>
            <a:srgbClr val="F8CBAD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200" dirty="0">
                <a:solidFill>
                  <a:schemeClr val="tx1"/>
                </a:solidFill>
              </a:rPr>
              <a:t>365980008 |</a:t>
            </a:r>
            <a:r>
              <a:rPr lang="en-GB" sz="1200" dirty="0">
                <a:solidFill>
                  <a:schemeClr val="tx1"/>
                </a:solidFill>
              </a:rPr>
              <a:t> Finding of tobacco use and exposure (finding)</a:t>
            </a:r>
            <a:endParaRPr lang="en-GB" sz="1200" i="1" dirty="0">
              <a:solidFill>
                <a:schemeClr val="tx1"/>
              </a:solidFill>
            </a:endParaRPr>
          </a:p>
        </p:txBody>
      </p:sp>
      <p:cxnSp>
        <p:nvCxnSpPr>
          <p:cNvPr id="446" name="Lige pilforbindelse 277">
            <a:extLst>
              <a:ext uri="{FF2B5EF4-FFF2-40B4-BE49-F238E27FC236}">
                <a16:creationId xmlns:a16="http://schemas.microsoft.com/office/drawing/2014/main" id="{77FF96F2-B542-49DB-ADC1-D80AD1B370B4}"/>
              </a:ext>
            </a:extLst>
          </p:cNvPr>
          <p:cNvCxnSpPr>
            <a:cxnSpLocks/>
            <a:stCxn id="445" idx="1"/>
            <a:endCxn id="363" idx="2"/>
          </p:cNvCxnSpPr>
          <p:nvPr/>
        </p:nvCxnSpPr>
        <p:spPr>
          <a:xfrm flipH="1" flipV="1">
            <a:off x="19815534" y="7726861"/>
            <a:ext cx="596877" cy="48744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118381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frundet rektangel 3"/>
          <p:cNvSpPr/>
          <p:nvPr/>
        </p:nvSpPr>
        <p:spPr>
          <a:xfrm>
            <a:off x="13584329" y="110640"/>
            <a:ext cx="1022439" cy="32418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SNOMED CT</a:t>
            </a:r>
          </a:p>
        </p:txBody>
      </p:sp>
      <p:sp>
        <p:nvSpPr>
          <p:cNvPr id="5" name="Afrundet rektangel 4"/>
          <p:cNvSpPr/>
          <p:nvPr/>
        </p:nvSpPr>
        <p:spPr>
          <a:xfrm>
            <a:off x="13584329" y="1569871"/>
            <a:ext cx="1022439" cy="32418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da-DK" sz="1199" dirty="0">
                <a:solidFill>
                  <a:prstClr val="black"/>
                </a:solidFill>
                <a:latin typeface="Calibri" panose="020F0502020204030204"/>
              </a:rPr>
              <a:t>Klinisk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Fund</a:t>
            </a:r>
          </a:p>
        </p:txBody>
      </p:sp>
      <p:sp>
        <p:nvSpPr>
          <p:cNvPr id="6" name="Afrundet rektangel 5"/>
          <p:cNvSpPr/>
          <p:nvPr/>
        </p:nvSpPr>
        <p:spPr>
          <a:xfrm>
            <a:off x="13584329" y="2638579"/>
            <a:ext cx="1022439" cy="32418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Sygdom</a:t>
            </a:r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" name="Afrundet rektangel 6"/>
          <p:cNvSpPr/>
          <p:nvPr/>
        </p:nvSpPr>
        <p:spPr>
          <a:xfrm>
            <a:off x="17675563" y="2071795"/>
            <a:ext cx="1951397" cy="44931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en-GB" sz="1199" dirty="0">
                <a:solidFill>
                  <a:prstClr val="black"/>
                </a:solidFill>
              </a:rPr>
              <a:t>250171008 |fund </a:t>
            </a:r>
            <a:r>
              <a:rPr lang="en-GB" sz="1199" dirty="0" err="1">
                <a:solidFill>
                  <a:prstClr val="black"/>
                </a:solidFill>
              </a:rPr>
              <a:t>ved</a:t>
            </a:r>
            <a:r>
              <a:rPr lang="en-GB" sz="1199" dirty="0">
                <a:solidFill>
                  <a:prstClr val="black"/>
                </a:solidFill>
              </a:rPr>
              <a:t> </a:t>
            </a:r>
            <a:r>
              <a:rPr lang="en-GB" sz="1199" dirty="0" err="1">
                <a:solidFill>
                  <a:prstClr val="black"/>
                </a:solidFill>
              </a:rPr>
              <a:t>anamnese</a:t>
            </a:r>
            <a:r>
              <a:rPr lang="en-GB" sz="1199" dirty="0">
                <a:solidFill>
                  <a:prstClr val="black"/>
                </a:solidFill>
              </a:rPr>
              <a:t> </a:t>
            </a:r>
            <a:r>
              <a:rPr lang="en-GB" sz="1199" dirty="0" err="1">
                <a:solidFill>
                  <a:prstClr val="black"/>
                </a:solidFill>
              </a:rPr>
              <a:t>og</a:t>
            </a:r>
            <a:r>
              <a:rPr lang="en-GB" sz="1199" dirty="0">
                <a:solidFill>
                  <a:prstClr val="black"/>
                </a:solidFill>
              </a:rPr>
              <a:t> observation|</a:t>
            </a:r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12" name="Lige pilforbindelse 11"/>
          <p:cNvCxnSpPr>
            <a:stCxn id="5" idx="0"/>
            <a:endCxn id="4" idx="2"/>
          </p:cNvCxnSpPr>
          <p:nvPr/>
        </p:nvCxnSpPr>
        <p:spPr>
          <a:xfrm flipV="1">
            <a:off x="14095542" y="434821"/>
            <a:ext cx="0" cy="113504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Lige pilforbindelse 12"/>
          <p:cNvCxnSpPr>
            <a:stCxn id="6" idx="0"/>
            <a:endCxn id="5" idx="2"/>
          </p:cNvCxnSpPr>
          <p:nvPr/>
        </p:nvCxnSpPr>
        <p:spPr>
          <a:xfrm flipV="1">
            <a:off x="14095542" y="1894060"/>
            <a:ext cx="0" cy="7445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Lige pilforbindelse 16"/>
          <p:cNvCxnSpPr>
            <a:stCxn id="7" idx="0"/>
            <a:endCxn id="5" idx="2"/>
          </p:cNvCxnSpPr>
          <p:nvPr/>
        </p:nvCxnSpPr>
        <p:spPr>
          <a:xfrm flipH="1" flipV="1">
            <a:off x="14095550" y="1894055"/>
            <a:ext cx="4555719" cy="1777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Lige pilforbindelse 25"/>
          <p:cNvCxnSpPr>
            <a:cxnSpLocks/>
            <a:stCxn id="381" idx="1"/>
            <a:endCxn id="7" idx="2"/>
          </p:cNvCxnSpPr>
          <p:nvPr/>
        </p:nvCxnSpPr>
        <p:spPr>
          <a:xfrm flipH="1" flipV="1">
            <a:off x="18651262" y="2521114"/>
            <a:ext cx="6299953" cy="97487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Afrundet rektangel 48"/>
          <p:cNvSpPr/>
          <p:nvPr/>
        </p:nvSpPr>
        <p:spPr>
          <a:xfrm>
            <a:off x="15908972" y="4362586"/>
            <a:ext cx="1022439" cy="40942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Fund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vedr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.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Funktion</a:t>
            </a:r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50" name="Lige pilforbindelse 49"/>
          <p:cNvCxnSpPr>
            <a:stCxn id="242" idx="0"/>
            <a:endCxn id="7" idx="2"/>
          </p:cNvCxnSpPr>
          <p:nvPr/>
        </p:nvCxnSpPr>
        <p:spPr>
          <a:xfrm flipH="1" flipV="1">
            <a:off x="18651262" y="2521114"/>
            <a:ext cx="3300963" cy="5601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Lige pilforbindelse 53"/>
          <p:cNvCxnSpPr>
            <a:cxnSpLocks/>
            <a:stCxn id="53" idx="1"/>
            <a:endCxn id="49" idx="3"/>
          </p:cNvCxnSpPr>
          <p:nvPr/>
        </p:nvCxnSpPr>
        <p:spPr>
          <a:xfrm flipH="1" flipV="1">
            <a:off x="16931411" y="4567298"/>
            <a:ext cx="3126401" cy="39447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Lige pilforbindelse 77"/>
          <p:cNvCxnSpPr>
            <a:cxnSpLocks/>
            <a:stCxn id="77" idx="1"/>
            <a:endCxn id="49" idx="3"/>
          </p:cNvCxnSpPr>
          <p:nvPr/>
        </p:nvCxnSpPr>
        <p:spPr>
          <a:xfrm flipH="1" flipV="1">
            <a:off x="16931405" y="4567294"/>
            <a:ext cx="7275556" cy="3446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Lige pilforbindelse 89"/>
          <p:cNvCxnSpPr>
            <a:stCxn id="88" idx="0"/>
            <a:endCxn id="49" idx="2"/>
          </p:cNvCxnSpPr>
          <p:nvPr/>
        </p:nvCxnSpPr>
        <p:spPr>
          <a:xfrm flipV="1">
            <a:off x="12919381" y="4772010"/>
            <a:ext cx="3500811" cy="23952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Lige pilforbindelse 109"/>
          <p:cNvCxnSpPr>
            <a:cxnSpLocks/>
            <a:stCxn id="109" idx="0"/>
            <a:endCxn id="7" idx="2"/>
          </p:cNvCxnSpPr>
          <p:nvPr/>
        </p:nvCxnSpPr>
        <p:spPr>
          <a:xfrm flipV="1">
            <a:off x="16462994" y="2521114"/>
            <a:ext cx="2188268" cy="54457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Lige pilforbindelse 125"/>
          <p:cNvCxnSpPr>
            <a:cxnSpLocks/>
            <a:stCxn id="49" idx="0"/>
            <a:endCxn id="7" idx="2"/>
          </p:cNvCxnSpPr>
          <p:nvPr/>
        </p:nvCxnSpPr>
        <p:spPr>
          <a:xfrm flipV="1">
            <a:off x="16420188" y="2521114"/>
            <a:ext cx="2231076" cy="18414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Lige pilforbindelse 138"/>
          <p:cNvCxnSpPr>
            <a:cxnSpLocks/>
            <a:stCxn id="293" idx="0"/>
            <a:endCxn id="5" idx="2"/>
          </p:cNvCxnSpPr>
          <p:nvPr/>
        </p:nvCxnSpPr>
        <p:spPr>
          <a:xfrm flipV="1">
            <a:off x="12233351" y="1894060"/>
            <a:ext cx="1862198" cy="205726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Lige pilforbindelse 166"/>
          <p:cNvCxnSpPr>
            <a:cxnSpLocks/>
            <a:stCxn id="303" idx="3"/>
          </p:cNvCxnSpPr>
          <p:nvPr/>
        </p:nvCxnSpPr>
        <p:spPr>
          <a:xfrm flipV="1">
            <a:off x="8836547" y="4772010"/>
            <a:ext cx="7646045" cy="31708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Lige pilforbindelse 173"/>
          <p:cNvCxnSpPr>
            <a:cxnSpLocks/>
            <a:stCxn id="171" idx="3"/>
            <a:endCxn id="303" idx="1"/>
          </p:cNvCxnSpPr>
          <p:nvPr/>
        </p:nvCxnSpPr>
        <p:spPr>
          <a:xfrm flipV="1">
            <a:off x="4770406" y="7942876"/>
            <a:ext cx="1731397" cy="8858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Lige pilforbindelse 174"/>
          <p:cNvCxnSpPr>
            <a:cxnSpLocks/>
            <a:stCxn id="173" idx="0"/>
            <a:endCxn id="303" idx="2"/>
          </p:cNvCxnSpPr>
          <p:nvPr/>
        </p:nvCxnSpPr>
        <p:spPr>
          <a:xfrm flipV="1">
            <a:off x="5167305" y="8281197"/>
            <a:ext cx="2501874" cy="28581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Lige pilforbindelse 188"/>
          <p:cNvCxnSpPr>
            <a:cxnSpLocks/>
            <a:stCxn id="188" idx="0"/>
          </p:cNvCxnSpPr>
          <p:nvPr/>
        </p:nvCxnSpPr>
        <p:spPr>
          <a:xfrm flipV="1">
            <a:off x="4230370" y="8267947"/>
            <a:ext cx="3416325" cy="13821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Lige pilforbindelse 194"/>
          <p:cNvCxnSpPr>
            <a:cxnSpLocks/>
            <a:stCxn id="222" idx="0"/>
            <a:endCxn id="5" idx="2"/>
          </p:cNvCxnSpPr>
          <p:nvPr/>
        </p:nvCxnSpPr>
        <p:spPr>
          <a:xfrm flipV="1">
            <a:off x="9423852" y="1894055"/>
            <a:ext cx="4671696" cy="276564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Lige pilforbindelse 243"/>
          <p:cNvCxnSpPr>
            <a:cxnSpLocks/>
            <a:stCxn id="236" idx="0"/>
            <a:endCxn id="333" idx="2"/>
          </p:cNvCxnSpPr>
          <p:nvPr/>
        </p:nvCxnSpPr>
        <p:spPr>
          <a:xfrm flipH="1" flipV="1">
            <a:off x="6310343" y="5243163"/>
            <a:ext cx="1336352" cy="7026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Lige pilforbindelse 252"/>
          <p:cNvCxnSpPr>
            <a:cxnSpLocks/>
            <a:stCxn id="365" idx="0"/>
            <a:endCxn id="6" idx="2"/>
          </p:cNvCxnSpPr>
          <p:nvPr/>
        </p:nvCxnSpPr>
        <p:spPr>
          <a:xfrm flipH="1" flipV="1">
            <a:off x="14095549" y="2962768"/>
            <a:ext cx="100933" cy="5372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5" name="Lige pilforbindelse 304"/>
          <p:cNvCxnSpPr>
            <a:cxnSpLocks/>
            <a:stCxn id="304" idx="3"/>
            <a:endCxn id="5" idx="2"/>
          </p:cNvCxnSpPr>
          <p:nvPr/>
        </p:nvCxnSpPr>
        <p:spPr>
          <a:xfrm flipV="1">
            <a:off x="9601483" y="1894058"/>
            <a:ext cx="4494065" cy="15615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3" name="Afrundet rektangel 332"/>
          <p:cNvSpPr/>
          <p:nvPr/>
        </p:nvSpPr>
        <p:spPr>
          <a:xfrm>
            <a:off x="5584887" y="4833744"/>
            <a:ext cx="1450902" cy="40942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Fund 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specificeret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iht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.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lokalisation</a:t>
            </a:r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335" name="Lige pilforbindelse 334"/>
          <p:cNvCxnSpPr>
            <a:cxnSpLocks/>
            <a:stCxn id="334" idx="3"/>
            <a:endCxn id="333" idx="1"/>
          </p:cNvCxnSpPr>
          <p:nvPr/>
        </p:nvCxnSpPr>
        <p:spPr>
          <a:xfrm flipV="1">
            <a:off x="2259972" y="5038456"/>
            <a:ext cx="3324915" cy="6979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6" name="Lige pilforbindelse 335"/>
          <p:cNvCxnSpPr>
            <a:stCxn id="333" idx="3"/>
            <a:endCxn id="5" idx="2"/>
          </p:cNvCxnSpPr>
          <p:nvPr/>
        </p:nvCxnSpPr>
        <p:spPr>
          <a:xfrm flipV="1">
            <a:off x="7035789" y="1894055"/>
            <a:ext cx="7059753" cy="314439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4" name="Lige pilforbindelse 343"/>
          <p:cNvCxnSpPr>
            <a:cxnSpLocks/>
            <a:stCxn id="343" idx="3"/>
            <a:endCxn id="333" idx="1"/>
          </p:cNvCxnSpPr>
          <p:nvPr/>
        </p:nvCxnSpPr>
        <p:spPr>
          <a:xfrm>
            <a:off x="2414983" y="4138414"/>
            <a:ext cx="3169904" cy="90004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9" name="Lige pilforbindelse 378"/>
          <p:cNvCxnSpPr>
            <a:cxnSpLocks/>
            <a:stCxn id="378" idx="3"/>
            <a:endCxn id="333" idx="1"/>
          </p:cNvCxnSpPr>
          <p:nvPr/>
        </p:nvCxnSpPr>
        <p:spPr>
          <a:xfrm flipV="1">
            <a:off x="2393697" y="5038456"/>
            <a:ext cx="3191190" cy="375914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Lige pilforbindelse 258"/>
          <p:cNvCxnSpPr>
            <a:cxnSpLocks/>
            <a:stCxn id="258" idx="0"/>
            <a:endCxn id="49" idx="2"/>
          </p:cNvCxnSpPr>
          <p:nvPr/>
        </p:nvCxnSpPr>
        <p:spPr>
          <a:xfrm flipV="1">
            <a:off x="16388280" y="4772010"/>
            <a:ext cx="31905" cy="85420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Lige pilforbindelse 261"/>
          <p:cNvCxnSpPr>
            <a:cxnSpLocks/>
            <a:stCxn id="284" idx="3"/>
            <a:endCxn id="333" idx="1"/>
          </p:cNvCxnSpPr>
          <p:nvPr/>
        </p:nvCxnSpPr>
        <p:spPr>
          <a:xfrm flipV="1">
            <a:off x="3275386" y="5038456"/>
            <a:ext cx="2309501" cy="112755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Lige pilforbindelse 277"/>
          <p:cNvCxnSpPr>
            <a:stCxn id="277" idx="0"/>
            <a:endCxn id="280" idx="2"/>
          </p:cNvCxnSpPr>
          <p:nvPr/>
        </p:nvCxnSpPr>
        <p:spPr>
          <a:xfrm flipH="1" flipV="1">
            <a:off x="23008077" y="8483201"/>
            <a:ext cx="1367757" cy="321607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0" name="Afrundet rektangel 279"/>
          <p:cNvSpPr/>
          <p:nvPr/>
        </p:nvSpPr>
        <p:spPr>
          <a:xfrm>
            <a:off x="22109149" y="7966189"/>
            <a:ext cx="1797869" cy="51701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Fund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vedr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.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funktionel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præstation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og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aktivitet</a:t>
            </a:r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281" name="Lige pilforbindelse 280"/>
          <p:cNvCxnSpPr>
            <a:stCxn id="280" idx="0"/>
            <a:endCxn id="49" idx="3"/>
          </p:cNvCxnSpPr>
          <p:nvPr/>
        </p:nvCxnSpPr>
        <p:spPr>
          <a:xfrm flipH="1" flipV="1">
            <a:off x="16931405" y="4567294"/>
            <a:ext cx="6076674" cy="33988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5" name="Lige pilforbindelse 314"/>
          <p:cNvCxnSpPr>
            <a:cxnSpLocks/>
            <a:stCxn id="295" idx="0"/>
            <a:endCxn id="88" idx="2"/>
          </p:cNvCxnSpPr>
          <p:nvPr/>
        </p:nvCxnSpPr>
        <p:spPr>
          <a:xfrm flipH="1" flipV="1">
            <a:off x="12919381" y="8068803"/>
            <a:ext cx="8358923" cy="41908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Lige pilforbindelse 201"/>
          <p:cNvCxnSpPr>
            <a:cxnSpLocks/>
            <a:stCxn id="287" idx="0"/>
            <a:endCxn id="88" idx="2"/>
          </p:cNvCxnSpPr>
          <p:nvPr/>
        </p:nvCxnSpPr>
        <p:spPr>
          <a:xfrm flipH="1" flipV="1">
            <a:off x="12919381" y="8068803"/>
            <a:ext cx="4029611" cy="377502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Lige pilforbindelse 206"/>
          <p:cNvCxnSpPr>
            <a:cxnSpLocks/>
            <a:stCxn id="371" idx="0"/>
            <a:endCxn id="88" idx="2"/>
          </p:cNvCxnSpPr>
          <p:nvPr/>
        </p:nvCxnSpPr>
        <p:spPr>
          <a:xfrm flipH="1" flipV="1">
            <a:off x="12919381" y="8068803"/>
            <a:ext cx="330971" cy="15240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Lige pilforbindelse 224"/>
          <p:cNvCxnSpPr>
            <a:cxnSpLocks/>
            <a:stCxn id="224" idx="0"/>
            <a:endCxn id="88" idx="2"/>
          </p:cNvCxnSpPr>
          <p:nvPr/>
        </p:nvCxnSpPr>
        <p:spPr>
          <a:xfrm flipH="1" flipV="1">
            <a:off x="12919381" y="8068803"/>
            <a:ext cx="6299275" cy="37832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Lige pilforbindelse 262"/>
          <p:cNvCxnSpPr>
            <a:cxnSpLocks/>
            <a:stCxn id="260" idx="0"/>
            <a:endCxn id="287" idx="2"/>
          </p:cNvCxnSpPr>
          <p:nvPr/>
        </p:nvCxnSpPr>
        <p:spPr>
          <a:xfrm flipH="1" flipV="1">
            <a:off x="16948992" y="13047563"/>
            <a:ext cx="1754867" cy="76629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7" name="Lige pilforbindelse 326"/>
          <p:cNvCxnSpPr>
            <a:stCxn id="306" idx="0"/>
            <a:endCxn id="88" idx="2"/>
          </p:cNvCxnSpPr>
          <p:nvPr/>
        </p:nvCxnSpPr>
        <p:spPr>
          <a:xfrm flipV="1">
            <a:off x="10965185" y="8068803"/>
            <a:ext cx="1954196" cy="167220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3" name="Lige pilforbindelse 352"/>
          <p:cNvCxnSpPr>
            <a:cxnSpLocks/>
            <a:stCxn id="297" idx="3"/>
            <a:endCxn id="4" idx="1"/>
          </p:cNvCxnSpPr>
          <p:nvPr/>
        </p:nvCxnSpPr>
        <p:spPr>
          <a:xfrm flipV="1">
            <a:off x="8467853" y="272734"/>
            <a:ext cx="5116476" cy="231478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Gruppe 66"/>
          <p:cNvGrpSpPr/>
          <p:nvPr/>
        </p:nvGrpSpPr>
        <p:grpSpPr>
          <a:xfrm>
            <a:off x="8228887" y="3071490"/>
            <a:ext cx="1480609" cy="760765"/>
            <a:chOff x="11548326" y="3049658"/>
            <a:chExt cx="1218867" cy="592250"/>
          </a:xfrm>
          <a:noFill/>
        </p:grpSpPr>
        <p:sp>
          <p:nvSpPr>
            <p:cNvPr id="304" name="Afrundet rektangel 303"/>
            <p:cNvSpPr/>
            <p:nvPr/>
          </p:nvSpPr>
          <p:spPr>
            <a:xfrm>
              <a:off x="11655809" y="3143997"/>
              <a:ext cx="1022465" cy="409435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225552003 |  Wound finding (finding)|</a:t>
              </a:r>
            </a:p>
          </p:txBody>
        </p:sp>
        <p:sp>
          <p:nvSpPr>
            <p:cNvPr id="364" name="Afrundet rektangel 363"/>
            <p:cNvSpPr/>
            <p:nvPr/>
          </p:nvSpPr>
          <p:spPr>
            <a:xfrm>
              <a:off x="11548326" y="3049658"/>
              <a:ext cx="1218867" cy="592250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60" name="Gruppe 59"/>
          <p:cNvGrpSpPr/>
          <p:nvPr/>
        </p:nvGrpSpPr>
        <p:grpSpPr>
          <a:xfrm>
            <a:off x="13340723" y="3500005"/>
            <a:ext cx="1711518" cy="431309"/>
            <a:chOff x="11545377" y="4477775"/>
            <a:chExt cx="1578910" cy="1436449"/>
          </a:xfrm>
          <a:noFill/>
        </p:grpSpPr>
        <p:sp>
          <p:nvSpPr>
            <p:cNvPr id="252" name="Afrundet rektangel 251"/>
            <p:cNvSpPr/>
            <p:nvPr/>
          </p:nvSpPr>
          <p:spPr>
            <a:xfrm>
              <a:off x="11614085" y="4577774"/>
              <a:ext cx="1425614" cy="1179097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429040005 | </a:t>
              </a:r>
              <a:r>
                <a:rPr lang="en-GB" sz="1199" dirty="0" err="1">
                  <a:solidFill>
                    <a:prstClr val="black"/>
                  </a:solidFill>
                  <a:latin typeface="Calibri" panose="020F0502020204030204"/>
                </a:rPr>
                <a:t>ulcus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 |</a:t>
              </a:r>
            </a:p>
          </p:txBody>
        </p:sp>
        <p:sp>
          <p:nvSpPr>
            <p:cNvPr id="365" name="Afrundet rektangel 364"/>
            <p:cNvSpPr/>
            <p:nvPr/>
          </p:nvSpPr>
          <p:spPr>
            <a:xfrm>
              <a:off x="11545377" y="4477775"/>
              <a:ext cx="1578910" cy="1436449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464" name="Group 463">
            <a:extLst>
              <a:ext uri="{FF2B5EF4-FFF2-40B4-BE49-F238E27FC236}">
                <a16:creationId xmlns:a16="http://schemas.microsoft.com/office/drawing/2014/main" id="{34A74460-4A3F-6847-8144-EC5347070D0F}"/>
              </a:ext>
            </a:extLst>
          </p:cNvPr>
          <p:cNvGrpSpPr/>
          <p:nvPr/>
        </p:nvGrpSpPr>
        <p:grpSpPr>
          <a:xfrm>
            <a:off x="17473104" y="13718291"/>
            <a:ext cx="2525263" cy="1013936"/>
            <a:chOff x="24131341" y="12720856"/>
            <a:chExt cx="1904468" cy="743936"/>
          </a:xfrm>
          <a:noFill/>
        </p:grpSpPr>
        <p:sp>
          <p:nvSpPr>
            <p:cNvPr id="260" name="Afrundet rektangel 259"/>
            <p:cNvSpPr/>
            <p:nvPr/>
          </p:nvSpPr>
          <p:spPr>
            <a:xfrm>
              <a:off x="24186017" y="12790968"/>
              <a:ext cx="1747035" cy="586029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da-DK" sz="1199" dirty="0">
                  <a:solidFill>
                    <a:prstClr val="black"/>
                  </a:solidFill>
                  <a:latin typeface="Calibri" panose="020F0502020204030204"/>
                </a:rPr>
                <a:t>365365006|fund vedr. evne til at foretage indkøbsaktiviteter|</a:t>
              </a:r>
              <a:br>
                <a:rPr lang="da-DK" sz="1199" dirty="0">
                  <a:solidFill>
                    <a:prstClr val="black"/>
                  </a:solidFill>
                  <a:latin typeface="Calibri" panose="020F0502020204030204"/>
                </a:rPr>
              </a:br>
              <a:r>
                <a:rPr lang="da-DK" sz="1199" dirty="0">
                  <a:solidFill>
                    <a:prstClr val="black"/>
                  </a:solidFill>
                  <a:highlight>
                    <a:srgbClr val="D7D200"/>
                  </a:highlight>
                </a:rPr>
                <a:t>Skaffe sig varer og tjenesteydelser</a:t>
              </a:r>
              <a:endParaRPr lang="en-GB" sz="1199" i="1" dirty="0">
                <a:solidFill>
                  <a:prstClr val="black"/>
                </a:solidFill>
                <a:highlight>
                  <a:srgbClr val="D7D200"/>
                </a:highlight>
                <a:latin typeface="Calibri" panose="020F0502020204030204"/>
              </a:endParaRPr>
            </a:p>
          </p:txBody>
        </p:sp>
        <p:sp>
          <p:nvSpPr>
            <p:cNvPr id="367" name="Afrundet rektangel 366"/>
            <p:cNvSpPr/>
            <p:nvPr/>
          </p:nvSpPr>
          <p:spPr>
            <a:xfrm>
              <a:off x="24131341" y="12720856"/>
              <a:ext cx="1904468" cy="743936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46" name="Gruppe 45"/>
          <p:cNvGrpSpPr/>
          <p:nvPr/>
        </p:nvGrpSpPr>
        <p:grpSpPr>
          <a:xfrm>
            <a:off x="11995323" y="7123617"/>
            <a:ext cx="1831577" cy="987273"/>
            <a:chOff x="16412759" y="8525028"/>
            <a:chExt cx="1545471" cy="987298"/>
          </a:xfrm>
          <a:noFill/>
        </p:grpSpPr>
        <p:sp>
          <p:nvSpPr>
            <p:cNvPr id="88" name="Afrundet rektangel 87"/>
            <p:cNvSpPr/>
            <p:nvPr/>
          </p:nvSpPr>
          <p:spPr>
            <a:xfrm>
              <a:off x="16471344" y="8568697"/>
              <a:ext cx="1442256" cy="901541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da-DK" sz="1199" dirty="0">
                  <a:solidFill>
                    <a:prstClr val="black"/>
                  </a:solidFill>
                  <a:latin typeface="Calibri" panose="020F0502020204030204"/>
                </a:rPr>
                <a:t>118233009 | 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 Finding of activity of daily living (finding)</a:t>
              </a:r>
              <a:endParaRPr lang="da-DK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68" name="Afrundet rektangel 367"/>
            <p:cNvSpPr/>
            <p:nvPr/>
          </p:nvSpPr>
          <p:spPr>
            <a:xfrm>
              <a:off x="16412759" y="8525028"/>
              <a:ext cx="1545471" cy="987298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44" name="Gruppe 43"/>
          <p:cNvGrpSpPr/>
          <p:nvPr/>
        </p:nvGrpSpPr>
        <p:grpSpPr>
          <a:xfrm>
            <a:off x="23116686" y="11553541"/>
            <a:ext cx="2591233" cy="999506"/>
            <a:chOff x="20786898" y="8814925"/>
            <a:chExt cx="2297965" cy="710863"/>
          </a:xfrm>
          <a:noFill/>
        </p:grpSpPr>
        <p:sp>
          <p:nvSpPr>
            <p:cNvPr id="277" name="Afrundet rektangel 276"/>
            <p:cNvSpPr/>
            <p:nvPr/>
          </p:nvSpPr>
          <p:spPr>
            <a:xfrm>
              <a:off x="20889031" y="8918580"/>
              <a:ext cx="2029017" cy="517025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da-DK" sz="1199" dirty="0">
                  <a:solidFill>
                    <a:prstClr val="black"/>
                  </a:solidFill>
                  <a:latin typeface="Calibri" panose="020F0502020204030204"/>
                </a:rPr>
                <a:t>364832000 | Fund vedr. evne til at udføre </a:t>
              </a:r>
              <a:r>
                <a:rPr lang="da-DK" sz="1199" dirty="0" err="1">
                  <a:solidFill>
                    <a:prstClr val="black"/>
                  </a:solidFill>
                  <a:latin typeface="Calibri" panose="020F0502020204030204"/>
                </a:rPr>
                <a:t>grovmotoriske</a:t>
              </a:r>
              <a:r>
                <a:rPr lang="da-DK" sz="1199" dirty="0">
                  <a:solidFill>
                    <a:prstClr val="black"/>
                  </a:solidFill>
                  <a:latin typeface="Calibri" panose="020F0502020204030204"/>
                </a:rPr>
                <a:t> funktioner |</a:t>
              </a:r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69" name="Afrundet rektangel 368"/>
            <p:cNvSpPr/>
            <p:nvPr/>
          </p:nvSpPr>
          <p:spPr>
            <a:xfrm>
              <a:off x="20786898" y="8814925"/>
              <a:ext cx="2297965" cy="710863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43" name="Gruppe 42"/>
          <p:cNvGrpSpPr/>
          <p:nvPr/>
        </p:nvGrpSpPr>
        <p:grpSpPr>
          <a:xfrm>
            <a:off x="11995323" y="9592806"/>
            <a:ext cx="2510057" cy="957924"/>
            <a:chOff x="16722926" y="12356013"/>
            <a:chExt cx="1686704" cy="667859"/>
          </a:xfrm>
          <a:noFill/>
        </p:grpSpPr>
        <p:sp>
          <p:nvSpPr>
            <p:cNvPr id="206" name="Afrundet rektangel 205"/>
            <p:cNvSpPr/>
            <p:nvPr/>
          </p:nvSpPr>
          <p:spPr>
            <a:xfrm>
              <a:off x="16736043" y="12413475"/>
              <a:ext cx="1615202" cy="567653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365179009 | fund </a:t>
              </a:r>
              <a:r>
                <a:rPr lang="en-GB" sz="1199" dirty="0" err="1">
                  <a:solidFill>
                    <a:prstClr val="black"/>
                  </a:solidFill>
                  <a:latin typeface="Calibri" panose="020F0502020204030204"/>
                </a:rPr>
                <a:t>vedr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. </a:t>
              </a:r>
              <a:r>
                <a:rPr lang="en-GB" sz="1199" dirty="0" err="1">
                  <a:solidFill>
                    <a:prstClr val="black"/>
                  </a:solidFill>
                  <a:latin typeface="Calibri" panose="020F0502020204030204"/>
                </a:rPr>
                <a:t>evne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  <a:r>
                <a:rPr lang="en-GB" sz="1199" dirty="0" err="1">
                  <a:solidFill>
                    <a:prstClr val="black"/>
                  </a:solidFill>
                  <a:latin typeface="Calibri" panose="020F0502020204030204"/>
                </a:rPr>
                <a:t>til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 at </a:t>
              </a:r>
              <a:r>
                <a:rPr lang="en-GB" sz="1199" dirty="0" err="1">
                  <a:solidFill>
                    <a:prstClr val="black"/>
                  </a:solidFill>
                  <a:latin typeface="Calibri" panose="020F0502020204030204"/>
                </a:rPr>
                <a:t>udføre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  <a:r>
                <a:rPr lang="en-GB" sz="1199" dirty="0" err="1">
                  <a:solidFill>
                    <a:prstClr val="black"/>
                  </a:solidFill>
                  <a:latin typeface="Calibri" panose="020F0502020204030204"/>
                </a:rPr>
                <a:t>aktiviteter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  <a:r>
                <a:rPr lang="en-GB" sz="1199" dirty="0" err="1">
                  <a:solidFill>
                    <a:prstClr val="black"/>
                  </a:solidFill>
                  <a:latin typeface="Calibri" panose="020F0502020204030204"/>
                </a:rPr>
                <a:t>ifm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. </a:t>
              </a:r>
              <a:r>
                <a:rPr lang="en-GB" sz="1199" dirty="0" err="1">
                  <a:solidFill>
                    <a:prstClr val="black"/>
                  </a:solidFill>
                  <a:latin typeface="Calibri" panose="020F0502020204030204"/>
                </a:rPr>
                <a:t>personlig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  <a:r>
                <a:rPr lang="en-GB" sz="1199" dirty="0" err="1">
                  <a:solidFill>
                    <a:prstClr val="black"/>
                  </a:solidFill>
                  <a:latin typeface="Calibri" panose="020F0502020204030204"/>
                </a:rPr>
                <a:t>hygiejne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 |</a:t>
              </a:r>
            </a:p>
            <a:p>
              <a:pPr algn="ctr" defTabSz="1752053"/>
              <a:r>
                <a:rPr lang="en-GB" sz="1199" dirty="0" err="1">
                  <a:solidFill>
                    <a:prstClr val="black"/>
                  </a:solidFill>
                  <a:highlight>
                    <a:srgbClr val="D7D200"/>
                  </a:highlight>
                </a:rPr>
                <a:t>Kropspleje</a:t>
              </a:r>
              <a:endParaRPr lang="en-GB" sz="1199" dirty="0">
                <a:solidFill>
                  <a:prstClr val="black"/>
                </a:solidFill>
                <a:highlight>
                  <a:srgbClr val="D7D200"/>
                </a:highlight>
              </a:endParaRPr>
            </a:p>
          </p:txBody>
        </p:sp>
        <p:sp>
          <p:nvSpPr>
            <p:cNvPr id="371" name="Afrundet rektangel 370"/>
            <p:cNvSpPr/>
            <p:nvPr/>
          </p:nvSpPr>
          <p:spPr>
            <a:xfrm>
              <a:off x="16722926" y="12356013"/>
              <a:ext cx="1686704" cy="667859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55" name="Gruppe 54"/>
          <p:cNvGrpSpPr/>
          <p:nvPr/>
        </p:nvGrpSpPr>
        <p:grpSpPr>
          <a:xfrm>
            <a:off x="24951215" y="3004751"/>
            <a:ext cx="1600239" cy="982474"/>
            <a:chOff x="20931504" y="2740191"/>
            <a:chExt cx="1193066" cy="583714"/>
          </a:xfrm>
          <a:noFill/>
        </p:grpSpPr>
        <p:sp>
          <p:nvSpPr>
            <p:cNvPr id="10" name="Afrundet rektangel 9"/>
            <p:cNvSpPr/>
            <p:nvPr/>
          </p:nvSpPr>
          <p:spPr>
            <a:xfrm>
              <a:off x="20999745" y="2824404"/>
              <a:ext cx="1022465" cy="409435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</a:rPr>
                <a:t>107647005 |fund </a:t>
              </a:r>
              <a:r>
                <a:rPr lang="en-GB" sz="1199" dirty="0" err="1">
                  <a:solidFill>
                    <a:prstClr val="black"/>
                  </a:solidFill>
                </a:rPr>
                <a:t>vedr</a:t>
              </a:r>
              <a:r>
                <a:rPr lang="en-GB" sz="1199" dirty="0">
                  <a:solidFill>
                    <a:prstClr val="black"/>
                  </a:solidFill>
                </a:rPr>
                <a:t>. </a:t>
              </a:r>
              <a:r>
                <a:rPr lang="en-GB" sz="1199" dirty="0" err="1">
                  <a:solidFill>
                    <a:prstClr val="black"/>
                  </a:solidFill>
                </a:rPr>
                <a:t>vægt</a:t>
              </a:r>
              <a:r>
                <a:rPr lang="en-GB" sz="1199" dirty="0">
                  <a:solidFill>
                    <a:prstClr val="black"/>
                  </a:solidFill>
                </a:rPr>
                <a:t>|</a:t>
              </a:r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81" name="Afrundet rektangel 380"/>
            <p:cNvSpPr/>
            <p:nvPr/>
          </p:nvSpPr>
          <p:spPr>
            <a:xfrm>
              <a:off x="20931504" y="2740191"/>
              <a:ext cx="1193066" cy="583714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47" name="Gruppe 46"/>
          <p:cNvGrpSpPr/>
          <p:nvPr/>
        </p:nvGrpSpPr>
        <p:grpSpPr>
          <a:xfrm>
            <a:off x="10080808" y="9582419"/>
            <a:ext cx="1818744" cy="1137675"/>
            <a:chOff x="14266499" y="9704741"/>
            <a:chExt cx="1818792" cy="787084"/>
          </a:xfrm>
          <a:noFill/>
        </p:grpSpPr>
        <p:sp>
          <p:nvSpPr>
            <p:cNvPr id="306" name="Afrundet rektangel 305"/>
            <p:cNvSpPr/>
            <p:nvPr/>
          </p:nvSpPr>
          <p:spPr>
            <a:xfrm>
              <a:off x="14343298" y="9814458"/>
              <a:ext cx="1615202" cy="567653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365242003 |fund </a:t>
              </a:r>
              <a:r>
                <a:rPr lang="en-GB" sz="1199" dirty="0" err="1">
                  <a:solidFill>
                    <a:prstClr val="black"/>
                  </a:solidFill>
                  <a:latin typeface="Calibri" panose="020F0502020204030204"/>
                </a:rPr>
                <a:t>vedr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. </a:t>
              </a:r>
              <a:r>
                <a:rPr lang="en-GB" sz="1199" dirty="0" err="1">
                  <a:solidFill>
                    <a:prstClr val="black"/>
                  </a:solidFill>
                  <a:latin typeface="Calibri" panose="020F0502020204030204"/>
                </a:rPr>
                <a:t>evne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  <a:r>
                <a:rPr lang="en-GB" sz="1199" dirty="0" err="1">
                  <a:solidFill>
                    <a:prstClr val="black"/>
                  </a:solidFill>
                  <a:latin typeface="Calibri" panose="020F0502020204030204"/>
                </a:rPr>
                <a:t>til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 at </a:t>
              </a:r>
              <a:r>
                <a:rPr lang="en-GB" sz="1199" dirty="0" err="1">
                  <a:solidFill>
                    <a:prstClr val="black"/>
                  </a:solidFill>
                  <a:latin typeface="Calibri" panose="020F0502020204030204"/>
                </a:rPr>
                <a:t>klare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  <a:r>
                <a:rPr lang="en-GB" sz="1199" dirty="0" err="1">
                  <a:solidFill>
                    <a:prstClr val="black"/>
                  </a:solidFill>
                  <a:latin typeface="Calibri" panose="020F0502020204030204"/>
                </a:rPr>
                <a:t>huslige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  <a:r>
                <a:rPr lang="en-GB" sz="1199" dirty="0" err="1">
                  <a:solidFill>
                    <a:prstClr val="black"/>
                  </a:solidFill>
                  <a:latin typeface="Calibri" panose="020F0502020204030204"/>
                </a:rPr>
                <a:t>aktiviteter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|</a:t>
              </a:r>
            </a:p>
          </p:txBody>
        </p:sp>
        <p:sp>
          <p:nvSpPr>
            <p:cNvPr id="269" name="Afrundet rektangel 268"/>
            <p:cNvSpPr/>
            <p:nvPr/>
          </p:nvSpPr>
          <p:spPr>
            <a:xfrm>
              <a:off x="14266499" y="9704741"/>
              <a:ext cx="1818792" cy="787084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52" name="Gruppe 51"/>
          <p:cNvGrpSpPr/>
          <p:nvPr/>
        </p:nvGrpSpPr>
        <p:grpSpPr>
          <a:xfrm>
            <a:off x="23168704" y="3882596"/>
            <a:ext cx="1727989" cy="816634"/>
            <a:chOff x="21742948" y="4321591"/>
            <a:chExt cx="1379764" cy="517930"/>
          </a:xfrm>
          <a:noFill/>
        </p:grpSpPr>
        <p:sp>
          <p:nvSpPr>
            <p:cNvPr id="123" name="Afrundet rektangel 122"/>
            <p:cNvSpPr/>
            <p:nvPr/>
          </p:nvSpPr>
          <p:spPr>
            <a:xfrm>
              <a:off x="21848641" y="4371028"/>
              <a:ext cx="1177137" cy="409435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fr-FR" sz="1200" dirty="0"/>
                <a:t>300893006 |fund vedr. ernæring|</a:t>
              </a:r>
            </a:p>
          </p:txBody>
        </p:sp>
        <p:sp>
          <p:nvSpPr>
            <p:cNvPr id="282" name="Afrundet rektangel 281"/>
            <p:cNvSpPr/>
            <p:nvPr/>
          </p:nvSpPr>
          <p:spPr>
            <a:xfrm>
              <a:off x="21742948" y="4321591"/>
              <a:ext cx="1379764" cy="517930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1601C136-05A5-6B4F-9347-23A3C3039BA7}"/>
              </a:ext>
            </a:extLst>
          </p:cNvPr>
          <p:cNvGrpSpPr/>
          <p:nvPr/>
        </p:nvGrpSpPr>
        <p:grpSpPr>
          <a:xfrm>
            <a:off x="15479059" y="5552148"/>
            <a:ext cx="1825894" cy="812238"/>
            <a:chOff x="15202603" y="6445630"/>
            <a:chExt cx="1825943" cy="812259"/>
          </a:xfrm>
          <a:noFill/>
        </p:grpSpPr>
        <p:sp>
          <p:nvSpPr>
            <p:cNvPr id="258" name="Afrundet rektangel 257"/>
            <p:cNvSpPr/>
            <p:nvPr/>
          </p:nvSpPr>
          <p:spPr>
            <a:xfrm>
              <a:off x="15289356" y="6519691"/>
              <a:ext cx="1644998" cy="635554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fund </a:t>
              </a:r>
              <a:r>
                <a:rPr lang="en-GB" sz="1199" dirty="0" err="1">
                  <a:solidFill>
                    <a:prstClr val="black"/>
                  </a:solidFill>
                  <a:latin typeface="Calibri" panose="020F0502020204030204"/>
                </a:rPr>
                <a:t>vedr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. </a:t>
              </a:r>
              <a:r>
                <a:rPr lang="en-GB" sz="1199" dirty="0" err="1">
                  <a:solidFill>
                    <a:prstClr val="black"/>
                  </a:solidFill>
                  <a:latin typeface="Calibri" panose="020F0502020204030204"/>
                </a:rPr>
                <a:t>spisning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/-</a:t>
              </a:r>
              <a:r>
                <a:rPr lang="en-GB" sz="1199" dirty="0" err="1">
                  <a:solidFill>
                    <a:prstClr val="black"/>
                  </a:solidFill>
                  <a:latin typeface="Calibri" panose="020F0502020204030204"/>
                </a:rPr>
                <a:t>fødeindtagelse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/-</a:t>
              </a:r>
              <a:r>
                <a:rPr lang="en-GB" sz="1199" dirty="0" err="1">
                  <a:solidFill>
                    <a:prstClr val="black"/>
                  </a:solidFill>
                  <a:latin typeface="Calibri" panose="020F0502020204030204"/>
                </a:rPr>
                <a:t>væskeindtagelse</a:t>
              </a:r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86" name="Afrundet rektangel 285"/>
            <p:cNvSpPr/>
            <p:nvPr/>
          </p:nvSpPr>
          <p:spPr>
            <a:xfrm>
              <a:off x="15202603" y="6445630"/>
              <a:ext cx="1825943" cy="812259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51" name="Gruppe 50"/>
          <p:cNvGrpSpPr/>
          <p:nvPr/>
        </p:nvGrpSpPr>
        <p:grpSpPr>
          <a:xfrm>
            <a:off x="24146288" y="7491166"/>
            <a:ext cx="2591233" cy="1040290"/>
            <a:chOff x="21301013" y="7990522"/>
            <a:chExt cx="1724765" cy="610758"/>
          </a:xfrm>
          <a:noFill/>
        </p:grpSpPr>
        <p:sp>
          <p:nvSpPr>
            <p:cNvPr id="77" name="Afrundet rektangel 76"/>
            <p:cNvSpPr/>
            <p:nvPr/>
          </p:nvSpPr>
          <p:spPr>
            <a:xfrm>
              <a:off x="21341398" y="8074854"/>
              <a:ext cx="1623589" cy="444534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118199002 | fund </a:t>
              </a:r>
              <a:r>
                <a:rPr lang="en-GB" sz="1199" dirty="0" err="1">
                  <a:solidFill>
                    <a:prstClr val="black"/>
                  </a:solidFill>
                  <a:latin typeface="Calibri" panose="020F0502020204030204"/>
                </a:rPr>
                <a:t>vedr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. </a:t>
              </a:r>
              <a:r>
                <a:rPr lang="en-GB" sz="1199" dirty="0" err="1">
                  <a:solidFill>
                    <a:prstClr val="black"/>
                  </a:solidFill>
                  <a:latin typeface="Calibri" panose="020F0502020204030204"/>
                </a:rPr>
                <a:t>seksualitet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  <a:r>
                <a:rPr lang="en-GB" sz="1199" dirty="0" err="1">
                  <a:solidFill>
                    <a:prstClr val="black"/>
                  </a:solidFill>
                  <a:latin typeface="Calibri" panose="020F0502020204030204"/>
                </a:rPr>
                <a:t>og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  <a:r>
                <a:rPr lang="en-GB" sz="1199" dirty="0" err="1">
                  <a:solidFill>
                    <a:prstClr val="black"/>
                  </a:solidFill>
                  <a:latin typeface="Calibri" panose="020F0502020204030204"/>
                </a:rPr>
                <a:t>seksuel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  <a:r>
                <a:rPr lang="en-GB" sz="1199" dirty="0" err="1">
                  <a:solidFill>
                    <a:prstClr val="black"/>
                  </a:solidFill>
                  <a:latin typeface="Calibri" panose="020F0502020204030204"/>
                </a:rPr>
                <a:t>aktivitet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 |</a:t>
              </a:r>
              <a:endParaRPr lang="en-GB" sz="1199" i="1" dirty="0">
                <a:solidFill>
                  <a:prstClr val="black"/>
                </a:solidFill>
                <a:highlight>
                  <a:srgbClr val="ABDDEF"/>
                </a:highlight>
                <a:latin typeface="Calibri" panose="020F0502020204030204"/>
              </a:endParaRPr>
            </a:p>
          </p:txBody>
        </p:sp>
        <p:sp>
          <p:nvSpPr>
            <p:cNvPr id="302" name="Afrundet rektangel 301"/>
            <p:cNvSpPr/>
            <p:nvPr/>
          </p:nvSpPr>
          <p:spPr>
            <a:xfrm>
              <a:off x="21301013" y="7990522"/>
              <a:ext cx="1724765" cy="610758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53" name="Afrundet rektangel 52"/>
          <p:cNvSpPr/>
          <p:nvPr/>
        </p:nvSpPr>
        <p:spPr>
          <a:xfrm>
            <a:off x="20057812" y="4664015"/>
            <a:ext cx="2859367" cy="595511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118231006 |fund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vedr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.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kommunikation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|</a:t>
            </a:r>
          </a:p>
          <a:p>
            <a:pPr algn="ctr" defTabSz="1752053"/>
            <a:r>
              <a:rPr lang="en-GB" sz="1199" dirty="0" err="1">
                <a:solidFill>
                  <a:prstClr val="black"/>
                </a:solidFill>
                <a:highlight>
                  <a:srgbClr val="D7D200"/>
                </a:highlight>
              </a:rPr>
              <a:t>Anvende</a:t>
            </a:r>
            <a:r>
              <a:rPr lang="en-GB" sz="1199" dirty="0">
                <a:solidFill>
                  <a:prstClr val="black"/>
                </a:solidFill>
                <a:highlight>
                  <a:srgbClr val="D7D200"/>
                </a:highlight>
              </a:rPr>
              <a:t> </a:t>
            </a:r>
            <a:r>
              <a:rPr lang="en-GB" sz="1199" dirty="0" err="1">
                <a:solidFill>
                  <a:prstClr val="black"/>
                </a:solidFill>
                <a:highlight>
                  <a:srgbClr val="D7D200"/>
                </a:highlight>
              </a:rPr>
              <a:t>kommunikationsudstyr</a:t>
            </a:r>
            <a:r>
              <a:rPr lang="en-GB" sz="1199" dirty="0">
                <a:solidFill>
                  <a:prstClr val="black"/>
                </a:solidFill>
                <a:highlight>
                  <a:srgbClr val="D7D200"/>
                </a:highlight>
              </a:rPr>
              <a:t> </a:t>
            </a:r>
            <a:r>
              <a:rPr lang="en-GB" sz="1199" dirty="0" err="1">
                <a:solidFill>
                  <a:prstClr val="black"/>
                </a:solidFill>
                <a:highlight>
                  <a:srgbClr val="D7D200"/>
                </a:highlight>
              </a:rPr>
              <a:t>og</a:t>
            </a:r>
            <a:r>
              <a:rPr lang="en-GB" sz="1199" dirty="0">
                <a:solidFill>
                  <a:prstClr val="black"/>
                </a:solidFill>
                <a:highlight>
                  <a:srgbClr val="D7D200"/>
                </a:highlight>
              </a:rPr>
              <a:t> -</a:t>
            </a:r>
            <a:r>
              <a:rPr lang="en-GB" sz="1199" dirty="0" err="1">
                <a:solidFill>
                  <a:prstClr val="black"/>
                </a:solidFill>
                <a:highlight>
                  <a:srgbClr val="D7D200"/>
                </a:highlight>
              </a:rPr>
              <a:t>teknikker</a:t>
            </a:r>
            <a:endParaRPr lang="en-GB" sz="1199" dirty="0">
              <a:solidFill>
                <a:prstClr val="black"/>
              </a:solidFill>
              <a:highlight>
                <a:srgbClr val="D7D200"/>
              </a:highlight>
              <a:latin typeface="Calibri" panose="020F0502020204030204"/>
            </a:endParaRPr>
          </a:p>
        </p:txBody>
      </p:sp>
      <p:grpSp>
        <p:nvGrpSpPr>
          <p:cNvPr id="65" name="Gruppe 64"/>
          <p:cNvGrpSpPr/>
          <p:nvPr/>
        </p:nvGrpSpPr>
        <p:grpSpPr>
          <a:xfrm>
            <a:off x="15622706" y="2966117"/>
            <a:ext cx="1640192" cy="641591"/>
            <a:chOff x="14761874" y="4447760"/>
            <a:chExt cx="1497244" cy="550697"/>
          </a:xfrm>
          <a:noFill/>
        </p:grpSpPr>
        <p:sp>
          <p:nvSpPr>
            <p:cNvPr id="109" name="Afrundet rektangel 108"/>
            <p:cNvSpPr/>
            <p:nvPr/>
          </p:nvSpPr>
          <p:spPr>
            <a:xfrm>
              <a:off x="14876994" y="4533225"/>
              <a:ext cx="1303868" cy="408511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106168000 | Fund </a:t>
              </a:r>
              <a:r>
                <a:rPr lang="en-GB" sz="1199" dirty="0" err="1">
                  <a:solidFill>
                    <a:prstClr val="black"/>
                  </a:solidFill>
                  <a:latin typeface="Calibri" panose="020F0502020204030204"/>
                </a:rPr>
                <a:t>vedr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. </a:t>
              </a:r>
              <a:r>
                <a:rPr lang="en-GB" sz="1199" dirty="0" err="1">
                  <a:solidFill>
                    <a:prstClr val="black"/>
                  </a:solidFill>
                  <a:latin typeface="Calibri" panose="020F0502020204030204"/>
                </a:rPr>
                <a:t>søvn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 |</a:t>
              </a:r>
              <a:endParaRPr lang="en-GB" sz="1199" i="1" dirty="0">
                <a:solidFill>
                  <a:prstClr val="black"/>
                </a:solidFill>
                <a:highlight>
                  <a:srgbClr val="ABDDEF"/>
                </a:highlight>
                <a:latin typeface="Calibri" panose="020F0502020204030204"/>
              </a:endParaRPr>
            </a:p>
          </p:txBody>
        </p:sp>
        <p:sp>
          <p:nvSpPr>
            <p:cNvPr id="318" name="Afrundet rektangel 317"/>
            <p:cNvSpPr/>
            <p:nvPr/>
          </p:nvSpPr>
          <p:spPr>
            <a:xfrm>
              <a:off x="14761874" y="4447760"/>
              <a:ext cx="1497244" cy="550697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461" name="Group 460">
            <a:extLst>
              <a:ext uri="{FF2B5EF4-FFF2-40B4-BE49-F238E27FC236}">
                <a16:creationId xmlns:a16="http://schemas.microsoft.com/office/drawing/2014/main" id="{27A683CF-01E1-DA40-8F3E-5EF04ED1360A}"/>
              </a:ext>
            </a:extLst>
          </p:cNvPr>
          <p:cNvGrpSpPr/>
          <p:nvPr/>
        </p:nvGrpSpPr>
        <p:grpSpPr>
          <a:xfrm>
            <a:off x="20259865" y="12193195"/>
            <a:ext cx="2041518" cy="1349848"/>
            <a:chOff x="16585531" y="10392352"/>
            <a:chExt cx="2041572" cy="1349883"/>
          </a:xfrm>
          <a:noFill/>
        </p:grpSpPr>
        <p:sp>
          <p:nvSpPr>
            <p:cNvPr id="295" name="Afrundet rektangel 294"/>
            <p:cNvSpPr/>
            <p:nvPr/>
          </p:nvSpPr>
          <p:spPr>
            <a:xfrm>
              <a:off x="16665010" y="10458822"/>
              <a:ext cx="1877973" cy="1181164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da-DK" sz="1199" dirty="0">
                  <a:solidFill>
                    <a:prstClr val="black"/>
                  </a:solidFill>
                  <a:latin typeface="Calibri" panose="020F0502020204030204"/>
                </a:rPr>
                <a:t>365136007 | Fund vedr. evne til at udføre almindelige fysiske aktiviteter |</a:t>
              </a:r>
            </a:p>
            <a:p>
              <a:pPr algn="ctr" defTabSz="1752053"/>
              <a:r>
                <a:rPr lang="da-DK" sz="1199" dirty="0">
                  <a:solidFill>
                    <a:prstClr val="black"/>
                  </a:solidFill>
                  <a:highlight>
                    <a:srgbClr val="D7D200"/>
                  </a:highlight>
                  <a:latin typeface="Calibri" panose="020F0502020204030204"/>
                </a:rPr>
                <a:t>Løfte og bære</a:t>
              </a:r>
            </a:p>
          </p:txBody>
        </p:sp>
        <p:sp>
          <p:nvSpPr>
            <p:cNvPr id="340" name="Afrundet rektangel 366"/>
            <p:cNvSpPr/>
            <p:nvPr/>
          </p:nvSpPr>
          <p:spPr>
            <a:xfrm>
              <a:off x="16585531" y="10392352"/>
              <a:ext cx="2041572" cy="1349883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75" name="Gruppe 74"/>
          <p:cNvGrpSpPr/>
          <p:nvPr/>
        </p:nvGrpSpPr>
        <p:grpSpPr>
          <a:xfrm>
            <a:off x="273006" y="8438216"/>
            <a:ext cx="2281631" cy="737740"/>
            <a:chOff x="2878451" y="2338475"/>
            <a:chExt cx="1561055" cy="651731"/>
          </a:xfrm>
          <a:noFill/>
        </p:grpSpPr>
        <p:sp>
          <p:nvSpPr>
            <p:cNvPr id="378" name="Afrundet rektangel 377"/>
            <p:cNvSpPr/>
            <p:nvPr/>
          </p:nvSpPr>
          <p:spPr>
            <a:xfrm>
              <a:off x="2953468" y="2408627"/>
              <a:ext cx="1375925" cy="494674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386618008 |  Gastrointestinal tract finding (finding)|</a:t>
              </a:r>
            </a:p>
          </p:txBody>
        </p:sp>
        <p:sp>
          <p:nvSpPr>
            <p:cNvPr id="345" name="Afrundet rektangel 383"/>
            <p:cNvSpPr/>
            <p:nvPr/>
          </p:nvSpPr>
          <p:spPr>
            <a:xfrm>
              <a:off x="2878451" y="2338475"/>
              <a:ext cx="1561055" cy="651731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79" name="Gruppe 78"/>
          <p:cNvGrpSpPr/>
          <p:nvPr/>
        </p:nvGrpSpPr>
        <p:grpSpPr>
          <a:xfrm>
            <a:off x="267716" y="4696440"/>
            <a:ext cx="2037494" cy="854920"/>
            <a:chOff x="6659663" y="1490986"/>
            <a:chExt cx="1743535" cy="562244"/>
          </a:xfrm>
          <a:noFill/>
        </p:grpSpPr>
        <p:sp>
          <p:nvSpPr>
            <p:cNvPr id="334" name="Afrundet rektangel 333"/>
            <p:cNvSpPr/>
            <p:nvPr/>
          </p:nvSpPr>
          <p:spPr>
            <a:xfrm>
              <a:off x="6692985" y="1556074"/>
              <a:ext cx="1671502" cy="411479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106048009 |  Respiratory finding (finding)</a:t>
              </a:r>
            </a:p>
          </p:txBody>
        </p:sp>
        <p:sp>
          <p:nvSpPr>
            <p:cNvPr id="346" name="Afrundet rektangel 383"/>
            <p:cNvSpPr/>
            <p:nvPr/>
          </p:nvSpPr>
          <p:spPr>
            <a:xfrm>
              <a:off x="6659663" y="1490986"/>
              <a:ext cx="1743535" cy="562244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69" name="Gruppe 68"/>
          <p:cNvGrpSpPr/>
          <p:nvPr/>
        </p:nvGrpSpPr>
        <p:grpSpPr>
          <a:xfrm>
            <a:off x="172156" y="3700734"/>
            <a:ext cx="2301561" cy="854920"/>
            <a:chOff x="8522690" y="1612424"/>
            <a:chExt cx="1846068" cy="504481"/>
          </a:xfrm>
          <a:noFill/>
        </p:grpSpPr>
        <p:sp>
          <p:nvSpPr>
            <p:cNvPr id="343" name="Afrundet rektangel 342"/>
            <p:cNvSpPr/>
            <p:nvPr/>
          </p:nvSpPr>
          <p:spPr>
            <a:xfrm>
              <a:off x="8568404" y="1672269"/>
              <a:ext cx="1753244" cy="396853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106063007 | Cardiovascular finding (finding)</a:t>
              </a:r>
            </a:p>
          </p:txBody>
        </p:sp>
        <p:sp>
          <p:nvSpPr>
            <p:cNvPr id="347" name="Afrundet rektangel 383"/>
            <p:cNvSpPr/>
            <p:nvPr/>
          </p:nvSpPr>
          <p:spPr>
            <a:xfrm>
              <a:off x="8522690" y="1612424"/>
              <a:ext cx="1846068" cy="504481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27" name="Gruppe 26"/>
          <p:cNvGrpSpPr/>
          <p:nvPr/>
        </p:nvGrpSpPr>
        <p:grpSpPr>
          <a:xfrm>
            <a:off x="3030642" y="9550695"/>
            <a:ext cx="2437136" cy="938733"/>
            <a:chOff x="10623246" y="10129282"/>
            <a:chExt cx="1817685" cy="862358"/>
          </a:xfrm>
          <a:noFill/>
        </p:grpSpPr>
        <p:sp>
          <p:nvSpPr>
            <p:cNvPr id="188" name="Afrundet rektangel 187"/>
            <p:cNvSpPr/>
            <p:nvPr/>
          </p:nvSpPr>
          <p:spPr>
            <a:xfrm>
              <a:off x="10671941" y="10220639"/>
              <a:ext cx="1692191" cy="673282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373930000 |  Cognitive function finding (finding)</a:t>
              </a:r>
              <a:endParaRPr lang="en-GB" sz="1199" dirty="0">
                <a:solidFill>
                  <a:prstClr val="black"/>
                </a:solidFill>
                <a:highlight>
                  <a:srgbClr val="D7D200"/>
                </a:highlight>
              </a:endParaRPr>
            </a:p>
          </p:txBody>
        </p:sp>
        <p:sp>
          <p:nvSpPr>
            <p:cNvPr id="349" name="Afrundet rektangel 380"/>
            <p:cNvSpPr/>
            <p:nvPr/>
          </p:nvSpPr>
          <p:spPr>
            <a:xfrm>
              <a:off x="10623246" y="10129282"/>
              <a:ext cx="1817685" cy="862358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354" name="Lige pilforbindelse 198"/>
          <p:cNvCxnSpPr>
            <a:cxnSpLocks/>
            <a:stCxn id="351" idx="0"/>
            <a:endCxn id="361" idx="2"/>
          </p:cNvCxnSpPr>
          <p:nvPr/>
        </p:nvCxnSpPr>
        <p:spPr>
          <a:xfrm flipH="1" flipV="1">
            <a:off x="18528110" y="6393303"/>
            <a:ext cx="1282703" cy="52304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1" name="Afrundet rektangel 199"/>
          <p:cNvSpPr/>
          <p:nvPr/>
        </p:nvSpPr>
        <p:spPr>
          <a:xfrm>
            <a:off x="17843572" y="5876291"/>
            <a:ext cx="1369075" cy="51701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en-GB" sz="1199">
                <a:solidFill>
                  <a:prstClr val="black"/>
                </a:solidFill>
                <a:latin typeface="Calibri" panose="020F0502020204030204"/>
              </a:rPr>
              <a:t>fund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vedr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.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adfærd</a:t>
            </a:r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362" name="Lige pilforbindelse 200"/>
          <p:cNvCxnSpPr>
            <a:cxnSpLocks/>
            <a:stCxn id="361" idx="0"/>
            <a:endCxn id="49" idx="2"/>
          </p:cNvCxnSpPr>
          <p:nvPr/>
        </p:nvCxnSpPr>
        <p:spPr>
          <a:xfrm flipH="1" flipV="1">
            <a:off x="16420192" y="4772010"/>
            <a:ext cx="2107918" cy="110428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uppe 44"/>
          <p:cNvGrpSpPr/>
          <p:nvPr/>
        </p:nvGrpSpPr>
        <p:grpSpPr>
          <a:xfrm>
            <a:off x="18605172" y="6825342"/>
            <a:ext cx="2420723" cy="901519"/>
            <a:chOff x="18494289" y="8568696"/>
            <a:chExt cx="1819883" cy="743908"/>
          </a:xfrm>
          <a:noFill/>
        </p:grpSpPr>
        <p:sp>
          <p:nvSpPr>
            <p:cNvPr id="351" name="Afrundet rektangel 196"/>
            <p:cNvSpPr/>
            <p:nvPr/>
          </p:nvSpPr>
          <p:spPr>
            <a:xfrm>
              <a:off x="18583536" y="8643795"/>
              <a:ext cx="1634291" cy="572009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da-DK" sz="1199" dirty="0">
                  <a:solidFill>
                    <a:prstClr val="black"/>
                  </a:solidFill>
                  <a:latin typeface="Calibri" panose="020F0502020204030204"/>
                </a:rPr>
                <a:t>365949003 | fund vedr. helbredsrelateret adfærd |</a:t>
              </a:r>
            </a:p>
            <a:p>
              <a:pPr algn="ctr" defTabSz="1752053"/>
              <a:r>
                <a:rPr lang="da-DK" sz="1199" dirty="0">
                  <a:solidFill>
                    <a:prstClr val="black"/>
                  </a:solidFill>
                  <a:highlight>
                    <a:srgbClr val="D7D200"/>
                  </a:highlight>
                  <a:latin typeface="Calibri" panose="020F0502020204030204"/>
                </a:rPr>
                <a:t>Varetage egen sundhed</a:t>
              </a:r>
            </a:p>
          </p:txBody>
        </p:sp>
        <p:sp>
          <p:nvSpPr>
            <p:cNvPr id="363" name="Afrundet rektangel 315"/>
            <p:cNvSpPr/>
            <p:nvPr/>
          </p:nvSpPr>
          <p:spPr>
            <a:xfrm>
              <a:off x="18494289" y="8568696"/>
              <a:ext cx="1819883" cy="743908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242" name="Afrundet rektangel 5"/>
          <p:cNvSpPr/>
          <p:nvPr/>
        </p:nvSpPr>
        <p:spPr>
          <a:xfrm>
            <a:off x="20982730" y="3081306"/>
            <a:ext cx="1938989" cy="63162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da-DK" sz="1199" dirty="0">
                <a:solidFill>
                  <a:prstClr val="black"/>
                </a:solidFill>
                <a:latin typeface="Calibri" panose="020F0502020204030204"/>
              </a:rPr>
              <a:t>fund vedr. endokrine, ernæringsmæssige og metaboliske forhold</a:t>
            </a:r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243" name="Lige pilforbindelse 49"/>
          <p:cNvCxnSpPr>
            <a:cxnSpLocks/>
            <a:stCxn id="123" idx="0"/>
            <a:endCxn id="242" idx="3"/>
          </p:cNvCxnSpPr>
          <p:nvPr/>
        </p:nvCxnSpPr>
        <p:spPr>
          <a:xfrm flipH="1" flipV="1">
            <a:off x="22921719" y="3397121"/>
            <a:ext cx="1116465" cy="5634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uppe 24"/>
          <p:cNvGrpSpPr/>
          <p:nvPr/>
        </p:nvGrpSpPr>
        <p:grpSpPr>
          <a:xfrm>
            <a:off x="2941687" y="8358304"/>
            <a:ext cx="1961492" cy="951205"/>
            <a:chOff x="10577460" y="9208521"/>
            <a:chExt cx="1546233" cy="777797"/>
          </a:xfrm>
          <a:noFill/>
        </p:grpSpPr>
        <p:sp>
          <p:nvSpPr>
            <p:cNvPr id="171" name="Afrundet rektangel 170"/>
            <p:cNvSpPr/>
            <p:nvPr/>
          </p:nvSpPr>
          <p:spPr>
            <a:xfrm>
              <a:off x="10679091" y="9282029"/>
              <a:ext cx="1339943" cy="622270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225706007 |  Interpersonal relationship finding (finding)</a:t>
              </a:r>
            </a:p>
          </p:txBody>
        </p:sp>
        <p:sp>
          <p:nvSpPr>
            <p:cNvPr id="299" name="Afrundet rektangel 369"/>
            <p:cNvSpPr/>
            <p:nvPr/>
          </p:nvSpPr>
          <p:spPr>
            <a:xfrm>
              <a:off x="10577460" y="9208521"/>
              <a:ext cx="1546233" cy="777797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40" name="Gruppe 39"/>
          <p:cNvGrpSpPr/>
          <p:nvPr/>
        </p:nvGrpSpPr>
        <p:grpSpPr>
          <a:xfrm>
            <a:off x="4243073" y="11051272"/>
            <a:ext cx="1883968" cy="829371"/>
            <a:chOff x="11412198" y="12188848"/>
            <a:chExt cx="1627501" cy="519623"/>
          </a:xfrm>
          <a:noFill/>
        </p:grpSpPr>
        <p:sp>
          <p:nvSpPr>
            <p:cNvPr id="173" name="Afrundet rektangel 172"/>
            <p:cNvSpPr/>
            <p:nvPr/>
          </p:nvSpPr>
          <p:spPr>
            <a:xfrm>
              <a:off x="11483944" y="12244030"/>
              <a:ext cx="1453337" cy="408511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36456004 |  Mental state finding (finding)</a:t>
              </a:r>
            </a:p>
          </p:txBody>
        </p:sp>
        <p:sp>
          <p:nvSpPr>
            <p:cNvPr id="301" name="Afrundet rektangel 380"/>
            <p:cNvSpPr/>
            <p:nvPr/>
          </p:nvSpPr>
          <p:spPr>
            <a:xfrm>
              <a:off x="11412198" y="12188848"/>
              <a:ext cx="1627501" cy="519623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72" name="Gruppe 71"/>
          <p:cNvGrpSpPr/>
          <p:nvPr/>
        </p:nvGrpSpPr>
        <p:grpSpPr>
          <a:xfrm>
            <a:off x="8157908" y="4659697"/>
            <a:ext cx="2531880" cy="910031"/>
            <a:chOff x="6275238" y="5081270"/>
            <a:chExt cx="1880355" cy="730289"/>
          </a:xfrm>
          <a:noFill/>
        </p:grpSpPr>
        <p:sp>
          <p:nvSpPr>
            <p:cNvPr id="221" name="Afrundet rektangel 220"/>
            <p:cNvSpPr/>
            <p:nvPr/>
          </p:nvSpPr>
          <p:spPr>
            <a:xfrm>
              <a:off x="6365650" y="5173118"/>
              <a:ext cx="1679539" cy="549463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106147001 |   Sensory nervous system finding (finding)</a:t>
              </a:r>
            </a:p>
          </p:txBody>
        </p:sp>
        <p:sp>
          <p:nvSpPr>
            <p:cNvPr id="222" name="Afrundet rektangel 221"/>
            <p:cNvSpPr/>
            <p:nvPr/>
          </p:nvSpPr>
          <p:spPr>
            <a:xfrm>
              <a:off x="6275238" y="5081270"/>
              <a:ext cx="1880355" cy="730289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71" name="Gruppe 70"/>
          <p:cNvGrpSpPr/>
          <p:nvPr/>
        </p:nvGrpSpPr>
        <p:grpSpPr>
          <a:xfrm>
            <a:off x="4773533" y="5926558"/>
            <a:ext cx="1674385" cy="834115"/>
            <a:chOff x="5776443" y="3280312"/>
            <a:chExt cx="1561176" cy="562244"/>
          </a:xfrm>
          <a:noFill/>
        </p:grpSpPr>
        <p:sp>
          <p:nvSpPr>
            <p:cNvPr id="247" name="Afrundet rektangel 246"/>
            <p:cNvSpPr/>
            <p:nvPr/>
          </p:nvSpPr>
          <p:spPr>
            <a:xfrm>
              <a:off x="5868293" y="3315768"/>
              <a:ext cx="1375925" cy="494674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301978000 |  Finding of vision of eye (finding)</a:t>
              </a:r>
              <a:endParaRPr lang="en-GB" sz="1199" i="1" dirty="0">
                <a:solidFill>
                  <a:prstClr val="black"/>
                </a:solidFill>
                <a:highlight>
                  <a:srgbClr val="ABDDEF"/>
                </a:highlight>
                <a:latin typeface="Calibri" panose="020F0502020204030204"/>
              </a:endParaRPr>
            </a:p>
          </p:txBody>
        </p:sp>
        <p:sp>
          <p:nvSpPr>
            <p:cNvPr id="264" name="Afrundet rektangel 383"/>
            <p:cNvSpPr/>
            <p:nvPr/>
          </p:nvSpPr>
          <p:spPr>
            <a:xfrm>
              <a:off x="5776443" y="3280312"/>
              <a:ext cx="1561176" cy="562244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70" name="Gruppe 69"/>
          <p:cNvGrpSpPr/>
          <p:nvPr/>
        </p:nvGrpSpPr>
        <p:grpSpPr>
          <a:xfrm>
            <a:off x="6717100" y="5888768"/>
            <a:ext cx="1869074" cy="901378"/>
            <a:chOff x="7425156" y="3345783"/>
            <a:chExt cx="1561176" cy="562244"/>
          </a:xfrm>
          <a:noFill/>
        </p:grpSpPr>
        <p:sp>
          <p:nvSpPr>
            <p:cNvPr id="236" name="Afrundet rektangel 235"/>
            <p:cNvSpPr/>
            <p:nvPr/>
          </p:nvSpPr>
          <p:spPr>
            <a:xfrm>
              <a:off x="7513653" y="3381358"/>
              <a:ext cx="1375925" cy="494674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118230007 |  Hearing finding (finding)</a:t>
              </a:r>
              <a:endParaRPr lang="en-GB" sz="1199" i="1" dirty="0">
                <a:solidFill>
                  <a:prstClr val="black"/>
                </a:solidFill>
                <a:highlight>
                  <a:srgbClr val="ABDDEF"/>
                </a:highlight>
                <a:latin typeface="Calibri" panose="020F0502020204030204"/>
              </a:endParaRPr>
            </a:p>
          </p:txBody>
        </p:sp>
        <p:sp>
          <p:nvSpPr>
            <p:cNvPr id="265" name="Afrundet rektangel 383"/>
            <p:cNvSpPr/>
            <p:nvPr/>
          </p:nvSpPr>
          <p:spPr>
            <a:xfrm>
              <a:off x="7425156" y="3345783"/>
              <a:ext cx="1561176" cy="562244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66" name="Gruppe 65"/>
          <p:cNvGrpSpPr/>
          <p:nvPr/>
        </p:nvGrpSpPr>
        <p:grpSpPr>
          <a:xfrm>
            <a:off x="11155554" y="3879482"/>
            <a:ext cx="2165486" cy="614598"/>
            <a:chOff x="13489338" y="3828728"/>
            <a:chExt cx="1137925" cy="536341"/>
          </a:xfrm>
          <a:noFill/>
        </p:grpSpPr>
        <p:sp>
          <p:nvSpPr>
            <p:cNvPr id="293" name="Afrundet rektangel 292"/>
            <p:cNvSpPr/>
            <p:nvPr/>
          </p:nvSpPr>
          <p:spPr>
            <a:xfrm>
              <a:off x="13544469" y="3891426"/>
              <a:ext cx="1022465" cy="409435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</a:rPr>
                <a:t>415531008 | Skin AND/OR mucosa finding (finding)</a:t>
              </a:r>
            </a:p>
          </p:txBody>
        </p:sp>
        <p:sp>
          <p:nvSpPr>
            <p:cNvPr id="294" name="Afrundet rektangel 293"/>
            <p:cNvSpPr/>
            <p:nvPr/>
          </p:nvSpPr>
          <p:spPr>
            <a:xfrm>
              <a:off x="13489338" y="3828728"/>
              <a:ext cx="1137925" cy="536341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56" name="Gruppe 55"/>
          <p:cNvGrpSpPr/>
          <p:nvPr/>
        </p:nvGrpSpPr>
        <p:grpSpPr>
          <a:xfrm>
            <a:off x="24146288" y="1945351"/>
            <a:ext cx="2363424" cy="919915"/>
            <a:chOff x="20387821" y="1708450"/>
            <a:chExt cx="1525742" cy="586452"/>
          </a:xfrm>
          <a:noFill/>
        </p:grpSpPr>
        <p:sp>
          <p:nvSpPr>
            <p:cNvPr id="309" name="Afrundet rektangel 308"/>
            <p:cNvSpPr/>
            <p:nvPr/>
          </p:nvSpPr>
          <p:spPr>
            <a:xfrm>
              <a:off x="20442572" y="1774511"/>
              <a:ext cx="1406068" cy="449722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365386006 | fund </a:t>
              </a:r>
              <a:r>
                <a:rPr lang="en-GB" sz="1199" dirty="0" err="1">
                  <a:solidFill>
                    <a:prstClr val="black"/>
                  </a:solidFill>
                  <a:latin typeface="Calibri" panose="020F0502020204030204"/>
                </a:rPr>
                <a:t>vedr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. tolerance for </a:t>
              </a:r>
              <a:r>
                <a:rPr lang="en-GB" sz="1199" dirty="0" err="1">
                  <a:solidFill>
                    <a:prstClr val="black"/>
                  </a:solidFill>
                  <a:latin typeface="Calibri" panose="020F0502020204030204"/>
                </a:rPr>
                <a:t>fysisk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  <a:r>
                <a:rPr lang="en-GB" sz="1199" dirty="0" err="1">
                  <a:solidFill>
                    <a:prstClr val="black"/>
                  </a:solidFill>
                  <a:latin typeface="Calibri" panose="020F0502020204030204"/>
                </a:rPr>
                <a:t>aktivitet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 |</a:t>
              </a:r>
            </a:p>
            <a:p>
              <a:pPr algn="ctr" defTabSz="1752053"/>
              <a:r>
                <a:rPr lang="en-GB" sz="1199" dirty="0" err="1">
                  <a:solidFill>
                    <a:prstClr val="black"/>
                  </a:solidFill>
                  <a:highlight>
                    <a:srgbClr val="D7D200"/>
                  </a:highlight>
                </a:rPr>
                <a:t>Udholdenhed</a:t>
              </a:r>
              <a:endParaRPr lang="en-GB" sz="1199" dirty="0">
                <a:solidFill>
                  <a:prstClr val="black"/>
                </a:solidFill>
                <a:highlight>
                  <a:srgbClr val="D7D200"/>
                </a:highlight>
              </a:endParaRPr>
            </a:p>
          </p:txBody>
        </p:sp>
        <p:sp>
          <p:nvSpPr>
            <p:cNvPr id="314" name="Afrundet rektangel 313"/>
            <p:cNvSpPr/>
            <p:nvPr/>
          </p:nvSpPr>
          <p:spPr>
            <a:xfrm>
              <a:off x="20387821" y="1708450"/>
              <a:ext cx="1525742" cy="586452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317" name="Lige pilforbindelse 49"/>
          <p:cNvCxnSpPr>
            <a:cxnSpLocks/>
            <a:stCxn id="314" idx="1"/>
            <a:endCxn id="7" idx="3"/>
          </p:cNvCxnSpPr>
          <p:nvPr/>
        </p:nvCxnSpPr>
        <p:spPr>
          <a:xfrm flipH="1" flipV="1">
            <a:off x="19626960" y="2296455"/>
            <a:ext cx="4519328" cy="1088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9" name="Group 458">
            <a:extLst>
              <a:ext uri="{FF2B5EF4-FFF2-40B4-BE49-F238E27FC236}">
                <a16:creationId xmlns:a16="http://schemas.microsoft.com/office/drawing/2014/main" id="{7AEED48D-5A05-BF43-A424-5D4091AC3BC8}"/>
              </a:ext>
            </a:extLst>
          </p:cNvPr>
          <p:cNvGrpSpPr/>
          <p:nvPr/>
        </p:nvGrpSpPr>
        <p:grpSpPr>
          <a:xfrm>
            <a:off x="18328384" y="11788883"/>
            <a:ext cx="1820976" cy="1047827"/>
            <a:chOff x="19347906" y="11578102"/>
            <a:chExt cx="1821023" cy="1047856"/>
          </a:xfrm>
          <a:noFill/>
        </p:grpSpPr>
        <p:sp>
          <p:nvSpPr>
            <p:cNvPr id="224" name="Afrundet rektangel 223"/>
            <p:cNvSpPr/>
            <p:nvPr/>
          </p:nvSpPr>
          <p:spPr>
            <a:xfrm>
              <a:off x="19378956" y="11641265"/>
              <a:ext cx="1718490" cy="882826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da-DK" sz="1199" dirty="0">
                  <a:solidFill>
                    <a:prstClr val="black"/>
                  </a:solidFill>
                  <a:latin typeface="Calibri" panose="020F0502020204030204"/>
                </a:rPr>
                <a:t>365222007 | fund vedr. evne til at udføre påklædningsaktivitet |</a:t>
              </a:r>
            </a:p>
            <a:p>
              <a:pPr algn="ctr" defTabSz="1752053"/>
              <a:r>
                <a:rPr lang="da-DK" sz="1199" dirty="0">
                  <a:solidFill>
                    <a:prstClr val="black"/>
                  </a:solidFill>
                  <a:highlight>
                    <a:srgbClr val="D7D200"/>
                  </a:highlight>
                  <a:latin typeface="Calibri" panose="020F0502020204030204"/>
                </a:rPr>
                <a:t>Af- og påklædning</a:t>
              </a:r>
            </a:p>
          </p:txBody>
        </p:sp>
        <p:sp>
          <p:nvSpPr>
            <p:cNvPr id="249" name="Afrundet rektangel 366">
              <a:extLst>
                <a:ext uri="{FF2B5EF4-FFF2-40B4-BE49-F238E27FC236}">
                  <a16:creationId xmlns:a16="http://schemas.microsoft.com/office/drawing/2014/main" id="{89DC9D9C-D6CC-412F-A40B-34958916E943}"/>
                </a:ext>
              </a:extLst>
            </p:cNvPr>
            <p:cNvSpPr/>
            <p:nvPr/>
          </p:nvSpPr>
          <p:spPr>
            <a:xfrm>
              <a:off x="19347906" y="11578102"/>
              <a:ext cx="1821023" cy="1047856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154" name="Gruppe 153">
            <a:extLst>
              <a:ext uri="{FF2B5EF4-FFF2-40B4-BE49-F238E27FC236}">
                <a16:creationId xmlns:a16="http://schemas.microsoft.com/office/drawing/2014/main" id="{D5087064-A30F-496C-AA91-7D062747D35A}"/>
              </a:ext>
            </a:extLst>
          </p:cNvPr>
          <p:cNvGrpSpPr/>
          <p:nvPr/>
        </p:nvGrpSpPr>
        <p:grpSpPr>
          <a:xfrm>
            <a:off x="18174411" y="3380137"/>
            <a:ext cx="2487660" cy="851840"/>
            <a:chOff x="21403644" y="6639631"/>
            <a:chExt cx="2393383" cy="837405"/>
          </a:xfrm>
          <a:noFill/>
        </p:grpSpPr>
        <p:sp>
          <p:nvSpPr>
            <p:cNvPr id="155" name="Afrundet rektangel 52">
              <a:extLst>
                <a:ext uri="{FF2B5EF4-FFF2-40B4-BE49-F238E27FC236}">
                  <a16:creationId xmlns:a16="http://schemas.microsoft.com/office/drawing/2014/main" id="{29FE9042-8AC2-4F69-80A0-F75D48CEE0FE}"/>
                </a:ext>
              </a:extLst>
            </p:cNvPr>
            <p:cNvSpPr/>
            <p:nvPr/>
          </p:nvSpPr>
          <p:spPr>
            <a:xfrm>
              <a:off x="21465899" y="6710884"/>
              <a:ext cx="2246254" cy="665187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da-DK" sz="1199" dirty="0">
                  <a:solidFill>
                    <a:prstClr val="black"/>
                  </a:solidFill>
                  <a:latin typeface="Calibri" panose="020F0502020204030204"/>
                </a:rPr>
                <a:t>284530008 |fund vedr. kommunikation, tale og sprog|</a:t>
              </a:r>
              <a:br>
                <a:rPr lang="da-DK" sz="1199" dirty="0">
                  <a:solidFill>
                    <a:prstClr val="black"/>
                  </a:solidFill>
                  <a:latin typeface="Calibri" panose="020F0502020204030204"/>
                </a:rPr>
              </a:br>
              <a:endParaRPr lang="en-GB" sz="1199" i="1" dirty="0">
                <a:solidFill>
                  <a:prstClr val="black"/>
                </a:solidFill>
                <a:highlight>
                  <a:srgbClr val="ABDDEF"/>
                </a:highlight>
                <a:latin typeface="Calibri" panose="020F0502020204030204"/>
              </a:endParaRPr>
            </a:p>
          </p:txBody>
        </p:sp>
        <p:sp>
          <p:nvSpPr>
            <p:cNvPr id="156" name="Afrundet rektangel 315">
              <a:extLst>
                <a:ext uri="{FF2B5EF4-FFF2-40B4-BE49-F238E27FC236}">
                  <a16:creationId xmlns:a16="http://schemas.microsoft.com/office/drawing/2014/main" id="{001A7128-232D-4643-9A73-16B57E84893C}"/>
                </a:ext>
              </a:extLst>
            </p:cNvPr>
            <p:cNvSpPr/>
            <p:nvPr/>
          </p:nvSpPr>
          <p:spPr>
            <a:xfrm>
              <a:off x="21403644" y="6639631"/>
              <a:ext cx="2393383" cy="837405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157" name="Lige pilforbindelse 156">
            <a:extLst>
              <a:ext uri="{FF2B5EF4-FFF2-40B4-BE49-F238E27FC236}">
                <a16:creationId xmlns:a16="http://schemas.microsoft.com/office/drawing/2014/main" id="{ECC0B60E-E897-4B20-B8F2-43FC431437E9}"/>
              </a:ext>
            </a:extLst>
          </p:cNvPr>
          <p:cNvCxnSpPr>
            <a:cxnSpLocks/>
            <a:stCxn id="155" idx="0"/>
            <a:endCxn id="7" idx="2"/>
          </p:cNvCxnSpPr>
          <p:nvPr/>
        </p:nvCxnSpPr>
        <p:spPr>
          <a:xfrm flipH="1" flipV="1">
            <a:off x="18651264" y="2521108"/>
            <a:ext cx="755222" cy="93150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Lige pilforbindelse 159">
            <a:extLst>
              <a:ext uri="{FF2B5EF4-FFF2-40B4-BE49-F238E27FC236}">
                <a16:creationId xmlns:a16="http://schemas.microsoft.com/office/drawing/2014/main" id="{60440D73-8FB2-46DD-8B52-D499DE0EB15B}"/>
              </a:ext>
            </a:extLst>
          </p:cNvPr>
          <p:cNvCxnSpPr>
            <a:cxnSpLocks/>
            <a:stCxn id="53" idx="0"/>
            <a:endCxn id="155" idx="2"/>
          </p:cNvCxnSpPr>
          <p:nvPr/>
        </p:nvCxnSpPr>
        <p:spPr>
          <a:xfrm flipH="1" flipV="1">
            <a:off x="19406486" y="4129271"/>
            <a:ext cx="2081010" cy="5347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3" name="Gruppe 162">
            <a:extLst>
              <a:ext uri="{FF2B5EF4-FFF2-40B4-BE49-F238E27FC236}">
                <a16:creationId xmlns:a16="http://schemas.microsoft.com/office/drawing/2014/main" id="{6781B975-DFE2-4D2F-BA10-237356F79A4B}"/>
              </a:ext>
            </a:extLst>
          </p:cNvPr>
          <p:cNvGrpSpPr/>
          <p:nvPr/>
        </p:nvGrpSpPr>
        <p:grpSpPr>
          <a:xfrm>
            <a:off x="24084849" y="6131901"/>
            <a:ext cx="2557567" cy="983115"/>
            <a:chOff x="21403644" y="6639631"/>
            <a:chExt cx="2393383" cy="837405"/>
          </a:xfrm>
          <a:noFill/>
        </p:grpSpPr>
        <p:sp>
          <p:nvSpPr>
            <p:cNvPr id="164" name="Afrundet rektangel 52">
              <a:extLst>
                <a:ext uri="{FF2B5EF4-FFF2-40B4-BE49-F238E27FC236}">
                  <a16:creationId xmlns:a16="http://schemas.microsoft.com/office/drawing/2014/main" id="{347B92CD-C194-4D15-B3B6-E012A76CB207}"/>
                </a:ext>
              </a:extLst>
            </p:cNvPr>
            <p:cNvSpPr/>
            <p:nvPr/>
          </p:nvSpPr>
          <p:spPr>
            <a:xfrm>
              <a:off x="21465899" y="6710884"/>
              <a:ext cx="2246254" cy="665187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fr-FR" sz="1200" dirty="0"/>
                <a:t>298314008 |fund vedr. koordination/mangel på koordination|</a:t>
              </a:r>
            </a:p>
          </p:txBody>
        </p:sp>
        <p:sp>
          <p:nvSpPr>
            <p:cNvPr id="165" name="Afrundet rektangel 315">
              <a:extLst>
                <a:ext uri="{FF2B5EF4-FFF2-40B4-BE49-F238E27FC236}">
                  <a16:creationId xmlns:a16="http://schemas.microsoft.com/office/drawing/2014/main" id="{13F4DEC5-56B9-4F91-A9BE-3EE872D631A2}"/>
                </a:ext>
              </a:extLst>
            </p:cNvPr>
            <p:cNvSpPr/>
            <p:nvPr/>
          </p:nvSpPr>
          <p:spPr>
            <a:xfrm>
              <a:off x="21403644" y="6639631"/>
              <a:ext cx="2393383" cy="837405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166" name="Lige pilforbindelse 165">
            <a:extLst>
              <a:ext uri="{FF2B5EF4-FFF2-40B4-BE49-F238E27FC236}">
                <a16:creationId xmlns:a16="http://schemas.microsoft.com/office/drawing/2014/main" id="{C46DD722-354D-4315-ABE4-081C6AB75D06}"/>
              </a:ext>
            </a:extLst>
          </p:cNvPr>
          <p:cNvCxnSpPr>
            <a:cxnSpLocks/>
            <a:stCxn id="165" idx="0"/>
            <a:endCxn id="7" idx="2"/>
          </p:cNvCxnSpPr>
          <p:nvPr/>
        </p:nvCxnSpPr>
        <p:spPr>
          <a:xfrm flipH="1" flipV="1">
            <a:off x="18651262" y="2521114"/>
            <a:ext cx="6712371" cy="36107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0" name="Gruppe 169">
            <a:extLst>
              <a:ext uri="{FF2B5EF4-FFF2-40B4-BE49-F238E27FC236}">
                <a16:creationId xmlns:a16="http://schemas.microsoft.com/office/drawing/2014/main" id="{5114B4C2-83C8-48BC-BC38-36BAA20BE65B}"/>
              </a:ext>
            </a:extLst>
          </p:cNvPr>
          <p:cNvGrpSpPr/>
          <p:nvPr/>
        </p:nvGrpSpPr>
        <p:grpSpPr>
          <a:xfrm>
            <a:off x="21419353" y="5708563"/>
            <a:ext cx="2487660" cy="851840"/>
            <a:chOff x="21403644" y="6639631"/>
            <a:chExt cx="2393383" cy="837405"/>
          </a:xfrm>
          <a:noFill/>
        </p:grpSpPr>
        <p:sp>
          <p:nvSpPr>
            <p:cNvPr id="172" name="Afrundet rektangel 52">
              <a:extLst>
                <a:ext uri="{FF2B5EF4-FFF2-40B4-BE49-F238E27FC236}">
                  <a16:creationId xmlns:a16="http://schemas.microsoft.com/office/drawing/2014/main" id="{13EDD2BF-EB9C-4A07-87A2-946135FEE469}"/>
                </a:ext>
              </a:extLst>
            </p:cNvPr>
            <p:cNvSpPr/>
            <p:nvPr/>
          </p:nvSpPr>
          <p:spPr>
            <a:xfrm>
              <a:off x="21465899" y="6710884"/>
              <a:ext cx="2246254" cy="665187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106137004 |fund </a:t>
              </a:r>
              <a:r>
                <a:rPr lang="en-GB" sz="1199" dirty="0" err="1">
                  <a:solidFill>
                    <a:prstClr val="black"/>
                  </a:solidFill>
                  <a:latin typeface="Calibri" panose="020F0502020204030204"/>
                </a:rPr>
                <a:t>vedr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. </a:t>
              </a:r>
              <a:r>
                <a:rPr lang="en-GB" sz="1199" dirty="0" err="1">
                  <a:solidFill>
                    <a:prstClr val="black"/>
                  </a:solidFill>
                  <a:latin typeface="Calibri" panose="020F0502020204030204"/>
                </a:rPr>
                <a:t>intelligens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|</a:t>
              </a:r>
              <a:endParaRPr lang="da-DK" sz="1199" i="1" dirty="0">
                <a:solidFill>
                  <a:prstClr val="black"/>
                </a:solidFill>
                <a:highlight>
                  <a:srgbClr val="ABDDEF"/>
                </a:highlight>
                <a:latin typeface="Calibri" panose="020F0502020204030204"/>
              </a:endParaRPr>
            </a:p>
          </p:txBody>
        </p:sp>
        <p:sp>
          <p:nvSpPr>
            <p:cNvPr id="176" name="Afrundet rektangel 315">
              <a:extLst>
                <a:ext uri="{FF2B5EF4-FFF2-40B4-BE49-F238E27FC236}">
                  <a16:creationId xmlns:a16="http://schemas.microsoft.com/office/drawing/2014/main" id="{0DEE74C4-8AC4-48CD-ABC6-BC783239F867}"/>
                </a:ext>
              </a:extLst>
            </p:cNvPr>
            <p:cNvSpPr/>
            <p:nvPr/>
          </p:nvSpPr>
          <p:spPr>
            <a:xfrm>
              <a:off x="21403644" y="6639631"/>
              <a:ext cx="2393383" cy="837405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177" name="Lige pilforbindelse 176">
            <a:extLst>
              <a:ext uri="{FF2B5EF4-FFF2-40B4-BE49-F238E27FC236}">
                <a16:creationId xmlns:a16="http://schemas.microsoft.com/office/drawing/2014/main" id="{0DEC4FBD-D81E-4DD1-9D1F-D9338A07BE77}"/>
              </a:ext>
            </a:extLst>
          </p:cNvPr>
          <p:cNvCxnSpPr>
            <a:cxnSpLocks/>
            <a:stCxn id="176" idx="0"/>
            <a:endCxn id="49" idx="3"/>
          </p:cNvCxnSpPr>
          <p:nvPr/>
        </p:nvCxnSpPr>
        <p:spPr>
          <a:xfrm flipH="1" flipV="1">
            <a:off x="16931406" y="4567299"/>
            <a:ext cx="5731777" cy="114126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7" name="Gruppe 186">
            <a:extLst>
              <a:ext uri="{FF2B5EF4-FFF2-40B4-BE49-F238E27FC236}">
                <a16:creationId xmlns:a16="http://schemas.microsoft.com/office/drawing/2014/main" id="{78AF29DE-5ADD-42C4-B1D3-907A2A7A916E}"/>
              </a:ext>
            </a:extLst>
          </p:cNvPr>
          <p:cNvGrpSpPr/>
          <p:nvPr/>
        </p:nvGrpSpPr>
        <p:grpSpPr>
          <a:xfrm>
            <a:off x="7979132" y="8740972"/>
            <a:ext cx="2487660" cy="851840"/>
            <a:chOff x="21403644" y="6639631"/>
            <a:chExt cx="2393383" cy="837405"/>
          </a:xfrm>
          <a:noFill/>
        </p:grpSpPr>
        <p:sp>
          <p:nvSpPr>
            <p:cNvPr id="190" name="Afrundet rektangel 52">
              <a:extLst>
                <a:ext uri="{FF2B5EF4-FFF2-40B4-BE49-F238E27FC236}">
                  <a16:creationId xmlns:a16="http://schemas.microsoft.com/office/drawing/2014/main" id="{EDD361E2-C639-4576-A5CF-469C25EB9A6D}"/>
                </a:ext>
              </a:extLst>
            </p:cNvPr>
            <p:cNvSpPr/>
            <p:nvPr/>
          </p:nvSpPr>
          <p:spPr>
            <a:xfrm>
              <a:off x="21465899" y="6710884"/>
              <a:ext cx="2246254" cy="665187"/>
            </a:xfrm>
            <a:prstGeom prst="round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284465006 | Finding relating to psychosocial functioning (finding)</a:t>
              </a:r>
              <a:endParaRPr lang="en-GB" sz="1199" i="1" dirty="0">
                <a:solidFill>
                  <a:prstClr val="black"/>
                </a:solidFill>
                <a:highlight>
                  <a:srgbClr val="ABDDEF"/>
                </a:highlight>
                <a:latin typeface="Calibri" panose="020F0502020204030204"/>
              </a:endParaRPr>
            </a:p>
          </p:txBody>
        </p:sp>
        <p:sp>
          <p:nvSpPr>
            <p:cNvPr id="191" name="Afrundet rektangel 315">
              <a:extLst>
                <a:ext uri="{FF2B5EF4-FFF2-40B4-BE49-F238E27FC236}">
                  <a16:creationId xmlns:a16="http://schemas.microsoft.com/office/drawing/2014/main" id="{D8DC2386-2FB6-41C5-92BF-8A322C803F93}"/>
                </a:ext>
              </a:extLst>
            </p:cNvPr>
            <p:cNvSpPr/>
            <p:nvPr/>
          </p:nvSpPr>
          <p:spPr>
            <a:xfrm>
              <a:off x="21403644" y="6639631"/>
              <a:ext cx="2393383" cy="837405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192" name="Lige pilforbindelse 191">
            <a:extLst>
              <a:ext uri="{FF2B5EF4-FFF2-40B4-BE49-F238E27FC236}">
                <a16:creationId xmlns:a16="http://schemas.microsoft.com/office/drawing/2014/main" id="{4E8400E6-0C0A-40A4-B194-0F9C64567BA3}"/>
              </a:ext>
            </a:extLst>
          </p:cNvPr>
          <p:cNvCxnSpPr>
            <a:cxnSpLocks/>
            <a:stCxn id="190" idx="0"/>
          </p:cNvCxnSpPr>
          <p:nvPr/>
        </p:nvCxnSpPr>
        <p:spPr>
          <a:xfrm flipH="1" flipV="1">
            <a:off x="7646689" y="8267951"/>
            <a:ext cx="1564520" cy="5455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4" name="Gruppe 193">
            <a:extLst>
              <a:ext uri="{FF2B5EF4-FFF2-40B4-BE49-F238E27FC236}">
                <a16:creationId xmlns:a16="http://schemas.microsoft.com/office/drawing/2014/main" id="{FFB5BFC1-1143-4658-AAC9-DF253752473E}"/>
              </a:ext>
            </a:extLst>
          </p:cNvPr>
          <p:cNvGrpSpPr/>
          <p:nvPr/>
        </p:nvGrpSpPr>
        <p:grpSpPr>
          <a:xfrm>
            <a:off x="6199579" y="9835458"/>
            <a:ext cx="2487660" cy="851840"/>
            <a:chOff x="21403644" y="6639631"/>
            <a:chExt cx="2393383" cy="837405"/>
          </a:xfrm>
          <a:noFill/>
        </p:grpSpPr>
        <p:sp>
          <p:nvSpPr>
            <p:cNvPr id="197" name="Afrundet rektangel 52">
              <a:extLst>
                <a:ext uri="{FF2B5EF4-FFF2-40B4-BE49-F238E27FC236}">
                  <a16:creationId xmlns:a16="http://schemas.microsoft.com/office/drawing/2014/main" id="{4B710BB8-C198-48EB-97E1-4696F84E0352}"/>
                </a:ext>
              </a:extLst>
            </p:cNvPr>
            <p:cNvSpPr/>
            <p:nvPr/>
          </p:nvSpPr>
          <p:spPr>
            <a:xfrm>
              <a:off x="21465899" y="6710884"/>
              <a:ext cx="2246254" cy="665187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365934006 | Finding related to awareness of self (finding)</a:t>
              </a:r>
              <a:endParaRPr lang="en-GB" sz="1199" i="1" dirty="0">
                <a:solidFill>
                  <a:prstClr val="black"/>
                </a:solidFill>
                <a:highlight>
                  <a:srgbClr val="ABDDEF"/>
                </a:highlight>
                <a:latin typeface="Calibri" panose="020F0502020204030204"/>
              </a:endParaRPr>
            </a:p>
          </p:txBody>
        </p:sp>
        <p:sp>
          <p:nvSpPr>
            <p:cNvPr id="198" name="Afrundet rektangel 315">
              <a:extLst>
                <a:ext uri="{FF2B5EF4-FFF2-40B4-BE49-F238E27FC236}">
                  <a16:creationId xmlns:a16="http://schemas.microsoft.com/office/drawing/2014/main" id="{59B5C17A-DAC3-4033-B38F-5E26B50222B4}"/>
                </a:ext>
              </a:extLst>
            </p:cNvPr>
            <p:cNvSpPr/>
            <p:nvPr/>
          </p:nvSpPr>
          <p:spPr>
            <a:xfrm>
              <a:off x="21403644" y="6639631"/>
              <a:ext cx="2393383" cy="837405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199" name="Lige pilforbindelse 198">
            <a:extLst>
              <a:ext uri="{FF2B5EF4-FFF2-40B4-BE49-F238E27FC236}">
                <a16:creationId xmlns:a16="http://schemas.microsoft.com/office/drawing/2014/main" id="{4041B9A3-0EB8-4470-9E54-EDE7846197D9}"/>
              </a:ext>
            </a:extLst>
          </p:cNvPr>
          <p:cNvCxnSpPr>
            <a:cxnSpLocks/>
            <a:stCxn id="197" idx="0"/>
          </p:cNvCxnSpPr>
          <p:nvPr/>
        </p:nvCxnSpPr>
        <p:spPr>
          <a:xfrm flipV="1">
            <a:off x="7431662" y="8267945"/>
            <a:ext cx="215033" cy="163998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Lige pilforbindelse 384">
            <a:extLst>
              <a:ext uri="{FF2B5EF4-FFF2-40B4-BE49-F238E27FC236}">
                <a16:creationId xmlns:a16="http://schemas.microsoft.com/office/drawing/2014/main" id="{6F0E9CF0-F8A5-4CBE-BEEF-92970A9FBABC}"/>
              </a:ext>
            </a:extLst>
          </p:cNvPr>
          <p:cNvCxnSpPr>
            <a:cxnSpLocks/>
            <a:stCxn id="291" idx="3"/>
            <a:endCxn id="297" idx="1"/>
          </p:cNvCxnSpPr>
          <p:nvPr/>
        </p:nvCxnSpPr>
        <p:spPr>
          <a:xfrm>
            <a:off x="2552233" y="424022"/>
            <a:ext cx="3580885" cy="21635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7" name="Afrundet rektangel 52">
            <a:extLst>
              <a:ext uri="{FF2B5EF4-FFF2-40B4-BE49-F238E27FC236}">
                <a16:creationId xmlns:a16="http://schemas.microsoft.com/office/drawing/2014/main" id="{5B5A46D7-2EC9-E24F-91F2-7E23F81A43C6}"/>
              </a:ext>
            </a:extLst>
          </p:cNvPr>
          <p:cNvSpPr/>
          <p:nvPr/>
        </p:nvSpPr>
        <p:spPr>
          <a:xfrm>
            <a:off x="8485806" y="10948303"/>
            <a:ext cx="2334736" cy="67665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365996006 | Finding of interaction with others (finding)</a:t>
            </a:r>
            <a:endParaRPr lang="en-GB" sz="1199" i="1" dirty="0">
              <a:solidFill>
                <a:prstClr val="black"/>
              </a:solidFill>
              <a:highlight>
                <a:srgbClr val="ABDDEF"/>
              </a:highlight>
              <a:latin typeface="Calibri" panose="020F0502020204030204"/>
            </a:endParaRPr>
          </a:p>
        </p:txBody>
      </p:sp>
      <p:cxnSp>
        <p:nvCxnSpPr>
          <p:cNvPr id="267" name="Lige pilforbindelse 176">
            <a:extLst>
              <a:ext uri="{FF2B5EF4-FFF2-40B4-BE49-F238E27FC236}">
                <a16:creationId xmlns:a16="http://schemas.microsoft.com/office/drawing/2014/main" id="{79221D64-D154-3D4A-BB8F-47ED5107E03B}"/>
              </a:ext>
            </a:extLst>
          </p:cNvPr>
          <p:cNvCxnSpPr>
            <a:cxnSpLocks/>
            <a:stCxn id="257" idx="0"/>
            <a:endCxn id="191" idx="2"/>
          </p:cNvCxnSpPr>
          <p:nvPr/>
        </p:nvCxnSpPr>
        <p:spPr>
          <a:xfrm flipH="1" flipV="1">
            <a:off x="9222962" y="9592812"/>
            <a:ext cx="430212" cy="135549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" name="Afrundet rektangel 52">
            <a:extLst>
              <a:ext uri="{FF2B5EF4-FFF2-40B4-BE49-F238E27FC236}">
                <a16:creationId xmlns:a16="http://schemas.microsoft.com/office/drawing/2014/main" id="{5280C92A-A3EB-9242-B880-1203BFB3D85C}"/>
              </a:ext>
            </a:extLst>
          </p:cNvPr>
          <p:cNvSpPr/>
          <p:nvPr/>
        </p:nvSpPr>
        <p:spPr>
          <a:xfrm>
            <a:off x="24377872" y="10550736"/>
            <a:ext cx="2334736" cy="78850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da-DK" sz="1199" dirty="0">
                <a:solidFill>
                  <a:prstClr val="black"/>
                </a:solidFill>
                <a:latin typeface="Calibri" panose="020F0502020204030204"/>
              </a:rPr>
              <a:t>365389004 |fund vedr. evne til at udføre arbejdsmæssige aktiviteter|</a:t>
            </a:r>
          </a:p>
          <a:p>
            <a:pPr algn="ctr" defTabSz="1752053"/>
            <a:r>
              <a:rPr lang="da-DK" sz="1199" dirty="0">
                <a:solidFill>
                  <a:prstClr val="black"/>
                </a:solidFill>
                <a:highlight>
                  <a:srgbClr val="D7D200"/>
                </a:highlight>
                <a:latin typeface="Calibri" panose="020F0502020204030204"/>
              </a:rPr>
              <a:t>Have lønnet beskæftigelse</a:t>
            </a:r>
          </a:p>
        </p:txBody>
      </p:sp>
      <p:cxnSp>
        <p:nvCxnSpPr>
          <p:cNvPr id="279" name="Lige pilforbindelse 277">
            <a:extLst>
              <a:ext uri="{FF2B5EF4-FFF2-40B4-BE49-F238E27FC236}">
                <a16:creationId xmlns:a16="http://schemas.microsoft.com/office/drawing/2014/main" id="{D85A8554-4617-2C48-8A3E-FDECDEC152A5}"/>
              </a:ext>
            </a:extLst>
          </p:cNvPr>
          <p:cNvCxnSpPr>
            <a:cxnSpLocks/>
            <a:stCxn id="276" idx="0"/>
            <a:endCxn id="280" idx="2"/>
          </p:cNvCxnSpPr>
          <p:nvPr/>
        </p:nvCxnSpPr>
        <p:spPr>
          <a:xfrm flipH="1" flipV="1">
            <a:off x="23008083" y="8483206"/>
            <a:ext cx="2537156" cy="20675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3" name="Afrundet rektangel 52">
            <a:extLst>
              <a:ext uri="{FF2B5EF4-FFF2-40B4-BE49-F238E27FC236}">
                <a16:creationId xmlns:a16="http://schemas.microsoft.com/office/drawing/2014/main" id="{0E4D9560-8D66-ED43-9DED-A15190BFE689}"/>
              </a:ext>
            </a:extLst>
          </p:cNvPr>
          <p:cNvSpPr/>
          <p:nvPr/>
        </p:nvSpPr>
        <p:spPr>
          <a:xfrm>
            <a:off x="135599" y="85711"/>
            <a:ext cx="2334736" cy="67665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da-DK" sz="1199" dirty="0">
                <a:solidFill>
                  <a:prstClr val="black"/>
                </a:solidFill>
                <a:latin typeface="Calibri" panose="020F0502020204030204"/>
              </a:rPr>
              <a:t>365483002 |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Finding related to care and support circumstances and networks (finding)</a:t>
            </a:r>
            <a:endParaRPr lang="en-GB" sz="1199" i="1" dirty="0">
              <a:solidFill>
                <a:prstClr val="black"/>
              </a:solidFill>
              <a:highlight>
                <a:srgbClr val="ABDDEF"/>
              </a:highlight>
              <a:latin typeface="Calibri" panose="020F0502020204030204"/>
            </a:endParaRPr>
          </a:p>
        </p:txBody>
      </p:sp>
      <p:grpSp>
        <p:nvGrpSpPr>
          <p:cNvPr id="275" name="Gruppe 209">
            <a:extLst>
              <a:ext uri="{FF2B5EF4-FFF2-40B4-BE49-F238E27FC236}">
                <a16:creationId xmlns:a16="http://schemas.microsoft.com/office/drawing/2014/main" id="{235491B6-C965-B84F-BCB2-DEA695E3C378}"/>
              </a:ext>
            </a:extLst>
          </p:cNvPr>
          <p:cNvGrpSpPr/>
          <p:nvPr/>
        </p:nvGrpSpPr>
        <p:grpSpPr>
          <a:xfrm>
            <a:off x="15705162" y="11843829"/>
            <a:ext cx="2487660" cy="1203734"/>
            <a:chOff x="21403644" y="6658508"/>
            <a:chExt cx="2393383" cy="777596"/>
          </a:xfrm>
          <a:noFill/>
        </p:grpSpPr>
        <p:sp>
          <p:nvSpPr>
            <p:cNvPr id="285" name="Afrundet rektangel 52">
              <a:extLst>
                <a:ext uri="{FF2B5EF4-FFF2-40B4-BE49-F238E27FC236}">
                  <a16:creationId xmlns:a16="http://schemas.microsoft.com/office/drawing/2014/main" id="{EDF80317-B4AC-5246-B450-45B4C7A95C0C}"/>
                </a:ext>
              </a:extLst>
            </p:cNvPr>
            <p:cNvSpPr/>
            <p:nvPr/>
          </p:nvSpPr>
          <p:spPr>
            <a:xfrm>
              <a:off x="21465899" y="6710884"/>
              <a:ext cx="2246254" cy="665187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da-DK" sz="1199" dirty="0">
                  <a:solidFill>
                    <a:prstClr val="black"/>
                  </a:solidFill>
                  <a:latin typeface="Calibri" panose="020F0502020204030204"/>
                </a:rPr>
                <a:t>365341008 |fund vedr. evne til at udføre sociokulturelle aktiviteter|</a:t>
              </a:r>
            </a:p>
          </p:txBody>
        </p:sp>
        <p:sp>
          <p:nvSpPr>
            <p:cNvPr id="287" name="Afrundet rektangel 315">
              <a:extLst>
                <a:ext uri="{FF2B5EF4-FFF2-40B4-BE49-F238E27FC236}">
                  <a16:creationId xmlns:a16="http://schemas.microsoft.com/office/drawing/2014/main" id="{9B4CA358-E16E-2B4D-82C8-1AB307126C38}"/>
                </a:ext>
              </a:extLst>
            </p:cNvPr>
            <p:cNvSpPr/>
            <p:nvPr/>
          </p:nvSpPr>
          <p:spPr>
            <a:xfrm>
              <a:off x="21403644" y="6658508"/>
              <a:ext cx="2393383" cy="777596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297" name="Afrundet rektangel 52">
            <a:extLst>
              <a:ext uri="{FF2B5EF4-FFF2-40B4-BE49-F238E27FC236}">
                <a16:creationId xmlns:a16="http://schemas.microsoft.com/office/drawing/2014/main" id="{81166D10-31CD-B942-9A65-F9A721D89AD7}"/>
              </a:ext>
            </a:extLst>
          </p:cNvPr>
          <p:cNvSpPr/>
          <p:nvPr/>
        </p:nvSpPr>
        <p:spPr>
          <a:xfrm>
            <a:off x="6133120" y="2249189"/>
            <a:ext cx="2334736" cy="67665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da-DK" sz="1199" dirty="0">
                <a:solidFill>
                  <a:prstClr val="black"/>
                </a:solidFill>
                <a:latin typeface="Calibri" panose="020F0502020204030204"/>
              </a:rPr>
              <a:t>365448001 |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Social and personal history finding (finding)</a:t>
            </a:r>
            <a:endParaRPr lang="en-GB" sz="1199" i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03" name="Afrundet rektangel 52">
            <a:extLst>
              <a:ext uri="{FF2B5EF4-FFF2-40B4-BE49-F238E27FC236}">
                <a16:creationId xmlns:a16="http://schemas.microsoft.com/office/drawing/2014/main" id="{6758F7F2-E91C-0E4C-9CC8-84BFC9EA5BFA}"/>
              </a:ext>
            </a:extLst>
          </p:cNvPr>
          <p:cNvSpPr/>
          <p:nvPr/>
        </p:nvSpPr>
        <p:spPr>
          <a:xfrm>
            <a:off x="6501811" y="7604543"/>
            <a:ext cx="2334736" cy="67665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da-DK" sz="1199" dirty="0">
                <a:solidFill>
                  <a:prstClr val="black"/>
                </a:solidFill>
                <a:latin typeface="Calibri" panose="020F0502020204030204"/>
              </a:rPr>
              <a:t>384821006 |fund vedr. mental tilstand, adfærd og/eller psykosocial funktion|</a:t>
            </a:r>
            <a:endParaRPr lang="en-GB" sz="1199" i="1" dirty="0">
              <a:solidFill>
                <a:prstClr val="black"/>
              </a:solidFill>
              <a:highlight>
                <a:srgbClr val="ABDDEF"/>
              </a:highlight>
              <a:latin typeface="Calibri" panose="020F0502020204030204"/>
            </a:endParaRPr>
          </a:p>
        </p:txBody>
      </p:sp>
      <p:sp>
        <p:nvSpPr>
          <p:cNvPr id="312" name="Afrundet rektangel 52">
            <a:extLst>
              <a:ext uri="{FF2B5EF4-FFF2-40B4-BE49-F238E27FC236}">
                <a16:creationId xmlns:a16="http://schemas.microsoft.com/office/drawing/2014/main" id="{E610F5ED-6530-3A47-97D1-67788AB91440}"/>
              </a:ext>
            </a:extLst>
          </p:cNvPr>
          <p:cNvSpPr/>
          <p:nvPr/>
        </p:nvSpPr>
        <p:spPr>
          <a:xfrm>
            <a:off x="291270" y="11097766"/>
            <a:ext cx="2109343" cy="59273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da-DK" sz="1199" dirty="0">
                <a:solidFill>
                  <a:prstClr val="black"/>
                </a:solidFill>
                <a:latin typeface="Calibri" panose="020F0502020204030204"/>
              </a:rPr>
              <a:t>385337002 |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Finding related to ability to comprehend (finding)</a:t>
            </a:r>
            <a:endParaRPr lang="en-GB" sz="1199" i="1" dirty="0">
              <a:solidFill>
                <a:prstClr val="black"/>
              </a:solidFill>
              <a:highlight>
                <a:srgbClr val="ABDDEF"/>
              </a:highlight>
              <a:latin typeface="Calibri" panose="020F0502020204030204"/>
            </a:endParaRPr>
          </a:p>
        </p:txBody>
      </p:sp>
      <p:cxnSp>
        <p:nvCxnSpPr>
          <p:cNvPr id="313" name="Lige pilforbindelse 173">
            <a:extLst>
              <a:ext uri="{FF2B5EF4-FFF2-40B4-BE49-F238E27FC236}">
                <a16:creationId xmlns:a16="http://schemas.microsoft.com/office/drawing/2014/main" id="{47149181-2059-3947-A39F-90B72BD99AB2}"/>
              </a:ext>
            </a:extLst>
          </p:cNvPr>
          <p:cNvCxnSpPr>
            <a:cxnSpLocks/>
            <a:stCxn id="312" idx="3"/>
            <a:endCxn id="349" idx="1"/>
          </p:cNvCxnSpPr>
          <p:nvPr/>
        </p:nvCxnSpPr>
        <p:spPr>
          <a:xfrm flipV="1">
            <a:off x="2400613" y="10020062"/>
            <a:ext cx="630029" cy="13740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6" name="Afrundet rektangel 52">
            <a:extLst>
              <a:ext uri="{FF2B5EF4-FFF2-40B4-BE49-F238E27FC236}">
                <a16:creationId xmlns:a16="http://schemas.microsoft.com/office/drawing/2014/main" id="{E8CD35A3-2810-1D41-B5AA-5F5D5B2C8CC9}"/>
              </a:ext>
            </a:extLst>
          </p:cNvPr>
          <p:cNvSpPr/>
          <p:nvPr/>
        </p:nvSpPr>
        <p:spPr>
          <a:xfrm>
            <a:off x="9536336" y="7716043"/>
            <a:ext cx="2109310" cy="767157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da-DK" sz="1199" dirty="0">
                <a:solidFill>
                  <a:prstClr val="black"/>
                </a:solidFill>
                <a:latin typeface="Calibri" panose="020F0502020204030204"/>
              </a:rPr>
              <a:t>225787000 |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Use of day finding (finding)</a:t>
            </a:r>
            <a:endParaRPr lang="en-GB" sz="1199" i="1" dirty="0">
              <a:solidFill>
                <a:prstClr val="black"/>
              </a:solidFill>
              <a:highlight>
                <a:srgbClr val="D7D200"/>
              </a:highlight>
              <a:latin typeface="Calibri" panose="020F0502020204030204"/>
            </a:endParaRPr>
          </a:p>
        </p:txBody>
      </p:sp>
      <p:cxnSp>
        <p:nvCxnSpPr>
          <p:cNvPr id="328" name="Lige pilforbindelse 326">
            <a:extLst>
              <a:ext uri="{FF2B5EF4-FFF2-40B4-BE49-F238E27FC236}">
                <a16:creationId xmlns:a16="http://schemas.microsoft.com/office/drawing/2014/main" id="{612C7566-17BB-9643-8D2C-CE4309E56566}"/>
              </a:ext>
            </a:extLst>
          </p:cNvPr>
          <p:cNvCxnSpPr>
            <a:cxnSpLocks/>
            <a:stCxn id="326" idx="3"/>
            <a:endCxn id="368" idx="1"/>
          </p:cNvCxnSpPr>
          <p:nvPr/>
        </p:nvCxnSpPr>
        <p:spPr>
          <a:xfrm flipV="1">
            <a:off x="11645646" y="7617254"/>
            <a:ext cx="349677" cy="48236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2" name="Lige pilforbindelse 174">
            <a:extLst>
              <a:ext uri="{FF2B5EF4-FFF2-40B4-BE49-F238E27FC236}">
                <a16:creationId xmlns:a16="http://schemas.microsoft.com/office/drawing/2014/main" id="{96D20656-D4F9-1B42-895A-7AE36B637B5B}"/>
              </a:ext>
            </a:extLst>
          </p:cNvPr>
          <p:cNvCxnSpPr>
            <a:cxnSpLocks/>
            <a:stCxn id="307" idx="0"/>
            <a:endCxn id="385" idx="1"/>
          </p:cNvCxnSpPr>
          <p:nvPr/>
        </p:nvCxnSpPr>
        <p:spPr>
          <a:xfrm flipV="1">
            <a:off x="1315139" y="12796300"/>
            <a:ext cx="1314941" cy="12632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7" name="Afrundet rektangel 52">
            <a:extLst>
              <a:ext uri="{FF2B5EF4-FFF2-40B4-BE49-F238E27FC236}">
                <a16:creationId xmlns:a16="http://schemas.microsoft.com/office/drawing/2014/main" id="{BFFF2D59-AF79-7D42-B2F4-2FC68309E222}"/>
              </a:ext>
            </a:extLst>
          </p:cNvPr>
          <p:cNvSpPr/>
          <p:nvPr/>
        </p:nvSpPr>
        <p:spPr>
          <a:xfrm>
            <a:off x="137258" y="14125971"/>
            <a:ext cx="2329989" cy="60626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da-DK" sz="1199" dirty="0">
                <a:solidFill>
                  <a:prstClr val="black"/>
                </a:solidFill>
                <a:latin typeface="Calibri" panose="020F0502020204030204"/>
              </a:rPr>
              <a:t>365462008 |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Finding of level of interest (finding)</a:t>
            </a:r>
            <a:endParaRPr lang="da-DK" sz="1199" i="1" dirty="0">
              <a:solidFill>
                <a:prstClr val="black"/>
              </a:solidFill>
              <a:highlight>
                <a:srgbClr val="ABDDEF"/>
              </a:highlight>
              <a:latin typeface="Calibri" panose="020F0502020204030204"/>
            </a:endParaRPr>
          </a:p>
        </p:txBody>
      </p:sp>
      <p:sp>
        <p:nvSpPr>
          <p:cNvPr id="375" name="Afrundet rektangel 52">
            <a:extLst>
              <a:ext uri="{FF2B5EF4-FFF2-40B4-BE49-F238E27FC236}">
                <a16:creationId xmlns:a16="http://schemas.microsoft.com/office/drawing/2014/main" id="{C41F2807-0921-2F46-9AC8-B1970E3B0C0F}"/>
              </a:ext>
            </a:extLst>
          </p:cNvPr>
          <p:cNvSpPr/>
          <p:nvPr/>
        </p:nvSpPr>
        <p:spPr>
          <a:xfrm>
            <a:off x="24264088" y="8682061"/>
            <a:ext cx="2324976" cy="62126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53713009 |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Arbejder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som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prostitueret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|</a:t>
            </a:r>
            <a:endParaRPr lang="en-GB" sz="1199" i="1" dirty="0">
              <a:solidFill>
                <a:prstClr val="black"/>
              </a:solidFill>
              <a:highlight>
                <a:srgbClr val="ABDDEF"/>
              </a:highlight>
              <a:latin typeface="Calibri" panose="020F0502020204030204"/>
            </a:endParaRPr>
          </a:p>
        </p:txBody>
      </p:sp>
      <p:cxnSp>
        <p:nvCxnSpPr>
          <p:cNvPr id="376" name="Lige pilforbindelse 159">
            <a:extLst>
              <a:ext uri="{FF2B5EF4-FFF2-40B4-BE49-F238E27FC236}">
                <a16:creationId xmlns:a16="http://schemas.microsoft.com/office/drawing/2014/main" id="{E41279B6-AD0A-1043-9641-642B861F4C91}"/>
              </a:ext>
            </a:extLst>
          </p:cNvPr>
          <p:cNvCxnSpPr>
            <a:cxnSpLocks/>
            <a:stCxn id="375" idx="0"/>
            <a:endCxn id="77" idx="2"/>
          </p:cNvCxnSpPr>
          <p:nvPr/>
        </p:nvCxnSpPr>
        <p:spPr>
          <a:xfrm flipV="1">
            <a:off x="25426576" y="8391971"/>
            <a:ext cx="0" cy="29009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7" name="Afrundet rektangel 52">
            <a:extLst>
              <a:ext uri="{FF2B5EF4-FFF2-40B4-BE49-F238E27FC236}">
                <a16:creationId xmlns:a16="http://schemas.microsoft.com/office/drawing/2014/main" id="{3D8DD532-0511-FF44-9214-B7BEB135F14E}"/>
              </a:ext>
            </a:extLst>
          </p:cNvPr>
          <p:cNvSpPr/>
          <p:nvPr/>
        </p:nvSpPr>
        <p:spPr>
          <a:xfrm>
            <a:off x="15069591" y="13752000"/>
            <a:ext cx="2282089" cy="833387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da-DK" sz="1199" dirty="0">
                <a:solidFill>
                  <a:prstClr val="black"/>
                </a:solidFill>
                <a:latin typeface="Calibri" panose="020F0502020204030204"/>
              </a:rPr>
              <a:t>365358003 |fund vedr. evne til at administrere personlige økonomiske aktiviteter|</a:t>
            </a:r>
            <a:endParaRPr lang="en-GB" sz="1199" i="1" dirty="0">
              <a:solidFill>
                <a:prstClr val="black"/>
              </a:solidFill>
              <a:highlight>
                <a:srgbClr val="ABDDEF"/>
              </a:highlight>
              <a:latin typeface="Calibri" panose="020F0502020204030204"/>
            </a:endParaRPr>
          </a:p>
        </p:txBody>
      </p:sp>
      <p:cxnSp>
        <p:nvCxnSpPr>
          <p:cNvPr id="408" name="Lige pilforbindelse 262">
            <a:extLst>
              <a:ext uri="{FF2B5EF4-FFF2-40B4-BE49-F238E27FC236}">
                <a16:creationId xmlns:a16="http://schemas.microsoft.com/office/drawing/2014/main" id="{5E7BED19-E8B9-D24F-ADB2-E31D17065A39}"/>
              </a:ext>
            </a:extLst>
          </p:cNvPr>
          <p:cNvCxnSpPr>
            <a:cxnSpLocks/>
            <a:stCxn id="407" idx="0"/>
            <a:endCxn id="287" idx="2"/>
          </p:cNvCxnSpPr>
          <p:nvPr/>
        </p:nvCxnSpPr>
        <p:spPr>
          <a:xfrm flipV="1">
            <a:off x="16210636" y="13047558"/>
            <a:ext cx="738364" cy="70443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9" name="Afrundet rektangel 52">
            <a:extLst>
              <a:ext uri="{FF2B5EF4-FFF2-40B4-BE49-F238E27FC236}">
                <a16:creationId xmlns:a16="http://schemas.microsoft.com/office/drawing/2014/main" id="{384391F2-76C4-E64E-9436-6D2D28720E2C}"/>
              </a:ext>
            </a:extLst>
          </p:cNvPr>
          <p:cNvSpPr/>
          <p:nvPr/>
        </p:nvSpPr>
        <p:spPr>
          <a:xfrm>
            <a:off x="19517800" y="10774586"/>
            <a:ext cx="3319026" cy="55337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da-DK" sz="1199" dirty="0">
                <a:solidFill>
                  <a:prstClr val="black"/>
                </a:solidFill>
                <a:latin typeface="Calibri" panose="020F0502020204030204"/>
              </a:rPr>
              <a:t>365384009 |fund vedr. evne til at gennemføre uddannelses- og undervisningsaktiviteter|</a:t>
            </a:r>
          </a:p>
        </p:txBody>
      </p:sp>
      <p:cxnSp>
        <p:nvCxnSpPr>
          <p:cNvPr id="410" name="Lige pilforbindelse 201">
            <a:extLst>
              <a:ext uri="{FF2B5EF4-FFF2-40B4-BE49-F238E27FC236}">
                <a16:creationId xmlns:a16="http://schemas.microsoft.com/office/drawing/2014/main" id="{BAEFFF69-2F3D-1F42-8372-D53D62270FC3}"/>
              </a:ext>
            </a:extLst>
          </p:cNvPr>
          <p:cNvCxnSpPr>
            <a:cxnSpLocks/>
            <a:stCxn id="409" idx="0"/>
            <a:endCxn id="368" idx="2"/>
          </p:cNvCxnSpPr>
          <p:nvPr/>
        </p:nvCxnSpPr>
        <p:spPr>
          <a:xfrm flipH="1" flipV="1">
            <a:off x="12911112" y="8110890"/>
            <a:ext cx="8266201" cy="26636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6" name="Afrundet rektangel 315">
            <a:extLst>
              <a:ext uri="{FF2B5EF4-FFF2-40B4-BE49-F238E27FC236}">
                <a16:creationId xmlns:a16="http://schemas.microsoft.com/office/drawing/2014/main" id="{39205722-8311-4573-AF8C-44633DE9EC1F}"/>
              </a:ext>
            </a:extLst>
          </p:cNvPr>
          <p:cNvSpPr/>
          <p:nvPr/>
        </p:nvSpPr>
        <p:spPr>
          <a:xfrm>
            <a:off x="6079090" y="2203203"/>
            <a:ext cx="2487660" cy="792216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98" name="Afrundet rektangel 382">
            <a:extLst>
              <a:ext uri="{FF2B5EF4-FFF2-40B4-BE49-F238E27FC236}">
                <a16:creationId xmlns:a16="http://schemas.microsoft.com/office/drawing/2014/main" id="{D4D5250D-E675-4C9B-9C3D-5B061EB96C8C}"/>
              </a:ext>
            </a:extLst>
          </p:cNvPr>
          <p:cNvSpPr/>
          <p:nvPr/>
        </p:nvSpPr>
        <p:spPr>
          <a:xfrm>
            <a:off x="19998366" y="4603142"/>
            <a:ext cx="2995745" cy="726840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15" name="Afrundet rektangel 268">
            <a:extLst>
              <a:ext uri="{FF2B5EF4-FFF2-40B4-BE49-F238E27FC236}">
                <a16:creationId xmlns:a16="http://schemas.microsoft.com/office/drawing/2014/main" id="{62C4E557-660B-42A8-8464-ADB647326783}"/>
              </a:ext>
            </a:extLst>
          </p:cNvPr>
          <p:cNvSpPr/>
          <p:nvPr/>
        </p:nvSpPr>
        <p:spPr>
          <a:xfrm>
            <a:off x="9469657" y="7647893"/>
            <a:ext cx="2280319" cy="917268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16" name="Afrundet rektangel 315">
            <a:extLst>
              <a:ext uri="{FF2B5EF4-FFF2-40B4-BE49-F238E27FC236}">
                <a16:creationId xmlns:a16="http://schemas.microsoft.com/office/drawing/2014/main" id="{DAD7195D-88C9-4493-89D1-5A3B42DA297A}"/>
              </a:ext>
            </a:extLst>
          </p:cNvPr>
          <p:cNvSpPr/>
          <p:nvPr/>
        </p:nvSpPr>
        <p:spPr>
          <a:xfrm>
            <a:off x="24314545" y="10496710"/>
            <a:ext cx="2487660" cy="907794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24" name="Afrundet rektangel 315">
            <a:extLst>
              <a:ext uri="{FF2B5EF4-FFF2-40B4-BE49-F238E27FC236}">
                <a16:creationId xmlns:a16="http://schemas.microsoft.com/office/drawing/2014/main" id="{20E76567-BC99-4E36-8AD2-D0F231FBA6CA}"/>
              </a:ext>
            </a:extLst>
          </p:cNvPr>
          <p:cNvSpPr/>
          <p:nvPr/>
        </p:nvSpPr>
        <p:spPr>
          <a:xfrm>
            <a:off x="19480339" y="10694686"/>
            <a:ext cx="3517438" cy="725286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07" name="Afrundet rektangel 380">
            <a:extLst>
              <a:ext uri="{FF2B5EF4-FFF2-40B4-BE49-F238E27FC236}">
                <a16:creationId xmlns:a16="http://schemas.microsoft.com/office/drawing/2014/main" id="{20FA13E4-E228-304C-9C80-62C6FE2940B6}"/>
              </a:ext>
            </a:extLst>
          </p:cNvPr>
          <p:cNvSpPr/>
          <p:nvPr/>
        </p:nvSpPr>
        <p:spPr>
          <a:xfrm>
            <a:off x="81671" y="14059512"/>
            <a:ext cx="2466936" cy="744085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89" name="Afrundet rektangel 380">
            <a:extLst>
              <a:ext uri="{FF2B5EF4-FFF2-40B4-BE49-F238E27FC236}">
                <a16:creationId xmlns:a16="http://schemas.microsoft.com/office/drawing/2014/main" id="{CA23ECB4-EA04-AF4A-B466-FAC4A86C0770}"/>
              </a:ext>
            </a:extLst>
          </p:cNvPr>
          <p:cNvSpPr/>
          <p:nvPr/>
        </p:nvSpPr>
        <p:spPr>
          <a:xfrm>
            <a:off x="24194598" y="8629742"/>
            <a:ext cx="2466936" cy="744085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91" name="Afrundet rektangel 380">
            <a:extLst>
              <a:ext uri="{FF2B5EF4-FFF2-40B4-BE49-F238E27FC236}">
                <a16:creationId xmlns:a16="http://schemas.microsoft.com/office/drawing/2014/main" id="{5A3D5B94-26F7-7147-BFC7-F88C988F3A18}"/>
              </a:ext>
            </a:extLst>
          </p:cNvPr>
          <p:cNvSpPr/>
          <p:nvPr/>
        </p:nvSpPr>
        <p:spPr>
          <a:xfrm>
            <a:off x="85291" y="32625"/>
            <a:ext cx="2466936" cy="782791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300" name="Afrundet rektangel 380">
            <a:extLst>
              <a:ext uri="{FF2B5EF4-FFF2-40B4-BE49-F238E27FC236}">
                <a16:creationId xmlns:a16="http://schemas.microsoft.com/office/drawing/2014/main" id="{DDD4E4C9-66F4-CB48-8C20-B4B7EDF94447}"/>
              </a:ext>
            </a:extLst>
          </p:cNvPr>
          <p:cNvSpPr/>
          <p:nvPr/>
        </p:nvSpPr>
        <p:spPr>
          <a:xfrm>
            <a:off x="8428518" y="10895905"/>
            <a:ext cx="2466936" cy="803378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01" name="Afrundet rektangel 380">
            <a:extLst>
              <a:ext uri="{FF2B5EF4-FFF2-40B4-BE49-F238E27FC236}">
                <a16:creationId xmlns:a16="http://schemas.microsoft.com/office/drawing/2014/main" id="{C53FD19C-C296-2443-953E-6D617D580918}"/>
              </a:ext>
            </a:extLst>
          </p:cNvPr>
          <p:cNvSpPr/>
          <p:nvPr/>
        </p:nvSpPr>
        <p:spPr>
          <a:xfrm>
            <a:off x="242717" y="11037104"/>
            <a:ext cx="2219473" cy="701418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06" name="Afrundet rektangel 380">
            <a:extLst>
              <a:ext uri="{FF2B5EF4-FFF2-40B4-BE49-F238E27FC236}">
                <a16:creationId xmlns:a16="http://schemas.microsoft.com/office/drawing/2014/main" id="{96424943-B857-6149-882E-9BAFE4F1D74E}"/>
              </a:ext>
            </a:extLst>
          </p:cNvPr>
          <p:cNvSpPr/>
          <p:nvPr/>
        </p:nvSpPr>
        <p:spPr>
          <a:xfrm>
            <a:off x="15014841" y="13707264"/>
            <a:ext cx="2389142" cy="943275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250" name="Lige pilforbindelse 249">
            <a:extLst>
              <a:ext uri="{FF2B5EF4-FFF2-40B4-BE49-F238E27FC236}">
                <a16:creationId xmlns:a16="http://schemas.microsoft.com/office/drawing/2014/main" id="{7A1ED4FB-EF29-4B8A-8ACE-D4D0B8C76DDE}"/>
              </a:ext>
            </a:extLst>
          </p:cNvPr>
          <p:cNvCxnSpPr>
            <a:cxnSpLocks/>
            <a:stCxn id="255" idx="3"/>
          </p:cNvCxnSpPr>
          <p:nvPr/>
        </p:nvCxnSpPr>
        <p:spPr>
          <a:xfrm flipV="1">
            <a:off x="15004399" y="13047702"/>
            <a:ext cx="1944686" cy="4565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1" name="Group 462">
            <a:extLst>
              <a:ext uri="{FF2B5EF4-FFF2-40B4-BE49-F238E27FC236}">
                <a16:creationId xmlns:a16="http://schemas.microsoft.com/office/drawing/2014/main" id="{B78507FC-C49F-48C7-81BD-A891EDD0D06A}"/>
              </a:ext>
            </a:extLst>
          </p:cNvPr>
          <p:cNvGrpSpPr/>
          <p:nvPr/>
        </p:nvGrpSpPr>
        <p:grpSpPr>
          <a:xfrm>
            <a:off x="12496448" y="13058413"/>
            <a:ext cx="2507951" cy="891678"/>
            <a:chOff x="23125501" y="13909209"/>
            <a:chExt cx="2507951" cy="891678"/>
          </a:xfrm>
          <a:noFill/>
        </p:grpSpPr>
        <p:sp>
          <p:nvSpPr>
            <p:cNvPr id="254" name="Afrundet rektangel 202">
              <a:extLst>
                <a:ext uri="{FF2B5EF4-FFF2-40B4-BE49-F238E27FC236}">
                  <a16:creationId xmlns:a16="http://schemas.microsoft.com/office/drawing/2014/main" id="{61977C9D-70E4-4C14-BD1D-D0B2926EDB03}"/>
                </a:ext>
              </a:extLst>
            </p:cNvPr>
            <p:cNvSpPr/>
            <p:nvPr/>
          </p:nvSpPr>
          <p:spPr>
            <a:xfrm>
              <a:off x="23185133" y="13974981"/>
              <a:ext cx="2365764" cy="676671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sz="1200" dirty="0">
                  <a:solidFill>
                    <a:schemeClr val="tx1"/>
                  </a:solidFill>
                </a:rPr>
                <a:t>365346003 |  Finding related to ability to use transport (finding)</a:t>
              </a:r>
              <a:endParaRPr lang="en-GB" sz="1200" i="1" dirty="0">
                <a:solidFill>
                  <a:schemeClr val="tx1"/>
                </a:solidFill>
                <a:highlight>
                  <a:srgbClr val="D7D200"/>
                </a:highlight>
              </a:endParaRPr>
            </a:p>
          </p:txBody>
        </p:sp>
        <p:sp>
          <p:nvSpPr>
            <p:cNvPr id="255" name="Afrundet rektangel 366">
              <a:extLst>
                <a:ext uri="{FF2B5EF4-FFF2-40B4-BE49-F238E27FC236}">
                  <a16:creationId xmlns:a16="http://schemas.microsoft.com/office/drawing/2014/main" id="{0E029CE5-C531-4DE8-96E6-97ADB9525F18}"/>
                </a:ext>
              </a:extLst>
            </p:cNvPr>
            <p:cNvSpPr/>
            <p:nvPr/>
          </p:nvSpPr>
          <p:spPr>
            <a:xfrm>
              <a:off x="23125501" y="13909209"/>
              <a:ext cx="2507951" cy="891678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73" name="Gruppe 272">
            <a:extLst>
              <a:ext uri="{FF2B5EF4-FFF2-40B4-BE49-F238E27FC236}">
                <a16:creationId xmlns:a16="http://schemas.microsoft.com/office/drawing/2014/main" id="{6B61D9A4-A81B-4D70-8046-1335F7942F8F}"/>
              </a:ext>
            </a:extLst>
          </p:cNvPr>
          <p:cNvGrpSpPr/>
          <p:nvPr/>
        </p:nvGrpSpPr>
        <p:grpSpPr>
          <a:xfrm>
            <a:off x="897135" y="5738555"/>
            <a:ext cx="2378251" cy="854920"/>
            <a:chOff x="6659663" y="1490986"/>
            <a:chExt cx="1743535" cy="562244"/>
          </a:xfrm>
          <a:noFill/>
        </p:grpSpPr>
        <p:sp>
          <p:nvSpPr>
            <p:cNvPr id="274" name="Afrundet rektangel 333">
              <a:extLst>
                <a:ext uri="{FF2B5EF4-FFF2-40B4-BE49-F238E27FC236}">
                  <a16:creationId xmlns:a16="http://schemas.microsoft.com/office/drawing/2014/main" id="{894AD9B8-DBDA-4964-AD4F-CC4A8231A344}"/>
                </a:ext>
              </a:extLst>
            </p:cNvPr>
            <p:cNvSpPr/>
            <p:nvPr/>
          </p:nvSpPr>
          <p:spPr>
            <a:xfrm>
              <a:off x="6692985" y="1556074"/>
              <a:ext cx="1671502" cy="411479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fr-FR" sz="1200" dirty="0"/>
                <a:t>106030000 | Muscle </a:t>
              </a:r>
              <a:r>
                <a:rPr lang="fr-FR" sz="1200" dirty="0" err="1"/>
                <a:t>finding</a:t>
              </a:r>
              <a:r>
                <a:rPr lang="fr-FR" sz="1200" dirty="0"/>
                <a:t> (</a:t>
              </a:r>
              <a:r>
                <a:rPr lang="fr-FR" sz="1200" dirty="0" err="1"/>
                <a:t>finding</a:t>
              </a:r>
              <a:r>
                <a:rPr lang="fr-FR" sz="1200" dirty="0"/>
                <a:t>)</a:t>
              </a:r>
            </a:p>
          </p:txBody>
        </p:sp>
        <p:sp>
          <p:nvSpPr>
            <p:cNvPr id="284" name="Afrundet rektangel 383">
              <a:extLst>
                <a:ext uri="{FF2B5EF4-FFF2-40B4-BE49-F238E27FC236}">
                  <a16:creationId xmlns:a16="http://schemas.microsoft.com/office/drawing/2014/main" id="{79B3FB24-45D4-450F-9050-86C26018AB8A}"/>
                </a:ext>
              </a:extLst>
            </p:cNvPr>
            <p:cNvSpPr/>
            <p:nvPr/>
          </p:nvSpPr>
          <p:spPr>
            <a:xfrm>
              <a:off x="6659663" y="1490986"/>
              <a:ext cx="1743535" cy="562244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290" name="Lige pilforbindelse 289">
            <a:extLst>
              <a:ext uri="{FF2B5EF4-FFF2-40B4-BE49-F238E27FC236}">
                <a16:creationId xmlns:a16="http://schemas.microsoft.com/office/drawing/2014/main" id="{E106244C-CB62-4068-8C0B-09F4BD7266CA}"/>
              </a:ext>
            </a:extLst>
          </p:cNvPr>
          <p:cNvCxnSpPr>
            <a:cxnSpLocks/>
            <a:stCxn id="310" idx="3"/>
            <a:endCxn id="333" idx="1"/>
          </p:cNvCxnSpPr>
          <p:nvPr/>
        </p:nvCxnSpPr>
        <p:spPr>
          <a:xfrm>
            <a:off x="2423897" y="3086865"/>
            <a:ext cx="3160990" cy="195159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8" name="Gruppe 307">
            <a:extLst>
              <a:ext uri="{FF2B5EF4-FFF2-40B4-BE49-F238E27FC236}">
                <a16:creationId xmlns:a16="http://schemas.microsoft.com/office/drawing/2014/main" id="{030AF50D-A151-4E34-8FAF-6BB71EEF889B}"/>
              </a:ext>
            </a:extLst>
          </p:cNvPr>
          <p:cNvGrpSpPr/>
          <p:nvPr/>
        </p:nvGrpSpPr>
        <p:grpSpPr>
          <a:xfrm>
            <a:off x="181070" y="2649185"/>
            <a:ext cx="2301561" cy="854920"/>
            <a:chOff x="8522690" y="1612424"/>
            <a:chExt cx="1846068" cy="504481"/>
          </a:xfrm>
          <a:noFill/>
        </p:grpSpPr>
        <p:sp>
          <p:nvSpPr>
            <p:cNvPr id="310" name="Afrundet rektangel 342">
              <a:extLst>
                <a:ext uri="{FF2B5EF4-FFF2-40B4-BE49-F238E27FC236}">
                  <a16:creationId xmlns:a16="http://schemas.microsoft.com/office/drawing/2014/main" id="{B380F1C6-2077-4206-BD6E-32FE20B5E15E}"/>
                </a:ext>
              </a:extLst>
            </p:cNvPr>
            <p:cNvSpPr/>
            <p:nvPr/>
          </p:nvSpPr>
          <p:spPr>
            <a:xfrm>
              <a:off x="8568404" y="1672269"/>
              <a:ext cx="1753244" cy="396853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</a:rPr>
                <a:t>118952005 | Joint finding (finding)|</a:t>
              </a:r>
              <a:endParaRPr lang="en-GB" sz="1200" i="1" dirty="0">
                <a:solidFill>
                  <a:schemeClr val="tx1"/>
                </a:solidFill>
                <a:highlight>
                  <a:srgbClr val="ABDDEF"/>
                </a:highlight>
              </a:endParaRPr>
            </a:p>
          </p:txBody>
        </p:sp>
        <p:sp>
          <p:nvSpPr>
            <p:cNvPr id="311" name="Afrundet rektangel 383">
              <a:extLst>
                <a:ext uri="{FF2B5EF4-FFF2-40B4-BE49-F238E27FC236}">
                  <a16:creationId xmlns:a16="http://schemas.microsoft.com/office/drawing/2014/main" id="{0FE7A5E9-9D7B-4DA9-915E-04D0DC5EB269}"/>
                </a:ext>
              </a:extLst>
            </p:cNvPr>
            <p:cNvSpPr/>
            <p:nvPr/>
          </p:nvSpPr>
          <p:spPr>
            <a:xfrm>
              <a:off x="8522690" y="1612424"/>
              <a:ext cx="1846068" cy="504481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316" name="Gruppe 315">
            <a:extLst>
              <a:ext uri="{FF2B5EF4-FFF2-40B4-BE49-F238E27FC236}">
                <a16:creationId xmlns:a16="http://schemas.microsoft.com/office/drawing/2014/main" id="{C3F229C2-27B7-495F-9273-EDC774FA550D}"/>
              </a:ext>
            </a:extLst>
          </p:cNvPr>
          <p:cNvGrpSpPr/>
          <p:nvPr/>
        </p:nvGrpSpPr>
        <p:grpSpPr>
          <a:xfrm>
            <a:off x="21854291" y="139340"/>
            <a:ext cx="2487660" cy="851840"/>
            <a:chOff x="21403644" y="6639631"/>
            <a:chExt cx="2393383" cy="837405"/>
          </a:xfrm>
          <a:noFill/>
        </p:grpSpPr>
        <p:sp>
          <p:nvSpPr>
            <p:cNvPr id="319" name="Afrundet rektangel 52">
              <a:extLst>
                <a:ext uri="{FF2B5EF4-FFF2-40B4-BE49-F238E27FC236}">
                  <a16:creationId xmlns:a16="http://schemas.microsoft.com/office/drawing/2014/main" id="{22E9CF8B-9F38-4977-BEAA-374F642AA8F9}"/>
                </a:ext>
              </a:extLst>
            </p:cNvPr>
            <p:cNvSpPr/>
            <p:nvPr/>
          </p:nvSpPr>
          <p:spPr>
            <a:xfrm>
              <a:off x="21465899" y="6710884"/>
              <a:ext cx="2246254" cy="665187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</a:rPr>
                <a:t>106019003 |</a:t>
              </a:r>
              <a:r>
                <a:rPr lang="en-GB" sz="1199" dirty="0" err="1">
                  <a:solidFill>
                    <a:prstClr val="black"/>
                  </a:solidFill>
                </a:rPr>
                <a:t>udskillelsesmønster</a:t>
              </a:r>
              <a:r>
                <a:rPr lang="en-GB" sz="1199" dirty="0">
                  <a:solidFill>
                    <a:prstClr val="black"/>
                  </a:solidFill>
                </a:rPr>
                <a:t>|</a:t>
              </a:r>
            </a:p>
          </p:txBody>
        </p:sp>
        <p:sp>
          <p:nvSpPr>
            <p:cNvPr id="320" name="Afrundet rektangel 315">
              <a:extLst>
                <a:ext uri="{FF2B5EF4-FFF2-40B4-BE49-F238E27FC236}">
                  <a16:creationId xmlns:a16="http://schemas.microsoft.com/office/drawing/2014/main" id="{BEFB48E8-99BE-4BF4-AAAF-887D1251E5CC}"/>
                </a:ext>
              </a:extLst>
            </p:cNvPr>
            <p:cNvSpPr/>
            <p:nvPr/>
          </p:nvSpPr>
          <p:spPr>
            <a:xfrm>
              <a:off x="21403644" y="6639631"/>
              <a:ext cx="2393383" cy="837405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321" name="Lige pilforbindelse 320">
            <a:extLst>
              <a:ext uri="{FF2B5EF4-FFF2-40B4-BE49-F238E27FC236}">
                <a16:creationId xmlns:a16="http://schemas.microsoft.com/office/drawing/2014/main" id="{E39B5BE8-4E85-4F98-A6B5-353FB826D8F0}"/>
              </a:ext>
            </a:extLst>
          </p:cNvPr>
          <p:cNvCxnSpPr>
            <a:cxnSpLocks/>
            <a:stCxn id="319" idx="1"/>
            <a:endCxn id="7" idx="3"/>
          </p:cNvCxnSpPr>
          <p:nvPr/>
        </p:nvCxnSpPr>
        <p:spPr>
          <a:xfrm flipH="1">
            <a:off x="19626960" y="550148"/>
            <a:ext cx="2292038" cy="174630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2" name="Lige pilforbindelse 321">
            <a:extLst>
              <a:ext uri="{FF2B5EF4-FFF2-40B4-BE49-F238E27FC236}">
                <a16:creationId xmlns:a16="http://schemas.microsoft.com/office/drawing/2014/main" id="{C2E0A2D7-ED45-4084-8140-394AB2CC684A}"/>
              </a:ext>
            </a:extLst>
          </p:cNvPr>
          <p:cNvCxnSpPr>
            <a:cxnSpLocks/>
            <a:stCxn id="324" idx="3"/>
            <a:endCxn id="49" idx="1"/>
          </p:cNvCxnSpPr>
          <p:nvPr/>
        </p:nvCxnSpPr>
        <p:spPr>
          <a:xfrm flipV="1">
            <a:off x="14830742" y="4567298"/>
            <a:ext cx="1078230" cy="37824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3" name="Gruppe 322">
            <a:extLst>
              <a:ext uri="{FF2B5EF4-FFF2-40B4-BE49-F238E27FC236}">
                <a16:creationId xmlns:a16="http://schemas.microsoft.com/office/drawing/2014/main" id="{EDAF2FFE-7159-4C2E-98AA-D898AE864A65}"/>
              </a:ext>
            </a:extLst>
          </p:cNvPr>
          <p:cNvGrpSpPr/>
          <p:nvPr/>
        </p:nvGrpSpPr>
        <p:grpSpPr>
          <a:xfrm>
            <a:off x="12587915" y="4507867"/>
            <a:ext cx="2301561" cy="854920"/>
            <a:chOff x="8522690" y="1612424"/>
            <a:chExt cx="1846068" cy="504481"/>
          </a:xfrm>
          <a:noFill/>
        </p:grpSpPr>
        <p:sp>
          <p:nvSpPr>
            <p:cNvPr id="324" name="Afrundet rektangel 342">
              <a:extLst>
                <a:ext uri="{FF2B5EF4-FFF2-40B4-BE49-F238E27FC236}">
                  <a16:creationId xmlns:a16="http://schemas.microsoft.com/office/drawing/2014/main" id="{06DDB077-D172-46BF-B3E5-5B703B7F454D}"/>
                </a:ext>
              </a:extLst>
            </p:cNvPr>
            <p:cNvSpPr/>
            <p:nvPr/>
          </p:nvSpPr>
          <p:spPr>
            <a:xfrm>
              <a:off x="8568404" y="1672269"/>
              <a:ext cx="1753244" cy="396853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</a:rPr>
                <a:t>298304004 | Finding of balance (finding)</a:t>
              </a:r>
            </a:p>
          </p:txBody>
        </p:sp>
        <p:sp>
          <p:nvSpPr>
            <p:cNvPr id="325" name="Afrundet rektangel 383">
              <a:extLst>
                <a:ext uri="{FF2B5EF4-FFF2-40B4-BE49-F238E27FC236}">
                  <a16:creationId xmlns:a16="http://schemas.microsoft.com/office/drawing/2014/main" id="{8495A2DF-799D-4CBB-BB55-C98B2132FF40}"/>
                </a:ext>
              </a:extLst>
            </p:cNvPr>
            <p:cNvSpPr/>
            <p:nvPr/>
          </p:nvSpPr>
          <p:spPr>
            <a:xfrm>
              <a:off x="8522690" y="1612424"/>
              <a:ext cx="1846068" cy="504481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350" name="Lige pilforbindelse 349">
            <a:extLst>
              <a:ext uri="{FF2B5EF4-FFF2-40B4-BE49-F238E27FC236}">
                <a16:creationId xmlns:a16="http://schemas.microsoft.com/office/drawing/2014/main" id="{29DC4750-CC2F-450A-A46A-6C4714181017}"/>
              </a:ext>
            </a:extLst>
          </p:cNvPr>
          <p:cNvCxnSpPr>
            <a:cxnSpLocks/>
            <a:stCxn id="264" idx="0"/>
            <a:endCxn id="333" idx="2"/>
          </p:cNvCxnSpPr>
          <p:nvPr/>
        </p:nvCxnSpPr>
        <p:spPr>
          <a:xfrm flipV="1">
            <a:off x="5610726" y="5243168"/>
            <a:ext cx="699612" cy="68339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7" name="Lige pilforbindelse 356">
            <a:extLst>
              <a:ext uri="{FF2B5EF4-FFF2-40B4-BE49-F238E27FC236}">
                <a16:creationId xmlns:a16="http://schemas.microsoft.com/office/drawing/2014/main" id="{17E42BDD-987E-42E7-A218-5FF77D5E6CF1}"/>
              </a:ext>
            </a:extLst>
          </p:cNvPr>
          <p:cNvCxnSpPr>
            <a:cxnSpLocks/>
            <a:stCxn id="360" idx="0"/>
            <a:endCxn id="221" idx="2"/>
          </p:cNvCxnSpPr>
          <p:nvPr/>
        </p:nvCxnSpPr>
        <p:spPr>
          <a:xfrm flipH="1" flipV="1">
            <a:off x="9410389" y="5458850"/>
            <a:ext cx="564315" cy="4668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8" name="Gruppe 357">
            <a:extLst>
              <a:ext uri="{FF2B5EF4-FFF2-40B4-BE49-F238E27FC236}">
                <a16:creationId xmlns:a16="http://schemas.microsoft.com/office/drawing/2014/main" id="{288C0778-C3F2-4C46-84B2-82B4940B287E}"/>
              </a:ext>
            </a:extLst>
          </p:cNvPr>
          <p:cNvGrpSpPr/>
          <p:nvPr/>
        </p:nvGrpSpPr>
        <p:grpSpPr>
          <a:xfrm>
            <a:off x="8874082" y="5925669"/>
            <a:ext cx="2201243" cy="672529"/>
            <a:chOff x="7115229" y="6804601"/>
            <a:chExt cx="1599208" cy="639866"/>
          </a:xfrm>
          <a:noFill/>
        </p:grpSpPr>
        <p:sp>
          <p:nvSpPr>
            <p:cNvPr id="359" name="Afrundet rektangel 195">
              <a:extLst>
                <a:ext uri="{FF2B5EF4-FFF2-40B4-BE49-F238E27FC236}">
                  <a16:creationId xmlns:a16="http://schemas.microsoft.com/office/drawing/2014/main" id="{B3DEAB01-681B-4741-81B5-C40045F7FC13}"/>
                </a:ext>
              </a:extLst>
            </p:cNvPr>
            <p:cNvSpPr/>
            <p:nvPr/>
          </p:nvSpPr>
          <p:spPr>
            <a:xfrm>
              <a:off x="7243119" y="6905521"/>
              <a:ext cx="1366170" cy="409435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200" dirty="0">
                <a:solidFill>
                  <a:schemeClr val="tx1"/>
                </a:solidFill>
              </a:endParaRPr>
            </a:p>
            <a:p>
              <a:pPr algn="ctr" defTabSz="1752053"/>
              <a:r>
                <a:rPr lang="en-GB" sz="1200" dirty="0">
                  <a:solidFill>
                    <a:schemeClr val="tx1"/>
                  </a:solidFill>
                </a:rPr>
                <a:t>22253000 |</a:t>
              </a:r>
              <a:r>
                <a:rPr lang="en-GB" sz="1200" b="0" i="0" dirty="0">
                  <a:solidFill>
                    <a:schemeClr val="tx1"/>
                  </a:solidFill>
                  <a:effectLst/>
                </a:rPr>
                <a:t>    Pain (finding)</a:t>
              </a:r>
              <a:br>
                <a:rPr lang="en-GB" sz="1200" b="0" i="0" dirty="0">
                  <a:solidFill>
                    <a:schemeClr val="tx1"/>
                  </a:solidFill>
                  <a:effectLst/>
                </a:rPr>
              </a:br>
              <a:endParaRPr lang="en-GB" sz="1200" dirty="0">
                <a:solidFill>
                  <a:schemeClr val="tx1"/>
                </a:solidFill>
              </a:endParaRPr>
            </a:p>
          </p:txBody>
        </p:sp>
        <p:sp>
          <p:nvSpPr>
            <p:cNvPr id="360" name="Afrundet rektangel 379">
              <a:extLst>
                <a:ext uri="{FF2B5EF4-FFF2-40B4-BE49-F238E27FC236}">
                  <a16:creationId xmlns:a16="http://schemas.microsoft.com/office/drawing/2014/main" id="{BB59DE97-51DD-451A-8665-B66457BECC2C}"/>
                </a:ext>
              </a:extLst>
            </p:cNvPr>
            <p:cNvSpPr/>
            <p:nvPr/>
          </p:nvSpPr>
          <p:spPr>
            <a:xfrm>
              <a:off x="7115229" y="6804601"/>
              <a:ext cx="1599208" cy="639866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389" name="Afrundet rektangel 52">
            <a:extLst>
              <a:ext uri="{FF2B5EF4-FFF2-40B4-BE49-F238E27FC236}">
                <a16:creationId xmlns:a16="http://schemas.microsoft.com/office/drawing/2014/main" id="{10354A96-4982-49BB-89D4-4D86BCB5FD91}"/>
              </a:ext>
            </a:extLst>
          </p:cNvPr>
          <p:cNvSpPr/>
          <p:nvPr/>
        </p:nvSpPr>
        <p:spPr>
          <a:xfrm>
            <a:off x="17442018" y="8246441"/>
            <a:ext cx="2165074" cy="59641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200" dirty="0"/>
              <a:t>106129007 |fund vedr. motorisk adfærd|</a:t>
            </a:r>
          </a:p>
        </p:txBody>
      </p:sp>
      <p:cxnSp>
        <p:nvCxnSpPr>
          <p:cNvPr id="390" name="Lige pilforbindelse 176">
            <a:extLst>
              <a:ext uri="{FF2B5EF4-FFF2-40B4-BE49-F238E27FC236}">
                <a16:creationId xmlns:a16="http://schemas.microsoft.com/office/drawing/2014/main" id="{3A1EB5F6-277F-4220-977D-0AA999E5F937}"/>
              </a:ext>
            </a:extLst>
          </p:cNvPr>
          <p:cNvCxnSpPr>
            <a:cxnSpLocks/>
            <a:stCxn id="389" idx="0"/>
            <a:endCxn id="361" idx="2"/>
          </p:cNvCxnSpPr>
          <p:nvPr/>
        </p:nvCxnSpPr>
        <p:spPr>
          <a:xfrm flipV="1">
            <a:off x="18524555" y="6393303"/>
            <a:ext cx="3555" cy="18531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1" name="Afrundet rektangel 380">
            <a:extLst>
              <a:ext uri="{FF2B5EF4-FFF2-40B4-BE49-F238E27FC236}">
                <a16:creationId xmlns:a16="http://schemas.microsoft.com/office/drawing/2014/main" id="{3C53F6DD-7A3B-4843-B077-82256B9B7460}"/>
              </a:ext>
            </a:extLst>
          </p:cNvPr>
          <p:cNvSpPr/>
          <p:nvPr/>
        </p:nvSpPr>
        <p:spPr>
          <a:xfrm>
            <a:off x="17384276" y="8176344"/>
            <a:ext cx="2287667" cy="708116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405" name="Gruppe 404">
            <a:extLst>
              <a:ext uri="{FF2B5EF4-FFF2-40B4-BE49-F238E27FC236}">
                <a16:creationId xmlns:a16="http://schemas.microsoft.com/office/drawing/2014/main" id="{A815F2EB-C677-45C2-B1B8-87301CDFD7E5}"/>
              </a:ext>
            </a:extLst>
          </p:cNvPr>
          <p:cNvGrpSpPr/>
          <p:nvPr/>
        </p:nvGrpSpPr>
        <p:grpSpPr>
          <a:xfrm>
            <a:off x="14672963" y="2116154"/>
            <a:ext cx="1715317" cy="854920"/>
            <a:chOff x="8522690" y="1612424"/>
            <a:chExt cx="1846068" cy="504481"/>
          </a:xfrm>
          <a:noFill/>
        </p:grpSpPr>
        <p:sp>
          <p:nvSpPr>
            <p:cNvPr id="411" name="Afrundet rektangel 342">
              <a:extLst>
                <a:ext uri="{FF2B5EF4-FFF2-40B4-BE49-F238E27FC236}">
                  <a16:creationId xmlns:a16="http://schemas.microsoft.com/office/drawing/2014/main" id="{5BC41890-E194-4CB8-80DA-93AED09520ED}"/>
                </a:ext>
              </a:extLst>
            </p:cNvPr>
            <p:cNvSpPr/>
            <p:nvPr/>
          </p:nvSpPr>
          <p:spPr>
            <a:xfrm>
              <a:off x="8568404" y="1672269"/>
              <a:ext cx="1753244" cy="396853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</a:rPr>
                <a:t>267038008 |</a:t>
              </a:r>
              <a:r>
                <a:rPr lang="en-GB" sz="1199" dirty="0" err="1">
                  <a:solidFill>
                    <a:prstClr val="black"/>
                  </a:solidFill>
                </a:rPr>
                <a:t>ødem</a:t>
              </a:r>
              <a:r>
                <a:rPr lang="en-GB" sz="1199" dirty="0">
                  <a:solidFill>
                    <a:prstClr val="black"/>
                  </a:solidFill>
                </a:rPr>
                <a:t>|</a:t>
              </a:r>
            </a:p>
          </p:txBody>
        </p:sp>
        <p:sp>
          <p:nvSpPr>
            <p:cNvPr id="412" name="Afrundet rektangel 383">
              <a:extLst>
                <a:ext uri="{FF2B5EF4-FFF2-40B4-BE49-F238E27FC236}">
                  <a16:creationId xmlns:a16="http://schemas.microsoft.com/office/drawing/2014/main" id="{6AAFBFE6-8486-455E-9FE8-0B5F1FD7F759}"/>
                </a:ext>
              </a:extLst>
            </p:cNvPr>
            <p:cNvSpPr/>
            <p:nvPr/>
          </p:nvSpPr>
          <p:spPr>
            <a:xfrm>
              <a:off x="8522690" y="1612424"/>
              <a:ext cx="1846068" cy="504481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418" name="Lige pilforbindelse 417">
            <a:extLst>
              <a:ext uri="{FF2B5EF4-FFF2-40B4-BE49-F238E27FC236}">
                <a16:creationId xmlns:a16="http://schemas.microsoft.com/office/drawing/2014/main" id="{04F16A4B-CA1E-4903-B4E5-419BF799A7F8}"/>
              </a:ext>
            </a:extLst>
          </p:cNvPr>
          <p:cNvCxnSpPr>
            <a:cxnSpLocks/>
            <a:stCxn id="412" idx="0"/>
            <a:endCxn id="5" idx="2"/>
          </p:cNvCxnSpPr>
          <p:nvPr/>
        </p:nvCxnSpPr>
        <p:spPr>
          <a:xfrm flipH="1" flipV="1">
            <a:off x="14095549" y="1894060"/>
            <a:ext cx="1435073" cy="22209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3" name="Gruppe 402">
            <a:extLst>
              <a:ext uri="{FF2B5EF4-FFF2-40B4-BE49-F238E27FC236}">
                <a16:creationId xmlns:a16="http://schemas.microsoft.com/office/drawing/2014/main" id="{B0023341-1209-4D9A-87D1-BFD5449CACF1}"/>
              </a:ext>
            </a:extLst>
          </p:cNvPr>
          <p:cNvGrpSpPr/>
          <p:nvPr/>
        </p:nvGrpSpPr>
        <p:grpSpPr>
          <a:xfrm>
            <a:off x="24368595" y="1070597"/>
            <a:ext cx="2487660" cy="851840"/>
            <a:chOff x="21403644" y="6639631"/>
            <a:chExt cx="2393383" cy="837405"/>
          </a:xfrm>
          <a:noFill/>
        </p:grpSpPr>
        <p:sp>
          <p:nvSpPr>
            <p:cNvPr id="404" name="Afrundet rektangel 52">
              <a:extLst>
                <a:ext uri="{FF2B5EF4-FFF2-40B4-BE49-F238E27FC236}">
                  <a16:creationId xmlns:a16="http://schemas.microsoft.com/office/drawing/2014/main" id="{197D0D40-1AAB-4208-8966-C88CD4D51740}"/>
                </a:ext>
              </a:extLst>
            </p:cNvPr>
            <p:cNvSpPr/>
            <p:nvPr/>
          </p:nvSpPr>
          <p:spPr>
            <a:xfrm>
              <a:off x="21465899" y="6710884"/>
              <a:ext cx="2246254" cy="665187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298325004 |fund </a:t>
              </a:r>
              <a:r>
                <a:rPr lang="en-GB" sz="1199" dirty="0" err="1">
                  <a:solidFill>
                    <a:prstClr val="black"/>
                  </a:solidFill>
                  <a:latin typeface="Calibri" panose="020F0502020204030204"/>
                </a:rPr>
                <a:t>vedr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. </a:t>
              </a:r>
              <a:r>
                <a:rPr lang="en-GB" sz="1199" dirty="0" err="1">
                  <a:solidFill>
                    <a:prstClr val="black"/>
                  </a:solidFill>
                  <a:latin typeface="Calibri" panose="020F0502020204030204"/>
                </a:rPr>
                <a:t>bevægelse</a:t>
              </a:r>
              <a:r>
                <a:rPr lang="en-GB" sz="1199" dirty="0">
                  <a:solidFill>
                    <a:prstClr val="black"/>
                  </a:solidFill>
                  <a:latin typeface="Calibri" panose="020F0502020204030204"/>
                </a:rPr>
                <a:t>|</a:t>
              </a:r>
              <a:endParaRPr lang="en-GB" sz="1199" i="1" dirty="0">
                <a:solidFill>
                  <a:prstClr val="black"/>
                </a:solidFill>
                <a:highlight>
                  <a:srgbClr val="ABDDEF"/>
                </a:highlight>
                <a:latin typeface="Calibri" panose="020F0502020204030204"/>
              </a:endParaRPr>
            </a:p>
          </p:txBody>
        </p:sp>
        <p:sp>
          <p:nvSpPr>
            <p:cNvPr id="413" name="Afrundet rektangel 315">
              <a:extLst>
                <a:ext uri="{FF2B5EF4-FFF2-40B4-BE49-F238E27FC236}">
                  <a16:creationId xmlns:a16="http://schemas.microsoft.com/office/drawing/2014/main" id="{150F3449-265C-4C75-9932-F0D558835361}"/>
                </a:ext>
              </a:extLst>
            </p:cNvPr>
            <p:cNvSpPr/>
            <p:nvPr/>
          </p:nvSpPr>
          <p:spPr>
            <a:xfrm>
              <a:off x="21403644" y="6639631"/>
              <a:ext cx="2393383" cy="837405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414" name="Lige pilforbindelse 413">
            <a:extLst>
              <a:ext uri="{FF2B5EF4-FFF2-40B4-BE49-F238E27FC236}">
                <a16:creationId xmlns:a16="http://schemas.microsoft.com/office/drawing/2014/main" id="{327F163D-2DDE-4FDB-8C5C-F5CC32BE94E7}"/>
              </a:ext>
            </a:extLst>
          </p:cNvPr>
          <p:cNvCxnSpPr>
            <a:cxnSpLocks/>
            <a:stCxn id="404" idx="1"/>
            <a:endCxn id="7" idx="3"/>
          </p:cNvCxnSpPr>
          <p:nvPr/>
        </p:nvCxnSpPr>
        <p:spPr>
          <a:xfrm flipH="1">
            <a:off x="19626960" y="1481405"/>
            <a:ext cx="4806342" cy="8150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8" name="Afrundet rektangel 380">
            <a:extLst>
              <a:ext uri="{FF2B5EF4-FFF2-40B4-BE49-F238E27FC236}">
                <a16:creationId xmlns:a16="http://schemas.microsoft.com/office/drawing/2014/main" id="{68154C86-B03A-44D5-B3C8-8169FA720037}"/>
              </a:ext>
            </a:extLst>
          </p:cNvPr>
          <p:cNvSpPr/>
          <p:nvPr/>
        </p:nvSpPr>
        <p:spPr>
          <a:xfrm>
            <a:off x="275694" y="10077528"/>
            <a:ext cx="2185995" cy="797557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9" name="Afrundet rektangel 52">
            <a:extLst>
              <a:ext uri="{FF2B5EF4-FFF2-40B4-BE49-F238E27FC236}">
                <a16:creationId xmlns:a16="http://schemas.microsoft.com/office/drawing/2014/main" id="{019BDA2C-8CEF-4B1F-9AE1-9B9FBE18FDCD}"/>
              </a:ext>
            </a:extLst>
          </p:cNvPr>
          <p:cNvSpPr/>
          <p:nvPr/>
        </p:nvSpPr>
        <p:spPr>
          <a:xfrm>
            <a:off x="305848" y="10159143"/>
            <a:ext cx="2069692" cy="70141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200" dirty="0">
                <a:solidFill>
                  <a:schemeClr val="tx1"/>
                </a:solidFill>
              </a:rPr>
              <a:t>106138009 | Learning finding (finding)</a:t>
            </a:r>
            <a:endParaRPr lang="en-GB" sz="1200" i="1" dirty="0">
              <a:solidFill>
                <a:schemeClr val="tx1"/>
              </a:solidFill>
            </a:endParaRPr>
          </a:p>
        </p:txBody>
      </p:sp>
      <p:cxnSp>
        <p:nvCxnSpPr>
          <p:cNvPr id="220" name="Lige pilforbindelse 326">
            <a:extLst>
              <a:ext uri="{FF2B5EF4-FFF2-40B4-BE49-F238E27FC236}">
                <a16:creationId xmlns:a16="http://schemas.microsoft.com/office/drawing/2014/main" id="{CC2661D4-38B6-4D16-B435-9271F715F387}"/>
              </a:ext>
            </a:extLst>
          </p:cNvPr>
          <p:cNvCxnSpPr>
            <a:cxnSpLocks/>
            <a:stCxn id="219" idx="0"/>
            <a:endCxn id="349" idx="1"/>
          </p:cNvCxnSpPr>
          <p:nvPr/>
        </p:nvCxnSpPr>
        <p:spPr>
          <a:xfrm flipV="1">
            <a:off x="1340694" y="10020062"/>
            <a:ext cx="1689948" cy="13908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6" name="Afrundet rektangel 52">
            <a:extLst>
              <a:ext uri="{FF2B5EF4-FFF2-40B4-BE49-F238E27FC236}">
                <a16:creationId xmlns:a16="http://schemas.microsoft.com/office/drawing/2014/main" id="{164504B2-07EE-4455-BB8D-EB2B6EE5299C}"/>
              </a:ext>
            </a:extLst>
          </p:cNvPr>
          <p:cNvSpPr/>
          <p:nvPr/>
        </p:nvSpPr>
        <p:spPr>
          <a:xfrm>
            <a:off x="16426692" y="6470249"/>
            <a:ext cx="1781281" cy="645447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364786002 |fund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vedr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. </a:t>
            </a:r>
            <a:r>
              <a:rPr lang="en-GB" sz="1199" dirty="0" err="1">
                <a:solidFill>
                  <a:prstClr val="black"/>
                </a:solidFill>
                <a:latin typeface="Calibri" panose="020F0502020204030204"/>
              </a:rPr>
              <a:t>spiseevne</a:t>
            </a:r>
            <a:r>
              <a:rPr lang="en-GB" sz="1199" dirty="0">
                <a:solidFill>
                  <a:prstClr val="black"/>
                </a:solidFill>
                <a:latin typeface="Calibri" panose="020F0502020204030204"/>
              </a:rPr>
              <a:t>|</a:t>
            </a:r>
          </a:p>
          <a:p>
            <a:pPr algn="ctr" defTabSz="1752053"/>
            <a:r>
              <a:rPr lang="en-GB" sz="1199" dirty="0" err="1">
                <a:solidFill>
                  <a:prstClr val="black"/>
                </a:solidFill>
                <a:highlight>
                  <a:srgbClr val="D7D200"/>
                </a:highlight>
                <a:latin typeface="Calibri" panose="020F0502020204030204"/>
              </a:rPr>
              <a:t>Fødeindtagelse</a:t>
            </a:r>
            <a:endParaRPr lang="en-GB" sz="1199" dirty="0">
              <a:solidFill>
                <a:prstClr val="black"/>
              </a:solidFill>
              <a:highlight>
                <a:srgbClr val="D7D200"/>
              </a:highlight>
              <a:latin typeface="Calibri" panose="020F0502020204030204"/>
            </a:endParaRPr>
          </a:p>
        </p:txBody>
      </p:sp>
      <p:sp>
        <p:nvSpPr>
          <p:cNvPr id="227" name="Afrundet rektangel 52">
            <a:extLst>
              <a:ext uri="{FF2B5EF4-FFF2-40B4-BE49-F238E27FC236}">
                <a16:creationId xmlns:a16="http://schemas.microsoft.com/office/drawing/2014/main" id="{ABDCCAD9-B104-4CC7-BFC1-F043873F1282}"/>
              </a:ext>
            </a:extLst>
          </p:cNvPr>
          <p:cNvSpPr/>
          <p:nvPr/>
        </p:nvSpPr>
        <p:spPr>
          <a:xfrm>
            <a:off x="16409649" y="7181691"/>
            <a:ext cx="1968988" cy="645447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da-DK" sz="1199" dirty="0">
                <a:solidFill>
                  <a:prstClr val="black"/>
                </a:solidFill>
                <a:latin typeface="Calibri" panose="020F0502020204030204"/>
              </a:rPr>
              <a:t>364797002 |fund vedr. evne til at synke|</a:t>
            </a:r>
          </a:p>
          <a:p>
            <a:pPr algn="ctr" defTabSz="1752053"/>
            <a:r>
              <a:rPr lang="da-DK" sz="1199" dirty="0">
                <a:solidFill>
                  <a:prstClr val="black"/>
                </a:solidFill>
                <a:highlight>
                  <a:srgbClr val="D7D200"/>
                </a:highlight>
                <a:latin typeface="Calibri" panose="020F0502020204030204"/>
              </a:rPr>
              <a:t>Fødeindtagelse</a:t>
            </a:r>
            <a:endParaRPr lang="en-GB" sz="1199" dirty="0">
              <a:solidFill>
                <a:prstClr val="black"/>
              </a:solidFill>
              <a:highlight>
                <a:srgbClr val="D7D200"/>
              </a:highlight>
              <a:latin typeface="Calibri" panose="020F0502020204030204"/>
            </a:endParaRPr>
          </a:p>
        </p:txBody>
      </p:sp>
      <p:cxnSp>
        <p:nvCxnSpPr>
          <p:cNvPr id="228" name="Lige pilforbindelse 258">
            <a:extLst>
              <a:ext uri="{FF2B5EF4-FFF2-40B4-BE49-F238E27FC236}">
                <a16:creationId xmlns:a16="http://schemas.microsoft.com/office/drawing/2014/main" id="{AF715BA0-3A8F-449D-A68C-8013EE3020F8}"/>
              </a:ext>
            </a:extLst>
          </p:cNvPr>
          <p:cNvCxnSpPr>
            <a:cxnSpLocks/>
            <a:stCxn id="227" idx="1"/>
          </p:cNvCxnSpPr>
          <p:nvPr/>
        </p:nvCxnSpPr>
        <p:spPr>
          <a:xfrm flipH="1" flipV="1">
            <a:off x="16392006" y="6364386"/>
            <a:ext cx="17643" cy="114002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Lige pilforbindelse 258">
            <a:extLst>
              <a:ext uri="{FF2B5EF4-FFF2-40B4-BE49-F238E27FC236}">
                <a16:creationId xmlns:a16="http://schemas.microsoft.com/office/drawing/2014/main" id="{0A029AF5-75C4-4A6E-9BB6-22C645D5618B}"/>
              </a:ext>
            </a:extLst>
          </p:cNvPr>
          <p:cNvCxnSpPr>
            <a:cxnSpLocks/>
            <a:stCxn id="226" idx="0"/>
          </p:cNvCxnSpPr>
          <p:nvPr/>
        </p:nvCxnSpPr>
        <p:spPr>
          <a:xfrm flipH="1" flipV="1">
            <a:off x="16392006" y="6364386"/>
            <a:ext cx="925327" cy="1058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" name="Afrundet rektangel 380">
            <a:extLst>
              <a:ext uri="{FF2B5EF4-FFF2-40B4-BE49-F238E27FC236}">
                <a16:creationId xmlns:a16="http://schemas.microsoft.com/office/drawing/2014/main" id="{6F7CF803-9379-4715-8F5E-6DF1050E532F}"/>
              </a:ext>
            </a:extLst>
          </p:cNvPr>
          <p:cNvSpPr/>
          <p:nvPr/>
        </p:nvSpPr>
        <p:spPr>
          <a:xfrm>
            <a:off x="16388280" y="7179503"/>
            <a:ext cx="2076003" cy="708116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1" name="Afrundet rektangel 380">
            <a:extLst>
              <a:ext uri="{FF2B5EF4-FFF2-40B4-BE49-F238E27FC236}">
                <a16:creationId xmlns:a16="http://schemas.microsoft.com/office/drawing/2014/main" id="{486AD9EE-1C2F-4B8E-B578-37714E4395A0}"/>
              </a:ext>
            </a:extLst>
          </p:cNvPr>
          <p:cNvSpPr/>
          <p:nvPr/>
        </p:nvSpPr>
        <p:spPr>
          <a:xfrm>
            <a:off x="16329852" y="6417434"/>
            <a:ext cx="1972132" cy="708116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2" name="Afrundet rektangel 52">
            <a:extLst>
              <a:ext uri="{FF2B5EF4-FFF2-40B4-BE49-F238E27FC236}">
                <a16:creationId xmlns:a16="http://schemas.microsoft.com/office/drawing/2014/main" id="{86D02678-FFE3-4EC4-BDA8-3BDB8FFD7B96}"/>
              </a:ext>
            </a:extLst>
          </p:cNvPr>
          <p:cNvSpPr/>
          <p:nvPr/>
        </p:nvSpPr>
        <p:spPr>
          <a:xfrm>
            <a:off x="14132849" y="7703782"/>
            <a:ext cx="1541388" cy="84179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r>
              <a:rPr lang="fr-FR" sz="1200" dirty="0"/>
              <a:t>365091003</a:t>
            </a:r>
            <a:r>
              <a:rPr lang="da-DK" sz="1199" dirty="0">
                <a:solidFill>
                  <a:prstClr val="black"/>
                </a:solidFill>
              </a:rPr>
              <a:t> |fund vedr. evne til at administrere tiden|</a:t>
            </a:r>
          </a:p>
          <a:p>
            <a:pPr algn="ctr" defTabSz="1752053"/>
            <a:r>
              <a:rPr lang="en-GB" sz="1199" i="1" dirty="0" err="1">
                <a:solidFill>
                  <a:prstClr val="black"/>
                </a:solidFill>
                <a:highlight>
                  <a:srgbClr val="D7D200"/>
                </a:highlight>
                <a:latin typeface="Calibri" panose="020F0502020204030204"/>
              </a:rPr>
              <a:t>Udføre</a:t>
            </a:r>
            <a:r>
              <a:rPr lang="en-GB" sz="1199" i="1" dirty="0">
                <a:solidFill>
                  <a:prstClr val="black"/>
                </a:solidFill>
                <a:highlight>
                  <a:srgbClr val="D7D200"/>
                </a:highlight>
                <a:latin typeface="Calibri" panose="020F0502020204030204"/>
              </a:rPr>
              <a:t> </a:t>
            </a:r>
            <a:r>
              <a:rPr lang="en-GB" sz="1199" i="1" dirty="0" err="1">
                <a:solidFill>
                  <a:prstClr val="black"/>
                </a:solidFill>
                <a:highlight>
                  <a:srgbClr val="D7D200"/>
                </a:highlight>
                <a:latin typeface="Calibri" panose="020F0502020204030204"/>
              </a:rPr>
              <a:t>daglige</a:t>
            </a:r>
            <a:r>
              <a:rPr lang="en-GB" sz="1199" i="1" dirty="0">
                <a:solidFill>
                  <a:prstClr val="black"/>
                </a:solidFill>
                <a:highlight>
                  <a:srgbClr val="D7D200"/>
                </a:highlight>
                <a:latin typeface="Calibri" panose="020F0502020204030204"/>
              </a:rPr>
              <a:t> </a:t>
            </a:r>
            <a:r>
              <a:rPr lang="en-GB" sz="1199" i="1" dirty="0" err="1">
                <a:solidFill>
                  <a:prstClr val="black"/>
                </a:solidFill>
                <a:highlight>
                  <a:srgbClr val="D7D200"/>
                </a:highlight>
                <a:latin typeface="Calibri" panose="020F0502020204030204"/>
              </a:rPr>
              <a:t>rutiner</a:t>
            </a:r>
            <a:endParaRPr lang="en-GB" sz="1199" i="1" dirty="0">
              <a:solidFill>
                <a:prstClr val="black"/>
              </a:solidFill>
              <a:highlight>
                <a:srgbClr val="D7D200"/>
              </a:highlight>
              <a:latin typeface="Calibri" panose="020F0502020204030204"/>
            </a:endParaRPr>
          </a:p>
        </p:txBody>
      </p:sp>
      <p:cxnSp>
        <p:nvCxnSpPr>
          <p:cNvPr id="233" name="Lige pilforbindelse 326">
            <a:extLst>
              <a:ext uri="{FF2B5EF4-FFF2-40B4-BE49-F238E27FC236}">
                <a16:creationId xmlns:a16="http://schemas.microsoft.com/office/drawing/2014/main" id="{BDF95C5D-B782-4869-81D6-073ACAC47D3A}"/>
              </a:ext>
            </a:extLst>
          </p:cNvPr>
          <p:cNvCxnSpPr>
            <a:cxnSpLocks/>
            <a:stCxn id="232" idx="1"/>
            <a:endCxn id="368" idx="3"/>
          </p:cNvCxnSpPr>
          <p:nvPr/>
        </p:nvCxnSpPr>
        <p:spPr>
          <a:xfrm flipH="1" flipV="1">
            <a:off x="13826900" y="7617254"/>
            <a:ext cx="305949" cy="5074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4" name="Afrundet rektangel 268">
            <a:extLst>
              <a:ext uri="{FF2B5EF4-FFF2-40B4-BE49-F238E27FC236}">
                <a16:creationId xmlns:a16="http://schemas.microsoft.com/office/drawing/2014/main" id="{09E12EEA-F156-4748-B538-44EB2E81AF14}"/>
              </a:ext>
            </a:extLst>
          </p:cNvPr>
          <p:cNvSpPr/>
          <p:nvPr/>
        </p:nvSpPr>
        <p:spPr>
          <a:xfrm>
            <a:off x="14066170" y="7635630"/>
            <a:ext cx="1666353" cy="994111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752053"/>
            <a:endParaRPr lang="en-GB" sz="1199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235" name="Gruppe 234">
            <a:extLst>
              <a:ext uri="{FF2B5EF4-FFF2-40B4-BE49-F238E27FC236}">
                <a16:creationId xmlns:a16="http://schemas.microsoft.com/office/drawing/2014/main" id="{F7FF1C78-E42C-4B7E-BC8B-44F728EDEAFF}"/>
              </a:ext>
            </a:extLst>
          </p:cNvPr>
          <p:cNvGrpSpPr/>
          <p:nvPr/>
        </p:nvGrpSpPr>
        <p:grpSpPr>
          <a:xfrm>
            <a:off x="18983596" y="468467"/>
            <a:ext cx="2148431" cy="656267"/>
            <a:chOff x="11548326" y="3049658"/>
            <a:chExt cx="1218867" cy="592250"/>
          </a:xfrm>
          <a:noFill/>
        </p:grpSpPr>
        <p:sp>
          <p:nvSpPr>
            <p:cNvPr id="237" name="Afrundet rektangel 303">
              <a:extLst>
                <a:ext uri="{FF2B5EF4-FFF2-40B4-BE49-F238E27FC236}">
                  <a16:creationId xmlns:a16="http://schemas.microsoft.com/office/drawing/2014/main" id="{25DF10CC-39FD-4B35-9469-0281132B66B4}"/>
                </a:ext>
              </a:extLst>
            </p:cNvPr>
            <p:cNvSpPr/>
            <p:nvPr/>
          </p:nvSpPr>
          <p:spPr>
            <a:xfrm>
              <a:off x="11591556" y="3126805"/>
              <a:ext cx="1132965" cy="428522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r>
                <a:rPr lang="en-GB" sz="1199" dirty="0">
                  <a:solidFill>
                    <a:prstClr val="black"/>
                  </a:solidFill>
                </a:rPr>
                <a:t>15976004 |</a:t>
              </a:r>
              <a:r>
                <a:rPr lang="en-GB" sz="1199" dirty="0" err="1">
                  <a:solidFill>
                    <a:prstClr val="black"/>
                  </a:solidFill>
                </a:rPr>
                <a:t>Abnorm</a:t>
              </a:r>
              <a:r>
                <a:rPr lang="en-GB" sz="1199" dirty="0">
                  <a:solidFill>
                    <a:prstClr val="black"/>
                  </a:solidFill>
                </a:rPr>
                <a:t> </a:t>
              </a:r>
              <a:r>
                <a:rPr lang="en-GB" sz="1199" dirty="0" err="1">
                  <a:solidFill>
                    <a:prstClr val="black"/>
                  </a:solidFill>
                </a:rPr>
                <a:t>cirkadian</a:t>
              </a:r>
              <a:r>
                <a:rPr lang="en-GB" sz="1199" dirty="0">
                  <a:solidFill>
                    <a:prstClr val="black"/>
                  </a:solidFill>
                </a:rPr>
                <a:t> </a:t>
              </a:r>
              <a:r>
                <a:rPr lang="en-GB" sz="1199" dirty="0" err="1">
                  <a:solidFill>
                    <a:prstClr val="black"/>
                  </a:solidFill>
                </a:rPr>
                <a:t>rytme</a:t>
              </a:r>
              <a:r>
                <a:rPr lang="en-GB" sz="1199" dirty="0">
                  <a:solidFill>
                    <a:prstClr val="black"/>
                  </a:solidFill>
                </a:rPr>
                <a:t>|</a:t>
              </a:r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38" name="Afrundet rektangel 363">
              <a:extLst>
                <a:ext uri="{FF2B5EF4-FFF2-40B4-BE49-F238E27FC236}">
                  <a16:creationId xmlns:a16="http://schemas.microsoft.com/office/drawing/2014/main" id="{1EDD190B-0B7A-4567-AF5B-516988B59DF4}"/>
                </a:ext>
              </a:extLst>
            </p:cNvPr>
            <p:cNvSpPr/>
            <p:nvPr/>
          </p:nvSpPr>
          <p:spPr>
            <a:xfrm>
              <a:off x="11548326" y="3049658"/>
              <a:ext cx="1218867" cy="592250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239" name="Lige pilforbindelse 238">
            <a:extLst>
              <a:ext uri="{FF2B5EF4-FFF2-40B4-BE49-F238E27FC236}">
                <a16:creationId xmlns:a16="http://schemas.microsoft.com/office/drawing/2014/main" id="{409DD679-92E3-4313-8900-9CAF4EE1D541}"/>
              </a:ext>
            </a:extLst>
          </p:cNvPr>
          <p:cNvCxnSpPr>
            <a:cxnSpLocks/>
            <a:stCxn id="238" idx="2"/>
            <a:endCxn id="7" idx="0"/>
          </p:cNvCxnSpPr>
          <p:nvPr/>
        </p:nvCxnSpPr>
        <p:spPr>
          <a:xfrm flipH="1">
            <a:off x="18651262" y="1124734"/>
            <a:ext cx="1406550" cy="94706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" name="Afrundet rektangel 52">
            <a:extLst>
              <a:ext uri="{FF2B5EF4-FFF2-40B4-BE49-F238E27FC236}">
                <a16:creationId xmlns:a16="http://schemas.microsoft.com/office/drawing/2014/main" id="{0D488353-8311-44B0-A834-B8261776C89F}"/>
              </a:ext>
            </a:extLst>
          </p:cNvPr>
          <p:cNvSpPr/>
          <p:nvPr/>
        </p:nvSpPr>
        <p:spPr>
          <a:xfrm>
            <a:off x="24330130" y="12802525"/>
            <a:ext cx="2334797" cy="731551"/>
          </a:xfrm>
          <a:prstGeom prst="roundRect">
            <a:avLst/>
          </a:prstGeom>
          <a:solidFill>
            <a:srgbClr val="D7D20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200" dirty="0">
                <a:solidFill>
                  <a:schemeClr val="tx1"/>
                </a:solidFill>
              </a:rPr>
              <a:t>364833005 |fund vedr. evne til at bevæge sig|</a:t>
            </a:r>
          </a:p>
          <a:p>
            <a:pPr algn="ctr"/>
            <a:r>
              <a:rPr lang="da-DK" sz="1200" dirty="0">
                <a:solidFill>
                  <a:schemeClr val="tx1"/>
                </a:solidFill>
                <a:highlight>
                  <a:srgbClr val="D7D200"/>
                </a:highlight>
              </a:rPr>
              <a:t>Bevæge sig omkring</a:t>
            </a:r>
            <a:endParaRPr lang="en-GB" sz="1200" i="1" dirty="0">
              <a:solidFill>
                <a:schemeClr val="tx1"/>
              </a:solidFill>
            </a:endParaRPr>
          </a:p>
        </p:txBody>
      </p:sp>
      <p:cxnSp>
        <p:nvCxnSpPr>
          <p:cNvPr id="246" name="Lige pilforbindelse 326">
            <a:extLst>
              <a:ext uri="{FF2B5EF4-FFF2-40B4-BE49-F238E27FC236}">
                <a16:creationId xmlns:a16="http://schemas.microsoft.com/office/drawing/2014/main" id="{F329FB6D-462B-4D3D-8C6A-E1166058AD22}"/>
              </a:ext>
            </a:extLst>
          </p:cNvPr>
          <p:cNvCxnSpPr>
            <a:cxnSpLocks/>
            <a:stCxn id="245" idx="0"/>
            <a:endCxn id="369" idx="2"/>
          </p:cNvCxnSpPr>
          <p:nvPr/>
        </p:nvCxnSpPr>
        <p:spPr>
          <a:xfrm flipH="1" flipV="1">
            <a:off x="24412303" y="12553047"/>
            <a:ext cx="1085226" cy="24947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Afrundet rektangel 52">
            <a:extLst>
              <a:ext uri="{FF2B5EF4-FFF2-40B4-BE49-F238E27FC236}">
                <a16:creationId xmlns:a16="http://schemas.microsoft.com/office/drawing/2014/main" id="{9F5B8630-4D96-443B-A278-35BC844523D2}"/>
              </a:ext>
            </a:extLst>
          </p:cNvPr>
          <p:cNvSpPr/>
          <p:nvPr/>
        </p:nvSpPr>
        <p:spPr>
          <a:xfrm>
            <a:off x="22457210" y="12776147"/>
            <a:ext cx="1754868" cy="805971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200">
                <a:solidFill>
                  <a:schemeClr val="tx1"/>
                </a:solidFill>
              </a:rPr>
              <a:t>364903004 |fund vedr. evne til at kontrollere stilling|</a:t>
            </a:r>
            <a:endParaRPr lang="da-DK" sz="1200" dirty="0">
              <a:solidFill>
                <a:schemeClr val="tx1"/>
              </a:solidFill>
            </a:endParaRPr>
          </a:p>
        </p:txBody>
      </p:sp>
      <p:cxnSp>
        <p:nvCxnSpPr>
          <p:cNvPr id="256" name="Lige pilforbindelse 326">
            <a:extLst>
              <a:ext uri="{FF2B5EF4-FFF2-40B4-BE49-F238E27FC236}">
                <a16:creationId xmlns:a16="http://schemas.microsoft.com/office/drawing/2014/main" id="{04204927-12C0-4E31-8FFB-7E339D4802BE}"/>
              </a:ext>
            </a:extLst>
          </p:cNvPr>
          <p:cNvCxnSpPr>
            <a:cxnSpLocks/>
            <a:stCxn id="248" idx="0"/>
            <a:endCxn id="369" idx="2"/>
          </p:cNvCxnSpPr>
          <p:nvPr/>
        </p:nvCxnSpPr>
        <p:spPr>
          <a:xfrm flipV="1">
            <a:off x="23334644" y="12553047"/>
            <a:ext cx="1077659" cy="2231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1" name="Afrundet rektangel 52">
            <a:extLst>
              <a:ext uri="{FF2B5EF4-FFF2-40B4-BE49-F238E27FC236}">
                <a16:creationId xmlns:a16="http://schemas.microsoft.com/office/drawing/2014/main" id="{96A7596B-4A19-4086-A40F-F404996CB8E4}"/>
              </a:ext>
            </a:extLst>
          </p:cNvPr>
          <p:cNvSpPr/>
          <p:nvPr/>
        </p:nvSpPr>
        <p:spPr>
          <a:xfrm>
            <a:off x="23615874" y="13701585"/>
            <a:ext cx="1159421" cy="771530"/>
          </a:xfrm>
          <a:prstGeom prst="roundRect">
            <a:avLst/>
          </a:prstGeom>
          <a:solidFill>
            <a:srgbClr val="D7D20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200" dirty="0">
                <a:solidFill>
                  <a:schemeClr val="tx1"/>
                </a:solidFill>
              </a:rPr>
              <a:t>366727007 |fund vedr. evne til at gå|</a:t>
            </a:r>
          </a:p>
          <a:p>
            <a:pPr algn="ctr"/>
            <a:r>
              <a:rPr lang="da-DK" sz="1200" dirty="0">
                <a:solidFill>
                  <a:schemeClr val="tx1"/>
                </a:solidFill>
                <a:highlight>
                  <a:srgbClr val="D7D200"/>
                </a:highlight>
              </a:rPr>
              <a:t>Gå</a:t>
            </a:r>
            <a:endParaRPr lang="en-GB" sz="1200" i="1" dirty="0">
              <a:solidFill>
                <a:schemeClr val="tx1"/>
              </a:solidFill>
              <a:highlight>
                <a:srgbClr val="D7D200"/>
              </a:highlight>
            </a:endParaRPr>
          </a:p>
        </p:txBody>
      </p:sp>
      <p:cxnSp>
        <p:nvCxnSpPr>
          <p:cNvPr id="266" name="Lige pilforbindelse 326">
            <a:extLst>
              <a:ext uri="{FF2B5EF4-FFF2-40B4-BE49-F238E27FC236}">
                <a16:creationId xmlns:a16="http://schemas.microsoft.com/office/drawing/2014/main" id="{640F54F4-2091-4B7F-9E4F-C3CE7DC07BD6}"/>
              </a:ext>
            </a:extLst>
          </p:cNvPr>
          <p:cNvCxnSpPr>
            <a:cxnSpLocks/>
            <a:stCxn id="261" idx="0"/>
            <a:endCxn id="245" idx="2"/>
          </p:cNvCxnSpPr>
          <p:nvPr/>
        </p:nvCxnSpPr>
        <p:spPr>
          <a:xfrm flipV="1">
            <a:off x="24195585" y="13534076"/>
            <a:ext cx="1301944" cy="16750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8" name="Afrundet rektangel 52">
            <a:extLst>
              <a:ext uri="{FF2B5EF4-FFF2-40B4-BE49-F238E27FC236}">
                <a16:creationId xmlns:a16="http://schemas.microsoft.com/office/drawing/2014/main" id="{90C5A6B6-0AEE-4A76-BFDF-9CB8FD7B8109}"/>
              </a:ext>
            </a:extLst>
          </p:cNvPr>
          <p:cNvSpPr/>
          <p:nvPr/>
        </p:nvSpPr>
        <p:spPr>
          <a:xfrm>
            <a:off x="13988588" y="6790286"/>
            <a:ext cx="1781281" cy="645447"/>
          </a:xfrm>
          <a:prstGeom prst="roundRect">
            <a:avLst/>
          </a:prstGeom>
          <a:solidFill>
            <a:srgbClr val="D7D20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364778002 |fund </a:t>
            </a:r>
            <a:r>
              <a:rPr lang="en-GB" sz="1200" dirty="0" err="1">
                <a:solidFill>
                  <a:schemeClr val="tx1"/>
                </a:solidFill>
              </a:rPr>
              <a:t>vedr</a:t>
            </a:r>
            <a:r>
              <a:rPr lang="en-GB" sz="1200" dirty="0">
                <a:solidFill>
                  <a:schemeClr val="tx1"/>
                </a:solidFill>
              </a:rPr>
              <a:t>. </a:t>
            </a:r>
            <a:r>
              <a:rPr lang="en-GB" sz="1200" dirty="0" err="1">
                <a:solidFill>
                  <a:schemeClr val="tx1"/>
                </a:solidFill>
              </a:rPr>
              <a:t>drikkeevne</a:t>
            </a:r>
            <a:r>
              <a:rPr lang="en-GB" sz="1200" dirty="0">
                <a:solidFill>
                  <a:schemeClr val="tx1"/>
                </a:solidFill>
              </a:rPr>
              <a:t>|</a:t>
            </a:r>
            <a:br>
              <a:rPr lang="en-GB" sz="1200" dirty="0">
                <a:solidFill>
                  <a:schemeClr val="tx1"/>
                </a:solidFill>
              </a:rPr>
            </a:br>
            <a:r>
              <a:rPr lang="en-GB" sz="1200" i="1" dirty="0" err="1">
                <a:solidFill>
                  <a:schemeClr val="tx1"/>
                </a:solidFill>
              </a:rPr>
              <a:t>Drikke</a:t>
            </a:r>
            <a:endParaRPr lang="en-GB" sz="1200" i="1" dirty="0">
              <a:solidFill>
                <a:schemeClr val="tx1"/>
              </a:solidFill>
            </a:endParaRPr>
          </a:p>
        </p:txBody>
      </p:sp>
      <p:cxnSp>
        <p:nvCxnSpPr>
          <p:cNvPr id="270" name="Lige pilforbindelse 258">
            <a:extLst>
              <a:ext uri="{FF2B5EF4-FFF2-40B4-BE49-F238E27FC236}">
                <a16:creationId xmlns:a16="http://schemas.microsoft.com/office/drawing/2014/main" id="{0BA4D4B9-D73E-4990-99C5-6465D991A8A5}"/>
              </a:ext>
            </a:extLst>
          </p:cNvPr>
          <p:cNvCxnSpPr>
            <a:cxnSpLocks/>
            <a:stCxn id="268" idx="0"/>
            <a:endCxn id="286" idx="2"/>
          </p:cNvCxnSpPr>
          <p:nvPr/>
        </p:nvCxnSpPr>
        <p:spPr>
          <a:xfrm flipV="1">
            <a:off x="14879229" y="6364386"/>
            <a:ext cx="1512777" cy="4259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1" name="Afrundet rektangel 52">
            <a:extLst>
              <a:ext uri="{FF2B5EF4-FFF2-40B4-BE49-F238E27FC236}">
                <a16:creationId xmlns:a16="http://schemas.microsoft.com/office/drawing/2014/main" id="{58E2D993-03EB-4F87-A82C-B29FD33AA25B}"/>
              </a:ext>
            </a:extLst>
          </p:cNvPr>
          <p:cNvSpPr/>
          <p:nvPr/>
        </p:nvSpPr>
        <p:spPr>
          <a:xfrm>
            <a:off x="15824659" y="8188416"/>
            <a:ext cx="1472949" cy="779372"/>
          </a:xfrm>
          <a:prstGeom prst="roundRect">
            <a:avLst/>
          </a:prstGeom>
          <a:solidFill>
            <a:srgbClr val="D7D20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364811008 |fund </a:t>
            </a:r>
            <a:r>
              <a:rPr lang="en-GB" sz="1200" dirty="0" err="1">
                <a:solidFill>
                  <a:schemeClr val="tx1"/>
                </a:solidFill>
              </a:rPr>
              <a:t>vedr</a:t>
            </a:r>
            <a:r>
              <a:rPr lang="en-GB" sz="1200" dirty="0">
                <a:solidFill>
                  <a:schemeClr val="tx1"/>
                </a:solidFill>
              </a:rPr>
              <a:t>. </a:t>
            </a:r>
            <a:r>
              <a:rPr lang="en-GB" sz="1200" dirty="0" err="1">
                <a:solidFill>
                  <a:schemeClr val="tx1"/>
                </a:solidFill>
              </a:rPr>
              <a:t>evne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til</a:t>
            </a:r>
            <a:r>
              <a:rPr lang="en-GB" sz="1200" dirty="0">
                <a:solidFill>
                  <a:schemeClr val="tx1"/>
                </a:solidFill>
              </a:rPr>
              <a:t> at </a:t>
            </a:r>
            <a:r>
              <a:rPr lang="en-GB" sz="1200" dirty="0" err="1">
                <a:solidFill>
                  <a:schemeClr val="tx1"/>
                </a:solidFill>
              </a:rPr>
              <a:t>spise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og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drikke</a:t>
            </a:r>
            <a:r>
              <a:rPr lang="en-GB" sz="1200" dirty="0">
                <a:solidFill>
                  <a:schemeClr val="tx1"/>
                </a:solidFill>
              </a:rPr>
              <a:t>|</a:t>
            </a:r>
            <a:br>
              <a:rPr lang="en-GB" sz="1200" dirty="0">
                <a:solidFill>
                  <a:schemeClr val="tx1"/>
                </a:solidFill>
              </a:rPr>
            </a:br>
            <a:r>
              <a:rPr lang="en-GB" sz="1200" dirty="0" err="1">
                <a:solidFill>
                  <a:schemeClr val="tx1"/>
                </a:solidFill>
              </a:rPr>
              <a:t>Spise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272" name="Lige pilforbindelse 258">
            <a:extLst>
              <a:ext uri="{FF2B5EF4-FFF2-40B4-BE49-F238E27FC236}">
                <a16:creationId xmlns:a16="http://schemas.microsoft.com/office/drawing/2014/main" id="{1C321E42-72A8-465A-8910-E9CE85D5997B}"/>
              </a:ext>
            </a:extLst>
          </p:cNvPr>
          <p:cNvCxnSpPr>
            <a:cxnSpLocks/>
            <a:stCxn id="271" idx="0"/>
            <a:endCxn id="286" idx="2"/>
          </p:cNvCxnSpPr>
          <p:nvPr/>
        </p:nvCxnSpPr>
        <p:spPr>
          <a:xfrm flipH="1" flipV="1">
            <a:off x="16392006" y="6364386"/>
            <a:ext cx="169128" cy="182403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8" name="Lige pilforbindelse 326">
            <a:extLst>
              <a:ext uri="{FF2B5EF4-FFF2-40B4-BE49-F238E27FC236}">
                <a16:creationId xmlns:a16="http://schemas.microsoft.com/office/drawing/2014/main" id="{F85A07B1-072B-45CB-AB42-0B99E35EBAF4}"/>
              </a:ext>
            </a:extLst>
          </p:cNvPr>
          <p:cNvCxnSpPr>
            <a:cxnSpLocks/>
            <a:stCxn id="292" idx="0"/>
            <a:endCxn id="245" idx="2"/>
          </p:cNvCxnSpPr>
          <p:nvPr/>
        </p:nvCxnSpPr>
        <p:spPr>
          <a:xfrm flipH="1" flipV="1">
            <a:off x="25497529" y="13534076"/>
            <a:ext cx="318202" cy="18421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2" name="Afrundet rektangel 52">
            <a:extLst>
              <a:ext uri="{FF2B5EF4-FFF2-40B4-BE49-F238E27FC236}">
                <a16:creationId xmlns:a16="http://schemas.microsoft.com/office/drawing/2014/main" id="{7B47D82F-39A2-46D9-9232-53C7081112D8}"/>
              </a:ext>
            </a:extLst>
          </p:cNvPr>
          <p:cNvSpPr/>
          <p:nvPr/>
        </p:nvSpPr>
        <p:spPr>
          <a:xfrm>
            <a:off x="24918854" y="13718290"/>
            <a:ext cx="1793754" cy="907793"/>
          </a:xfrm>
          <a:prstGeom prst="roundRect">
            <a:avLst/>
          </a:prstGeom>
          <a:solidFill>
            <a:srgbClr val="D7D20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200" dirty="0">
                <a:solidFill>
                  <a:schemeClr val="tx1"/>
                </a:solidFill>
              </a:rPr>
              <a:t>365092005 |fund vedr. evne til at bevæge sig omkring|</a:t>
            </a:r>
          </a:p>
          <a:p>
            <a:pPr algn="ctr"/>
            <a:r>
              <a:rPr lang="da-DK" sz="1200" i="1" dirty="0">
                <a:solidFill>
                  <a:schemeClr val="tx1"/>
                </a:solidFill>
                <a:highlight>
                  <a:srgbClr val="D7D200"/>
                </a:highlight>
              </a:rPr>
              <a:t>Færden i forskellige omgivelse</a:t>
            </a:r>
            <a:endParaRPr lang="en-GB" sz="1200" i="1" dirty="0">
              <a:solidFill>
                <a:schemeClr val="tx1"/>
              </a:solidFill>
              <a:highlight>
                <a:srgbClr val="D7D200"/>
              </a:highlight>
            </a:endParaRPr>
          </a:p>
        </p:txBody>
      </p:sp>
      <p:sp>
        <p:nvSpPr>
          <p:cNvPr id="329" name="Afrundet rektangel 52">
            <a:extLst>
              <a:ext uri="{FF2B5EF4-FFF2-40B4-BE49-F238E27FC236}">
                <a16:creationId xmlns:a16="http://schemas.microsoft.com/office/drawing/2014/main" id="{84C43B5C-5E2E-45F6-933B-B5F5E489E212}"/>
              </a:ext>
            </a:extLst>
          </p:cNvPr>
          <p:cNvSpPr/>
          <p:nvPr/>
        </p:nvSpPr>
        <p:spPr>
          <a:xfrm>
            <a:off x="13583133" y="10851818"/>
            <a:ext cx="2334797" cy="886704"/>
          </a:xfrm>
          <a:prstGeom prst="roundRect">
            <a:avLst/>
          </a:prstGeom>
          <a:solidFill>
            <a:srgbClr val="D7D20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200" dirty="0">
                <a:solidFill>
                  <a:schemeClr val="tx1"/>
                </a:solidFill>
              </a:rPr>
              <a:t>365207002 |fund vedr. evne til at klare toiletbesøg|</a:t>
            </a:r>
            <a:br>
              <a:rPr lang="da-DK" sz="1200" dirty="0">
                <a:solidFill>
                  <a:schemeClr val="tx1"/>
                </a:solidFill>
              </a:rPr>
            </a:br>
            <a:r>
              <a:rPr lang="da-DK" sz="1200" i="1" dirty="0">
                <a:solidFill>
                  <a:schemeClr val="tx1"/>
                </a:solidFill>
              </a:rPr>
              <a:t>Gå på toilet</a:t>
            </a:r>
            <a:endParaRPr lang="en-GB" sz="1200" i="1" dirty="0">
              <a:solidFill>
                <a:schemeClr val="tx1"/>
              </a:solidFill>
            </a:endParaRPr>
          </a:p>
        </p:txBody>
      </p:sp>
      <p:cxnSp>
        <p:nvCxnSpPr>
          <p:cNvPr id="330" name="Lige pilforbindelse 326">
            <a:extLst>
              <a:ext uri="{FF2B5EF4-FFF2-40B4-BE49-F238E27FC236}">
                <a16:creationId xmlns:a16="http://schemas.microsoft.com/office/drawing/2014/main" id="{7A0D4EFC-8389-48E2-804C-C506457FED1A}"/>
              </a:ext>
            </a:extLst>
          </p:cNvPr>
          <p:cNvCxnSpPr>
            <a:cxnSpLocks/>
            <a:stCxn id="329" idx="0"/>
            <a:endCxn id="371" idx="2"/>
          </p:cNvCxnSpPr>
          <p:nvPr/>
        </p:nvCxnSpPr>
        <p:spPr>
          <a:xfrm flipH="1" flipV="1">
            <a:off x="13250352" y="10550730"/>
            <a:ext cx="1500180" cy="30108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1" name="Afrundet rektangel 52">
            <a:extLst>
              <a:ext uri="{FF2B5EF4-FFF2-40B4-BE49-F238E27FC236}">
                <a16:creationId xmlns:a16="http://schemas.microsoft.com/office/drawing/2014/main" id="{F8A3C9AB-4B5F-4481-928A-3CADB939034D}"/>
              </a:ext>
            </a:extLst>
          </p:cNvPr>
          <p:cNvSpPr/>
          <p:nvPr/>
        </p:nvSpPr>
        <p:spPr>
          <a:xfrm>
            <a:off x="20116647" y="14125971"/>
            <a:ext cx="1754868" cy="771530"/>
          </a:xfrm>
          <a:prstGeom prst="roundRect">
            <a:avLst/>
          </a:prstGeom>
          <a:solidFill>
            <a:srgbClr val="D7D20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da-DK" sz="1200" dirty="0"/>
              <a:t>714882001 |fund vedr. evne til at forflytte sig|</a:t>
            </a:r>
          </a:p>
          <a:p>
            <a:pPr algn="ctr"/>
            <a:r>
              <a:rPr lang="fr-FR" sz="1200" dirty="0">
                <a:highlight>
                  <a:srgbClr val="D7D200"/>
                </a:highlight>
              </a:rPr>
              <a:t>Forflytte sig</a:t>
            </a:r>
          </a:p>
        </p:txBody>
      </p:sp>
      <p:sp>
        <p:nvSpPr>
          <p:cNvPr id="339" name="Afrundet rektangel 52">
            <a:extLst>
              <a:ext uri="{FF2B5EF4-FFF2-40B4-BE49-F238E27FC236}">
                <a16:creationId xmlns:a16="http://schemas.microsoft.com/office/drawing/2014/main" id="{ED84B81A-163A-4BB8-85A1-86F4E9FB9AF2}"/>
              </a:ext>
            </a:extLst>
          </p:cNvPr>
          <p:cNvSpPr/>
          <p:nvPr/>
        </p:nvSpPr>
        <p:spPr>
          <a:xfrm>
            <a:off x="301522" y="11896820"/>
            <a:ext cx="2109398" cy="592750"/>
          </a:xfrm>
          <a:prstGeom prst="roundRect">
            <a:avLst/>
          </a:prstGeom>
          <a:solidFill>
            <a:srgbClr val="D7D20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200" dirty="0">
                <a:solidFill>
                  <a:schemeClr val="tx1"/>
                </a:solidFill>
              </a:rPr>
              <a:t>106136008 |Memory finding (finding)</a:t>
            </a:r>
            <a:endParaRPr lang="en-GB" sz="1200" i="1" dirty="0">
              <a:solidFill>
                <a:schemeClr val="tx1"/>
              </a:solidFill>
            </a:endParaRPr>
          </a:p>
        </p:txBody>
      </p:sp>
      <p:cxnSp>
        <p:nvCxnSpPr>
          <p:cNvPr id="341" name="Lige pilforbindelse 173">
            <a:extLst>
              <a:ext uri="{FF2B5EF4-FFF2-40B4-BE49-F238E27FC236}">
                <a16:creationId xmlns:a16="http://schemas.microsoft.com/office/drawing/2014/main" id="{E4059749-6B2D-4F51-8F0B-ACFDE1FB4C92}"/>
              </a:ext>
            </a:extLst>
          </p:cNvPr>
          <p:cNvCxnSpPr>
            <a:cxnSpLocks/>
            <a:stCxn id="339" idx="3"/>
          </p:cNvCxnSpPr>
          <p:nvPr/>
        </p:nvCxnSpPr>
        <p:spPr>
          <a:xfrm flipV="1">
            <a:off x="2410920" y="10020062"/>
            <a:ext cx="619722" cy="21731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2" name="Afrundet rektangel 52">
            <a:extLst>
              <a:ext uri="{FF2B5EF4-FFF2-40B4-BE49-F238E27FC236}">
                <a16:creationId xmlns:a16="http://schemas.microsoft.com/office/drawing/2014/main" id="{3D5B7C73-DD49-4FAA-BF08-8EE06C74A8D1}"/>
              </a:ext>
            </a:extLst>
          </p:cNvPr>
          <p:cNvSpPr/>
          <p:nvPr/>
        </p:nvSpPr>
        <p:spPr>
          <a:xfrm>
            <a:off x="22076781" y="13848381"/>
            <a:ext cx="1520090" cy="771530"/>
          </a:xfrm>
          <a:prstGeom prst="roundRect">
            <a:avLst/>
          </a:prstGeom>
          <a:solidFill>
            <a:srgbClr val="D7D20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200" dirty="0"/>
              <a:t>364913007 |fund vedr. evne til at skifte stilling|</a:t>
            </a:r>
          </a:p>
          <a:p>
            <a:pPr algn="ctr"/>
            <a:r>
              <a:rPr lang="fr-FR" sz="1200" dirty="0">
                <a:highlight>
                  <a:srgbClr val="D7D200"/>
                </a:highlight>
              </a:rPr>
              <a:t>Ændre kropsstilling</a:t>
            </a:r>
          </a:p>
        </p:txBody>
      </p:sp>
      <p:cxnSp>
        <p:nvCxnSpPr>
          <p:cNvPr id="348" name="Lige pilforbindelse 326">
            <a:extLst>
              <a:ext uri="{FF2B5EF4-FFF2-40B4-BE49-F238E27FC236}">
                <a16:creationId xmlns:a16="http://schemas.microsoft.com/office/drawing/2014/main" id="{EB283669-BC1C-4C67-A334-12BCA461EF6B}"/>
              </a:ext>
            </a:extLst>
          </p:cNvPr>
          <p:cNvCxnSpPr>
            <a:cxnSpLocks/>
            <a:stCxn id="342" idx="0"/>
            <a:endCxn id="248" idx="2"/>
          </p:cNvCxnSpPr>
          <p:nvPr/>
        </p:nvCxnSpPr>
        <p:spPr>
          <a:xfrm flipV="1">
            <a:off x="22836826" y="13582118"/>
            <a:ext cx="497818" cy="2662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2" name="Lige pilforbindelse 326">
            <a:extLst>
              <a:ext uri="{FF2B5EF4-FFF2-40B4-BE49-F238E27FC236}">
                <a16:creationId xmlns:a16="http://schemas.microsoft.com/office/drawing/2014/main" id="{17ACAC5C-05A2-438E-9CE6-ED7094A87E8C}"/>
              </a:ext>
            </a:extLst>
          </p:cNvPr>
          <p:cNvCxnSpPr>
            <a:cxnSpLocks/>
            <a:stCxn id="331" idx="3"/>
            <a:endCxn id="342" idx="1"/>
          </p:cNvCxnSpPr>
          <p:nvPr/>
        </p:nvCxnSpPr>
        <p:spPr>
          <a:xfrm flipV="1">
            <a:off x="21871515" y="14234146"/>
            <a:ext cx="205266" cy="27759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5" name="Afrundet rektangel 52">
            <a:extLst>
              <a:ext uri="{FF2B5EF4-FFF2-40B4-BE49-F238E27FC236}">
                <a16:creationId xmlns:a16="http://schemas.microsoft.com/office/drawing/2014/main" id="{D8A862AF-8A9D-41F8-AB5E-5BE9A225AEBB}"/>
              </a:ext>
            </a:extLst>
          </p:cNvPr>
          <p:cNvSpPr/>
          <p:nvPr/>
        </p:nvSpPr>
        <p:spPr>
          <a:xfrm>
            <a:off x="970541" y="6807687"/>
            <a:ext cx="1754868" cy="618813"/>
          </a:xfrm>
          <a:prstGeom prst="roundRect">
            <a:avLst/>
          </a:prstGeom>
          <a:solidFill>
            <a:srgbClr val="D7D20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da-DK" sz="1200" dirty="0"/>
              <a:t>271708004 |</a:t>
            </a:r>
            <a:r>
              <a:rPr lang="en-GB" sz="1200" dirty="0"/>
              <a:t> Finding of power of skeletal muscle (finding)</a:t>
            </a:r>
            <a:endParaRPr lang="fr-FR" sz="1200" dirty="0">
              <a:highlight>
                <a:srgbClr val="D7D200"/>
              </a:highlight>
            </a:endParaRPr>
          </a:p>
        </p:txBody>
      </p:sp>
      <p:cxnSp>
        <p:nvCxnSpPr>
          <p:cNvPr id="356" name="Lige pilforbindelse 326">
            <a:extLst>
              <a:ext uri="{FF2B5EF4-FFF2-40B4-BE49-F238E27FC236}">
                <a16:creationId xmlns:a16="http://schemas.microsoft.com/office/drawing/2014/main" id="{B0C3701C-D18F-4CBB-9B60-185719267015}"/>
              </a:ext>
            </a:extLst>
          </p:cNvPr>
          <p:cNvCxnSpPr>
            <a:cxnSpLocks/>
            <a:stCxn id="355" idx="0"/>
            <a:endCxn id="274" idx="2"/>
          </p:cNvCxnSpPr>
          <p:nvPr/>
        </p:nvCxnSpPr>
        <p:spPr>
          <a:xfrm flipV="1">
            <a:off x="1847975" y="6463199"/>
            <a:ext cx="234611" cy="34448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6" name="Afrundet rektangel 52">
            <a:extLst>
              <a:ext uri="{FF2B5EF4-FFF2-40B4-BE49-F238E27FC236}">
                <a16:creationId xmlns:a16="http://schemas.microsoft.com/office/drawing/2014/main" id="{29A49B1A-C36A-4961-A88B-3A8AE8100F3B}"/>
              </a:ext>
            </a:extLst>
          </p:cNvPr>
          <p:cNvSpPr/>
          <p:nvPr/>
        </p:nvSpPr>
        <p:spPr>
          <a:xfrm>
            <a:off x="338723" y="9334254"/>
            <a:ext cx="2109398" cy="592750"/>
          </a:xfrm>
          <a:prstGeom prst="roundRect">
            <a:avLst/>
          </a:prstGeom>
          <a:solidFill>
            <a:srgbClr val="D7D20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200" dirty="0">
                <a:solidFill>
                  <a:schemeClr val="tx1"/>
                </a:solidFill>
              </a:rPr>
              <a:t>365926000 |</a:t>
            </a:r>
            <a:r>
              <a:rPr lang="en-GB" sz="1200" dirty="0">
                <a:solidFill>
                  <a:schemeClr val="tx1"/>
                </a:solidFill>
              </a:rPr>
              <a:t> Finding of problem solving (finding)</a:t>
            </a:r>
          </a:p>
        </p:txBody>
      </p:sp>
      <p:cxnSp>
        <p:nvCxnSpPr>
          <p:cNvPr id="370" name="Lige pilforbindelse 173">
            <a:extLst>
              <a:ext uri="{FF2B5EF4-FFF2-40B4-BE49-F238E27FC236}">
                <a16:creationId xmlns:a16="http://schemas.microsoft.com/office/drawing/2014/main" id="{BF6681C5-64D9-4AC0-B21B-E2F46BBA81A1}"/>
              </a:ext>
            </a:extLst>
          </p:cNvPr>
          <p:cNvCxnSpPr>
            <a:cxnSpLocks/>
            <a:stCxn id="366" idx="3"/>
            <a:endCxn id="349" idx="1"/>
          </p:cNvCxnSpPr>
          <p:nvPr/>
        </p:nvCxnSpPr>
        <p:spPr>
          <a:xfrm>
            <a:off x="2448121" y="9630629"/>
            <a:ext cx="582521" cy="3894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2" name="Afrundet rektangel 52">
            <a:extLst>
              <a:ext uri="{FF2B5EF4-FFF2-40B4-BE49-F238E27FC236}">
                <a16:creationId xmlns:a16="http://schemas.microsoft.com/office/drawing/2014/main" id="{F45DCB30-7E63-4DA2-8435-B7C9A27D2081}"/>
              </a:ext>
            </a:extLst>
          </p:cNvPr>
          <p:cNvSpPr/>
          <p:nvPr/>
        </p:nvSpPr>
        <p:spPr>
          <a:xfrm>
            <a:off x="11096235" y="10952977"/>
            <a:ext cx="2109398" cy="836011"/>
          </a:xfrm>
          <a:prstGeom prst="roundRect">
            <a:avLst/>
          </a:prstGeom>
          <a:solidFill>
            <a:srgbClr val="D7D20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200" dirty="0">
                <a:solidFill>
                  <a:schemeClr val="tx1"/>
                </a:solidFill>
              </a:rPr>
              <a:t>365243008 |fund vedr. evne til at udføre aktiviteter i relation til mad og drikke|</a:t>
            </a:r>
            <a:br>
              <a:rPr lang="da-DK" sz="1200" dirty="0">
                <a:solidFill>
                  <a:schemeClr val="tx1"/>
                </a:solidFill>
              </a:rPr>
            </a:br>
            <a:r>
              <a:rPr lang="da-DK" sz="1200" dirty="0">
                <a:solidFill>
                  <a:schemeClr val="tx1"/>
                </a:solidFill>
              </a:rPr>
              <a:t>Lave mad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373" name="Lige pilforbindelse 326">
            <a:extLst>
              <a:ext uri="{FF2B5EF4-FFF2-40B4-BE49-F238E27FC236}">
                <a16:creationId xmlns:a16="http://schemas.microsoft.com/office/drawing/2014/main" id="{40A25B74-27F6-44CB-80B3-04B2D8873447}"/>
              </a:ext>
            </a:extLst>
          </p:cNvPr>
          <p:cNvCxnSpPr>
            <a:cxnSpLocks/>
            <a:stCxn id="372" idx="0"/>
            <a:endCxn id="306" idx="2"/>
          </p:cNvCxnSpPr>
          <p:nvPr/>
        </p:nvCxnSpPr>
        <p:spPr>
          <a:xfrm flipH="1" flipV="1">
            <a:off x="10965185" y="10561510"/>
            <a:ext cx="1185749" cy="39146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4" name="Afrundet rektangel 52">
            <a:extLst>
              <a:ext uri="{FF2B5EF4-FFF2-40B4-BE49-F238E27FC236}">
                <a16:creationId xmlns:a16="http://schemas.microsoft.com/office/drawing/2014/main" id="{DD43B8A8-7BCE-44DD-9424-5D74C421FEFF}"/>
              </a:ext>
            </a:extLst>
          </p:cNvPr>
          <p:cNvSpPr/>
          <p:nvPr/>
        </p:nvSpPr>
        <p:spPr>
          <a:xfrm>
            <a:off x="9950615" y="11892404"/>
            <a:ext cx="2109398" cy="836011"/>
          </a:xfrm>
          <a:prstGeom prst="roundRect">
            <a:avLst/>
          </a:prstGeom>
          <a:solidFill>
            <a:srgbClr val="D7D20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200" dirty="0">
                <a:solidFill>
                  <a:schemeClr val="tx1"/>
                </a:solidFill>
              </a:rPr>
              <a:t>365304007 |</a:t>
            </a:r>
            <a:r>
              <a:rPr lang="en-GB" sz="1200" dirty="0">
                <a:solidFill>
                  <a:schemeClr val="tx1"/>
                </a:solidFill>
              </a:rPr>
              <a:t> Finding related to ability to perform housekeeping activities (finding)</a:t>
            </a:r>
            <a:endParaRPr lang="da-DK" sz="1200" dirty="0">
              <a:solidFill>
                <a:schemeClr val="tx1"/>
              </a:solidFill>
            </a:endParaRPr>
          </a:p>
        </p:txBody>
      </p:sp>
      <p:cxnSp>
        <p:nvCxnSpPr>
          <p:cNvPr id="377" name="Lige pilforbindelse 326">
            <a:extLst>
              <a:ext uri="{FF2B5EF4-FFF2-40B4-BE49-F238E27FC236}">
                <a16:creationId xmlns:a16="http://schemas.microsoft.com/office/drawing/2014/main" id="{942759FA-59BD-4A8F-B5BA-CDB9A96A0516}"/>
              </a:ext>
            </a:extLst>
          </p:cNvPr>
          <p:cNvCxnSpPr>
            <a:cxnSpLocks/>
            <a:stCxn id="374" idx="0"/>
            <a:endCxn id="306" idx="2"/>
          </p:cNvCxnSpPr>
          <p:nvPr/>
        </p:nvCxnSpPr>
        <p:spPr>
          <a:xfrm flipH="1" flipV="1">
            <a:off x="10965185" y="10561510"/>
            <a:ext cx="40129" cy="133089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0" name="Afrundet rektangel 52">
            <a:extLst>
              <a:ext uri="{FF2B5EF4-FFF2-40B4-BE49-F238E27FC236}">
                <a16:creationId xmlns:a16="http://schemas.microsoft.com/office/drawing/2014/main" id="{5BD29CBE-951B-4C30-9EFD-51FE4EE820E7}"/>
              </a:ext>
            </a:extLst>
          </p:cNvPr>
          <p:cNvSpPr/>
          <p:nvPr/>
        </p:nvSpPr>
        <p:spPr>
          <a:xfrm>
            <a:off x="12145281" y="11931401"/>
            <a:ext cx="2334797" cy="886704"/>
          </a:xfrm>
          <a:prstGeom prst="roundRect">
            <a:avLst/>
          </a:prstGeom>
          <a:solidFill>
            <a:srgbClr val="D7D20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a-DK" sz="1200" dirty="0">
                <a:solidFill>
                  <a:schemeClr val="tx1"/>
                </a:solidFill>
              </a:rPr>
              <a:t>365180007 |fund vedr. evne til at udføre aktiviteter </a:t>
            </a:r>
            <a:r>
              <a:rPr lang="da-DK" sz="1200" dirty="0" err="1">
                <a:solidFill>
                  <a:schemeClr val="tx1"/>
                </a:solidFill>
              </a:rPr>
              <a:t>ifm</a:t>
            </a:r>
            <a:r>
              <a:rPr lang="da-DK" sz="1200" dirty="0">
                <a:solidFill>
                  <a:schemeClr val="tx1"/>
                </a:solidFill>
              </a:rPr>
              <a:t>. vask og tørring|</a:t>
            </a:r>
            <a:br>
              <a:rPr lang="da-DK" sz="1200" dirty="0">
                <a:solidFill>
                  <a:schemeClr val="tx1"/>
                </a:solidFill>
              </a:rPr>
            </a:br>
            <a:r>
              <a:rPr lang="da-DK" sz="1200" i="1" dirty="0">
                <a:solidFill>
                  <a:schemeClr val="tx1"/>
                </a:solidFill>
              </a:rPr>
              <a:t>Vaske sig</a:t>
            </a:r>
            <a:endParaRPr lang="en-GB" sz="1200" i="1" dirty="0">
              <a:solidFill>
                <a:schemeClr val="tx1"/>
              </a:solidFill>
            </a:endParaRPr>
          </a:p>
        </p:txBody>
      </p:sp>
      <p:cxnSp>
        <p:nvCxnSpPr>
          <p:cNvPr id="382" name="Lige pilforbindelse 326">
            <a:extLst>
              <a:ext uri="{FF2B5EF4-FFF2-40B4-BE49-F238E27FC236}">
                <a16:creationId xmlns:a16="http://schemas.microsoft.com/office/drawing/2014/main" id="{E6674289-DC5D-4357-A5C6-FA5854FFA52C}"/>
              </a:ext>
            </a:extLst>
          </p:cNvPr>
          <p:cNvCxnSpPr>
            <a:cxnSpLocks/>
            <a:stCxn id="380" idx="0"/>
          </p:cNvCxnSpPr>
          <p:nvPr/>
        </p:nvCxnSpPr>
        <p:spPr>
          <a:xfrm flipH="1" flipV="1">
            <a:off x="13244831" y="10651945"/>
            <a:ext cx="67849" cy="127945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3" name="Afrundet rektangel 52">
            <a:extLst>
              <a:ext uri="{FF2B5EF4-FFF2-40B4-BE49-F238E27FC236}">
                <a16:creationId xmlns:a16="http://schemas.microsoft.com/office/drawing/2014/main" id="{1DBF082A-4B8D-4595-9774-20D944336A09}"/>
              </a:ext>
            </a:extLst>
          </p:cNvPr>
          <p:cNvSpPr/>
          <p:nvPr/>
        </p:nvSpPr>
        <p:spPr>
          <a:xfrm>
            <a:off x="6639455" y="11447913"/>
            <a:ext cx="1653501" cy="791832"/>
          </a:xfrm>
          <a:prstGeom prst="roundRect">
            <a:avLst/>
          </a:prstGeom>
          <a:solidFill>
            <a:srgbClr val="D7D20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311470005 | Finding related to orientation (finding)</a:t>
            </a:r>
            <a:endParaRPr lang="en-GB" sz="1200" i="1" dirty="0">
              <a:solidFill>
                <a:schemeClr val="tx1"/>
              </a:solidFill>
            </a:endParaRPr>
          </a:p>
        </p:txBody>
      </p:sp>
      <p:cxnSp>
        <p:nvCxnSpPr>
          <p:cNvPr id="384" name="Lige pilforbindelse 174">
            <a:extLst>
              <a:ext uri="{FF2B5EF4-FFF2-40B4-BE49-F238E27FC236}">
                <a16:creationId xmlns:a16="http://schemas.microsoft.com/office/drawing/2014/main" id="{97CF88AC-38DD-4BE7-B25D-35DAC3819BD5}"/>
              </a:ext>
            </a:extLst>
          </p:cNvPr>
          <p:cNvCxnSpPr>
            <a:cxnSpLocks/>
            <a:stCxn id="383" idx="1"/>
            <a:endCxn id="173" idx="3"/>
          </p:cNvCxnSpPr>
          <p:nvPr/>
        </p:nvCxnSpPr>
        <p:spPr>
          <a:xfrm flipH="1" flipV="1">
            <a:off x="6008484" y="11465361"/>
            <a:ext cx="630971" cy="37846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5" name="Afrundet rektangel 52">
            <a:extLst>
              <a:ext uri="{FF2B5EF4-FFF2-40B4-BE49-F238E27FC236}">
                <a16:creationId xmlns:a16="http://schemas.microsoft.com/office/drawing/2014/main" id="{11F6F0F7-8F1E-433B-90AF-BBBE0230BE88}"/>
              </a:ext>
            </a:extLst>
          </p:cNvPr>
          <p:cNvSpPr/>
          <p:nvPr/>
        </p:nvSpPr>
        <p:spPr>
          <a:xfrm>
            <a:off x="2630080" y="12468414"/>
            <a:ext cx="1714991" cy="655771"/>
          </a:xfrm>
          <a:prstGeom prst="roundRect">
            <a:avLst/>
          </a:prstGeom>
          <a:solidFill>
            <a:srgbClr val="D7D20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365441007 | Finding of mental state: drive (finding)</a:t>
            </a:r>
            <a:endParaRPr lang="en-GB" sz="1200" i="1" dirty="0">
              <a:solidFill>
                <a:schemeClr val="tx1"/>
              </a:solidFill>
            </a:endParaRPr>
          </a:p>
        </p:txBody>
      </p:sp>
      <p:cxnSp>
        <p:nvCxnSpPr>
          <p:cNvPr id="386" name="Lige pilforbindelse 174">
            <a:extLst>
              <a:ext uri="{FF2B5EF4-FFF2-40B4-BE49-F238E27FC236}">
                <a16:creationId xmlns:a16="http://schemas.microsoft.com/office/drawing/2014/main" id="{7B6B2116-CFFC-4316-AC6D-56DC7C9B60A9}"/>
              </a:ext>
            </a:extLst>
          </p:cNvPr>
          <p:cNvCxnSpPr>
            <a:cxnSpLocks/>
            <a:stCxn id="385" idx="0"/>
            <a:endCxn id="301" idx="1"/>
          </p:cNvCxnSpPr>
          <p:nvPr/>
        </p:nvCxnSpPr>
        <p:spPr>
          <a:xfrm flipV="1">
            <a:off x="3487576" y="11465958"/>
            <a:ext cx="755497" cy="100245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8" name="Gruppe 337">
            <a:extLst>
              <a:ext uri="{FF2B5EF4-FFF2-40B4-BE49-F238E27FC236}">
                <a16:creationId xmlns:a16="http://schemas.microsoft.com/office/drawing/2014/main" id="{1B06FECD-57D9-45DE-B2C1-C04E33432822}"/>
              </a:ext>
            </a:extLst>
          </p:cNvPr>
          <p:cNvGrpSpPr/>
          <p:nvPr/>
        </p:nvGrpSpPr>
        <p:grpSpPr>
          <a:xfrm>
            <a:off x="286268" y="7662244"/>
            <a:ext cx="2378251" cy="699858"/>
            <a:chOff x="6659663" y="1490986"/>
            <a:chExt cx="1743535" cy="460266"/>
          </a:xfrm>
          <a:noFill/>
        </p:grpSpPr>
        <p:sp>
          <p:nvSpPr>
            <p:cNvPr id="387" name="Afrundet rektangel 333">
              <a:extLst>
                <a:ext uri="{FF2B5EF4-FFF2-40B4-BE49-F238E27FC236}">
                  <a16:creationId xmlns:a16="http://schemas.microsoft.com/office/drawing/2014/main" id="{A4E48059-B988-474A-9E53-47AC3A9EB0BA}"/>
                </a:ext>
              </a:extLst>
            </p:cNvPr>
            <p:cNvSpPr/>
            <p:nvPr/>
          </p:nvSpPr>
          <p:spPr>
            <a:xfrm>
              <a:off x="6692985" y="1493432"/>
              <a:ext cx="1671502" cy="411479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fr-FR" sz="1200" dirty="0"/>
                <a:t>252041008 | Micturition </a:t>
              </a:r>
              <a:r>
                <a:rPr lang="fr-FR" sz="1200" dirty="0" err="1"/>
                <a:t>finding</a:t>
              </a:r>
              <a:r>
                <a:rPr lang="fr-FR" sz="1200" dirty="0"/>
                <a:t> (</a:t>
              </a:r>
              <a:r>
                <a:rPr lang="fr-FR" sz="1200" dirty="0" err="1"/>
                <a:t>finding</a:t>
              </a:r>
              <a:r>
                <a:rPr lang="fr-FR" sz="1200" dirty="0"/>
                <a:t>)</a:t>
              </a:r>
              <a:endParaRPr lang="fr-FR" sz="1200" dirty="0">
                <a:highlight>
                  <a:srgbClr val="DDC5DD"/>
                </a:highlight>
              </a:endParaRPr>
            </a:p>
          </p:txBody>
        </p:sp>
        <p:sp>
          <p:nvSpPr>
            <p:cNvPr id="388" name="Afrundet rektangel 383">
              <a:extLst>
                <a:ext uri="{FF2B5EF4-FFF2-40B4-BE49-F238E27FC236}">
                  <a16:creationId xmlns:a16="http://schemas.microsoft.com/office/drawing/2014/main" id="{5413FE5F-C2E1-46C3-83C1-C3B6A767B5BD}"/>
                </a:ext>
              </a:extLst>
            </p:cNvPr>
            <p:cNvSpPr/>
            <p:nvPr/>
          </p:nvSpPr>
          <p:spPr>
            <a:xfrm>
              <a:off x="6659663" y="1490986"/>
              <a:ext cx="1743535" cy="460266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37" tIns="45720" rIns="91437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752053"/>
              <a:endParaRPr lang="en-GB" sz="1199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cxnSp>
        <p:nvCxnSpPr>
          <p:cNvPr id="392" name="Lige pilforbindelse 391">
            <a:extLst>
              <a:ext uri="{FF2B5EF4-FFF2-40B4-BE49-F238E27FC236}">
                <a16:creationId xmlns:a16="http://schemas.microsoft.com/office/drawing/2014/main" id="{F63ABE7D-061D-4FDF-BF42-3328467FBDA6}"/>
              </a:ext>
            </a:extLst>
          </p:cNvPr>
          <p:cNvCxnSpPr>
            <a:cxnSpLocks/>
            <a:stCxn id="388" idx="3"/>
            <a:endCxn id="333" idx="1"/>
          </p:cNvCxnSpPr>
          <p:nvPr/>
        </p:nvCxnSpPr>
        <p:spPr>
          <a:xfrm flipV="1">
            <a:off x="2664519" y="5038456"/>
            <a:ext cx="2920368" cy="297371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25055312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SLIDE_COUNT" val="6"/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FSIII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SIII-Tema" id="{62CB0C7C-E077-44FE-BB76-BE7E58DE271E}" vid="{DC36E52D-AAA1-4D00-816E-0C33B617FDB5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3439</Words>
  <Application>Microsoft Office PowerPoint</Application>
  <PresentationFormat>Aangepast</PresentationFormat>
  <Paragraphs>410</Paragraphs>
  <Slides>4</Slides>
  <Notes>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8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13" baseType="lpstr">
      <vt:lpstr>Arial</vt:lpstr>
      <vt:lpstr>Calibri</vt:lpstr>
      <vt:lpstr>Calibri Light</vt:lpstr>
      <vt:lpstr>Courier New</vt:lpstr>
      <vt:lpstr>Helvetica Neue</vt:lpstr>
      <vt:lpstr>Segoe UI</vt:lpstr>
      <vt:lpstr>Segoe UI Semilight</vt:lpstr>
      <vt:lpstr>Wingdings</vt:lpstr>
      <vt:lpstr>FSIII-Tema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Kirstine Rosenbeck Gøeg</dc:creator>
  <cp:lastModifiedBy>William Goossen</cp:lastModifiedBy>
  <cp:revision>167</cp:revision>
  <dcterms:created xsi:type="dcterms:W3CDTF">2019-08-15T11:12:05Z</dcterms:created>
  <dcterms:modified xsi:type="dcterms:W3CDTF">2022-12-01T19:27:27Z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3857BA26-B00B-4000-A624-6492000BB84F</vt:lpwstr>
  </property>
  <property fmtid="{D5CDD505-2E9C-101B-9397-08002B2CF9AE}" pid="3" name="ArticulatePath">
    <vt:lpwstr>Præsentation1</vt:lpwstr>
  </property>
</Properties>
</file>