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59"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BC53CA-49E4-40CE-9571-85F1599643C5}" v="5" dt="2021-07-07T20:13:02.8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27" autoAdjust="0"/>
    <p:restoredTop sz="94660"/>
  </p:normalViewPr>
  <p:slideViewPr>
    <p:cSldViewPr snapToGrid="0">
      <p:cViewPr varScale="1">
        <p:scale>
          <a:sx n="166" d="100"/>
          <a:sy n="166" d="100"/>
        </p:scale>
        <p:origin x="200"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59BC53CA-49E4-40CE-9571-85F1599643C5}"/>
    <pc:docChg chg="addSld modSld">
      <pc:chgData name="Bruce J Goldberg" userId="929c9dc6-a6dc-407d-a9bb-3979b4f82f0b" providerId="ADAL" clId="{59BC53CA-49E4-40CE-9571-85F1599643C5}" dt="2021-07-07T20:13:02.862" v="22"/>
      <pc:docMkLst>
        <pc:docMk/>
      </pc:docMkLst>
      <pc:sldChg chg="addSp delSp modSp new mod">
        <pc:chgData name="Bruce J Goldberg" userId="929c9dc6-a6dc-407d-a9bb-3979b4f82f0b" providerId="ADAL" clId="{59BC53CA-49E4-40CE-9571-85F1599643C5}" dt="2021-07-07T20:13:02.862" v="22"/>
        <pc:sldMkLst>
          <pc:docMk/>
          <pc:sldMk cId="307614362" sldId="261"/>
        </pc:sldMkLst>
        <pc:spChg chg="mod">
          <ac:chgData name="Bruce J Goldberg" userId="929c9dc6-a6dc-407d-a9bb-3979b4f82f0b" providerId="ADAL" clId="{59BC53CA-49E4-40CE-9571-85F1599643C5}" dt="2021-07-07T20:13:02.862" v="22"/>
          <ac:spMkLst>
            <pc:docMk/>
            <pc:sldMk cId="307614362" sldId="261"/>
            <ac:spMk id="2" creationId="{87BB4334-72B9-4EA8-9AFC-0ECE38508EC7}"/>
          </ac:spMkLst>
        </pc:spChg>
        <pc:spChg chg="del">
          <ac:chgData name="Bruce J Goldberg" userId="929c9dc6-a6dc-407d-a9bb-3979b4f82f0b" providerId="ADAL" clId="{59BC53CA-49E4-40CE-9571-85F1599643C5}" dt="2021-07-07T20:07:29.022" v="1"/>
          <ac:spMkLst>
            <pc:docMk/>
            <pc:sldMk cId="307614362" sldId="261"/>
            <ac:spMk id="3" creationId="{72904315-D11E-43F8-B5F2-A517E6C345B6}"/>
          </ac:spMkLst>
        </pc:spChg>
        <pc:spChg chg="add mod">
          <ac:chgData name="Bruce J Goldberg" userId="929c9dc6-a6dc-407d-a9bb-3979b4f82f0b" providerId="ADAL" clId="{59BC53CA-49E4-40CE-9571-85F1599643C5}" dt="2021-07-07T20:12:51.718" v="21" actId="1076"/>
          <ac:spMkLst>
            <pc:docMk/>
            <pc:sldMk cId="307614362" sldId="261"/>
            <ac:spMk id="6" creationId="{C0BDB001-90B9-4570-942E-D2F3CAC50BA3}"/>
          </ac:spMkLst>
        </pc:spChg>
        <pc:picChg chg="add mod">
          <ac:chgData name="Bruce J Goldberg" userId="929c9dc6-a6dc-407d-a9bb-3979b4f82f0b" providerId="ADAL" clId="{59BC53CA-49E4-40CE-9571-85F1599643C5}" dt="2021-07-07T20:10:36.532" v="2" actId="14100"/>
          <ac:picMkLst>
            <pc:docMk/>
            <pc:sldMk cId="307614362" sldId="261"/>
            <ac:picMk id="4" creationId="{1996D49C-725F-4045-87F2-F4ED55E209F5}"/>
          </ac:picMkLst>
        </pc:picChg>
        <pc:picChg chg="add mod">
          <ac:chgData name="Bruce J Goldberg" userId="929c9dc6-a6dc-407d-a9bb-3979b4f82f0b" providerId="ADAL" clId="{59BC53CA-49E4-40CE-9571-85F1599643C5}" dt="2021-07-07T20:10:53.227" v="6" actId="1076"/>
          <ac:picMkLst>
            <pc:docMk/>
            <pc:sldMk cId="307614362" sldId="261"/>
            <ac:picMk id="5" creationId="{9A4C1942-4E13-40D3-B3C2-0C38E74721C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1F2B6-BC72-4B7E-B70E-D1441F6B0B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094EF2-646D-44FC-813B-D4B920226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C5E5EDB-C061-42DC-824A-FF7F1EB04031}"/>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C296D45F-35AB-45BF-9DC0-2D56FD0C25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FA5837-0AA6-42A8-88BE-F0435715B883}"/>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804953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DECC1-E92C-42CA-AF12-4E42EAE017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7C96B5-052C-4247-A301-049CD1A963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E86A3-AABC-473F-ABC9-5D23AB8603D2}"/>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B822A805-8FC6-441C-A451-B688234B33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FAD7B1-CD81-4405-BCAB-412FB30BC8F5}"/>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14037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A45444-7170-44E8-8EFC-043C8402B2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067226-F9C6-43D9-99A0-A8C54B3976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24D089-9263-4034-A903-7D2B60F61D9B}"/>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E3A40D8B-07F9-43DC-84FA-47F9EBB331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3C7E4B-8E1D-4FAD-9D23-20707B39E5C1}"/>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189163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8EB01-E91A-4E20-8664-372E4AB951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81C07F-649E-4EB3-9510-0F1C92E023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9DC7A2-4C53-4532-A116-DDA2D381E4FB}"/>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EDC6BEFB-0EC0-4B30-BE7F-78D5734021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3D4525-C16A-469E-A0BF-9C71393868AE}"/>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42740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A063C-B034-4F50-A024-5512F3AD47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7A5322-26AF-43AD-A136-BA29FA36A4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E587B-52EF-42B3-AFB3-77C4B145E8FD}"/>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4B8C8D98-5B1E-4356-9F10-9D3E79E59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3F06FC-0D98-4E54-B01A-8B84D3A8812A}"/>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2962413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AA169-AEE0-4814-93E5-6A6C1D6D85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20332D-FC13-45BB-82FE-7DE6C04078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113D9A-77E8-40F6-B10D-FB2E42BB19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31F7640-9A67-49E1-B65C-31CB14E31137}"/>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6" name="Footer Placeholder 5">
            <a:extLst>
              <a:ext uri="{FF2B5EF4-FFF2-40B4-BE49-F238E27FC236}">
                <a16:creationId xmlns:a16="http://schemas.microsoft.com/office/drawing/2014/main" id="{B3FAEE5C-EAE6-49AB-B6F8-E4D8B5CF8A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F3917F-C9AF-4DA1-9D97-B521CCD04359}"/>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681342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EC2CF-B58A-451F-88D5-4AA75AD961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76144B2-0C76-4A4A-B0A8-D1651295B0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7586B2-1AF6-4AD9-A22A-6AC6F75E64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CEAC5D-2393-4DFA-86EA-705D00EFBC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67E148-27E6-460C-BD95-30191AD978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C65D49-7E6D-4859-8904-08D00DFB6155}"/>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8" name="Footer Placeholder 7">
            <a:extLst>
              <a:ext uri="{FF2B5EF4-FFF2-40B4-BE49-F238E27FC236}">
                <a16:creationId xmlns:a16="http://schemas.microsoft.com/office/drawing/2014/main" id="{2557519A-824A-459B-AA98-1D27AA1018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8FC669-4229-4FFF-BFCF-CDB99545F484}"/>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449781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24FB7-384F-46CD-9E73-B71CED9172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5475E8-3A40-4668-9227-AAF3ACF9D5B9}"/>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4" name="Footer Placeholder 3">
            <a:extLst>
              <a:ext uri="{FF2B5EF4-FFF2-40B4-BE49-F238E27FC236}">
                <a16:creationId xmlns:a16="http://schemas.microsoft.com/office/drawing/2014/main" id="{E8DE2B66-1AEC-4DBD-96E6-BFAA176389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CA7BCD-80EB-417C-9696-C40D2967352D}"/>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1540593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0EDE1A-049C-4993-A598-481074CD8EE9}"/>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3" name="Footer Placeholder 2">
            <a:extLst>
              <a:ext uri="{FF2B5EF4-FFF2-40B4-BE49-F238E27FC236}">
                <a16:creationId xmlns:a16="http://schemas.microsoft.com/office/drawing/2014/main" id="{47613405-625F-4880-89D0-21DB81D280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3C89C3-EE5D-4054-B3B1-2A8C2F18F744}"/>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205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DEE2B-46BF-42FF-934E-EFC283B8C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6CACCF-660F-4AE0-BE06-B1CFA491A6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2914AF-24D7-40B1-9D28-D06F717D9D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865CBE-6B86-49B9-BB9B-27DD3F2DB9E9}"/>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6" name="Footer Placeholder 5">
            <a:extLst>
              <a:ext uri="{FF2B5EF4-FFF2-40B4-BE49-F238E27FC236}">
                <a16:creationId xmlns:a16="http://schemas.microsoft.com/office/drawing/2014/main" id="{513A850D-F7B7-4933-BDBC-8014A30857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585620-FD08-4E28-8B03-3866CF4C70AE}"/>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427912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22167-879B-481D-B93E-9E54E76CB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94BD5D-EFCF-48B8-8226-819DB268F9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BF2A8D-7972-48EE-BDC6-2364B365F7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B5915E-83DC-457E-A413-3025CF13978C}"/>
              </a:ext>
            </a:extLst>
          </p:cNvPr>
          <p:cNvSpPr>
            <a:spLocks noGrp="1"/>
          </p:cNvSpPr>
          <p:nvPr>
            <p:ph type="dt" sz="half" idx="10"/>
          </p:nvPr>
        </p:nvSpPr>
        <p:spPr/>
        <p:txBody>
          <a:bodyPr/>
          <a:lstStyle/>
          <a:p>
            <a:fld id="{1AD71CB2-03D6-415A-9585-DCDD5F21ADD9}" type="datetimeFigureOut">
              <a:rPr lang="en-US" smtClean="0"/>
              <a:t>7/8/21</a:t>
            </a:fld>
            <a:endParaRPr lang="en-US"/>
          </a:p>
        </p:txBody>
      </p:sp>
      <p:sp>
        <p:nvSpPr>
          <p:cNvPr id="6" name="Footer Placeholder 5">
            <a:extLst>
              <a:ext uri="{FF2B5EF4-FFF2-40B4-BE49-F238E27FC236}">
                <a16:creationId xmlns:a16="http://schemas.microsoft.com/office/drawing/2014/main" id="{9ED147A3-8F7F-474E-B6AD-B7E004A7D9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20280C-0B06-4DB8-BA35-F5DB6344AAD6}"/>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122605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3CA3DE-6496-47CE-844D-89B7BAB240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B3038D9-2605-4FF4-AE36-0265FE999A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AEB23E-745D-4E5C-AAC6-34AE4A2962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71CB2-03D6-415A-9585-DCDD5F21ADD9}" type="datetimeFigureOut">
              <a:rPr lang="en-US" smtClean="0"/>
              <a:t>7/8/21</a:t>
            </a:fld>
            <a:endParaRPr lang="en-US"/>
          </a:p>
        </p:txBody>
      </p:sp>
      <p:sp>
        <p:nvSpPr>
          <p:cNvPr id="5" name="Footer Placeholder 4">
            <a:extLst>
              <a:ext uri="{FF2B5EF4-FFF2-40B4-BE49-F238E27FC236}">
                <a16:creationId xmlns:a16="http://schemas.microsoft.com/office/drawing/2014/main" id="{3AC3257C-0113-492D-99F4-C9E065F265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C553E8-697E-4707-8BE7-B5669B6C47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CE12F8-59BF-46BB-A3B4-34405B967DEA}" type="slidenum">
              <a:rPr lang="en-US" smtClean="0"/>
              <a:t>‹#›</a:t>
            </a:fld>
            <a:endParaRPr lang="en-US"/>
          </a:p>
        </p:txBody>
      </p:sp>
    </p:spTree>
    <p:extLst>
      <p:ext uri="{BB962C8B-B14F-4D97-AF65-F5344CB8AC3E}">
        <p14:creationId xmlns:p14="http://schemas.microsoft.com/office/powerpoint/2010/main" val="4294746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3C79-0F88-45D3-BA7D-6CE6DF952191}"/>
              </a:ext>
            </a:extLst>
          </p:cNvPr>
          <p:cNvSpPr>
            <a:spLocks noGrp="1"/>
          </p:cNvSpPr>
          <p:nvPr>
            <p:ph type="ctrTitle"/>
          </p:nvPr>
        </p:nvSpPr>
        <p:spPr/>
        <p:txBody>
          <a:bodyPr/>
          <a:lstStyle/>
          <a:p>
            <a:r>
              <a:rPr lang="en-US" dirty="0"/>
              <a:t>Allergy/Intolerance to food substances</a:t>
            </a:r>
          </a:p>
        </p:txBody>
      </p:sp>
    </p:spTree>
    <p:extLst>
      <p:ext uri="{BB962C8B-B14F-4D97-AF65-F5344CB8AC3E}">
        <p14:creationId xmlns:p14="http://schemas.microsoft.com/office/powerpoint/2010/main" val="2216024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F361A-0070-4C5F-A68B-B61381019860}"/>
              </a:ext>
            </a:extLst>
          </p:cNvPr>
          <p:cNvSpPr>
            <a:spLocks noGrp="1"/>
          </p:cNvSpPr>
          <p:nvPr>
            <p:ph type="title"/>
          </p:nvPr>
        </p:nvSpPr>
        <p:spPr>
          <a:xfrm>
            <a:off x="838200" y="365126"/>
            <a:ext cx="10515600" cy="524108"/>
          </a:xfrm>
        </p:spPr>
        <p:txBody>
          <a:bodyPr>
            <a:normAutofit fontScale="90000"/>
          </a:bodyPr>
          <a:lstStyle/>
          <a:p>
            <a:r>
              <a:rPr lang="en-US" dirty="0"/>
              <a:t>Allergy/Intolerance to food substances</a:t>
            </a:r>
          </a:p>
        </p:txBody>
      </p:sp>
      <p:pic>
        <p:nvPicPr>
          <p:cNvPr id="4" name="Content Placeholder 3">
            <a:extLst>
              <a:ext uri="{FF2B5EF4-FFF2-40B4-BE49-F238E27FC236}">
                <a16:creationId xmlns:a16="http://schemas.microsoft.com/office/drawing/2014/main" id="{14EB83D1-FDD4-4D15-8EC8-6CD3C324B64F}"/>
              </a:ext>
            </a:extLst>
          </p:cNvPr>
          <p:cNvPicPr>
            <a:picLocks noGrp="1" noChangeAspect="1"/>
          </p:cNvPicPr>
          <p:nvPr>
            <p:ph idx="1"/>
          </p:nvPr>
        </p:nvPicPr>
        <p:blipFill>
          <a:blip r:embed="rId2"/>
          <a:stretch>
            <a:fillRect/>
          </a:stretch>
        </p:blipFill>
        <p:spPr>
          <a:xfrm>
            <a:off x="396009" y="969235"/>
            <a:ext cx="3866667" cy="666667"/>
          </a:xfrm>
          <a:prstGeom prst="rect">
            <a:avLst/>
          </a:prstGeom>
        </p:spPr>
      </p:pic>
      <p:sp>
        <p:nvSpPr>
          <p:cNvPr id="5" name="TextBox 4">
            <a:extLst>
              <a:ext uri="{FF2B5EF4-FFF2-40B4-BE49-F238E27FC236}">
                <a16:creationId xmlns:a16="http://schemas.microsoft.com/office/drawing/2014/main" id="{2692E8C8-3D50-4CDC-A96E-A722BBA825BD}"/>
              </a:ext>
            </a:extLst>
          </p:cNvPr>
          <p:cNvSpPr txBox="1"/>
          <p:nvPr/>
        </p:nvSpPr>
        <p:spPr>
          <a:xfrm>
            <a:off x="840122" y="1928697"/>
            <a:ext cx="10454955" cy="954107"/>
          </a:xfrm>
          <a:prstGeom prst="rect">
            <a:avLst/>
          </a:prstGeom>
          <a:noFill/>
        </p:spPr>
        <p:txBody>
          <a:bodyPr wrap="square" rtlCol="0">
            <a:spAutoFit/>
          </a:bodyPr>
          <a:lstStyle/>
          <a:p>
            <a:r>
              <a:rPr lang="en-US" sz="1400" dirty="0"/>
              <a:t>On a call with OHDSI (OBSERVATIONAL HEALTH DATA SCIENCES AND INFORMATICS) recently we discussed the "need" to record allergy and intolerances to foods. Examples given were things like "Allergy to mayonnaise", "Allergy to pizza", etc.  To date we have tried to stay with specific substances vs. combined food products. Has the allergy CRG discussed these types of terms and what was the outcome? My impression is that we need to stay away from these types of general terms as they are not very clinically useful.</a:t>
            </a:r>
            <a:endParaRPr lang="en-US" dirty="0"/>
          </a:p>
        </p:txBody>
      </p:sp>
      <p:pic>
        <p:nvPicPr>
          <p:cNvPr id="6" name="Picture 5">
            <a:extLst>
              <a:ext uri="{FF2B5EF4-FFF2-40B4-BE49-F238E27FC236}">
                <a16:creationId xmlns:a16="http://schemas.microsoft.com/office/drawing/2014/main" id="{087210E6-465C-41B7-9139-0EF4410A3D64}"/>
              </a:ext>
            </a:extLst>
          </p:cNvPr>
          <p:cNvPicPr>
            <a:picLocks noChangeAspect="1"/>
          </p:cNvPicPr>
          <p:nvPr/>
        </p:nvPicPr>
        <p:blipFill>
          <a:blip r:embed="rId3"/>
          <a:stretch>
            <a:fillRect/>
          </a:stretch>
        </p:blipFill>
        <p:spPr>
          <a:xfrm>
            <a:off x="276071" y="3017774"/>
            <a:ext cx="3838095" cy="647619"/>
          </a:xfrm>
          <a:prstGeom prst="rect">
            <a:avLst/>
          </a:prstGeom>
        </p:spPr>
      </p:pic>
      <p:sp>
        <p:nvSpPr>
          <p:cNvPr id="7" name="Rectangle 6">
            <a:extLst>
              <a:ext uri="{FF2B5EF4-FFF2-40B4-BE49-F238E27FC236}">
                <a16:creationId xmlns:a16="http://schemas.microsoft.com/office/drawing/2014/main" id="{F3CFF9F9-2B18-499C-8A4C-898399DBCB8F}"/>
              </a:ext>
            </a:extLst>
          </p:cNvPr>
          <p:cNvSpPr/>
          <p:nvPr/>
        </p:nvSpPr>
        <p:spPr>
          <a:xfrm>
            <a:off x="809799" y="3810257"/>
            <a:ext cx="10454955" cy="1600438"/>
          </a:xfrm>
          <a:prstGeom prst="rect">
            <a:avLst/>
          </a:prstGeom>
        </p:spPr>
        <p:txBody>
          <a:bodyPr wrap="square">
            <a:spAutoFit/>
          </a:bodyPr>
          <a:lstStyle/>
          <a:p>
            <a:r>
              <a:rPr lang="en-US" sz="1400" dirty="0"/>
              <a:t>Jim, this scenario has not been discussed but is perhaps similar to the discussion we have had regarding allergy to animals. For that case it was recognized that an allergy to an animal such as cat is really an allergy to a cat protein and thus animal x protein concepts were created and animal x allergy concepts were (to be) created as allergy to animal x protein (finding) with a PT of Allergy to animal x. For complex foods, containing many different food components this would be more difficult. Someone may indeed present with a history of a reaction after eating a food combination such as pizza but this would likely manifest as reactions to many foods that contain the same ingredients. It would behoove the physician seeing the patient to refer to an allergist for testing. For the pizza example this would include milk/cheese, tomato, wheat, etc. Reactions may also be pseudoallergies or intolerances to food additives. I would agree to stay away from this level of complexity.</a:t>
            </a:r>
          </a:p>
        </p:txBody>
      </p:sp>
      <p:pic>
        <p:nvPicPr>
          <p:cNvPr id="8" name="Picture 7">
            <a:extLst>
              <a:ext uri="{FF2B5EF4-FFF2-40B4-BE49-F238E27FC236}">
                <a16:creationId xmlns:a16="http://schemas.microsoft.com/office/drawing/2014/main" id="{8A17DBEF-4823-4195-BCE3-2DB6E6E9FCB1}"/>
              </a:ext>
            </a:extLst>
          </p:cNvPr>
          <p:cNvPicPr>
            <a:picLocks noChangeAspect="1"/>
          </p:cNvPicPr>
          <p:nvPr/>
        </p:nvPicPr>
        <p:blipFill>
          <a:blip r:embed="rId4"/>
          <a:stretch>
            <a:fillRect/>
          </a:stretch>
        </p:blipFill>
        <p:spPr>
          <a:xfrm>
            <a:off x="261785" y="5406212"/>
            <a:ext cx="8629512" cy="1304253"/>
          </a:xfrm>
          <a:prstGeom prst="rect">
            <a:avLst/>
          </a:prstGeom>
        </p:spPr>
      </p:pic>
    </p:spTree>
    <p:extLst>
      <p:ext uri="{BB962C8B-B14F-4D97-AF65-F5344CB8AC3E}">
        <p14:creationId xmlns:p14="http://schemas.microsoft.com/office/powerpoint/2010/main" val="1347005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E090-0EDA-4F31-BF0F-55C58FA3AFAB}"/>
              </a:ext>
            </a:extLst>
          </p:cNvPr>
          <p:cNvSpPr>
            <a:spLocks noGrp="1"/>
          </p:cNvSpPr>
          <p:nvPr>
            <p:ph type="title"/>
          </p:nvPr>
        </p:nvSpPr>
        <p:spPr/>
        <p:txBody>
          <a:bodyPr/>
          <a:lstStyle/>
          <a:p>
            <a:r>
              <a:rPr lang="en-US" dirty="0"/>
              <a:t>Allergy module in EPIC with FDB content</a:t>
            </a:r>
          </a:p>
        </p:txBody>
      </p:sp>
      <p:pic>
        <p:nvPicPr>
          <p:cNvPr id="4" name="Content Placeholder 3">
            <a:extLst>
              <a:ext uri="{FF2B5EF4-FFF2-40B4-BE49-F238E27FC236}">
                <a16:creationId xmlns:a16="http://schemas.microsoft.com/office/drawing/2014/main" id="{B6DBF130-DF6D-48DB-BBC7-A4D387585C22}"/>
              </a:ext>
            </a:extLst>
          </p:cNvPr>
          <p:cNvPicPr>
            <a:picLocks noGrp="1" noChangeAspect="1"/>
          </p:cNvPicPr>
          <p:nvPr>
            <p:ph idx="1"/>
          </p:nvPr>
        </p:nvPicPr>
        <p:blipFill>
          <a:blip r:embed="rId2"/>
          <a:stretch>
            <a:fillRect/>
          </a:stretch>
        </p:blipFill>
        <p:spPr>
          <a:xfrm>
            <a:off x="1781144" y="1825625"/>
            <a:ext cx="8629711" cy="4351338"/>
          </a:xfrm>
          <a:prstGeom prst="rect">
            <a:avLst/>
          </a:prstGeom>
        </p:spPr>
      </p:pic>
    </p:spTree>
    <p:extLst>
      <p:ext uri="{BB962C8B-B14F-4D97-AF65-F5344CB8AC3E}">
        <p14:creationId xmlns:p14="http://schemas.microsoft.com/office/powerpoint/2010/main" val="1473141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8BAE-F4CD-4B8D-AB62-912802E6703F}"/>
              </a:ext>
            </a:extLst>
          </p:cNvPr>
          <p:cNvSpPr>
            <a:spLocks noGrp="1"/>
          </p:cNvSpPr>
          <p:nvPr>
            <p:ph type="title"/>
          </p:nvPr>
        </p:nvSpPr>
        <p:spPr/>
        <p:txBody>
          <a:bodyPr/>
          <a:lstStyle/>
          <a:p>
            <a:r>
              <a:rPr lang="en-US" dirty="0"/>
              <a:t>Example of some complex food allergens found in FDB</a:t>
            </a:r>
          </a:p>
        </p:txBody>
      </p:sp>
      <p:graphicFrame>
        <p:nvGraphicFramePr>
          <p:cNvPr id="4" name="Content Placeholder 3">
            <a:extLst>
              <a:ext uri="{FF2B5EF4-FFF2-40B4-BE49-F238E27FC236}">
                <a16:creationId xmlns:a16="http://schemas.microsoft.com/office/drawing/2014/main" id="{E86EC2E7-2B2C-47EA-9443-D9A39997DB0E}"/>
              </a:ext>
            </a:extLst>
          </p:cNvPr>
          <p:cNvGraphicFramePr>
            <a:graphicFrameLocks noGrp="1"/>
          </p:cNvGraphicFramePr>
          <p:nvPr>
            <p:ph idx="1"/>
          </p:nvPr>
        </p:nvGraphicFramePr>
        <p:xfrm>
          <a:off x="5016500" y="2667794"/>
          <a:ext cx="2159000" cy="2667000"/>
        </p:xfrm>
        <a:graphic>
          <a:graphicData uri="http://schemas.openxmlformats.org/drawingml/2006/table">
            <a:tbl>
              <a:tblPr>
                <a:tableStyleId>{5C22544A-7EE6-4342-B048-85BDC9FD1C3A}</a:tableStyleId>
              </a:tblPr>
              <a:tblGrid>
                <a:gridCol w="2159000">
                  <a:extLst>
                    <a:ext uri="{9D8B030D-6E8A-4147-A177-3AD203B41FA5}">
                      <a16:colId xmlns:a16="http://schemas.microsoft.com/office/drawing/2014/main" val="1267918924"/>
                    </a:ext>
                  </a:extLst>
                </a:gridCol>
              </a:tblGrid>
              <a:tr h="190500">
                <a:tc>
                  <a:txBody>
                    <a:bodyPr/>
                    <a:lstStyle/>
                    <a:p>
                      <a:pPr algn="l" fontAlgn="b"/>
                      <a:r>
                        <a:rPr lang="en-US" sz="1100" u="none" strike="noStrike">
                          <a:effectLst/>
                        </a:rPr>
                        <a:t>BUTTER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71920497"/>
                  </a:ext>
                </a:extLst>
              </a:tr>
              <a:tr h="190500">
                <a:tc>
                  <a:txBody>
                    <a:bodyPr/>
                    <a:lstStyle/>
                    <a:p>
                      <a:pPr algn="l" fontAlgn="b"/>
                      <a:r>
                        <a:rPr lang="en-US" sz="1100" u="none" strike="noStrike">
                          <a:effectLst/>
                        </a:rPr>
                        <a:t>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10543382"/>
                  </a:ext>
                </a:extLst>
              </a:tr>
              <a:tr h="190500">
                <a:tc>
                  <a:txBody>
                    <a:bodyPr/>
                    <a:lstStyle/>
                    <a:p>
                      <a:pPr algn="l" fontAlgn="b"/>
                      <a:r>
                        <a:rPr lang="en-US" sz="1100" u="none" strike="noStrike">
                          <a:effectLst/>
                        </a:rPr>
                        <a:t>FORTIFIED WINE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0249705"/>
                  </a:ext>
                </a:extLst>
              </a:tr>
              <a:tr h="190500">
                <a:tc>
                  <a:txBody>
                    <a:bodyPr/>
                    <a:lstStyle/>
                    <a:p>
                      <a:pPr algn="l" fontAlgn="b"/>
                      <a:r>
                        <a:rPr lang="en-US" sz="1100" u="none" strike="noStrike">
                          <a:effectLst/>
                        </a:rPr>
                        <a:t>GIN</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4534313"/>
                  </a:ext>
                </a:extLst>
              </a:tr>
              <a:tr h="190500">
                <a:tc>
                  <a:txBody>
                    <a:bodyPr/>
                    <a:lstStyle/>
                    <a:p>
                      <a:pPr algn="l" fontAlgn="b"/>
                      <a:r>
                        <a:rPr lang="en-US" sz="1100" u="none" strike="noStrike">
                          <a:effectLst/>
                        </a:rPr>
                        <a:t>GOATS MILK SOFT 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2802451"/>
                  </a:ext>
                </a:extLst>
              </a:tr>
              <a:tr h="190500">
                <a:tc>
                  <a:txBody>
                    <a:bodyPr/>
                    <a:lstStyle/>
                    <a:p>
                      <a:pPr algn="l" fontAlgn="b"/>
                      <a:r>
                        <a:rPr lang="en-US" sz="1100" u="none" strike="noStrike">
                          <a:effectLst/>
                        </a:rPr>
                        <a:t>ICE CREAM</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72234528"/>
                  </a:ext>
                </a:extLst>
              </a:tr>
              <a:tr h="190500">
                <a:tc>
                  <a:txBody>
                    <a:bodyPr/>
                    <a:lstStyle/>
                    <a:p>
                      <a:pPr algn="l" fontAlgn="b"/>
                      <a:r>
                        <a:rPr lang="en-US" sz="1100" u="none" strike="noStrike">
                          <a:effectLst/>
                        </a:rPr>
                        <a:t>LAMB BURGER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81509658"/>
                  </a:ext>
                </a:extLst>
              </a:tr>
              <a:tr h="190500">
                <a:tc>
                  <a:txBody>
                    <a:bodyPr/>
                    <a:lstStyle/>
                    <a:p>
                      <a:pPr algn="l" fontAlgn="b"/>
                      <a:r>
                        <a:rPr lang="en-US" sz="1100" u="none" strike="noStrike">
                          <a:effectLst/>
                        </a:rPr>
                        <a:t>LIQUEUR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7413046"/>
                  </a:ext>
                </a:extLst>
              </a:tr>
              <a:tr h="190500">
                <a:tc>
                  <a:txBody>
                    <a:bodyPr/>
                    <a:lstStyle/>
                    <a:p>
                      <a:pPr algn="l" fontAlgn="b"/>
                      <a:r>
                        <a:rPr lang="en-US" sz="1100" u="none" strike="noStrike">
                          <a:effectLst/>
                        </a:rPr>
                        <a:t>PARMESAN 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86695019"/>
                  </a:ext>
                </a:extLst>
              </a:tr>
              <a:tr h="190500">
                <a:tc>
                  <a:txBody>
                    <a:bodyPr/>
                    <a:lstStyle/>
                    <a:p>
                      <a:pPr algn="l" fontAlgn="b"/>
                      <a:r>
                        <a:rPr lang="en-US" sz="1100" u="none" strike="noStrike">
                          <a:effectLst/>
                        </a:rPr>
                        <a:t>PIZZA</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17002524"/>
                  </a:ext>
                </a:extLst>
              </a:tr>
              <a:tr h="190500">
                <a:tc>
                  <a:txBody>
                    <a:bodyPr/>
                    <a:lstStyle/>
                    <a:p>
                      <a:pPr algn="l" fontAlgn="b"/>
                      <a:r>
                        <a:rPr lang="en-US" sz="1100" u="none" strike="noStrike">
                          <a:effectLst/>
                        </a:rPr>
                        <a:t>ROOTBEER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0228375"/>
                  </a:ext>
                </a:extLst>
              </a:tr>
              <a:tr h="190500">
                <a:tc>
                  <a:txBody>
                    <a:bodyPr/>
                    <a:lstStyle/>
                    <a:p>
                      <a:pPr algn="l" fontAlgn="b"/>
                      <a:r>
                        <a:rPr lang="en-US" sz="1100" u="none" strike="noStrike">
                          <a:effectLst/>
                        </a:rPr>
                        <a:t>SCAMPI</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352370"/>
                  </a:ext>
                </a:extLst>
              </a:tr>
              <a:tr h="190500">
                <a:tc>
                  <a:txBody>
                    <a:bodyPr/>
                    <a:lstStyle/>
                    <a:p>
                      <a:pPr algn="l" fontAlgn="b"/>
                      <a:r>
                        <a:rPr lang="en-US" sz="1100" u="none" strike="noStrike">
                          <a:effectLst/>
                        </a:rPr>
                        <a:t>SOURED CREAM</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7732061"/>
                  </a:ext>
                </a:extLst>
              </a:tr>
              <a:tr h="190500">
                <a:tc>
                  <a:txBody>
                    <a:bodyPr/>
                    <a:lstStyle/>
                    <a:p>
                      <a:pPr algn="l" fontAlgn="b"/>
                      <a:r>
                        <a:rPr lang="en-US" sz="1100" u="none" strike="noStrike" dirty="0">
                          <a:effectLst/>
                        </a:rPr>
                        <a:t>WINE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47193089"/>
                  </a:ext>
                </a:extLst>
              </a:tr>
            </a:tbl>
          </a:graphicData>
        </a:graphic>
      </p:graphicFrame>
    </p:spTree>
    <p:extLst>
      <p:ext uri="{BB962C8B-B14F-4D97-AF65-F5344CB8AC3E}">
        <p14:creationId xmlns:p14="http://schemas.microsoft.com/office/powerpoint/2010/main" val="3945008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5FFB0-0DE7-4EEA-8C52-6BBF4096E012}"/>
              </a:ext>
            </a:extLst>
          </p:cNvPr>
          <p:cNvSpPr>
            <a:spLocks noGrp="1"/>
          </p:cNvSpPr>
          <p:nvPr>
            <p:ph type="title"/>
          </p:nvPr>
        </p:nvSpPr>
        <p:spPr/>
        <p:txBody>
          <a:bodyPr/>
          <a:lstStyle/>
          <a:p>
            <a:r>
              <a:rPr lang="en-US" dirty="0"/>
              <a:t>Allergy/Intolerance to food substances</a:t>
            </a:r>
          </a:p>
        </p:txBody>
      </p:sp>
      <p:pic>
        <p:nvPicPr>
          <p:cNvPr id="4" name="Content Placeholder 3">
            <a:extLst>
              <a:ext uri="{FF2B5EF4-FFF2-40B4-BE49-F238E27FC236}">
                <a16:creationId xmlns:a16="http://schemas.microsoft.com/office/drawing/2014/main" id="{CEBBB063-F50D-476A-9CF4-8A880B1C56BD}"/>
              </a:ext>
            </a:extLst>
          </p:cNvPr>
          <p:cNvPicPr>
            <a:picLocks noGrp="1" noChangeAspect="1"/>
          </p:cNvPicPr>
          <p:nvPr>
            <p:ph idx="1"/>
          </p:nvPr>
        </p:nvPicPr>
        <p:blipFill>
          <a:blip r:embed="rId2"/>
          <a:stretch>
            <a:fillRect/>
          </a:stretch>
        </p:blipFill>
        <p:spPr>
          <a:xfrm>
            <a:off x="838200" y="2065663"/>
            <a:ext cx="3866667" cy="666667"/>
          </a:xfrm>
          <a:prstGeom prst="rect">
            <a:avLst/>
          </a:prstGeom>
        </p:spPr>
      </p:pic>
      <p:sp>
        <p:nvSpPr>
          <p:cNvPr id="5" name="TextBox 4">
            <a:extLst>
              <a:ext uri="{FF2B5EF4-FFF2-40B4-BE49-F238E27FC236}">
                <a16:creationId xmlns:a16="http://schemas.microsoft.com/office/drawing/2014/main" id="{32092C72-FDCE-4227-80AC-C86FEEE8C6A5}"/>
              </a:ext>
            </a:extLst>
          </p:cNvPr>
          <p:cNvSpPr txBox="1"/>
          <p:nvPr/>
        </p:nvSpPr>
        <p:spPr>
          <a:xfrm>
            <a:off x="1275127" y="2958898"/>
            <a:ext cx="9018166" cy="1200329"/>
          </a:xfrm>
          <a:prstGeom prst="rect">
            <a:avLst/>
          </a:prstGeom>
          <a:noFill/>
        </p:spPr>
        <p:txBody>
          <a:bodyPr wrap="square" rtlCol="0">
            <a:spAutoFit/>
          </a:bodyPr>
          <a:lstStyle/>
          <a:p>
            <a:r>
              <a:rPr lang="en-US" dirty="0"/>
              <a:t>As discussed with OHDSI, it is a question of coverage.  If these are actually important clinically, then we need some editorial guidance as to what level we would go with combined foods so we don't have to have everything anyone could eat (</a:t>
            </a:r>
            <a:r>
              <a:rPr lang="en-US" dirty="0" err="1"/>
              <a:t>i.e</a:t>
            </a:r>
            <a:r>
              <a:rPr lang="en-US" dirty="0"/>
              <a:t> intolerance to </a:t>
            </a:r>
            <a:r>
              <a:rPr lang="en-US" dirty="0" err="1"/>
              <a:t>cheetos</a:t>
            </a:r>
            <a:r>
              <a:rPr lang="en-US" dirty="0"/>
              <a:t>).</a:t>
            </a:r>
          </a:p>
          <a:p>
            <a:endParaRPr lang="en-US" dirty="0"/>
          </a:p>
        </p:txBody>
      </p:sp>
    </p:spTree>
    <p:extLst>
      <p:ext uri="{BB962C8B-B14F-4D97-AF65-F5344CB8AC3E}">
        <p14:creationId xmlns:p14="http://schemas.microsoft.com/office/powerpoint/2010/main" val="266449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4334-72B9-4EA8-9AFC-0ECE38508EC7}"/>
              </a:ext>
            </a:extLst>
          </p:cNvPr>
          <p:cNvSpPr>
            <a:spLocks noGrp="1"/>
          </p:cNvSpPr>
          <p:nvPr>
            <p:ph type="title"/>
          </p:nvPr>
        </p:nvSpPr>
        <p:spPr/>
        <p:txBody>
          <a:bodyPr/>
          <a:lstStyle/>
          <a:p>
            <a:r>
              <a:rPr lang="en-US" dirty="0"/>
              <a:t>Allergy/Intolerance to food substances</a:t>
            </a:r>
          </a:p>
        </p:txBody>
      </p:sp>
      <p:pic>
        <p:nvPicPr>
          <p:cNvPr id="4" name="Content Placeholder 3">
            <a:extLst>
              <a:ext uri="{FF2B5EF4-FFF2-40B4-BE49-F238E27FC236}">
                <a16:creationId xmlns:a16="http://schemas.microsoft.com/office/drawing/2014/main" id="{1996D49C-725F-4045-87F2-F4ED55E209F5}"/>
              </a:ext>
            </a:extLst>
          </p:cNvPr>
          <p:cNvPicPr>
            <a:picLocks noGrp="1" noChangeAspect="1"/>
          </p:cNvPicPr>
          <p:nvPr>
            <p:ph idx="1"/>
          </p:nvPr>
        </p:nvPicPr>
        <p:blipFill>
          <a:blip r:embed="rId2"/>
          <a:stretch>
            <a:fillRect/>
          </a:stretch>
        </p:blipFill>
        <p:spPr>
          <a:xfrm>
            <a:off x="1694065" y="1825625"/>
            <a:ext cx="6233531" cy="3080941"/>
          </a:xfrm>
          <a:prstGeom prst="rect">
            <a:avLst/>
          </a:prstGeom>
        </p:spPr>
      </p:pic>
      <p:pic>
        <p:nvPicPr>
          <p:cNvPr id="5" name="Picture 4">
            <a:extLst>
              <a:ext uri="{FF2B5EF4-FFF2-40B4-BE49-F238E27FC236}">
                <a16:creationId xmlns:a16="http://schemas.microsoft.com/office/drawing/2014/main" id="{9A4C1942-4E13-40D3-B3C2-0C38E74721CB}"/>
              </a:ext>
            </a:extLst>
          </p:cNvPr>
          <p:cNvPicPr>
            <a:picLocks noChangeAspect="1"/>
          </p:cNvPicPr>
          <p:nvPr/>
        </p:nvPicPr>
        <p:blipFill>
          <a:blip r:embed="rId3"/>
          <a:stretch>
            <a:fillRect/>
          </a:stretch>
        </p:blipFill>
        <p:spPr>
          <a:xfrm>
            <a:off x="1694065" y="5138953"/>
            <a:ext cx="4471316" cy="500846"/>
          </a:xfrm>
          <a:prstGeom prst="rect">
            <a:avLst/>
          </a:prstGeom>
        </p:spPr>
      </p:pic>
      <p:sp>
        <p:nvSpPr>
          <p:cNvPr id="6" name="TextBox 5">
            <a:extLst>
              <a:ext uri="{FF2B5EF4-FFF2-40B4-BE49-F238E27FC236}">
                <a16:creationId xmlns:a16="http://schemas.microsoft.com/office/drawing/2014/main" id="{C0BDB001-90B9-4570-942E-D2F3CAC50BA3}"/>
              </a:ext>
            </a:extLst>
          </p:cNvPr>
          <p:cNvSpPr txBox="1"/>
          <p:nvPr/>
        </p:nvSpPr>
        <p:spPr>
          <a:xfrm>
            <a:off x="1778466" y="5712903"/>
            <a:ext cx="6233531" cy="461665"/>
          </a:xfrm>
          <a:prstGeom prst="rect">
            <a:avLst/>
          </a:prstGeom>
          <a:noFill/>
        </p:spPr>
        <p:txBody>
          <a:bodyPr wrap="square" rtlCol="0">
            <a:spAutoFit/>
          </a:bodyPr>
          <a:lstStyle/>
          <a:p>
            <a:r>
              <a:rPr lang="en-US" sz="800" dirty="0"/>
              <a:t>I agree that the combined food products are not useful for Allergy concepts.  Would like to hear from Farzaneh and Toni as to what issues currently exist in SNOMED related to these types of foods.  As I mentioned at the beginning, this inquiry as based on comments from OHDSI related to real world data they are getting.</a:t>
            </a:r>
            <a:endParaRPr lang="en-US" sz="1200" dirty="0"/>
          </a:p>
        </p:txBody>
      </p:sp>
    </p:spTree>
    <p:extLst>
      <p:ext uri="{BB962C8B-B14F-4D97-AF65-F5344CB8AC3E}">
        <p14:creationId xmlns:p14="http://schemas.microsoft.com/office/powerpoint/2010/main" val="307614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E8EFE-85C8-2B43-9D23-20B77AD53EE8}"/>
              </a:ext>
            </a:extLst>
          </p:cNvPr>
          <p:cNvSpPr>
            <a:spLocks noGrp="1"/>
          </p:cNvSpPr>
          <p:nvPr>
            <p:ph type="title"/>
          </p:nvPr>
        </p:nvSpPr>
        <p:spPr/>
        <p:txBody>
          <a:bodyPr/>
          <a:lstStyle/>
          <a:p>
            <a:r>
              <a:rPr lang="en-US" dirty="0"/>
              <a:t>Allergy/Intolerance to food substances</a:t>
            </a:r>
          </a:p>
        </p:txBody>
      </p:sp>
      <p:sp>
        <p:nvSpPr>
          <p:cNvPr id="3" name="Content Placeholder 2">
            <a:extLst>
              <a:ext uri="{FF2B5EF4-FFF2-40B4-BE49-F238E27FC236}">
                <a16:creationId xmlns:a16="http://schemas.microsoft.com/office/drawing/2014/main" id="{A8BA58CD-EB60-8C46-AC15-91694830DFE0}"/>
              </a:ext>
            </a:extLst>
          </p:cNvPr>
          <p:cNvSpPr>
            <a:spLocks noGrp="1"/>
          </p:cNvSpPr>
          <p:nvPr>
            <p:ph idx="1"/>
          </p:nvPr>
        </p:nvSpPr>
        <p:spPr/>
        <p:txBody>
          <a:bodyPr>
            <a:normAutofit fontScale="92500" lnSpcReduction="20000"/>
          </a:bodyPr>
          <a:lstStyle/>
          <a:p>
            <a:pPr fontAlgn="base"/>
            <a:r>
              <a:rPr lang="en-US" b="1" dirty="0"/>
              <a:t>From:</a:t>
            </a:r>
            <a:r>
              <a:rPr lang="en-US" dirty="0"/>
              <a:t> Toni Morrison</a:t>
            </a:r>
            <a:br>
              <a:rPr lang="en-US" dirty="0"/>
            </a:br>
            <a:r>
              <a:rPr lang="en-US" dirty="0"/>
              <a:t>  </a:t>
            </a:r>
          </a:p>
          <a:p>
            <a:pPr lvl="1" fontAlgn="base"/>
            <a:r>
              <a:rPr lang="en-US" dirty="0"/>
              <a:t>We identified that there are issues with the modeling of edible substances, foods, and dietary products as the concepts are scattered across the Substance and Pharmaceutical/biologic product hierarchies and don’t really belong in either hierarchy. The high level grouper concepts are also not particularly clear. </a:t>
            </a:r>
          </a:p>
          <a:p>
            <a:pPr lvl="2" fontAlgn="base"/>
            <a:r>
              <a:rPr lang="en-US" dirty="0"/>
              <a:t>Examples of existing issues:</a:t>
            </a:r>
          </a:p>
          <a:p>
            <a:pPr lvl="3" fontAlgn="base"/>
            <a:r>
              <a:rPr lang="en-US" dirty="0"/>
              <a:t>There are concepts representing foods and types of foods in the Substance hierarchy with many comprised of &gt;1 substance (like pizza).</a:t>
            </a:r>
          </a:p>
          <a:p>
            <a:pPr lvl="3" fontAlgn="base"/>
            <a:r>
              <a:rPr lang="en-US" dirty="0"/>
              <a:t>The Substance hierarchy includes concepts like “Canned peas” which are definitely products, not substances.</a:t>
            </a:r>
          </a:p>
          <a:p>
            <a:pPr lvl="3" fontAlgn="base"/>
            <a:r>
              <a:rPr lang="en-US" dirty="0"/>
              <a:t>There are concepts in the Pharmaceutical/biologic product “Dietary product” subhierarchy representing infant formulas, enteral formulas, and specialty foods (e.g. Gluten-free macaroni but plain Macaroni is in the Substance hierarchy).</a:t>
            </a:r>
          </a:p>
          <a:p>
            <a:pPr lvl="3" fontAlgn="base"/>
            <a:r>
              <a:rPr lang="en-US" dirty="0"/>
              <a:t>There is no place for relocation of these concepts at this time because there is no hierarchy for products that are not Pharmaceutical/biologic products (as we’ve just discussed, </a:t>
            </a:r>
            <a:r>
              <a:rPr lang="en-US" dirty="0" err="1"/>
              <a:t>Farzaneh</a:t>
            </a:r>
            <a:r>
              <a:rPr lang="en-US" dirty="0"/>
              <a:t> and I will prepare this topic for a future EAG discussion).</a:t>
            </a:r>
          </a:p>
          <a:p>
            <a:pPr lvl="3" fontAlgn="base"/>
            <a:r>
              <a:rPr lang="en-US" dirty="0"/>
              <a:t>I agree that we don’t want to create “allergy to pizza” or similar concepts in SNOMED CT.</a:t>
            </a:r>
          </a:p>
          <a:p>
            <a:endParaRPr lang="en-US" dirty="0"/>
          </a:p>
        </p:txBody>
      </p:sp>
    </p:spTree>
    <p:extLst>
      <p:ext uri="{BB962C8B-B14F-4D97-AF65-F5344CB8AC3E}">
        <p14:creationId xmlns:p14="http://schemas.microsoft.com/office/powerpoint/2010/main" val="990534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679</Words>
  <Application>Microsoft Macintosh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Allergy/Intolerance to food substances</vt:lpstr>
      <vt:lpstr>Allergy/Intolerance to food substances</vt:lpstr>
      <vt:lpstr>Allergy module in EPIC with FDB content</vt:lpstr>
      <vt:lpstr>Example of some complex food allergens found in FDB</vt:lpstr>
      <vt:lpstr>Allergy/Intolerance to food substances</vt:lpstr>
      <vt:lpstr>Allergy/Intolerance to food substances</vt:lpstr>
      <vt:lpstr>Allergy/Intolerance to food substances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Goldberg</cp:lastModifiedBy>
  <cp:revision>4</cp:revision>
  <dcterms:created xsi:type="dcterms:W3CDTF">2021-07-07T01:18:15Z</dcterms:created>
  <dcterms:modified xsi:type="dcterms:W3CDTF">2021-07-08T17:56:05Z</dcterms:modified>
</cp:coreProperties>
</file>