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62" r:id="rId3"/>
    <p:sldId id="263" r:id="rId4"/>
    <p:sldId id="257" r:id="rId5"/>
    <p:sldId id="264" r:id="rId6"/>
    <p:sldId id="265" r:id="rId7"/>
    <p:sldId id="266" r:id="rId8"/>
    <p:sldId id="268" r:id="rId9"/>
    <p:sldId id="269" r:id="rId10"/>
    <p:sldId id="270" r:id="rId11"/>
    <p:sldId id="272" r:id="rId12"/>
    <p:sldId id="259" r:id="rId13"/>
    <p:sldId id="258" r:id="rId14"/>
    <p:sldId id="273" r:id="rId15"/>
    <p:sldId id="260" r:id="rId16"/>
    <p:sldId id="26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72"/>
    <p:restoredTop sz="94687"/>
  </p:normalViewPr>
  <p:slideViewPr>
    <p:cSldViewPr snapToGrid="0" snapToObjects="1">
      <p:cViewPr varScale="1">
        <p:scale>
          <a:sx n="121" d="100"/>
          <a:sy n="121" d="100"/>
        </p:scale>
        <p:origin x="768"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BF0624-861A-D24C-A9D6-0018F8B9F3FE}" type="datetimeFigureOut">
              <a:rPr lang="en-US" smtClean="0"/>
              <a:t>2/5/21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BA3C63-7452-C849-AE98-86876FFE67C6}" type="slidenum">
              <a:rPr lang="en-US" smtClean="0"/>
              <a:t>‹#›</a:t>
            </a:fld>
            <a:endParaRPr lang="en-US"/>
          </a:p>
        </p:txBody>
      </p:sp>
    </p:spTree>
    <p:extLst>
      <p:ext uri="{BB962C8B-B14F-4D97-AF65-F5344CB8AC3E}">
        <p14:creationId xmlns:p14="http://schemas.microsoft.com/office/powerpoint/2010/main" val="3591128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92BE4-31AA-C846-8583-743665DEC6D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6B0705-A0EB-B34B-AD28-643300C424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A4DE293-6F9F-474A-AF2A-F68373125253}"/>
              </a:ext>
            </a:extLst>
          </p:cNvPr>
          <p:cNvSpPr>
            <a:spLocks noGrp="1"/>
          </p:cNvSpPr>
          <p:nvPr>
            <p:ph type="dt" sz="half" idx="10"/>
          </p:nvPr>
        </p:nvSpPr>
        <p:spPr/>
        <p:txBody>
          <a:bodyPr/>
          <a:lstStyle/>
          <a:p>
            <a:fld id="{893F399B-A9E1-2142-AB48-21CD534BA1CA}" type="datetimeFigureOut">
              <a:rPr lang="en-US" smtClean="0"/>
              <a:t>2/5/21</a:t>
            </a:fld>
            <a:endParaRPr lang="en-US"/>
          </a:p>
        </p:txBody>
      </p:sp>
      <p:sp>
        <p:nvSpPr>
          <p:cNvPr id="5" name="Footer Placeholder 4">
            <a:extLst>
              <a:ext uri="{FF2B5EF4-FFF2-40B4-BE49-F238E27FC236}">
                <a16:creationId xmlns:a16="http://schemas.microsoft.com/office/drawing/2014/main" id="{22C44817-A168-B344-9C18-4C178CFE44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00C6E8-E2C8-1943-A7A5-53AB3B1ABA32}"/>
              </a:ext>
            </a:extLst>
          </p:cNvPr>
          <p:cNvSpPr>
            <a:spLocks noGrp="1"/>
          </p:cNvSpPr>
          <p:nvPr>
            <p:ph type="sldNum" sz="quarter" idx="12"/>
          </p:nvPr>
        </p:nvSpPr>
        <p:spPr/>
        <p:txBody>
          <a:bodyPr/>
          <a:lstStyle/>
          <a:p>
            <a:fld id="{1532D34B-2C0E-DE49-BEBB-C92A36AA3541}" type="slidenum">
              <a:rPr lang="en-US" smtClean="0"/>
              <a:t>‹#›</a:t>
            </a:fld>
            <a:endParaRPr lang="en-US"/>
          </a:p>
        </p:txBody>
      </p:sp>
    </p:spTree>
    <p:extLst>
      <p:ext uri="{BB962C8B-B14F-4D97-AF65-F5344CB8AC3E}">
        <p14:creationId xmlns:p14="http://schemas.microsoft.com/office/powerpoint/2010/main" val="333554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B4D89-2460-C948-A96A-915EF233565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0790DD1-7669-4841-9852-AD27C845B8D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1470DC-2B2E-4848-A6D3-5FDD1F042320}"/>
              </a:ext>
            </a:extLst>
          </p:cNvPr>
          <p:cNvSpPr>
            <a:spLocks noGrp="1"/>
          </p:cNvSpPr>
          <p:nvPr>
            <p:ph type="dt" sz="half" idx="10"/>
          </p:nvPr>
        </p:nvSpPr>
        <p:spPr/>
        <p:txBody>
          <a:bodyPr/>
          <a:lstStyle/>
          <a:p>
            <a:fld id="{893F399B-A9E1-2142-AB48-21CD534BA1CA}" type="datetimeFigureOut">
              <a:rPr lang="en-US" smtClean="0"/>
              <a:t>2/5/21</a:t>
            </a:fld>
            <a:endParaRPr lang="en-US"/>
          </a:p>
        </p:txBody>
      </p:sp>
      <p:sp>
        <p:nvSpPr>
          <p:cNvPr id="5" name="Footer Placeholder 4">
            <a:extLst>
              <a:ext uri="{FF2B5EF4-FFF2-40B4-BE49-F238E27FC236}">
                <a16:creationId xmlns:a16="http://schemas.microsoft.com/office/drawing/2014/main" id="{C33E4245-F8D3-7F4B-9B96-D3A5FAFB23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8EBCF5-0B12-B04D-87DD-2D837C36F49A}"/>
              </a:ext>
            </a:extLst>
          </p:cNvPr>
          <p:cNvSpPr>
            <a:spLocks noGrp="1"/>
          </p:cNvSpPr>
          <p:nvPr>
            <p:ph type="sldNum" sz="quarter" idx="12"/>
          </p:nvPr>
        </p:nvSpPr>
        <p:spPr/>
        <p:txBody>
          <a:bodyPr/>
          <a:lstStyle/>
          <a:p>
            <a:fld id="{1532D34B-2C0E-DE49-BEBB-C92A36AA3541}" type="slidenum">
              <a:rPr lang="en-US" smtClean="0"/>
              <a:t>‹#›</a:t>
            </a:fld>
            <a:endParaRPr lang="en-US"/>
          </a:p>
        </p:txBody>
      </p:sp>
    </p:spTree>
    <p:extLst>
      <p:ext uri="{BB962C8B-B14F-4D97-AF65-F5344CB8AC3E}">
        <p14:creationId xmlns:p14="http://schemas.microsoft.com/office/powerpoint/2010/main" val="2183853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47D440-2B19-E64C-B4F9-7316BB4FA00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B99733D-99E1-E745-BB06-EA0BD8CE937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D70874-DFB9-684C-8EDF-6D3E1C3E17F9}"/>
              </a:ext>
            </a:extLst>
          </p:cNvPr>
          <p:cNvSpPr>
            <a:spLocks noGrp="1"/>
          </p:cNvSpPr>
          <p:nvPr>
            <p:ph type="dt" sz="half" idx="10"/>
          </p:nvPr>
        </p:nvSpPr>
        <p:spPr/>
        <p:txBody>
          <a:bodyPr/>
          <a:lstStyle/>
          <a:p>
            <a:fld id="{893F399B-A9E1-2142-AB48-21CD534BA1CA}" type="datetimeFigureOut">
              <a:rPr lang="en-US" smtClean="0"/>
              <a:t>2/5/21</a:t>
            </a:fld>
            <a:endParaRPr lang="en-US"/>
          </a:p>
        </p:txBody>
      </p:sp>
      <p:sp>
        <p:nvSpPr>
          <p:cNvPr id="5" name="Footer Placeholder 4">
            <a:extLst>
              <a:ext uri="{FF2B5EF4-FFF2-40B4-BE49-F238E27FC236}">
                <a16:creationId xmlns:a16="http://schemas.microsoft.com/office/drawing/2014/main" id="{1CAF4D66-1F72-5143-88A0-1EF8BF3571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13DDC7-03FC-D44D-8FF5-F86E1C0706C1}"/>
              </a:ext>
            </a:extLst>
          </p:cNvPr>
          <p:cNvSpPr>
            <a:spLocks noGrp="1"/>
          </p:cNvSpPr>
          <p:nvPr>
            <p:ph type="sldNum" sz="quarter" idx="12"/>
          </p:nvPr>
        </p:nvSpPr>
        <p:spPr/>
        <p:txBody>
          <a:bodyPr/>
          <a:lstStyle/>
          <a:p>
            <a:fld id="{1532D34B-2C0E-DE49-BEBB-C92A36AA3541}" type="slidenum">
              <a:rPr lang="en-US" smtClean="0"/>
              <a:t>‹#›</a:t>
            </a:fld>
            <a:endParaRPr lang="en-US"/>
          </a:p>
        </p:txBody>
      </p:sp>
    </p:spTree>
    <p:extLst>
      <p:ext uri="{BB962C8B-B14F-4D97-AF65-F5344CB8AC3E}">
        <p14:creationId xmlns:p14="http://schemas.microsoft.com/office/powerpoint/2010/main" val="1815677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FC73A-88C0-A045-94D9-B7D3BF9C87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8D0338C-47DC-CB4D-B538-E6349DFB29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526B97-1AE3-C44A-BC89-E19318C1E947}"/>
              </a:ext>
            </a:extLst>
          </p:cNvPr>
          <p:cNvSpPr>
            <a:spLocks noGrp="1"/>
          </p:cNvSpPr>
          <p:nvPr>
            <p:ph type="dt" sz="half" idx="10"/>
          </p:nvPr>
        </p:nvSpPr>
        <p:spPr/>
        <p:txBody>
          <a:bodyPr/>
          <a:lstStyle/>
          <a:p>
            <a:fld id="{893F399B-A9E1-2142-AB48-21CD534BA1CA}" type="datetimeFigureOut">
              <a:rPr lang="en-US" smtClean="0"/>
              <a:t>2/5/21</a:t>
            </a:fld>
            <a:endParaRPr lang="en-US"/>
          </a:p>
        </p:txBody>
      </p:sp>
      <p:sp>
        <p:nvSpPr>
          <p:cNvPr id="5" name="Footer Placeholder 4">
            <a:extLst>
              <a:ext uri="{FF2B5EF4-FFF2-40B4-BE49-F238E27FC236}">
                <a16:creationId xmlns:a16="http://schemas.microsoft.com/office/drawing/2014/main" id="{37DE0C72-6AEE-0849-8A32-D712B26372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E2DB97-B49F-0140-B183-D1AD5ACB2ACF}"/>
              </a:ext>
            </a:extLst>
          </p:cNvPr>
          <p:cNvSpPr>
            <a:spLocks noGrp="1"/>
          </p:cNvSpPr>
          <p:nvPr>
            <p:ph type="sldNum" sz="quarter" idx="12"/>
          </p:nvPr>
        </p:nvSpPr>
        <p:spPr/>
        <p:txBody>
          <a:bodyPr/>
          <a:lstStyle/>
          <a:p>
            <a:fld id="{1532D34B-2C0E-DE49-BEBB-C92A36AA3541}" type="slidenum">
              <a:rPr lang="en-US" smtClean="0"/>
              <a:t>‹#›</a:t>
            </a:fld>
            <a:endParaRPr lang="en-US"/>
          </a:p>
        </p:txBody>
      </p:sp>
    </p:spTree>
    <p:extLst>
      <p:ext uri="{BB962C8B-B14F-4D97-AF65-F5344CB8AC3E}">
        <p14:creationId xmlns:p14="http://schemas.microsoft.com/office/powerpoint/2010/main" val="828929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668CC-BEBB-0540-9E74-2FF5E058281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AD1D484-F3B4-164B-B4FC-114BB80052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64709E9-615F-DB4F-90ED-48EC3747D6CC}"/>
              </a:ext>
            </a:extLst>
          </p:cNvPr>
          <p:cNvSpPr>
            <a:spLocks noGrp="1"/>
          </p:cNvSpPr>
          <p:nvPr>
            <p:ph type="dt" sz="half" idx="10"/>
          </p:nvPr>
        </p:nvSpPr>
        <p:spPr/>
        <p:txBody>
          <a:bodyPr/>
          <a:lstStyle/>
          <a:p>
            <a:fld id="{893F399B-A9E1-2142-AB48-21CD534BA1CA}" type="datetimeFigureOut">
              <a:rPr lang="en-US" smtClean="0"/>
              <a:t>2/5/21</a:t>
            </a:fld>
            <a:endParaRPr lang="en-US"/>
          </a:p>
        </p:txBody>
      </p:sp>
      <p:sp>
        <p:nvSpPr>
          <p:cNvPr id="5" name="Footer Placeholder 4">
            <a:extLst>
              <a:ext uri="{FF2B5EF4-FFF2-40B4-BE49-F238E27FC236}">
                <a16:creationId xmlns:a16="http://schemas.microsoft.com/office/drawing/2014/main" id="{ECFB20A8-1417-4747-AA5F-8F48C63E5D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8E6A70-4B92-394A-8228-7E9297EA81B3}"/>
              </a:ext>
            </a:extLst>
          </p:cNvPr>
          <p:cNvSpPr>
            <a:spLocks noGrp="1"/>
          </p:cNvSpPr>
          <p:nvPr>
            <p:ph type="sldNum" sz="quarter" idx="12"/>
          </p:nvPr>
        </p:nvSpPr>
        <p:spPr/>
        <p:txBody>
          <a:bodyPr/>
          <a:lstStyle/>
          <a:p>
            <a:fld id="{1532D34B-2C0E-DE49-BEBB-C92A36AA3541}" type="slidenum">
              <a:rPr lang="en-US" smtClean="0"/>
              <a:t>‹#›</a:t>
            </a:fld>
            <a:endParaRPr lang="en-US"/>
          </a:p>
        </p:txBody>
      </p:sp>
    </p:spTree>
    <p:extLst>
      <p:ext uri="{BB962C8B-B14F-4D97-AF65-F5344CB8AC3E}">
        <p14:creationId xmlns:p14="http://schemas.microsoft.com/office/powerpoint/2010/main" val="3243791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2125E-4254-994E-9110-40A19990447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FC91F23-7D14-9846-A98B-2BC990BCCBE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B13DE49-E3D7-6D40-B79D-E4EF39DF935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F2F169B-4E9B-9A49-B94C-57A61885ED0B}"/>
              </a:ext>
            </a:extLst>
          </p:cNvPr>
          <p:cNvSpPr>
            <a:spLocks noGrp="1"/>
          </p:cNvSpPr>
          <p:nvPr>
            <p:ph type="dt" sz="half" idx="10"/>
          </p:nvPr>
        </p:nvSpPr>
        <p:spPr/>
        <p:txBody>
          <a:bodyPr/>
          <a:lstStyle/>
          <a:p>
            <a:fld id="{893F399B-A9E1-2142-AB48-21CD534BA1CA}" type="datetimeFigureOut">
              <a:rPr lang="en-US" smtClean="0"/>
              <a:t>2/5/21</a:t>
            </a:fld>
            <a:endParaRPr lang="en-US"/>
          </a:p>
        </p:txBody>
      </p:sp>
      <p:sp>
        <p:nvSpPr>
          <p:cNvPr id="6" name="Footer Placeholder 5">
            <a:extLst>
              <a:ext uri="{FF2B5EF4-FFF2-40B4-BE49-F238E27FC236}">
                <a16:creationId xmlns:a16="http://schemas.microsoft.com/office/drawing/2014/main" id="{C9047DE1-EAD7-A340-9EA2-5A136351A82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825901-3631-204D-99E3-B4F0FBBC394C}"/>
              </a:ext>
            </a:extLst>
          </p:cNvPr>
          <p:cNvSpPr>
            <a:spLocks noGrp="1"/>
          </p:cNvSpPr>
          <p:nvPr>
            <p:ph type="sldNum" sz="quarter" idx="12"/>
          </p:nvPr>
        </p:nvSpPr>
        <p:spPr/>
        <p:txBody>
          <a:bodyPr/>
          <a:lstStyle/>
          <a:p>
            <a:fld id="{1532D34B-2C0E-DE49-BEBB-C92A36AA3541}" type="slidenum">
              <a:rPr lang="en-US" smtClean="0"/>
              <a:t>‹#›</a:t>
            </a:fld>
            <a:endParaRPr lang="en-US"/>
          </a:p>
        </p:txBody>
      </p:sp>
    </p:spTree>
    <p:extLst>
      <p:ext uri="{BB962C8B-B14F-4D97-AF65-F5344CB8AC3E}">
        <p14:creationId xmlns:p14="http://schemas.microsoft.com/office/powerpoint/2010/main" val="2958672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2911B-2B10-A44B-BDE3-1ACF7394EC4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85A3A4C-BA5F-F34B-81B1-F953837E6C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267F907-F1AE-4349-9BCA-2238A8B6413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E316DDD-4EFE-CB4F-B1FF-8F0117F309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CB42BA0-C06D-974E-BED0-F579B50B623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EF4C414-F9C9-2B46-9FAF-13A25520A70A}"/>
              </a:ext>
            </a:extLst>
          </p:cNvPr>
          <p:cNvSpPr>
            <a:spLocks noGrp="1"/>
          </p:cNvSpPr>
          <p:nvPr>
            <p:ph type="dt" sz="half" idx="10"/>
          </p:nvPr>
        </p:nvSpPr>
        <p:spPr/>
        <p:txBody>
          <a:bodyPr/>
          <a:lstStyle/>
          <a:p>
            <a:fld id="{893F399B-A9E1-2142-AB48-21CD534BA1CA}" type="datetimeFigureOut">
              <a:rPr lang="en-US" smtClean="0"/>
              <a:t>2/5/21</a:t>
            </a:fld>
            <a:endParaRPr lang="en-US"/>
          </a:p>
        </p:txBody>
      </p:sp>
      <p:sp>
        <p:nvSpPr>
          <p:cNvPr id="8" name="Footer Placeholder 7">
            <a:extLst>
              <a:ext uri="{FF2B5EF4-FFF2-40B4-BE49-F238E27FC236}">
                <a16:creationId xmlns:a16="http://schemas.microsoft.com/office/drawing/2014/main" id="{4D9BD105-1C1F-1E4B-AAAD-37ABB062855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3441328-175C-3B47-B8AC-F88A7668088C}"/>
              </a:ext>
            </a:extLst>
          </p:cNvPr>
          <p:cNvSpPr>
            <a:spLocks noGrp="1"/>
          </p:cNvSpPr>
          <p:nvPr>
            <p:ph type="sldNum" sz="quarter" idx="12"/>
          </p:nvPr>
        </p:nvSpPr>
        <p:spPr/>
        <p:txBody>
          <a:bodyPr/>
          <a:lstStyle/>
          <a:p>
            <a:fld id="{1532D34B-2C0E-DE49-BEBB-C92A36AA3541}" type="slidenum">
              <a:rPr lang="en-US" smtClean="0"/>
              <a:t>‹#›</a:t>
            </a:fld>
            <a:endParaRPr lang="en-US"/>
          </a:p>
        </p:txBody>
      </p:sp>
    </p:spTree>
    <p:extLst>
      <p:ext uri="{BB962C8B-B14F-4D97-AF65-F5344CB8AC3E}">
        <p14:creationId xmlns:p14="http://schemas.microsoft.com/office/powerpoint/2010/main" val="3453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25937-5C13-E44C-8C7E-BBA949DD7C0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104471F-2292-F440-80B5-0C89ED376BBE}"/>
              </a:ext>
            </a:extLst>
          </p:cNvPr>
          <p:cNvSpPr>
            <a:spLocks noGrp="1"/>
          </p:cNvSpPr>
          <p:nvPr>
            <p:ph type="dt" sz="half" idx="10"/>
          </p:nvPr>
        </p:nvSpPr>
        <p:spPr/>
        <p:txBody>
          <a:bodyPr/>
          <a:lstStyle/>
          <a:p>
            <a:fld id="{893F399B-A9E1-2142-AB48-21CD534BA1CA}" type="datetimeFigureOut">
              <a:rPr lang="en-US" smtClean="0"/>
              <a:t>2/5/21</a:t>
            </a:fld>
            <a:endParaRPr lang="en-US"/>
          </a:p>
        </p:txBody>
      </p:sp>
      <p:sp>
        <p:nvSpPr>
          <p:cNvPr id="4" name="Footer Placeholder 3">
            <a:extLst>
              <a:ext uri="{FF2B5EF4-FFF2-40B4-BE49-F238E27FC236}">
                <a16:creationId xmlns:a16="http://schemas.microsoft.com/office/drawing/2014/main" id="{C9FF672D-14E0-454A-9CE4-63749D7CCE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09864E7-FF48-7042-9EAC-5620AAB1AB92}"/>
              </a:ext>
            </a:extLst>
          </p:cNvPr>
          <p:cNvSpPr>
            <a:spLocks noGrp="1"/>
          </p:cNvSpPr>
          <p:nvPr>
            <p:ph type="sldNum" sz="quarter" idx="12"/>
          </p:nvPr>
        </p:nvSpPr>
        <p:spPr/>
        <p:txBody>
          <a:bodyPr/>
          <a:lstStyle/>
          <a:p>
            <a:fld id="{1532D34B-2C0E-DE49-BEBB-C92A36AA3541}" type="slidenum">
              <a:rPr lang="en-US" smtClean="0"/>
              <a:t>‹#›</a:t>
            </a:fld>
            <a:endParaRPr lang="en-US"/>
          </a:p>
        </p:txBody>
      </p:sp>
    </p:spTree>
    <p:extLst>
      <p:ext uri="{BB962C8B-B14F-4D97-AF65-F5344CB8AC3E}">
        <p14:creationId xmlns:p14="http://schemas.microsoft.com/office/powerpoint/2010/main" val="2162215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853845-641C-7E4B-9E12-5C665BDF72A7}"/>
              </a:ext>
            </a:extLst>
          </p:cNvPr>
          <p:cNvSpPr>
            <a:spLocks noGrp="1"/>
          </p:cNvSpPr>
          <p:nvPr>
            <p:ph type="dt" sz="half" idx="10"/>
          </p:nvPr>
        </p:nvSpPr>
        <p:spPr/>
        <p:txBody>
          <a:bodyPr/>
          <a:lstStyle/>
          <a:p>
            <a:fld id="{893F399B-A9E1-2142-AB48-21CD534BA1CA}" type="datetimeFigureOut">
              <a:rPr lang="en-US" smtClean="0"/>
              <a:t>2/5/21</a:t>
            </a:fld>
            <a:endParaRPr lang="en-US"/>
          </a:p>
        </p:txBody>
      </p:sp>
      <p:sp>
        <p:nvSpPr>
          <p:cNvPr id="3" name="Footer Placeholder 2">
            <a:extLst>
              <a:ext uri="{FF2B5EF4-FFF2-40B4-BE49-F238E27FC236}">
                <a16:creationId xmlns:a16="http://schemas.microsoft.com/office/drawing/2014/main" id="{BF7180EE-0578-694C-A01E-4447EC2322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BE558E-B90F-2040-82C9-F52DC4D371C8}"/>
              </a:ext>
            </a:extLst>
          </p:cNvPr>
          <p:cNvSpPr>
            <a:spLocks noGrp="1"/>
          </p:cNvSpPr>
          <p:nvPr>
            <p:ph type="sldNum" sz="quarter" idx="12"/>
          </p:nvPr>
        </p:nvSpPr>
        <p:spPr/>
        <p:txBody>
          <a:bodyPr/>
          <a:lstStyle/>
          <a:p>
            <a:fld id="{1532D34B-2C0E-DE49-BEBB-C92A36AA3541}" type="slidenum">
              <a:rPr lang="en-US" smtClean="0"/>
              <a:t>‹#›</a:t>
            </a:fld>
            <a:endParaRPr lang="en-US"/>
          </a:p>
        </p:txBody>
      </p:sp>
    </p:spTree>
    <p:extLst>
      <p:ext uri="{BB962C8B-B14F-4D97-AF65-F5344CB8AC3E}">
        <p14:creationId xmlns:p14="http://schemas.microsoft.com/office/powerpoint/2010/main" val="36033421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589E1-220E-7D45-9EEC-2A4C8FBD9C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1D5C76-640A-074D-9601-A89F006EB7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C3C1EF0-1087-CE48-A652-B1E9824FE2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2B9CE2-577B-BE49-BBA2-FE84C5302846}"/>
              </a:ext>
            </a:extLst>
          </p:cNvPr>
          <p:cNvSpPr>
            <a:spLocks noGrp="1"/>
          </p:cNvSpPr>
          <p:nvPr>
            <p:ph type="dt" sz="half" idx="10"/>
          </p:nvPr>
        </p:nvSpPr>
        <p:spPr/>
        <p:txBody>
          <a:bodyPr/>
          <a:lstStyle/>
          <a:p>
            <a:fld id="{893F399B-A9E1-2142-AB48-21CD534BA1CA}" type="datetimeFigureOut">
              <a:rPr lang="en-US" smtClean="0"/>
              <a:t>2/5/21</a:t>
            </a:fld>
            <a:endParaRPr lang="en-US"/>
          </a:p>
        </p:txBody>
      </p:sp>
      <p:sp>
        <p:nvSpPr>
          <p:cNvPr id="6" name="Footer Placeholder 5">
            <a:extLst>
              <a:ext uri="{FF2B5EF4-FFF2-40B4-BE49-F238E27FC236}">
                <a16:creationId xmlns:a16="http://schemas.microsoft.com/office/drawing/2014/main" id="{BEE4B5F6-1B1A-1B4D-98D1-86F5221393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FFF939-1AFD-2C40-A8CD-F084E6C33D5D}"/>
              </a:ext>
            </a:extLst>
          </p:cNvPr>
          <p:cNvSpPr>
            <a:spLocks noGrp="1"/>
          </p:cNvSpPr>
          <p:nvPr>
            <p:ph type="sldNum" sz="quarter" idx="12"/>
          </p:nvPr>
        </p:nvSpPr>
        <p:spPr/>
        <p:txBody>
          <a:bodyPr/>
          <a:lstStyle/>
          <a:p>
            <a:fld id="{1532D34B-2C0E-DE49-BEBB-C92A36AA3541}" type="slidenum">
              <a:rPr lang="en-US" smtClean="0"/>
              <a:t>‹#›</a:t>
            </a:fld>
            <a:endParaRPr lang="en-US"/>
          </a:p>
        </p:txBody>
      </p:sp>
    </p:spTree>
    <p:extLst>
      <p:ext uri="{BB962C8B-B14F-4D97-AF65-F5344CB8AC3E}">
        <p14:creationId xmlns:p14="http://schemas.microsoft.com/office/powerpoint/2010/main" val="3547027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F9DD0-AC81-BA4D-BDA5-F9149337D9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A979231-6710-9645-9330-6ADEFF789B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79C9C34-4FCE-B441-889A-E1001B5DEF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1B71B6-ECF2-8B4D-8C4B-DD912CBCDF6E}"/>
              </a:ext>
            </a:extLst>
          </p:cNvPr>
          <p:cNvSpPr>
            <a:spLocks noGrp="1"/>
          </p:cNvSpPr>
          <p:nvPr>
            <p:ph type="dt" sz="half" idx="10"/>
          </p:nvPr>
        </p:nvSpPr>
        <p:spPr/>
        <p:txBody>
          <a:bodyPr/>
          <a:lstStyle/>
          <a:p>
            <a:fld id="{893F399B-A9E1-2142-AB48-21CD534BA1CA}" type="datetimeFigureOut">
              <a:rPr lang="en-US" smtClean="0"/>
              <a:t>2/5/21</a:t>
            </a:fld>
            <a:endParaRPr lang="en-US"/>
          </a:p>
        </p:txBody>
      </p:sp>
      <p:sp>
        <p:nvSpPr>
          <p:cNvPr id="6" name="Footer Placeholder 5">
            <a:extLst>
              <a:ext uri="{FF2B5EF4-FFF2-40B4-BE49-F238E27FC236}">
                <a16:creationId xmlns:a16="http://schemas.microsoft.com/office/drawing/2014/main" id="{E9340AE0-0190-D94C-810F-1CB0D37CA1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F08F21-B31A-4043-A6DD-6C7D4AD245C0}"/>
              </a:ext>
            </a:extLst>
          </p:cNvPr>
          <p:cNvSpPr>
            <a:spLocks noGrp="1"/>
          </p:cNvSpPr>
          <p:nvPr>
            <p:ph type="sldNum" sz="quarter" idx="12"/>
          </p:nvPr>
        </p:nvSpPr>
        <p:spPr/>
        <p:txBody>
          <a:bodyPr/>
          <a:lstStyle/>
          <a:p>
            <a:fld id="{1532D34B-2C0E-DE49-BEBB-C92A36AA3541}" type="slidenum">
              <a:rPr lang="en-US" smtClean="0"/>
              <a:t>‹#›</a:t>
            </a:fld>
            <a:endParaRPr lang="en-US"/>
          </a:p>
        </p:txBody>
      </p:sp>
    </p:spTree>
    <p:extLst>
      <p:ext uri="{BB962C8B-B14F-4D97-AF65-F5344CB8AC3E}">
        <p14:creationId xmlns:p14="http://schemas.microsoft.com/office/powerpoint/2010/main" val="4070563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04E1CC-D0B8-1840-8B89-11E5D1A0E0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33C253F-1B14-3749-B4AE-14FB9D2F37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8F7F60-42EC-D54A-9481-BBBEF81D8D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3F399B-A9E1-2142-AB48-21CD534BA1CA}" type="datetimeFigureOut">
              <a:rPr lang="en-US" smtClean="0"/>
              <a:t>2/5/21</a:t>
            </a:fld>
            <a:endParaRPr lang="en-US"/>
          </a:p>
        </p:txBody>
      </p:sp>
      <p:sp>
        <p:nvSpPr>
          <p:cNvPr id="5" name="Footer Placeholder 4">
            <a:extLst>
              <a:ext uri="{FF2B5EF4-FFF2-40B4-BE49-F238E27FC236}">
                <a16:creationId xmlns:a16="http://schemas.microsoft.com/office/drawing/2014/main" id="{7F41F270-4D75-DB43-BD3C-82E473572D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948F1BE-804C-9640-8650-6A83202EB9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32D34B-2C0E-DE49-BEBB-C92A36AA3541}" type="slidenum">
              <a:rPr lang="en-US" smtClean="0"/>
              <a:t>‹#›</a:t>
            </a:fld>
            <a:endParaRPr lang="en-US"/>
          </a:p>
        </p:txBody>
      </p:sp>
    </p:spTree>
    <p:extLst>
      <p:ext uri="{BB962C8B-B14F-4D97-AF65-F5344CB8AC3E}">
        <p14:creationId xmlns:p14="http://schemas.microsoft.com/office/powerpoint/2010/main" val="1773475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BAA42-8CB5-D64E-874D-9EA14ED414A4}"/>
              </a:ext>
            </a:extLst>
          </p:cNvPr>
          <p:cNvSpPr>
            <a:spLocks noGrp="1"/>
          </p:cNvSpPr>
          <p:nvPr>
            <p:ph type="ctrTitle"/>
          </p:nvPr>
        </p:nvSpPr>
        <p:spPr/>
        <p:txBody>
          <a:bodyPr/>
          <a:lstStyle/>
          <a:p>
            <a:r>
              <a:rPr lang="en-US" dirty="0"/>
              <a:t>Allergy to animals</a:t>
            </a:r>
          </a:p>
        </p:txBody>
      </p:sp>
      <p:sp>
        <p:nvSpPr>
          <p:cNvPr id="3" name="Subtitle 2">
            <a:extLst>
              <a:ext uri="{FF2B5EF4-FFF2-40B4-BE49-F238E27FC236}">
                <a16:creationId xmlns:a16="http://schemas.microsoft.com/office/drawing/2014/main" id="{D83FAFA1-3EB3-674E-9237-5FFAA826B2EE}"/>
              </a:ext>
            </a:extLst>
          </p:cNvPr>
          <p:cNvSpPr>
            <a:spLocks noGrp="1"/>
          </p:cNvSpPr>
          <p:nvPr>
            <p:ph type="subTitle" idx="1"/>
          </p:nvPr>
        </p:nvSpPr>
        <p:spPr/>
        <p:txBody>
          <a:bodyPr/>
          <a:lstStyle/>
          <a:p>
            <a:r>
              <a:rPr lang="en-US" dirty="0"/>
              <a:t>Follow-up</a:t>
            </a:r>
          </a:p>
        </p:txBody>
      </p:sp>
    </p:spTree>
    <p:extLst>
      <p:ext uri="{BB962C8B-B14F-4D97-AF65-F5344CB8AC3E}">
        <p14:creationId xmlns:p14="http://schemas.microsoft.com/office/powerpoint/2010/main" val="33430180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1E954-88A5-834F-A9C5-E041E8ED9971}"/>
              </a:ext>
            </a:extLst>
          </p:cNvPr>
          <p:cNvSpPr>
            <a:spLocks noGrp="1"/>
          </p:cNvSpPr>
          <p:nvPr>
            <p:ph type="title"/>
          </p:nvPr>
        </p:nvSpPr>
        <p:spPr/>
        <p:txBody>
          <a:bodyPr/>
          <a:lstStyle/>
          <a:p>
            <a:r>
              <a:rPr lang="en-US" dirty="0"/>
              <a:t>What is the relationship between allergy to feathers, droppings, meat and eggs?</a:t>
            </a:r>
          </a:p>
        </p:txBody>
      </p:sp>
      <p:sp>
        <p:nvSpPr>
          <p:cNvPr id="3" name="Content Placeholder 2">
            <a:extLst>
              <a:ext uri="{FF2B5EF4-FFF2-40B4-BE49-F238E27FC236}">
                <a16:creationId xmlns:a16="http://schemas.microsoft.com/office/drawing/2014/main" id="{AC3A05B7-014C-EF4D-A7BC-4B5412EC0A65}"/>
              </a:ext>
            </a:extLst>
          </p:cNvPr>
          <p:cNvSpPr>
            <a:spLocks noGrp="1"/>
          </p:cNvSpPr>
          <p:nvPr>
            <p:ph idx="1"/>
          </p:nvPr>
        </p:nvSpPr>
        <p:spPr/>
        <p:txBody>
          <a:bodyPr>
            <a:normAutofit fontScale="92500"/>
          </a:bodyPr>
          <a:lstStyle/>
          <a:p>
            <a:endParaRPr lang="en-US" dirty="0"/>
          </a:p>
          <a:p>
            <a:endParaRPr lang="en-US" dirty="0"/>
          </a:p>
          <a:p>
            <a:endParaRPr lang="en-US" dirty="0"/>
          </a:p>
          <a:p>
            <a:endParaRPr lang="en-US" dirty="0"/>
          </a:p>
          <a:p>
            <a:endParaRPr lang="en-US" dirty="0"/>
          </a:p>
          <a:p>
            <a:r>
              <a:rPr lang="en-US" dirty="0"/>
              <a:t>Bird-egg syndrome</a:t>
            </a:r>
          </a:p>
          <a:p>
            <a:pPr lvl="1"/>
            <a:r>
              <a:rPr lang="en-US" dirty="0"/>
              <a:t>Sensitization to serum albumin (</a:t>
            </a:r>
            <a:r>
              <a:rPr lang="el-GR" dirty="0"/>
              <a:t>α-</a:t>
            </a:r>
            <a:r>
              <a:rPr lang="en-US" dirty="0"/>
              <a:t>livetin, Gal d 5) </a:t>
            </a:r>
          </a:p>
          <a:p>
            <a:pPr lvl="1"/>
            <a:r>
              <a:rPr lang="en-US" dirty="0"/>
              <a:t>Found in all tissues including feathers, muscles, egg yolk</a:t>
            </a:r>
          </a:p>
          <a:p>
            <a:pPr lvl="1"/>
            <a:r>
              <a:rPr lang="en-US" dirty="0"/>
              <a:t>Sensitization can occur via respiratory route</a:t>
            </a:r>
          </a:p>
          <a:p>
            <a:pPr lvl="1"/>
            <a:r>
              <a:rPr lang="en-US" dirty="0"/>
              <a:t>Symptoms can occur via ingestion of poultry, exposure to feathers </a:t>
            </a:r>
            <a:r>
              <a:rPr lang="en-US"/>
              <a:t>or eating eggs.  </a:t>
            </a:r>
            <a:endParaRPr lang="en-US" dirty="0"/>
          </a:p>
          <a:p>
            <a:pPr lvl="1"/>
            <a:endParaRPr lang="en-US" dirty="0"/>
          </a:p>
        </p:txBody>
      </p:sp>
      <p:pic>
        <p:nvPicPr>
          <p:cNvPr id="5" name="Picture 4">
            <a:extLst>
              <a:ext uri="{FF2B5EF4-FFF2-40B4-BE49-F238E27FC236}">
                <a16:creationId xmlns:a16="http://schemas.microsoft.com/office/drawing/2014/main" id="{5D4CA940-D611-9446-8EDF-3987259FEAC3}"/>
              </a:ext>
            </a:extLst>
          </p:cNvPr>
          <p:cNvPicPr>
            <a:picLocks noChangeAspect="1"/>
          </p:cNvPicPr>
          <p:nvPr/>
        </p:nvPicPr>
        <p:blipFill>
          <a:blip r:embed="rId2"/>
          <a:stretch>
            <a:fillRect/>
          </a:stretch>
        </p:blipFill>
        <p:spPr>
          <a:xfrm>
            <a:off x="1198371" y="1757116"/>
            <a:ext cx="4897629" cy="2244178"/>
          </a:xfrm>
          <a:prstGeom prst="rect">
            <a:avLst/>
          </a:prstGeom>
        </p:spPr>
      </p:pic>
    </p:spTree>
    <p:extLst>
      <p:ext uri="{BB962C8B-B14F-4D97-AF65-F5344CB8AC3E}">
        <p14:creationId xmlns:p14="http://schemas.microsoft.com/office/powerpoint/2010/main" val="23074975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BFF5D-0144-8845-A024-10720E85887D}"/>
              </a:ext>
            </a:extLst>
          </p:cNvPr>
          <p:cNvSpPr>
            <a:spLocks noGrp="1"/>
          </p:cNvSpPr>
          <p:nvPr>
            <p:ph type="ctrTitle"/>
          </p:nvPr>
        </p:nvSpPr>
        <p:spPr/>
        <p:txBody>
          <a:bodyPr/>
          <a:lstStyle/>
          <a:p>
            <a:r>
              <a:rPr lang="en-US" b="1" dirty="0"/>
              <a:t>CRS requests related to specific animal proteins</a:t>
            </a:r>
            <a:endParaRPr lang="en-US" dirty="0"/>
          </a:p>
        </p:txBody>
      </p:sp>
    </p:spTree>
    <p:extLst>
      <p:ext uri="{BB962C8B-B14F-4D97-AF65-F5344CB8AC3E}">
        <p14:creationId xmlns:p14="http://schemas.microsoft.com/office/powerpoint/2010/main" val="15436654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13C39-7692-674F-B278-9440801AEE2E}"/>
              </a:ext>
            </a:extLst>
          </p:cNvPr>
          <p:cNvSpPr>
            <a:spLocks noGrp="1"/>
          </p:cNvSpPr>
          <p:nvPr>
            <p:ph type="title"/>
          </p:nvPr>
        </p:nvSpPr>
        <p:spPr/>
        <p:txBody>
          <a:bodyPr/>
          <a:lstStyle/>
          <a:p>
            <a:r>
              <a:rPr lang="en-US" dirty="0"/>
              <a:t>Nomenclature</a:t>
            </a:r>
          </a:p>
        </p:txBody>
      </p:sp>
      <p:sp>
        <p:nvSpPr>
          <p:cNvPr id="3" name="Content Placeholder 2">
            <a:extLst>
              <a:ext uri="{FF2B5EF4-FFF2-40B4-BE49-F238E27FC236}">
                <a16:creationId xmlns:a16="http://schemas.microsoft.com/office/drawing/2014/main" id="{3522AFC5-0F2C-CD46-91B9-A6BCFAB01F70}"/>
              </a:ext>
            </a:extLst>
          </p:cNvPr>
          <p:cNvSpPr>
            <a:spLocks noGrp="1"/>
          </p:cNvSpPr>
          <p:nvPr>
            <p:ph idx="1"/>
          </p:nvPr>
        </p:nvSpPr>
        <p:spPr/>
        <p:txBody>
          <a:bodyPr/>
          <a:lstStyle/>
          <a:p>
            <a:r>
              <a:rPr lang="en-US" dirty="0"/>
              <a:t>Due to the need for translation to different languages, the FSN for organisms and organism proteins should be the Latin name while The PT can be a common name</a:t>
            </a:r>
          </a:p>
          <a:p>
            <a:pPr marL="0" indent="0">
              <a:buNone/>
            </a:pPr>
            <a:endParaRPr lang="en-US" dirty="0"/>
          </a:p>
        </p:txBody>
      </p:sp>
    </p:spTree>
    <p:extLst>
      <p:ext uri="{BB962C8B-B14F-4D97-AF65-F5344CB8AC3E}">
        <p14:creationId xmlns:p14="http://schemas.microsoft.com/office/powerpoint/2010/main" val="466404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23599-C077-9546-A185-CE20AF130552}"/>
              </a:ext>
            </a:extLst>
          </p:cNvPr>
          <p:cNvSpPr>
            <a:spLocks noGrp="1"/>
          </p:cNvSpPr>
          <p:nvPr>
            <p:ph type="title"/>
          </p:nvPr>
        </p:nvSpPr>
        <p:spPr/>
        <p:txBody>
          <a:bodyPr/>
          <a:lstStyle/>
          <a:p>
            <a:r>
              <a:rPr lang="en-US" dirty="0"/>
              <a:t>Rules for naming</a:t>
            </a:r>
          </a:p>
        </p:txBody>
      </p:sp>
      <p:sp>
        <p:nvSpPr>
          <p:cNvPr id="3" name="Content Placeholder 2">
            <a:extLst>
              <a:ext uri="{FF2B5EF4-FFF2-40B4-BE49-F238E27FC236}">
                <a16:creationId xmlns:a16="http://schemas.microsoft.com/office/drawing/2014/main" id="{F7B05CB4-FF00-5E4F-8499-FAD0868B0584}"/>
              </a:ext>
            </a:extLst>
          </p:cNvPr>
          <p:cNvSpPr>
            <a:spLocks noGrp="1"/>
          </p:cNvSpPr>
          <p:nvPr>
            <p:ph idx="1"/>
          </p:nvPr>
        </p:nvSpPr>
        <p:spPr/>
        <p:txBody>
          <a:bodyPr>
            <a:normAutofit fontScale="25000" lnSpcReduction="20000"/>
          </a:bodyPr>
          <a:lstStyle/>
          <a:p>
            <a:pPr fontAlgn="base"/>
            <a:endParaRPr lang="en-US" dirty="0">
              <a:effectLst/>
            </a:endParaRPr>
          </a:p>
          <a:p>
            <a:pPr fontAlgn="base"/>
            <a:r>
              <a:rPr lang="en-US" sz="5600" dirty="0">
                <a:latin typeface="Arial" panose="020B0604020202020204" pitchFamily="34" charset="0"/>
                <a:cs typeface="Arial" panose="020B0604020202020204" pitchFamily="34" charset="0"/>
              </a:rPr>
              <a:t>FSN</a:t>
            </a:r>
          </a:p>
          <a:p>
            <a:pPr lvl="1" fontAlgn="base"/>
            <a:r>
              <a:rPr lang="en-US" sz="5600" dirty="0">
                <a:latin typeface="Arial" panose="020B0604020202020204" pitchFamily="34" charset="0"/>
                <a:cs typeface="Arial" panose="020B0604020202020204" pitchFamily="34" charset="0"/>
              </a:rPr>
              <a:t>In all cases, the FSN will be the scientific name and the concept will retain a synonym with the scientific name alone.</a:t>
            </a:r>
            <a:endParaRPr lang="en-US" sz="5600" dirty="0">
              <a:effectLst/>
              <a:latin typeface="Arial" panose="020B0604020202020204" pitchFamily="34" charset="0"/>
              <a:cs typeface="Arial" panose="020B0604020202020204" pitchFamily="34" charset="0"/>
            </a:endParaRPr>
          </a:p>
          <a:p>
            <a:pPr fontAlgn="base"/>
            <a:r>
              <a:rPr lang="en-US" sz="5600" dirty="0">
                <a:effectLst/>
                <a:latin typeface="Arial" panose="020B0604020202020204" pitchFamily="34" charset="0"/>
                <a:cs typeface="Arial" panose="020B0604020202020204" pitchFamily="34" charset="0"/>
              </a:rPr>
              <a:t>PT</a:t>
            </a:r>
          </a:p>
          <a:p>
            <a:pPr lvl="1" fontAlgn="base"/>
            <a:r>
              <a:rPr lang="en-US" sz="5600" dirty="0">
                <a:effectLst/>
                <a:latin typeface="Arial" panose="020B0604020202020204" pitchFamily="34" charset="0"/>
                <a:cs typeface="Arial" panose="020B0604020202020204" pitchFamily="34" charset="0"/>
              </a:rPr>
              <a:t>If a unique common name exists for an organism in primary references, then it could be used as the preferred term for the organism (without being annotated with the scientific name)</a:t>
            </a:r>
            <a:br>
              <a:rPr lang="en-US" sz="5600" dirty="0">
                <a:effectLst/>
                <a:latin typeface="Arial" panose="020B0604020202020204" pitchFamily="34" charset="0"/>
                <a:cs typeface="Arial" panose="020B0604020202020204" pitchFamily="34" charset="0"/>
              </a:rPr>
            </a:br>
            <a:endParaRPr lang="en-US" sz="5600" dirty="0">
              <a:effectLst/>
              <a:latin typeface="Arial" panose="020B0604020202020204" pitchFamily="34" charset="0"/>
              <a:cs typeface="Arial" panose="020B0604020202020204" pitchFamily="34" charset="0"/>
            </a:endParaRPr>
          </a:p>
          <a:p>
            <a:pPr lvl="1" fontAlgn="base"/>
            <a:r>
              <a:rPr lang="en-US" sz="5600" dirty="0">
                <a:effectLst/>
                <a:latin typeface="Arial" panose="020B0604020202020204" pitchFamily="34" charset="0"/>
                <a:cs typeface="Arial" panose="020B0604020202020204" pitchFamily="34" charset="0"/>
              </a:rPr>
              <a:t>If a common name is shared between more than one organism, the preferred term should adhere to the following format: Scientific Name with annotated common name to prevent confusion. A dash may be used to separate the two names.</a:t>
            </a:r>
          </a:p>
          <a:p>
            <a:pPr lvl="1" fontAlgn="base"/>
            <a:r>
              <a:rPr lang="en-US" sz="5600" dirty="0">
                <a:effectLst/>
                <a:latin typeface="Arial" panose="020B0604020202020204" pitchFamily="34" charset="0"/>
                <a:cs typeface="Arial" panose="020B0604020202020204" pitchFamily="34" charset="0"/>
              </a:rPr>
              <a:t>Examples</a:t>
            </a:r>
          </a:p>
          <a:p>
            <a:pPr lvl="2" fontAlgn="base"/>
            <a:r>
              <a:rPr lang="en-US" sz="5600" dirty="0">
                <a:effectLst/>
                <a:latin typeface="Arial" panose="020B0604020202020204" pitchFamily="34" charset="0"/>
                <a:cs typeface="Arial" panose="020B0604020202020204" pitchFamily="34" charset="0"/>
              </a:rPr>
              <a:t>Unique common name</a:t>
            </a:r>
          </a:p>
          <a:p>
            <a:pPr lvl="3" fontAlgn="base"/>
            <a:r>
              <a:rPr lang="en-US" sz="5600" dirty="0">
                <a:effectLst/>
                <a:latin typeface="Arial" panose="020B0604020202020204" pitchFamily="34" charset="0"/>
                <a:cs typeface="Arial" panose="020B0604020202020204" pitchFamily="34" charset="0"/>
              </a:rPr>
              <a:t>256340003 |Artemisia vulgaris (organism)| will have a preferred term: '</a:t>
            </a:r>
            <a:r>
              <a:rPr lang="en-US" sz="5600" dirty="0" err="1">
                <a:effectLst/>
                <a:latin typeface="Arial" panose="020B0604020202020204" pitchFamily="34" charset="0"/>
                <a:cs typeface="Arial" panose="020B0604020202020204" pitchFamily="34" charset="0"/>
              </a:rPr>
              <a:t>Mugwort</a:t>
            </a:r>
            <a:r>
              <a:rPr lang="en-US" sz="5600" dirty="0">
                <a:effectLst/>
                <a:latin typeface="Arial" panose="020B0604020202020204" pitchFamily="34" charset="0"/>
                <a:cs typeface="Arial" panose="020B0604020202020204" pitchFamily="34" charset="0"/>
              </a:rPr>
              <a:t>' </a:t>
            </a:r>
          </a:p>
          <a:p>
            <a:pPr lvl="3" fontAlgn="base"/>
            <a:r>
              <a:rPr lang="en-US" sz="5600" dirty="0">
                <a:latin typeface="Arial" panose="020B0604020202020204" pitchFamily="34" charset="0"/>
                <a:cs typeface="Arial" panose="020B0604020202020204" pitchFamily="34" charset="0"/>
              </a:rPr>
              <a:t>256293000 |Artemisia vulgaris pollen (substance)| will have</a:t>
            </a:r>
            <a:r>
              <a:rPr lang="en-US" sz="5600" dirty="0">
                <a:effectLst/>
                <a:latin typeface="Arial" panose="020B0604020202020204" pitchFamily="34" charset="0"/>
                <a:cs typeface="Arial" panose="020B0604020202020204" pitchFamily="34" charset="0"/>
              </a:rPr>
              <a:t> a preferred term: '</a:t>
            </a:r>
            <a:r>
              <a:rPr lang="en-US" sz="5600" dirty="0" err="1">
                <a:effectLst/>
                <a:latin typeface="Arial" panose="020B0604020202020204" pitchFamily="34" charset="0"/>
                <a:cs typeface="Arial" panose="020B0604020202020204" pitchFamily="34" charset="0"/>
              </a:rPr>
              <a:t>Mugwort</a:t>
            </a:r>
            <a:r>
              <a:rPr lang="en-US" sz="5600" dirty="0">
                <a:effectLst/>
                <a:latin typeface="Arial" panose="020B0604020202020204" pitchFamily="34" charset="0"/>
                <a:cs typeface="Arial" panose="020B0604020202020204" pitchFamily="34" charset="0"/>
              </a:rPr>
              <a:t> pollen' </a:t>
            </a:r>
          </a:p>
          <a:p>
            <a:pPr lvl="3" fontAlgn="base"/>
            <a:r>
              <a:rPr lang="en-US" sz="5600" dirty="0">
                <a:effectLst/>
                <a:latin typeface="Arial" panose="020B0604020202020204" pitchFamily="34" charset="0"/>
                <a:cs typeface="Arial" panose="020B0604020202020204" pitchFamily="34" charset="0"/>
              </a:rPr>
              <a:t>22481000122100 |Allergy to Artemisia vulgaris pollen (finding)| has a preferred term: 'Allergy to </a:t>
            </a:r>
            <a:r>
              <a:rPr lang="en-US" sz="5600" dirty="0" err="1">
                <a:effectLst/>
                <a:latin typeface="Arial" panose="020B0604020202020204" pitchFamily="34" charset="0"/>
                <a:cs typeface="Arial" panose="020B0604020202020204" pitchFamily="34" charset="0"/>
              </a:rPr>
              <a:t>mugwort</a:t>
            </a:r>
            <a:r>
              <a:rPr lang="en-US" sz="5600" dirty="0">
                <a:effectLst/>
                <a:latin typeface="Arial" panose="020B0604020202020204" pitchFamily="34" charset="0"/>
                <a:cs typeface="Arial" panose="020B0604020202020204" pitchFamily="34" charset="0"/>
              </a:rPr>
              <a:t> pollen’. </a:t>
            </a:r>
          </a:p>
          <a:p>
            <a:pPr lvl="2" fontAlgn="base"/>
            <a:r>
              <a:rPr lang="en-US" sz="5600" dirty="0">
                <a:effectLst/>
                <a:latin typeface="Arial" panose="020B0604020202020204" pitchFamily="34" charset="0"/>
                <a:cs typeface="Arial" panose="020B0604020202020204" pitchFamily="34" charset="0"/>
              </a:rPr>
              <a:t>Shared common name</a:t>
            </a:r>
          </a:p>
          <a:p>
            <a:pPr lvl="3" fontAlgn="base"/>
            <a:r>
              <a:rPr lang="en-US" sz="5600" dirty="0">
                <a:latin typeface="Arial" panose="020B0604020202020204" pitchFamily="34" charset="0"/>
                <a:cs typeface="Arial" panose="020B0604020202020204" pitchFamily="34" charset="0"/>
              </a:rPr>
              <a:t>112476003 |</a:t>
            </a:r>
            <a:r>
              <a:rPr lang="en-US" sz="5600" dirty="0" err="1">
                <a:latin typeface="Arial" panose="020B0604020202020204" pitchFamily="34" charset="0"/>
                <a:cs typeface="Arial" panose="020B0604020202020204" pitchFamily="34" charset="0"/>
              </a:rPr>
              <a:t>Dermatophagoides</a:t>
            </a:r>
            <a:r>
              <a:rPr lang="en-US" sz="5600" dirty="0">
                <a:latin typeface="Arial" panose="020B0604020202020204" pitchFamily="34" charset="0"/>
                <a:cs typeface="Arial" panose="020B0604020202020204" pitchFamily="34" charset="0"/>
              </a:rPr>
              <a:t> farina-</a:t>
            </a:r>
            <a:r>
              <a:rPr lang="en-US" sz="5600" dirty="0">
                <a:solidFill>
                  <a:srgbClr val="FF0000"/>
                </a:solidFill>
                <a:latin typeface="Arial" panose="020B0604020202020204" pitchFamily="34" charset="0"/>
                <a:cs typeface="Arial" panose="020B0604020202020204" pitchFamily="34" charset="0"/>
              </a:rPr>
              <a:t>house dust mite </a:t>
            </a:r>
            <a:r>
              <a:rPr lang="en-US" sz="5600" dirty="0">
                <a:latin typeface="Arial" panose="020B0604020202020204" pitchFamily="34" charset="0"/>
                <a:cs typeface="Arial" panose="020B0604020202020204" pitchFamily="34" charset="0"/>
              </a:rPr>
              <a:t>(organism)|</a:t>
            </a:r>
          </a:p>
          <a:p>
            <a:pPr lvl="3" fontAlgn="base"/>
            <a:r>
              <a:rPr lang="en-US" sz="5600" dirty="0">
                <a:latin typeface="Arial" panose="020B0604020202020204" pitchFamily="34" charset="0"/>
                <a:cs typeface="Arial" panose="020B0604020202020204" pitchFamily="34" charset="0"/>
              </a:rPr>
              <a:t>711092006 |</a:t>
            </a:r>
            <a:r>
              <a:rPr lang="en-US" sz="5600" dirty="0" err="1">
                <a:latin typeface="Arial" panose="020B0604020202020204" pitchFamily="34" charset="0"/>
                <a:cs typeface="Arial" panose="020B0604020202020204" pitchFamily="34" charset="0"/>
              </a:rPr>
              <a:t>Dermatophagoides</a:t>
            </a:r>
            <a:r>
              <a:rPr lang="en-US" sz="5600" dirty="0">
                <a:latin typeface="Arial" panose="020B0604020202020204" pitchFamily="34" charset="0"/>
                <a:cs typeface="Arial" panose="020B0604020202020204" pitchFamily="34" charset="0"/>
              </a:rPr>
              <a:t> </a:t>
            </a:r>
            <a:r>
              <a:rPr lang="en-US" sz="5600" dirty="0" err="1">
                <a:latin typeface="Arial" panose="020B0604020202020204" pitchFamily="34" charset="0"/>
                <a:cs typeface="Arial" panose="020B0604020202020204" pitchFamily="34" charset="0"/>
              </a:rPr>
              <a:t>farinae</a:t>
            </a:r>
            <a:r>
              <a:rPr lang="en-US" sz="5600" dirty="0">
                <a:latin typeface="Arial" panose="020B0604020202020204" pitchFamily="34" charset="0"/>
                <a:cs typeface="Arial" panose="020B0604020202020204" pitchFamily="34" charset="0"/>
              </a:rPr>
              <a:t> protein-</a:t>
            </a:r>
            <a:r>
              <a:rPr lang="en-US" sz="5600" dirty="0">
                <a:solidFill>
                  <a:srgbClr val="FF0000"/>
                </a:solidFill>
                <a:latin typeface="Arial" panose="020B0604020202020204" pitchFamily="34" charset="0"/>
                <a:cs typeface="Arial" panose="020B0604020202020204" pitchFamily="34" charset="0"/>
              </a:rPr>
              <a:t>house dust mite </a:t>
            </a:r>
            <a:r>
              <a:rPr lang="en-US" sz="5600" dirty="0">
                <a:latin typeface="Arial" panose="020B0604020202020204" pitchFamily="34" charset="0"/>
                <a:cs typeface="Arial" panose="020B0604020202020204" pitchFamily="34" charset="0"/>
              </a:rPr>
              <a:t>(substance)|</a:t>
            </a:r>
          </a:p>
          <a:p>
            <a:pPr lvl="3" fontAlgn="base"/>
            <a:r>
              <a:rPr lang="en-US" sz="5600" dirty="0">
                <a:latin typeface="Arial" panose="020B0604020202020204" pitchFamily="34" charset="0"/>
                <a:cs typeface="Arial" panose="020B0604020202020204" pitchFamily="34" charset="0"/>
              </a:rPr>
              <a:t>264401009 |</a:t>
            </a:r>
            <a:r>
              <a:rPr lang="en-US" sz="5600" dirty="0" err="1">
                <a:latin typeface="Arial" panose="020B0604020202020204" pitchFamily="34" charset="0"/>
                <a:cs typeface="Arial" panose="020B0604020202020204" pitchFamily="34" charset="0"/>
              </a:rPr>
              <a:t>Dermatophagoides</a:t>
            </a:r>
            <a:r>
              <a:rPr lang="en-US" sz="5600" dirty="0">
                <a:latin typeface="Arial" panose="020B0604020202020204" pitchFamily="34" charset="0"/>
                <a:cs typeface="Arial" panose="020B0604020202020204" pitchFamily="34" charset="0"/>
              </a:rPr>
              <a:t> </a:t>
            </a:r>
            <a:r>
              <a:rPr lang="en-US" sz="5600" dirty="0" err="1">
                <a:latin typeface="Arial" panose="020B0604020202020204" pitchFamily="34" charset="0"/>
                <a:cs typeface="Arial" panose="020B0604020202020204" pitchFamily="34" charset="0"/>
              </a:rPr>
              <a:t>pteronyssinus</a:t>
            </a:r>
            <a:r>
              <a:rPr lang="en-US" sz="5600" dirty="0">
                <a:latin typeface="Arial" panose="020B0604020202020204" pitchFamily="34" charset="0"/>
                <a:cs typeface="Arial" panose="020B0604020202020204" pitchFamily="34" charset="0"/>
              </a:rPr>
              <a:t>-</a:t>
            </a:r>
            <a:r>
              <a:rPr lang="en-US" sz="5600" dirty="0">
                <a:solidFill>
                  <a:srgbClr val="FF0000"/>
                </a:solidFill>
                <a:latin typeface="Arial" panose="020B0604020202020204" pitchFamily="34" charset="0"/>
                <a:cs typeface="Arial" panose="020B0604020202020204" pitchFamily="34" charset="0"/>
              </a:rPr>
              <a:t>house dust mite </a:t>
            </a:r>
            <a:r>
              <a:rPr lang="en-US" sz="5600" dirty="0">
                <a:latin typeface="Arial" panose="020B0604020202020204" pitchFamily="34" charset="0"/>
                <a:cs typeface="Arial" panose="020B0604020202020204" pitchFamily="34" charset="0"/>
              </a:rPr>
              <a:t>(organism)|</a:t>
            </a:r>
          </a:p>
          <a:p>
            <a:pPr lvl="3" fontAlgn="base"/>
            <a:r>
              <a:rPr lang="en-US" sz="5600" dirty="0">
                <a:latin typeface="Arial" panose="020B0604020202020204" pitchFamily="34" charset="0"/>
                <a:cs typeface="Arial" panose="020B0604020202020204" pitchFamily="34" charset="0"/>
              </a:rPr>
              <a:t>711094007 |</a:t>
            </a:r>
            <a:r>
              <a:rPr lang="en-US" sz="5600" dirty="0" err="1">
                <a:latin typeface="Arial" panose="020B0604020202020204" pitchFamily="34" charset="0"/>
                <a:cs typeface="Arial" panose="020B0604020202020204" pitchFamily="34" charset="0"/>
              </a:rPr>
              <a:t>Dermatophagoides</a:t>
            </a:r>
            <a:r>
              <a:rPr lang="en-US" sz="5600" dirty="0">
                <a:latin typeface="Arial" panose="020B0604020202020204" pitchFamily="34" charset="0"/>
                <a:cs typeface="Arial" panose="020B0604020202020204" pitchFamily="34" charset="0"/>
              </a:rPr>
              <a:t> </a:t>
            </a:r>
            <a:r>
              <a:rPr lang="en-US" sz="5600" dirty="0" err="1">
                <a:latin typeface="Arial" panose="020B0604020202020204" pitchFamily="34" charset="0"/>
                <a:cs typeface="Arial" panose="020B0604020202020204" pitchFamily="34" charset="0"/>
              </a:rPr>
              <a:t>pteronyssinus</a:t>
            </a:r>
            <a:r>
              <a:rPr lang="en-US" sz="5600" dirty="0">
                <a:latin typeface="Arial" panose="020B0604020202020204" pitchFamily="34" charset="0"/>
                <a:cs typeface="Arial" panose="020B0604020202020204" pitchFamily="34" charset="0"/>
              </a:rPr>
              <a:t> protein-</a:t>
            </a:r>
            <a:r>
              <a:rPr lang="en-US" sz="5600" dirty="0">
                <a:solidFill>
                  <a:srgbClr val="FF0000"/>
                </a:solidFill>
                <a:latin typeface="Arial" panose="020B0604020202020204" pitchFamily="34" charset="0"/>
                <a:cs typeface="Arial" panose="020B0604020202020204" pitchFamily="34" charset="0"/>
              </a:rPr>
              <a:t>house dust mite </a:t>
            </a:r>
            <a:r>
              <a:rPr lang="en-US" sz="5600" dirty="0">
                <a:latin typeface="Arial" panose="020B0604020202020204" pitchFamily="34" charset="0"/>
                <a:cs typeface="Arial" panose="020B0604020202020204" pitchFamily="34" charset="0"/>
              </a:rPr>
              <a:t>(substance)|</a:t>
            </a:r>
            <a:endParaRPr lang="en-US" sz="5600" dirty="0">
              <a:effectLst/>
              <a:latin typeface="Arial" panose="020B0604020202020204" pitchFamily="34" charset="0"/>
              <a:cs typeface="Arial" panose="020B0604020202020204" pitchFamily="34" charset="0"/>
            </a:endParaRPr>
          </a:p>
          <a:p>
            <a:pPr marL="457200" lvl="1" indent="0" fontAlgn="base">
              <a:buNone/>
            </a:pPr>
            <a:br>
              <a:rPr lang="en-US" dirty="0"/>
            </a:br>
            <a:endParaRPr lang="en-US" dirty="0"/>
          </a:p>
          <a:p>
            <a:pPr marL="0" indent="0" fontAlgn="base">
              <a:buNone/>
            </a:pPr>
            <a:br>
              <a:rPr lang="en-US" dirty="0">
                <a:effectLst/>
              </a:rPr>
            </a:br>
            <a:endParaRPr lang="en-US" dirty="0">
              <a:effectLst/>
            </a:endParaRPr>
          </a:p>
          <a:p>
            <a:endParaRPr lang="en-US" dirty="0"/>
          </a:p>
        </p:txBody>
      </p:sp>
    </p:spTree>
    <p:extLst>
      <p:ext uri="{BB962C8B-B14F-4D97-AF65-F5344CB8AC3E}">
        <p14:creationId xmlns:p14="http://schemas.microsoft.com/office/powerpoint/2010/main" val="418942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CEDB5-1793-CD45-B466-A480A580D12F}"/>
              </a:ext>
            </a:extLst>
          </p:cNvPr>
          <p:cNvSpPr>
            <a:spLocks noGrp="1"/>
          </p:cNvSpPr>
          <p:nvPr>
            <p:ph type="title"/>
          </p:nvPr>
        </p:nvSpPr>
        <p:spPr/>
        <p:txBody>
          <a:bodyPr/>
          <a:lstStyle/>
          <a:p>
            <a:r>
              <a:rPr lang="en-US" dirty="0"/>
              <a:t>Highly specific terms</a:t>
            </a:r>
          </a:p>
        </p:txBody>
      </p:sp>
      <p:sp>
        <p:nvSpPr>
          <p:cNvPr id="3" name="Content Placeholder 2">
            <a:extLst>
              <a:ext uri="{FF2B5EF4-FFF2-40B4-BE49-F238E27FC236}">
                <a16:creationId xmlns:a16="http://schemas.microsoft.com/office/drawing/2014/main" id="{A9E8BECC-C1C1-144F-BBEF-91AA2D6ECAC7}"/>
              </a:ext>
            </a:extLst>
          </p:cNvPr>
          <p:cNvSpPr>
            <a:spLocks noGrp="1"/>
          </p:cNvSpPr>
          <p:nvPr>
            <p:ph idx="1"/>
          </p:nvPr>
        </p:nvSpPr>
        <p:spPr/>
        <p:txBody>
          <a:bodyPr>
            <a:normAutofit/>
          </a:bodyPr>
          <a:lstStyle/>
          <a:p>
            <a:pPr lvl="1"/>
            <a:r>
              <a:rPr lang="en-US" sz="3200" dirty="0"/>
              <a:t>FSN=Capreolus capreolus protein (substance)</a:t>
            </a:r>
          </a:p>
          <a:p>
            <a:pPr lvl="2"/>
            <a:r>
              <a:rPr lang="en-US" sz="2800" dirty="0"/>
              <a:t>PT=Western roe deer protein</a:t>
            </a:r>
          </a:p>
          <a:p>
            <a:pPr lvl="1"/>
            <a:endParaRPr lang="en-US" sz="3200" dirty="0"/>
          </a:p>
          <a:p>
            <a:pPr lvl="1"/>
            <a:r>
              <a:rPr lang="en-US" sz="3200" dirty="0"/>
              <a:t>FSN=Oryctolagus cuniculus protein (substance)</a:t>
            </a:r>
          </a:p>
          <a:p>
            <a:pPr lvl="2"/>
            <a:r>
              <a:rPr lang="en-US" sz="2800" dirty="0"/>
              <a:t>PT=European rabbit protein</a:t>
            </a:r>
          </a:p>
        </p:txBody>
      </p:sp>
    </p:spTree>
    <p:extLst>
      <p:ext uri="{BB962C8B-B14F-4D97-AF65-F5344CB8AC3E}">
        <p14:creationId xmlns:p14="http://schemas.microsoft.com/office/powerpoint/2010/main" val="40855625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AD1AC-4579-7F4D-9C5F-21DBAE6FD1E2}"/>
              </a:ext>
            </a:extLst>
          </p:cNvPr>
          <p:cNvSpPr>
            <a:spLocks noGrp="1"/>
          </p:cNvSpPr>
          <p:nvPr>
            <p:ph type="title"/>
          </p:nvPr>
        </p:nvSpPr>
        <p:spPr/>
        <p:txBody>
          <a:bodyPr/>
          <a:lstStyle/>
          <a:p>
            <a:r>
              <a:rPr lang="en-US" dirty="0"/>
              <a:t>Highly specific terms - 2</a:t>
            </a:r>
          </a:p>
        </p:txBody>
      </p:sp>
      <p:sp>
        <p:nvSpPr>
          <p:cNvPr id="3" name="Content Placeholder 2">
            <a:extLst>
              <a:ext uri="{FF2B5EF4-FFF2-40B4-BE49-F238E27FC236}">
                <a16:creationId xmlns:a16="http://schemas.microsoft.com/office/drawing/2014/main" id="{CE442EAA-78C7-4E4A-A294-2BE46B85DB23}"/>
              </a:ext>
            </a:extLst>
          </p:cNvPr>
          <p:cNvSpPr>
            <a:spLocks noGrp="1"/>
          </p:cNvSpPr>
          <p:nvPr>
            <p:ph idx="1"/>
          </p:nvPr>
        </p:nvSpPr>
        <p:spPr/>
        <p:txBody>
          <a:bodyPr>
            <a:normAutofit fontScale="77500" lnSpcReduction="20000"/>
          </a:bodyPr>
          <a:lstStyle/>
          <a:p>
            <a:r>
              <a:rPr lang="en-US" dirty="0"/>
              <a:t>I have concerns regarding the addition of very specific genus + species names that may represent organisms that are geographically restricted to certain areas of the world (e.g. Western roe deer, European rabbit) and may be better included in a local extension rather than the international release.</a:t>
            </a:r>
          </a:p>
          <a:p>
            <a:r>
              <a:rPr lang="en-US" dirty="0"/>
              <a:t>My feeling is that we should only include common organisms that have a worldwide distribution.</a:t>
            </a:r>
          </a:p>
          <a:p>
            <a:r>
              <a:rPr lang="en-US" dirty="0"/>
              <a:t>As a guide to what may be relevant in terms of allergy, if you look at the catalogs of the major allergen extract/vaccine (Hollister-Stier, </a:t>
            </a:r>
            <a:r>
              <a:rPr lang="en-US" dirty="0" err="1"/>
              <a:t>Alk-Abello</a:t>
            </a:r>
            <a:r>
              <a:rPr lang="en-US" dirty="0"/>
              <a:t>) and in-vitro test (Thermo Fisher) vendors all of which are international corporations, you can get a feeling for what is considered a relevant allergen.</a:t>
            </a:r>
          </a:p>
          <a:p>
            <a:r>
              <a:rPr lang="en-US" dirty="0"/>
              <a:t>If Western Roe deer and European rabbit are not included, these may be considered to be either of minor importance or there is no need to distinguish them from the more general terms.</a:t>
            </a:r>
          </a:p>
          <a:p>
            <a:r>
              <a:rPr lang="en-US" dirty="0"/>
              <a:t>For some cases we might consider creating concepts like Capreolus species protein and Oryctolagus species protein. </a:t>
            </a:r>
          </a:p>
        </p:txBody>
      </p:sp>
    </p:spTree>
    <p:extLst>
      <p:ext uri="{BB962C8B-B14F-4D97-AF65-F5344CB8AC3E}">
        <p14:creationId xmlns:p14="http://schemas.microsoft.com/office/powerpoint/2010/main" val="12126799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A7F58-1946-4344-AC60-E160953DEE4D}"/>
              </a:ext>
            </a:extLst>
          </p:cNvPr>
          <p:cNvSpPr>
            <a:spLocks noGrp="1"/>
          </p:cNvSpPr>
          <p:nvPr>
            <p:ph type="title"/>
          </p:nvPr>
        </p:nvSpPr>
        <p:spPr/>
        <p:txBody>
          <a:bodyPr/>
          <a:lstStyle/>
          <a:p>
            <a:r>
              <a:rPr lang="en-US" dirty="0"/>
              <a:t>Common animals</a:t>
            </a:r>
          </a:p>
        </p:txBody>
      </p:sp>
      <p:graphicFrame>
        <p:nvGraphicFramePr>
          <p:cNvPr id="4" name="Table 4">
            <a:extLst>
              <a:ext uri="{FF2B5EF4-FFF2-40B4-BE49-F238E27FC236}">
                <a16:creationId xmlns:a16="http://schemas.microsoft.com/office/drawing/2014/main" id="{340B87D1-4840-8349-9325-09A4F76990DC}"/>
              </a:ext>
            </a:extLst>
          </p:cNvPr>
          <p:cNvGraphicFramePr>
            <a:graphicFrameLocks noGrp="1"/>
          </p:cNvGraphicFramePr>
          <p:nvPr>
            <p:ph idx="1"/>
            <p:extLst>
              <p:ext uri="{D42A27DB-BD31-4B8C-83A1-F6EECF244321}">
                <p14:modId xmlns:p14="http://schemas.microsoft.com/office/powerpoint/2010/main" val="4151964212"/>
              </p:ext>
            </p:extLst>
          </p:nvPr>
        </p:nvGraphicFramePr>
        <p:xfrm>
          <a:off x="838200" y="1857156"/>
          <a:ext cx="10515600" cy="4743338"/>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3084682672"/>
                    </a:ext>
                  </a:extLst>
                </a:gridCol>
                <a:gridCol w="5257800">
                  <a:extLst>
                    <a:ext uri="{9D8B030D-6E8A-4147-A177-3AD203B41FA5}">
                      <a16:colId xmlns:a16="http://schemas.microsoft.com/office/drawing/2014/main" val="3822480580"/>
                    </a:ext>
                  </a:extLst>
                </a:gridCol>
              </a:tblGrid>
              <a:tr h="603698">
                <a:tc>
                  <a:txBody>
                    <a:bodyPr/>
                    <a:lstStyle/>
                    <a:p>
                      <a:r>
                        <a:rPr lang="en-US" sz="1600" dirty="0">
                          <a:latin typeface="Arial" panose="020B0604020202020204" pitchFamily="34" charset="0"/>
                          <a:cs typeface="Arial" panose="020B0604020202020204" pitchFamily="34" charset="0"/>
                        </a:rPr>
                        <a:t>Represented as allergy/allergic reaction/allergic disease</a:t>
                      </a:r>
                    </a:p>
                  </a:txBody>
                  <a:tcPr/>
                </a:tc>
                <a:tc>
                  <a:txBody>
                    <a:bodyPr/>
                    <a:lstStyle/>
                    <a:p>
                      <a:r>
                        <a:rPr lang="en-US" sz="1600" dirty="0">
                          <a:latin typeface="Arial" panose="020B0604020202020204" pitchFamily="34" charset="0"/>
                          <a:cs typeface="Arial" panose="020B0604020202020204" pitchFamily="34" charset="0"/>
                        </a:rPr>
                        <a:t>Represented only as diagnostic or therapeutic extracts</a:t>
                      </a:r>
                    </a:p>
                  </a:txBody>
                  <a:tcPr/>
                </a:tc>
                <a:extLst>
                  <a:ext uri="{0D108BD9-81ED-4DB2-BD59-A6C34878D82A}">
                    <a16:rowId xmlns:a16="http://schemas.microsoft.com/office/drawing/2014/main" val="1003470014"/>
                  </a:ext>
                </a:extLst>
              </a:tr>
              <a:tr h="344970">
                <a:tc>
                  <a:txBody>
                    <a:bodyPr/>
                    <a:lstStyle/>
                    <a:p>
                      <a:r>
                        <a:rPr lang="en-US" sz="1600" dirty="0">
                          <a:latin typeface="Arial" panose="020B0604020202020204" pitchFamily="34" charset="0"/>
                          <a:cs typeface="Arial" panose="020B0604020202020204" pitchFamily="34" charset="0"/>
                        </a:rPr>
                        <a:t>Cat</a:t>
                      </a:r>
                    </a:p>
                  </a:txBody>
                  <a:tcPr/>
                </a:tc>
                <a:tc>
                  <a:txBody>
                    <a:bodyPr/>
                    <a:lstStyle/>
                    <a:p>
                      <a:r>
                        <a:rPr lang="en-US" sz="1600" dirty="0">
                          <a:solidFill>
                            <a:srgbClr val="FF0000"/>
                          </a:solidFill>
                          <a:latin typeface="Arial" panose="020B0604020202020204" pitchFamily="34" charset="0"/>
                          <a:cs typeface="Arial" panose="020B0604020202020204" pitchFamily="34" charset="0"/>
                        </a:rPr>
                        <a:t>Pigeon</a:t>
                      </a:r>
                    </a:p>
                  </a:txBody>
                  <a:tcPr/>
                </a:tc>
                <a:extLst>
                  <a:ext uri="{0D108BD9-81ED-4DB2-BD59-A6C34878D82A}">
                    <a16:rowId xmlns:a16="http://schemas.microsoft.com/office/drawing/2014/main" val="554470028"/>
                  </a:ext>
                </a:extLst>
              </a:tr>
              <a:tr h="344970">
                <a:tc>
                  <a:txBody>
                    <a:bodyPr/>
                    <a:lstStyle/>
                    <a:p>
                      <a:r>
                        <a:rPr lang="en-US" sz="1600" dirty="0">
                          <a:latin typeface="Arial" panose="020B0604020202020204" pitchFamily="34" charset="0"/>
                          <a:cs typeface="Arial" panose="020B0604020202020204" pitchFamily="34" charset="0"/>
                        </a:rPr>
                        <a:t>Cow</a:t>
                      </a:r>
                    </a:p>
                  </a:txBody>
                  <a:tcPr/>
                </a:tc>
                <a:tc>
                  <a:txBody>
                    <a:bodyPr/>
                    <a:lstStyle/>
                    <a:p>
                      <a:r>
                        <a:rPr lang="en-US" sz="1600" dirty="0">
                          <a:solidFill>
                            <a:srgbClr val="FF0000"/>
                          </a:solidFill>
                          <a:latin typeface="Arial" panose="020B0604020202020204" pitchFamily="34" charset="0"/>
                          <a:cs typeface="Arial" panose="020B0604020202020204" pitchFamily="34" charset="0"/>
                        </a:rPr>
                        <a:t>Parrot</a:t>
                      </a:r>
                    </a:p>
                  </a:txBody>
                  <a:tcPr/>
                </a:tc>
                <a:extLst>
                  <a:ext uri="{0D108BD9-81ED-4DB2-BD59-A6C34878D82A}">
                    <a16:rowId xmlns:a16="http://schemas.microsoft.com/office/drawing/2014/main" val="1790251952"/>
                  </a:ext>
                </a:extLst>
              </a:tr>
              <a:tr h="344970">
                <a:tc>
                  <a:txBody>
                    <a:bodyPr/>
                    <a:lstStyle/>
                    <a:p>
                      <a:r>
                        <a:rPr lang="en-US" sz="1600" dirty="0">
                          <a:latin typeface="Arial" panose="020B0604020202020204" pitchFamily="34" charset="0"/>
                          <a:cs typeface="Arial" panose="020B0604020202020204" pitchFamily="34" charset="0"/>
                        </a:rPr>
                        <a:t>Guinea pig</a:t>
                      </a:r>
                    </a:p>
                  </a:txBody>
                  <a:tcPr/>
                </a:tc>
                <a:tc>
                  <a:txBody>
                    <a:bodyPr/>
                    <a:lstStyle/>
                    <a:p>
                      <a:r>
                        <a:rPr lang="en-US" sz="1600" dirty="0">
                          <a:solidFill>
                            <a:srgbClr val="FF0000"/>
                          </a:solidFill>
                          <a:latin typeface="Arial" panose="020B0604020202020204" pitchFamily="34" charset="0"/>
                          <a:cs typeface="Arial" panose="020B0604020202020204" pitchFamily="34" charset="0"/>
                        </a:rPr>
                        <a:t>Finch</a:t>
                      </a:r>
                    </a:p>
                  </a:txBody>
                  <a:tcPr/>
                </a:tc>
                <a:extLst>
                  <a:ext uri="{0D108BD9-81ED-4DB2-BD59-A6C34878D82A}">
                    <a16:rowId xmlns:a16="http://schemas.microsoft.com/office/drawing/2014/main" val="572156856"/>
                  </a:ext>
                </a:extLst>
              </a:tr>
              <a:tr h="344970">
                <a:tc>
                  <a:txBody>
                    <a:bodyPr/>
                    <a:lstStyle/>
                    <a:p>
                      <a:r>
                        <a:rPr lang="en-US" sz="1600" dirty="0">
                          <a:latin typeface="Arial" panose="020B0604020202020204" pitchFamily="34" charset="0"/>
                          <a:cs typeface="Arial" panose="020B0604020202020204" pitchFamily="34" charset="0"/>
                        </a:rPr>
                        <a:t>Horse</a:t>
                      </a:r>
                    </a:p>
                  </a:txBody>
                  <a:tcPr/>
                </a:tc>
                <a:tc>
                  <a:txBody>
                    <a:bodyPr/>
                    <a:lstStyle/>
                    <a:p>
                      <a:r>
                        <a:rPr lang="en-US" sz="1600" dirty="0">
                          <a:solidFill>
                            <a:srgbClr val="FF0000"/>
                          </a:solidFill>
                          <a:latin typeface="Arial" panose="020B0604020202020204" pitchFamily="34" charset="0"/>
                          <a:cs typeface="Arial" panose="020B0604020202020204" pitchFamily="34" charset="0"/>
                        </a:rPr>
                        <a:t>Duck</a:t>
                      </a:r>
                    </a:p>
                  </a:txBody>
                  <a:tcPr/>
                </a:tc>
                <a:extLst>
                  <a:ext uri="{0D108BD9-81ED-4DB2-BD59-A6C34878D82A}">
                    <a16:rowId xmlns:a16="http://schemas.microsoft.com/office/drawing/2014/main" val="1879533905"/>
                  </a:ext>
                </a:extLst>
              </a:tr>
              <a:tr h="344970">
                <a:tc>
                  <a:txBody>
                    <a:bodyPr/>
                    <a:lstStyle/>
                    <a:p>
                      <a:r>
                        <a:rPr lang="en-US" sz="1600" dirty="0">
                          <a:solidFill>
                            <a:schemeClr val="tx1"/>
                          </a:solidFill>
                          <a:latin typeface="Arial" panose="020B0604020202020204" pitchFamily="34" charset="0"/>
                          <a:cs typeface="Arial" panose="020B0604020202020204" pitchFamily="34" charset="0"/>
                        </a:rPr>
                        <a:t>Dog</a:t>
                      </a:r>
                    </a:p>
                  </a:txBody>
                  <a:tcPr/>
                </a:tc>
                <a:tc>
                  <a:txBody>
                    <a:bodyPr/>
                    <a:lstStyle/>
                    <a:p>
                      <a:r>
                        <a:rPr lang="en-US" sz="1600" dirty="0">
                          <a:solidFill>
                            <a:srgbClr val="FF0000"/>
                          </a:solidFill>
                          <a:latin typeface="Arial" panose="020B0604020202020204" pitchFamily="34" charset="0"/>
                          <a:cs typeface="Arial" panose="020B0604020202020204" pitchFamily="34" charset="0"/>
                        </a:rPr>
                        <a:t>Goose</a:t>
                      </a:r>
                    </a:p>
                  </a:txBody>
                  <a:tcPr/>
                </a:tc>
                <a:extLst>
                  <a:ext uri="{0D108BD9-81ED-4DB2-BD59-A6C34878D82A}">
                    <a16:rowId xmlns:a16="http://schemas.microsoft.com/office/drawing/2014/main" val="3476761102"/>
                  </a:ext>
                </a:extLst>
              </a:tr>
              <a:tr h="344970">
                <a:tc>
                  <a:txBody>
                    <a:bodyPr/>
                    <a:lstStyle/>
                    <a:p>
                      <a:r>
                        <a:rPr lang="en-US" sz="1600" dirty="0">
                          <a:latin typeface="Arial" panose="020B0604020202020204" pitchFamily="34" charset="0"/>
                          <a:cs typeface="Arial" panose="020B0604020202020204" pitchFamily="34" charset="0"/>
                        </a:rPr>
                        <a:t>Dust mites</a:t>
                      </a:r>
                    </a:p>
                  </a:txBody>
                  <a:tcPr/>
                </a:tc>
                <a:tc>
                  <a:txBody>
                    <a:bodyPr/>
                    <a:lstStyle/>
                    <a:p>
                      <a:r>
                        <a:rPr lang="en-US" sz="1600" dirty="0">
                          <a:solidFill>
                            <a:srgbClr val="FF0000"/>
                          </a:solidFill>
                          <a:latin typeface="Arial" panose="020B0604020202020204" pitchFamily="34" charset="0"/>
                          <a:cs typeface="Arial" panose="020B0604020202020204" pitchFamily="34" charset="0"/>
                        </a:rPr>
                        <a:t>Canary</a:t>
                      </a:r>
                    </a:p>
                  </a:txBody>
                  <a:tcPr/>
                </a:tc>
                <a:extLst>
                  <a:ext uri="{0D108BD9-81ED-4DB2-BD59-A6C34878D82A}">
                    <a16:rowId xmlns:a16="http://schemas.microsoft.com/office/drawing/2014/main" val="2399254116"/>
                  </a:ext>
                </a:extLst>
              </a:tr>
              <a:tr h="3449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Bees</a:t>
                      </a:r>
                    </a:p>
                  </a:txBody>
                  <a:tcPr/>
                </a:tc>
                <a:tc>
                  <a:txBody>
                    <a:bodyPr/>
                    <a:lstStyle/>
                    <a:p>
                      <a:r>
                        <a:rPr lang="en-US" sz="1600" dirty="0">
                          <a:solidFill>
                            <a:srgbClr val="FF0000"/>
                          </a:solidFill>
                          <a:latin typeface="Arial" panose="020B0604020202020204" pitchFamily="34" charset="0"/>
                          <a:cs typeface="Arial" panose="020B0604020202020204" pitchFamily="34" charset="0"/>
                        </a:rPr>
                        <a:t>Hamster</a:t>
                      </a:r>
                    </a:p>
                  </a:txBody>
                  <a:tcPr/>
                </a:tc>
                <a:extLst>
                  <a:ext uri="{0D108BD9-81ED-4DB2-BD59-A6C34878D82A}">
                    <a16:rowId xmlns:a16="http://schemas.microsoft.com/office/drawing/2014/main" val="853110751"/>
                  </a:ext>
                </a:extLst>
              </a:tr>
              <a:tr h="3449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Wasps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rgbClr val="FF0000"/>
                          </a:solidFill>
                          <a:latin typeface="Arial" panose="020B0604020202020204" pitchFamily="34" charset="0"/>
                          <a:cs typeface="Arial" panose="020B0604020202020204" pitchFamily="34" charset="0"/>
                        </a:rPr>
                        <a:t>Gerbil</a:t>
                      </a:r>
                    </a:p>
                  </a:txBody>
                  <a:tcPr/>
                </a:tc>
                <a:extLst>
                  <a:ext uri="{0D108BD9-81ED-4DB2-BD59-A6C34878D82A}">
                    <a16:rowId xmlns:a16="http://schemas.microsoft.com/office/drawing/2014/main" val="1529092523"/>
                  </a:ext>
                </a:extLst>
              </a:tr>
              <a:tr h="344970">
                <a:tc>
                  <a:txBody>
                    <a:bodyPr/>
                    <a:lstStyle/>
                    <a:p>
                      <a:endParaRPr lang="en-US" sz="1600" dirty="0">
                        <a:solidFill>
                          <a:srgbClr val="FF0000"/>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rgbClr val="FF0000"/>
                          </a:solidFill>
                          <a:latin typeface="Arial" panose="020B0604020202020204" pitchFamily="34" charset="0"/>
                          <a:cs typeface="Arial" panose="020B0604020202020204" pitchFamily="34" charset="0"/>
                        </a:rPr>
                        <a:t>Rabbit</a:t>
                      </a:r>
                    </a:p>
                  </a:txBody>
                  <a:tcPr/>
                </a:tc>
                <a:extLst>
                  <a:ext uri="{0D108BD9-81ED-4DB2-BD59-A6C34878D82A}">
                    <a16:rowId xmlns:a16="http://schemas.microsoft.com/office/drawing/2014/main" val="1919521879"/>
                  </a:ext>
                </a:extLst>
              </a:tr>
              <a:tr h="344970">
                <a:tc>
                  <a:txBody>
                    <a:bodyPr/>
                    <a:lstStyle/>
                    <a:p>
                      <a:endParaRPr lang="en-US" sz="1600" dirty="0">
                        <a:solidFill>
                          <a:srgbClr val="FF0000"/>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rgbClr val="FF0000"/>
                          </a:solidFill>
                          <a:latin typeface="Arial" panose="020B0604020202020204" pitchFamily="34" charset="0"/>
                          <a:cs typeface="Arial" panose="020B0604020202020204" pitchFamily="34" charset="0"/>
                        </a:rPr>
                        <a:t>Budgerigar</a:t>
                      </a:r>
                    </a:p>
                  </a:txBody>
                  <a:tcPr/>
                </a:tc>
                <a:extLst>
                  <a:ext uri="{0D108BD9-81ED-4DB2-BD59-A6C34878D82A}">
                    <a16:rowId xmlns:a16="http://schemas.microsoft.com/office/drawing/2014/main" val="1484398303"/>
                  </a:ext>
                </a:extLst>
              </a:tr>
              <a:tr h="344970">
                <a:tc>
                  <a:txBody>
                    <a:bodyPr/>
                    <a:lstStyle/>
                    <a:p>
                      <a:endParaRPr lang="en-US" sz="1600" dirty="0">
                        <a:solidFill>
                          <a:srgbClr val="FF0000"/>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rgbClr val="FF0000"/>
                          </a:solidFill>
                          <a:latin typeface="Arial" panose="020B0604020202020204" pitchFamily="34" charset="0"/>
                          <a:cs typeface="Arial" panose="020B0604020202020204" pitchFamily="34" charset="0"/>
                        </a:rPr>
                        <a:t>Mouse </a:t>
                      </a:r>
                    </a:p>
                  </a:txBody>
                  <a:tcPr/>
                </a:tc>
                <a:extLst>
                  <a:ext uri="{0D108BD9-81ED-4DB2-BD59-A6C34878D82A}">
                    <a16:rowId xmlns:a16="http://schemas.microsoft.com/office/drawing/2014/main" val="3387639544"/>
                  </a:ext>
                </a:extLst>
              </a:tr>
              <a:tr h="344970">
                <a:tc>
                  <a:txBody>
                    <a:bodyPr/>
                    <a:lstStyle/>
                    <a:p>
                      <a:endParaRPr lang="en-US" sz="1600" dirty="0">
                        <a:solidFill>
                          <a:srgbClr val="FF0000"/>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rgbClr val="FF0000"/>
                          </a:solidFill>
                          <a:latin typeface="Arial" panose="020B0604020202020204" pitchFamily="34" charset="0"/>
                          <a:cs typeface="Arial" panose="020B0604020202020204" pitchFamily="34" charset="0"/>
                        </a:rPr>
                        <a:t>Rat</a:t>
                      </a:r>
                    </a:p>
                  </a:txBody>
                  <a:tcPr/>
                </a:tc>
                <a:extLst>
                  <a:ext uri="{0D108BD9-81ED-4DB2-BD59-A6C34878D82A}">
                    <a16:rowId xmlns:a16="http://schemas.microsoft.com/office/drawing/2014/main" val="239673329"/>
                  </a:ext>
                </a:extLst>
              </a:tr>
            </a:tbl>
          </a:graphicData>
        </a:graphic>
      </p:graphicFrame>
    </p:spTree>
    <p:extLst>
      <p:ext uri="{BB962C8B-B14F-4D97-AF65-F5344CB8AC3E}">
        <p14:creationId xmlns:p14="http://schemas.microsoft.com/office/powerpoint/2010/main" val="185956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A11C7-5FB9-7B49-B487-C1EFDE4141FD}"/>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4E8075EA-3F79-DD4F-AEA2-E3AB466838AF}"/>
              </a:ext>
            </a:extLst>
          </p:cNvPr>
          <p:cNvSpPr>
            <a:spLocks noGrp="1"/>
          </p:cNvSpPr>
          <p:nvPr>
            <p:ph idx="1"/>
          </p:nvPr>
        </p:nvSpPr>
        <p:spPr/>
        <p:txBody>
          <a:bodyPr>
            <a:normAutofit fontScale="70000" lnSpcReduction="20000"/>
          </a:bodyPr>
          <a:lstStyle/>
          <a:p>
            <a:r>
              <a:rPr lang="en-US" dirty="0"/>
              <a:t>There are several concepts in SNOMED of the type Allergy to animal x dander (finding) but none of just Allergy to animal x (finding).</a:t>
            </a:r>
          </a:p>
          <a:p>
            <a:r>
              <a:rPr lang="en-US" dirty="0"/>
              <a:t>Animal dander is not an allergen but rather a structure on which allergenic proteins may adhere.</a:t>
            </a:r>
          </a:p>
          <a:p>
            <a:r>
              <a:rPr lang="en-US" dirty="0"/>
              <a:t>Allergy to animal x dander concepts are not clinically useful as avoidance would be focused on the animal itself rather than a part of the animal and most would not recognize a specific source from which the actual allergen is derived.</a:t>
            </a:r>
          </a:p>
          <a:p>
            <a:r>
              <a:rPr lang="en-US" dirty="0"/>
              <a:t>In addition, the same allergenic protein may be found in several different sources.</a:t>
            </a:r>
          </a:p>
          <a:p>
            <a:r>
              <a:rPr lang="en-US" dirty="0">
                <a:solidFill>
                  <a:srgbClr val="FF0000"/>
                </a:solidFill>
              </a:rPr>
              <a:t>The group would like the CMAG to consider a request to inactivate Allergy to animal x dander (finding) concepts and replace with new Animal protein x (substance) and Allergy to animal x (finding concepts) with the following model:</a:t>
            </a:r>
          </a:p>
          <a:p>
            <a:pPr lvl="1"/>
            <a:r>
              <a:rPr lang="en-US" dirty="0">
                <a:solidFill>
                  <a:srgbClr val="FF0000"/>
                </a:solidFill>
              </a:rPr>
              <a:t>FSN=Allergy to animal x protein (finding)</a:t>
            </a:r>
          </a:p>
          <a:p>
            <a:pPr lvl="1"/>
            <a:r>
              <a:rPr lang="en-US" dirty="0">
                <a:solidFill>
                  <a:srgbClr val="FF0000"/>
                </a:solidFill>
              </a:rPr>
              <a:t>PT=Allergy to animal x</a:t>
            </a:r>
          </a:p>
          <a:p>
            <a:pPr lvl="1"/>
            <a:r>
              <a:rPr lang="en-US" dirty="0">
                <a:solidFill>
                  <a:srgbClr val="FF0000"/>
                </a:solidFill>
              </a:rPr>
              <a:t>=== 420134006 |Propensity to adverse reaction (finding)|: { 719722006 |Has realization (attribute)| = 472964009 |Allergic process (qualifier value)|, 246075003 |Causative agent (attribute)| = |Animal protein x (substance)| }</a:t>
            </a:r>
          </a:p>
          <a:p>
            <a:endParaRPr lang="en-US" dirty="0"/>
          </a:p>
        </p:txBody>
      </p:sp>
    </p:spTree>
    <p:extLst>
      <p:ext uri="{BB962C8B-B14F-4D97-AF65-F5344CB8AC3E}">
        <p14:creationId xmlns:p14="http://schemas.microsoft.com/office/powerpoint/2010/main" val="3109462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A87C8-2318-E041-A043-4AF7D89F85AD}"/>
              </a:ext>
            </a:extLst>
          </p:cNvPr>
          <p:cNvSpPr>
            <a:spLocks noGrp="1"/>
          </p:cNvSpPr>
          <p:nvPr>
            <p:ph type="title"/>
          </p:nvPr>
        </p:nvSpPr>
        <p:spPr/>
        <p:txBody>
          <a:bodyPr/>
          <a:lstStyle/>
          <a:p>
            <a:r>
              <a:rPr lang="en-US" dirty="0"/>
              <a:t>Hierarchies representing Animal allergies</a:t>
            </a:r>
          </a:p>
        </p:txBody>
      </p:sp>
      <p:pic>
        <p:nvPicPr>
          <p:cNvPr id="5" name="Content Placeholder 4">
            <a:extLst>
              <a:ext uri="{FF2B5EF4-FFF2-40B4-BE49-F238E27FC236}">
                <a16:creationId xmlns:a16="http://schemas.microsoft.com/office/drawing/2014/main" id="{240C0CE2-2B4F-9941-BA10-3B94D1F39142}"/>
              </a:ext>
            </a:extLst>
          </p:cNvPr>
          <p:cNvPicPr>
            <a:picLocks noGrp="1" noChangeAspect="1"/>
          </p:cNvPicPr>
          <p:nvPr>
            <p:ph idx="1"/>
          </p:nvPr>
        </p:nvPicPr>
        <p:blipFill>
          <a:blip r:embed="rId2"/>
          <a:stretch>
            <a:fillRect/>
          </a:stretch>
        </p:blipFill>
        <p:spPr>
          <a:xfrm>
            <a:off x="838200" y="1772444"/>
            <a:ext cx="4025900" cy="3937000"/>
          </a:xfrm>
        </p:spPr>
      </p:pic>
      <p:pic>
        <p:nvPicPr>
          <p:cNvPr id="7" name="Picture 6">
            <a:extLst>
              <a:ext uri="{FF2B5EF4-FFF2-40B4-BE49-F238E27FC236}">
                <a16:creationId xmlns:a16="http://schemas.microsoft.com/office/drawing/2014/main" id="{87FB825B-7E92-3A4C-91D4-CB9CA19A4FDB}"/>
              </a:ext>
            </a:extLst>
          </p:cNvPr>
          <p:cNvPicPr>
            <a:picLocks noChangeAspect="1"/>
          </p:cNvPicPr>
          <p:nvPr/>
        </p:nvPicPr>
        <p:blipFill>
          <a:blip r:embed="rId3"/>
          <a:stretch>
            <a:fillRect/>
          </a:stretch>
        </p:blipFill>
        <p:spPr>
          <a:xfrm>
            <a:off x="838200" y="5761514"/>
            <a:ext cx="2540000" cy="1066800"/>
          </a:xfrm>
          <a:prstGeom prst="rect">
            <a:avLst/>
          </a:prstGeom>
        </p:spPr>
      </p:pic>
      <p:pic>
        <p:nvPicPr>
          <p:cNvPr id="9" name="Picture 8">
            <a:extLst>
              <a:ext uri="{FF2B5EF4-FFF2-40B4-BE49-F238E27FC236}">
                <a16:creationId xmlns:a16="http://schemas.microsoft.com/office/drawing/2014/main" id="{DFE9C99B-3697-384A-AD2B-86522782DE21}"/>
              </a:ext>
            </a:extLst>
          </p:cNvPr>
          <p:cNvPicPr>
            <a:picLocks noChangeAspect="1"/>
          </p:cNvPicPr>
          <p:nvPr/>
        </p:nvPicPr>
        <p:blipFill>
          <a:blip r:embed="rId4"/>
          <a:stretch>
            <a:fillRect/>
          </a:stretch>
        </p:blipFill>
        <p:spPr>
          <a:xfrm>
            <a:off x="4927602" y="1772444"/>
            <a:ext cx="3886200" cy="4978400"/>
          </a:xfrm>
          <a:prstGeom prst="rect">
            <a:avLst/>
          </a:prstGeom>
        </p:spPr>
      </p:pic>
      <p:pic>
        <p:nvPicPr>
          <p:cNvPr id="11" name="Picture 10">
            <a:extLst>
              <a:ext uri="{FF2B5EF4-FFF2-40B4-BE49-F238E27FC236}">
                <a16:creationId xmlns:a16="http://schemas.microsoft.com/office/drawing/2014/main" id="{128A2BA5-BFBD-0E4C-BD29-60C906E71294}"/>
              </a:ext>
            </a:extLst>
          </p:cNvPr>
          <p:cNvPicPr>
            <a:picLocks noChangeAspect="1"/>
          </p:cNvPicPr>
          <p:nvPr/>
        </p:nvPicPr>
        <p:blipFill>
          <a:blip r:embed="rId5"/>
          <a:stretch>
            <a:fillRect/>
          </a:stretch>
        </p:blipFill>
        <p:spPr>
          <a:xfrm>
            <a:off x="8877304" y="1772444"/>
            <a:ext cx="3126994" cy="1563497"/>
          </a:xfrm>
          <a:prstGeom prst="rect">
            <a:avLst/>
          </a:prstGeom>
        </p:spPr>
      </p:pic>
    </p:spTree>
    <p:extLst>
      <p:ext uri="{BB962C8B-B14F-4D97-AF65-F5344CB8AC3E}">
        <p14:creationId xmlns:p14="http://schemas.microsoft.com/office/powerpoint/2010/main" val="30264444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3BB48-12EC-0642-A9A5-86FBB55A66E1}"/>
              </a:ext>
            </a:extLst>
          </p:cNvPr>
          <p:cNvSpPr>
            <a:spLocks noGrp="1"/>
          </p:cNvSpPr>
          <p:nvPr>
            <p:ph type="title"/>
          </p:nvPr>
        </p:nvSpPr>
        <p:spPr/>
        <p:txBody>
          <a:bodyPr/>
          <a:lstStyle/>
          <a:p>
            <a:r>
              <a:rPr lang="en-US" dirty="0"/>
              <a:t>Proposal</a:t>
            </a:r>
          </a:p>
        </p:txBody>
      </p:sp>
      <p:sp>
        <p:nvSpPr>
          <p:cNvPr id="3" name="Content Placeholder 2">
            <a:extLst>
              <a:ext uri="{FF2B5EF4-FFF2-40B4-BE49-F238E27FC236}">
                <a16:creationId xmlns:a16="http://schemas.microsoft.com/office/drawing/2014/main" id="{D07C36DE-8CAC-2F4C-B142-DD6BA4BDF786}"/>
              </a:ext>
            </a:extLst>
          </p:cNvPr>
          <p:cNvSpPr>
            <a:spLocks noGrp="1"/>
          </p:cNvSpPr>
          <p:nvPr>
            <p:ph idx="1"/>
          </p:nvPr>
        </p:nvSpPr>
        <p:spPr/>
        <p:txBody>
          <a:bodyPr>
            <a:normAutofit fontScale="92500" lnSpcReduction="10000"/>
          </a:bodyPr>
          <a:lstStyle/>
          <a:p>
            <a:r>
              <a:rPr lang="en-US" dirty="0"/>
              <a:t>Inactivate allergy to animal dander and hair concepts and point to newly created allergy (dispositions/disorders and reactions) to X animal protein concepts</a:t>
            </a:r>
          </a:p>
          <a:p>
            <a:pPr lvl="1"/>
            <a:r>
              <a:rPr lang="en-US" dirty="0"/>
              <a:t>FSN=</a:t>
            </a:r>
          </a:p>
          <a:p>
            <a:pPr lvl="2"/>
            <a:r>
              <a:rPr lang="en-US" dirty="0"/>
              <a:t>Allergy to animal x</a:t>
            </a:r>
            <a:r>
              <a:rPr lang="en-US" baseline="30000" dirty="0"/>
              <a:t>1</a:t>
            </a:r>
            <a:r>
              <a:rPr lang="en-US" dirty="0"/>
              <a:t> protein (finding)</a:t>
            </a:r>
          </a:p>
          <a:p>
            <a:pPr lvl="2"/>
            <a:r>
              <a:rPr lang="en-US" dirty="0"/>
              <a:t>Allergic reaction caused by animal x</a:t>
            </a:r>
            <a:r>
              <a:rPr lang="en-US" baseline="30000" dirty="0"/>
              <a:t>1</a:t>
            </a:r>
            <a:r>
              <a:rPr lang="en-US" dirty="0"/>
              <a:t> protein (disorder)</a:t>
            </a:r>
          </a:p>
          <a:p>
            <a:pPr lvl="2"/>
            <a:r>
              <a:rPr lang="en-US" dirty="0"/>
              <a:t>Allergic disorder (e.g. rhinitis) caused by animal x</a:t>
            </a:r>
            <a:r>
              <a:rPr lang="en-US" baseline="30000" dirty="0"/>
              <a:t>1</a:t>
            </a:r>
            <a:r>
              <a:rPr lang="en-US" dirty="0"/>
              <a:t> protein (disorder)</a:t>
            </a:r>
          </a:p>
          <a:p>
            <a:pPr lvl="1"/>
            <a:r>
              <a:rPr lang="en-US" dirty="0"/>
              <a:t>PT=</a:t>
            </a:r>
          </a:p>
          <a:p>
            <a:pPr lvl="2"/>
            <a:r>
              <a:rPr lang="en-US" dirty="0"/>
              <a:t>Allergy to animal x</a:t>
            </a:r>
            <a:r>
              <a:rPr lang="en-US" baseline="30000" dirty="0"/>
              <a:t>2</a:t>
            </a:r>
            <a:endParaRPr lang="en-US" dirty="0"/>
          </a:p>
          <a:p>
            <a:pPr lvl="2"/>
            <a:r>
              <a:rPr lang="en-US" dirty="0"/>
              <a:t>Allergic reaction caused by animal x</a:t>
            </a:r>
            <a:r>
              <a:rPr lang="en-US" baseline="30000" dirty="0"/>
              <a:t>2</a:t>
            </a:r>
            <a:r>
              <a:rPr lang="en-US" dirty="0"/>
              <a:t> </a:t>
            </a:r>
          </a:p>
          <a:p>
            <a:pPr lvl="2"/>
            <a:r>
              <a:rPr lang="en-US" dirty="0"/>
              <a:t>Allergic disorder (e.g. rhinitis) caused by animal x</a:t>
            </a:r>
            <a:r>
              <a:rPr lang="en-US" baseline="30000" dirty="0"/>
              <a:t>2</a:t>
            </a:r>
          </a:p>
          <a:p>
            <a:pPr lvl="2"/>
            <a:endParaRPr lang="en-US" baseline="30000" dirty="0"/>
          </a:p>
          <a:p>
            <a:pPr marL="914400" lvl="2" indent="0">
              <a:buNone/>
            </a:pPr>
            <a:r>
              <a:rPr lang="en-US" sz="1500" baseline="30000" dirty="0"/>
              <a:t>1</a:t>
            </a:r>
            <a:r>
              <a:rPr lang="en-US" sz="1500" dirty="0"/>
              <a:t>Latin name</a:t>
            </a:r>
          </a:p>
          <a:p>
            <a:pPr marL="914400" lvl="2" indent="0">
              <a:buNone/>
            </a:pPr>
            <a:r>
              <a:rPr lang="en-US" sz="1500" baseline="30000" dirty="0"/>
              <a:t>2</a:t>
            </a:r>
            <a:r>
              <a:rPr lang="en-US" sz="1500" dirty="0"/>
              <a:t>Common name</a:t>
            </a:r>
            <a:endParaRPr lang="en-US" sz="1500" baseline="30000" dirty="0"/>
          </a:p>
          <a:p>
            <a:pPr lvl="2"/>
            <a:endParaRPr lang="en-US" dirty="0">
              <a:solidFill>
                <a:srgbClr val="FF0000"/>
              </a:solidFill>
            </a:endParaRPr>
          </a:p>
          <a:p>
            <a:pPr lvl="2"/>
            <a:endParaRPr lang="en-US" dirty="0">
              <a:solidFill>
                <a:srgbClr val="FF0000"/>
              </a:solidFill>
            </a:endParaRPr>
          </a:p>
          <a:p>
            <a:endParaRPr lang="en-US" dirty="0"/>
          </a:p>
          <a:p>
            <a:endParaRPr lang="en-US" dirty="0"/>
          </a:p>
        </p:txBody>
      </p:sp>
    </p:spTree>
    <p:extLst>
      <p:ext uri="{BB962C8B-B14F-4D97-AF65-F5344CB8AC3E}">
        <p14:creationId xmlns:p14="http://schemas.microsoft.com/office/powerpoint/2010/main" val="362043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B1225-4709-784E-972F-21DF36B6955A}"/>
              </a:ext>
            </a:extLst>
          </p:cNvPr>
          <p:cNvSpPr>
            <a:spLocks noGrp="1"/>
          </p:cNvSpPr>
          <p:nvPr>
            <p:ph type="title"/>
          </p:nvPr>
        </p:nvSpPr>
        <p:spPr/>
        <p:txBody>
          <a:bodyPr/>
          <a:lstStyle/>
          <a:p>
            <a:r>
              <a:rPr lang="en-US" dirty="0"/>
              <a:t>Allergic reactions/diseases due to insect stings</a:t>
            </a:r>
          </a:p>
        </p:txBody>
      </p:sp>
      <p:pic>
        <p:nvPicPr>
          <p:cNvPr id="5" name="Content Placeholder 4">
            <a:extLst>
              <a:ext uri="{FF2B5EF4-FFF2-40B4-BE49-F238E27FC236}">
                <a16:creationId xmlns:a16="http://schemas.microsoft.com/office/drawing/2014/main" id="{17300FC6-6CFB-AD4E-9E36-D64B52B0208F}"/>
              </a:ext>
            </a:extLst>
          </p:cNvPr>
          <p:cNvPicPr>
            <a:picLocks noGrp="1" noChangeAspect="1"/>
          </p:cNvPicPr>
          <p:nvPr>
            <p:ph idx="1"/>
          </p:nvPr>
        </p:nvPicPr>
        <p:blipFill>
          <a:blip r:embed="rId2"/>
          <a:stretch>
            <a:fillRect/>
          </a:stretch>
        </p:blipFill>
        <p:spPr>
          <a:xfrm>
            <a:off x="1004090" y="1825625"/>
            <a:ext cx="10183819" cy="4351338"/>
          </a:xfrm>
        </p:spPr>
      </p:pic>
    </p:spTree>
    <p:extLst>
      <p:ext uri="{BB962C8B-B14F-4D97-AF65-F5344CB8AC3E}">
        <p14:creationId xmlns:p14="http://schemas.microsoft.com/office/powerpoint/2010/main" val="2599330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B1225-4709-784E-972F-21DF36B6955A}"/>
              </a:ext>
            </a:extLst>
          </p:cNvPr>
          <p:cNvSpPr>
            <a:spLocks noGrp="1"/>
          </p:cNvSpPr>
          <p:nvPr>
            <p:ph type="title"/>
          </p:nvPr>
        </p:nvSpPr>
        <p:spPr/>
        <p:txBody>
          <a:bodyPr/>
          <a:lstStyle/>
          <a:p>
            <a:r>
              <a:rPr lang="en-US" dirty="0"/>
              <a:t>Allergic reactions/diseases due to insect bite/stings – revised models</a:t>
            </a:r>
          </a:p>
        </p:txBody>
      </p:sp>
      <p:pic>
        <p:nvPicPr>
          <p:cNvPr id="7" name="Content Placeholder 6">
            <a:extLst>
              <a:ext uri="{FF2B5EF4-FFF2-40B4-BE49-F238E27FC236}">
                <a16:creationId xmlns:a16="http://schemas.microsoft.com/office/drawing/2014/main" id="{27128267-1236-1642-B6FB-F02C90AFDCB0}"/>
              </a:ext>
            </a:extLst>
          </p:cNvPr>
          <p:cNvPicPr>
            <a:picLocks noGrp="1" noChangeAspect="1"/>
          </p:cNvPicPr>
          <p:nvPr>
            <p:ph idx="1"/>
          </p:nvPr>
        </p:nvPicPr>
        <p:blipFill>
          <a:blip r:embed="rId2"/>
          <a:stretch>
            <a:fillRect/>
          </a:stretch>
        </p:blipFill>
        <p:spPr>
          <a:xfrm>
            <a:off x="2764664" y="1825625"/>
            <a:ext cx="6662672" cy="4351338"/>
          </a:xfrm>
        </p:spPr>
      </p:pic>
    </p:spTree>
    <p:extLst>
      <p:ext uri="{BB962C8B-B14F-4D97-AF65-F5344CB8AC3E}">
        <p14:creationId xmlns:p14="http://schemas.microsoft.com/office/powerpoint/2010/main" val="19974484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1313B-3B30-E049-BA90-BDF112703CE8}"/>
              </a:ext>
            </a:extLst>
          </p:cNvPr>
          <p:cNvSpPr>
            <a:spLocks noGrp="1"/>
          </p:cNvSpPr>
          <p:nvPr>
            <p:ph type="title"/>
          </p:nvPr>
        </p:nvSpPr>
        <p:spPr/>
        <p:txBody>
          <a:bodyPr/>
          <a:lstStyle/>
          <a:p>
            <a:r>
              <a:rPr lang="en-US" dirty="0"/>
              <a:t>Allergy to non-epithelial (hair, dander)-derived animal constituents</a:t>
            </a:r>
          </a:p>
        </p:txBody>
      </p:sp>
      <p:sp>
        <p:nvSpPr>
          <p:cNvPr id="3" name="Content Placeholder 2">
            <a:extLst>
              <a:ext uri="{FF2B5EF4-FFF2-40B4-BE49-F238E27FC236}">
                <a16:creationId xmlns:a16="http://schemas.microsoft.com/office/drawing/2014/main" id="{07C1BBC5-1FE5-8D4C-83C8-637F35CFCEA9}"/>
              </a:ext>
            </a:extLst>
          </p:cNvPr>
          <p:cNvSpPr>
            <a:spLocks noGrp="1"/>
          </p:cNvSpPr>
          <p:nvPr>
            <p:ph idx="1"/>
          </p:nvPr>
        </p:nvSpPr>
        <p:spPr/>
        <p:txBody>
          <a:bodyPr/>
          <a:lstStyle/>
          <a:p>
            <a:r>
              <a:rPr lang="en-US" dirty="0"/>
              <a:t>Animal derived foods – milk, egg, meat</a:t>
            </a:r>
          </a:p>
          <a:p>
            <a:r>
              <a:rPr lang="en-US" dirty="0"/>
              <a:t>Feathers</a:t>
            </a:r>
          </a:p>
          <a:p>
            <a:r>
              <a:rPr lang="en-US" dirty="0"/>
              <a:t>Serum and urine proteins</a:t>
            </a:r>
          </a:p>
          <a:p>
            <a:r>
              <a:rPr lang="en-US" dirty="0"/>
              <a:t>Droppings</a:t>
            </a:r>
          </a:p>
        </p:txBody>
      </p:sp>
    </p:spTree>
    <p:extLst>
      <p:ext uri="{BB962C8B-B14F-4D97-AF65-F5344CB8AC3E}">
        <p14:creationId xmlns:p14="http://schemas.microsoft.com/office/powerpoint/2010/main" val="406748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BDB02-1221-3147-BF05-667319C7A285}"/>
              </a:ext>
            </a:extLst>
          </p:cNvPr>
          <p:cNvSpPr>
            <a:spLocks noGrp="1"/>
          </p:cNvSpPr>
          <p:nvPr>
            <p:ph type="title"/>
          </p:nvPr>
        </p:nvSpPr>
        <p:spPr/>
        <p:txBody>
          <a:bodyPr/>
          <a:lstStyle/>
          <a:p>
            <a:r>
              <a:rPr lang="en-US" dirty="0"/>
              <a:t>Existing content in SNOMED </a:t>
            </a:r>
          </a:p>
        </p:txBody>
      </p:sp>
      <p:sp>
        <p:nvSpPr>
          <p:cNvPr id="3" name="Content Placeholder 2">
            <a:extLst>
              <a:ext uri="{FF2B5EF4-FFF2-40B4-BE49-F238E27FC236}">
                <a16:creationId xmlns:a16="http://schemas.microsoft.com/office/drawing/2014/main" id="{33C0536D-6DE5-F744-992B-66E4AA67FBB2}"/>
              </a:ext>
            </a:extLst>
          </p:cNvPr>
          <p:cNvSpPr>
            <a:spLocks noGrp="1"/>
          </p:cNvSpPr>
          <p:nvPr>
            <p:ph idx="1"/>
          </p:nvPr>
        </p:nvSpPr>
        <p:spPr/>
        <p:txBody>
          <a:bodyPr>
            <a:normAutofit fontScale="47500" lnSpcReduction="20000"/>
          </a:bodyPr>
          <a:lstStyle/>
          <a:p>
            <a:r>
              <a:rPr lang="en-US" dirty="0"/>
              <a:t>Allergy to edible animals</a:t>
            </a:r>
          </a:p>
          <a:p>
            <a:pPr lvl="1"/>
            <a:r>
              <a:rPr lang="en-US" dirty="0"/>
              <a:t>Allergy to egg protein</a:t>
            </a:r>
          </a:p>
          <a:p>
            <a:pPr lvl="1"/>
            <a:r>
              <a:rPr lang="en-US" dirty="0"/>
              <a:t>Allergic reaction caused by egg protein</a:t>
            </a:r>
          </a:p>
          <a:p>
            <a:pPr lvl="1"/>
            <a:r>
              <a:rPr lang="en-US" dirty="0"/>
              <a:t>Cow’s milk protein-induced anaphylaxis</a:t>
            </a:r>
          </a:p>
          <a:p>
            <a:pPr lvl="1"/>
            <a:r>
              <a:rPr lang="en-US" dirty="0"/>
              <a:t>Allergy to food</a:t>
            </a:r>
          </a:p>
          <a:p>
            <a:r>
              <a:rPr lang="en-US" dirty="0"/>
              <a:t>Allergic reaction caused by insects</a:t>
            </a:r>
          </a:p>
          <a:p>
            <a:pPr lvl="1"/>
            <a:r>
              <a:rPr lang="en-US" dirty="0"/>
              <a:t>Dust mites</a:t>
            </a:r>
          </a:p>
          <a:p>
            <a:pPr lvl="1"/>
            <a:r>
              <a:rPr lang="en-US" dirty="0"/>
              <a:t>Stings</a:t>
            </a:r>
          </a:p>
          <a:p>
            <a:pPr lvl="1"/>
            <a:r>
              <a:rPr lang="en-US" dirty="0"/>
              <a:t>Bites</a:t>
            </a:r>
          </a:p>
          <a:p>
            <a:pPr lvl="1"/>
            <a:r>
              <a:rPr lang="en-US" dirty="0"/>
              <a:t>Venom</a:t>
            </a:r>
          </a:p>
          <a:p>
            <a:r>
              <a:rPr lang="en-US" dirty="0"/>
              <a:t>Allergy to animal hair</a:t>
            </a:r>
          </a:p>
          <a:p>
            <a:r>
              <a:rPr lang="en-US" dirty="0"/>
              <a:t>Allergic rhinitis</a:t>
            </a:r>
          </a:p>
          <a:p>
            <a:pPr lvl="1"/>
            <a:r>
              <a:rPr lang="en-US" dirty="0"/>
              <a:t>Dander</a:t>
            </a:r>
          </a:p>
          <a:p>
            <a:pPr lvl="1"/>
            <a:r>
              <a:rPr lang="en-US" dirty="0"/>
              <a:t>Hair and dander</a:t>
            </a:r>
          </a:p>
          <a:p>
            <a:pPr lvl="1"/>
            <a:r>
              <a:rPr lang="en-US" dirty="0"/>
              <a:t>Dust mites</a:t>
            </a:r>
          </a:p>
          <a:p>
            <a:pPr lvl="1"/>
            <a:r>
              <a:rPr lang="en-US" dirty="0"/>
              <a:t>Feathers</a:t>
            </a:r>
          </a:p>
          <a:p>
            <a:r>
              <a:rPr lang="en-US" dirty="0"/>
              <a:t>Allergic urticaria</a:t>
            </a:r>
          </a:p>
          <a:p>
            <a:pPr lvl="1"/>
            <a:r>
              <a:rPr lang="en-US" dirty="0"/>
              <a:t>Bite and/or sting</a:t>
            </a:r>
          </a:p>
          <a:p>
            <a:pPr lvl="1"/>
            <a:r>
              <a:rPr lang="en-US" dirty="0"/>
              <a:t>Ingested food</a:t>
            </a:r>
          </a:p>
          <a:p>
            <a:pPr lvl="1"/>
            <a:r>
              <a:rPr lang="en-US" dirty="0"/>
              <a:t>Food-induced angioedema-urticaria </a:t>
            </a:r>
          </a:p>
          <a:p>
            <a:endParaRPr lang="en-US" dirty="0"/>
          </a:p>
          <a:p>
            <a:endParaRPr lang="en-US" dirty="0"/>
          </a:p>
        </p:txBody>
      </p:sp>
    </p:spTree>
    <p:extLst>
      <p:ext uri="{BB962C8B-B14F-4D97-AF65-F5344CB8AC3E}">
        <p14:creationId xmlns:p14="http://schemas.microsoft.com/office/powerpoint/2010/main" val="1195676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8FCF9-9138-EF48-9C81-C125ADDE0B12}"/>
              </a:ext>
            </a:extLst>
          </p:cNvPr>
          <p:cNvSpPr>
            <a:spLocks noGrp="1"/>
          </p:cNvSpPr>
          <p:nvPr>
            <p:ph type="title"/>
          </p:nvPr>
        </p:nvSpPr>
        <p:spPr/>
        <p:txBody>
          <a:bodyPr/>
          <a:lstStyle/>
          <a:p>
            <a:r>
              <a:rPr lang="en-US" dirty="0"/>
              <a:t>What is the relationship between allergy to dander, meat and milk?</a:t>
            </a:r>
          </a:p>
        </p:txBody>
      </p:sp>
      <p:pic>
        <p:nvPicPr>
          <p:cNvPr id="5" name="Content Placeholder 4">
            <a:extLst>
              <a:ext uri="{FF2B5EF4-FFF2-40B4-BE49-F238E27FC236}">
                <a16:creationId xmlns:a16="http://schemas.microsoft.com/office/drawing/2014/main" id="{FC58A519-4AD2-CB4A-A345-B6CE6800919C}"/>
              </a:ext>
            </a:extLst>
          </p:cNvPr>
          <p:cNvPicPr>
            <a:picLocks noGrp="1" noChangeAspect="1"/>
          </p:cNvPicPr>
          <p:nvPr>
            <p:ph idx="1"/>
          </p:nvPr>
        </p:nvPicPr>
        <p:blipFill>
          <a:blip r:embed="rId2"/>
          <a:stretch>
            <a:fillRect/>
          </a:stretch>
        </p:blipFill>
        <p:spPr>
          <a:xfrm>
            <a:off x="955347" y="1690688"/>
            <a:ext cx="4526776" cy="2029454"/>
          </a:xfrm>
        </p:spPr>
      </p:pic>
      <p:sp>
        <p:nvSpPr>
          <p:cNvPr id="6" name="TextBox 5">
            <a:extLst>
              <a:ext uri="{FF2B5EF4-FFF2-40B4-BE49-F238E27FC236}">
                <a16:creationId xmlns:a16="http://schemas.microsoft.com/office/drawing/2014/main" id="{BBEE8718-A3EA-0548-AF61-66B348A57409}"/>
              </a:ext>
            </a:extLst>
          </p:cNvPr>
          <p:cNvSpPr txBox="1"/>
          <p:nvPr/>
        </p:nvSpPr>
        <p:spPr>
          <a:xfrm>
            <a:off x="955347" y="4813738"/>
            <a:ext cx="8997950" cy="646331"/>
          </a:xfrm>
          <a:prstGeom prst="rect">
            <a:avLst/>
          </a:prstGeom>
          <a:noFill/>
        </p:spPr>
        <p:txBody>
          <a:bodyPr wrap="square" rtlCol="0">
            <a:spAutoFit/>
          </a:bodyPr>
          <a:lstStyle/>
          <a:p>
            <a:r>
              <a:rPr lang="en-US" dirty="0"/>
              <a:t>One allergenic protein, BSA is found in milk, beef and dander and </a:t>
            </a:r>
            <a:r>
              <a:rPr lang="en-US" dirty="0" err="1"/>
              <a:t>IgE</a:t>
            </a:r>
            <a:r>
              <a:rPr lang="en-US" dirty="0"/>
              <a:t> antibodies to BSA react with dander, meat and milk not only from cows but other animals as well</a:t>
            </a:r>
          </a:p>
        </p:txBody>
      </p:sp>
    </p:spTree>
    <p:extLst>
      <p:ext uri="{BB962C8B-B14F-4D97-AF65-F5344CB8AC3E}">
        <p14:creationId xmlns:p14="http://schemas.microsoft.com/office/powerpoint/2010/main" val="9882333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602</TotalTime>
  <Words>1022</Words>
  <Application>Microsoft Macintosh PowerPoint</Application>
  <PresentationFormat>Widescreen</PresentationFormat>
  <Paragraphs>125</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Allergy to animals</vt:lpstr>
      <vt:lpstr>Summary</vt:lpstr>
      <vt:lpstr>Hierarchies representing Animal allergies</vt:lpstr>
      <vt:lpstr>Proposal</vt:lpstr>
      <vt:lpstr>Allergic reactions/diseases due to insect stings</vt:lpstr>
      <vt:lpstr>Allergic reactions/diseases due to insect bite/stings – revised models</vt:lpstr>
      <vt:lpstr>Allergy to non-epithelial (hair, dander)-derived animal constituents</vt:lpstr>
      <vt:lpstr>Existing content in SNOMED </vt:lpstr>
      <vt:lpstr>What is the relationship between allergy to dander, meat and milk?</vt:lpstr>
      <vt:lpstr>What is the relationship between allergy to feathers, droppings, meat and eggs?</vt:lpstr>
      <vt:lpstr>CRS requests related to specific animal proteins</vt:lpstr>
      <vt:lpstr>Nomenclature</vt:lpstr>
      <vt:lpstr>Rules for naming</vt:lpstr>
      <vt:lpstr>Highly specific terms</vt:lpstr>
      <vt:lpstr>Highly specific terms - 2</vt:lpstr>
      <vt:lpstr>Common animals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Goldberg</dc:creator>
  <cp:lastModifiedBy>Bruce Goldberg</cp:lastModifiedBy>
  <cp:revision>17</cp:revision>
  <dcterms:created xsi:type="dcterms:W3CDTF">2021-01-28T16:16:18Z</dcterms:created>
  <dcterms:modified xsi:type="dcterms:W3CDTF">2021-02-06T01:08:45Z</dcterms:modified>
</cp:coreProperties>
</file>