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6" r:id="rId2"/>
    <p:sldId id="262" r:id="rId3"/>
    <p:sldId id="257" r:id="rId4"/>
    <p:sldId id="261" r:id="rId5"/>
    <p:sldId id="258" r:id="rId6"/>
    <p:sldId id="259" r:id="rId7"/>
    <p:sldId id="260" r:id="rId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82"/>
    <p:restoredTop sz="94687"/>
  </p:normalViewPr>
  <p:slideViewPr>
    <p:cSldViewPr snapToGrid="0" snapToObjects="1">
      <p:cViewPr varScale="1">
        <p:scale>
          <a:sx n="121" d="100"/>
          <a:sy n="121" d="100"/>
        </p:scale>
        <p:origin x="768"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80B0EBB-F41E-CA45-9D8A-D96213048AF9}" type="datetimeFigureOut">
              <a:rPr lang="en-US" smtClean="0"/>
              <a:t>12/10/20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0FCE55-CE69-1549-8CF0-AC7B217F6918}" type="slidenum">
              <a:rPr lang="en-US" smtClean="0"/>
              <a:t>‹#›</a:t>
            </a:fld>
            <a:endParaRPr lang="en-US"/>
          </a:p>
        </p:txBody>
      </p:sp>
    </p:spTree>
    <p:extLst>
      <p:ext uri="{BB962C8B-B14F-4D97-AF65-F5344CB8AC3E}">
        <p14:creationId xmlns:p14="http://schemas.microsoft.com/office/powerpoint/2010/main" val="89460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20FCE55-CE69-1549-8CF0-AC7B217F6918}" type="slidenum">
              <a:rPr lang="en-US" smtClean="0"/>
              <a:t>7</a:t>
            </a:fld>
            <a:endParaRPr lang="en-US"/>
          </a:p>
        </p:txBody>
      </p:sp>
    </p:spTree>
    <p:extLst>
      <p:ext uri="{BB962C8B-B14F-4D97-AF65-F5344CB8AC3E}">
        <p14:creationId xmlns:p14="http://schemas.microsoft.com/office/powerpoint/2010/main" val="25917988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B0709-A3F7-2C40-8DAA-2F9DFF77884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A4F91E0-C8B3-2E4D-BC8F-5240DB237C2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8403E82-7716-CC44-9358-4833B56FB12A}"/>
              </a:ext>
            </a:extLst>
          </p:cNvPr>
          <p:cNvSpPr>
            <a:spLocks noGrp="1"/>
          </p:cNvSpPr>
          <p:nvPr>
            <p:ph type="dt" sz="half" idx="10"/>
          </p:nvPr>
        </p:nvSpPr>
        <p:spPr/>
        <p:txBody>
          <a:bodyPr/>
          <a:lstStyle/>
          <a:p>
            <a:fld id="{19AAAAD5-6F8B-EB42-AD45-3DEF3C650501}" type="datetimeFigureOut">
              <a:rPr lang="en-US" smtClean="0"/>
              <a:t>12/10/20</a:t>
            </a:fld>
            <a:endParaRPr lang="en-US"/>
          </a:p>
        </p:txBody>
      </p:sp>
      <p:sp>
        <p:nvSpPr>
          <p:cNvPr id="5" name="Footer Placeholder 4">
            <a:extLst>
              <a:ext uri="{FF2B5EF4-FFF2-40B4-BE49-F238E27FC236}">
                <a16:creationId xmlns:a16="http://schemas.microsoft.com/office/drawing/2014/main" id="{CA1B369B-A2AE-714B-8FC1-79758347411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2A959E-C3AF-1848-9181-16AE0BE9013E}"/>
              </a:ext>
            </a:extLst>
          </p:cNvPr>
          <p:cNvSpPr>
            <a:spLocks noGrp="1"/>
          </p:cNvSpPr>
          <p:nvPr>
            <p:ph type="sldNum" sz="quarter" idx="12"/>
          </p:nvPr>
        </p:nvSpPr>
        <p:spPr/>
        <p:txBody>
          <a:bodyPr/>
          <a:lstStyle/>
          <a:p>
            <a:fld id="{73F81332-1CF9-8A4D-A235-B6F00A344BBF}" type="slidenum">
              <a:rPr lang="en-US" smtClean="0"/>
              <a:t>‹#›</a:t>
            </a:fld>
            <a:endParaRPr lang="en-US"/>
          </a:p>
        </p:txBody>
      </p:sp>
    </p:spTree>
    <p:extLst>
      <p:ext uri="{BB962C8B-B14F-4D97-AF65-F5344CB8AC3E}">
        <p14:creationId xmlns:p14="http://schemas.microsoft.com/office/powerpoint/2010/main" val="40609129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5143D4-C737-254D-9E1D-1ADB4123CAF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EE336A9-5D61-0B40-BBFE-3C2B97B9801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43722A4-62E8-3A4E-8493-FC5BCD20B339}"/>
              </a:ext>
            </a:extLst>
          </p:cNvPr>
          <p:cNvSpPr>
            <a:spLocks noGrp="1"/>
          </p:cNvSpPr>
          <p:nvPr>
            <p:ph type="dt" sz="half" idx="10"/>
          </p:nvPr>
        </p:nvSpPr>
        <p:spPr/>
        <p:txBody>
          <a:bodyPr/>
          <a:lstStyle/>
          <a:p>
            <a:fld id="{19AAAAD5-6F8B-EB42-AD45-3DEF3C650501}" type="datetimeFigureOut">
              <a:rPr lang="en-US" smtClean="0"/>
              <a:t>12/10/20</a:t>
            </a:fld>
            <a:endParaRPr lang="en-US"/>
          </a:p>
        </p:txBody>
      </p:sp>
      <p:sp>
        <p:nvSpPr>
          <p:cNvPr id="5" name="Footer Placeholder 4">
            <a:extLst>
              <a:ext uri="{FF2B5EF4-FFF2-40B4-BE49-F238E27FC236}">
                <a16:creationId xmlns:a16="http://schemas.microsoft.com/office/drawing/2014/main" id="{CD13088E-018E-C74B-9090-952B1A859D4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A5BD3BA-D47B-B348-BBB9-1E11D736836B}"/>
              </a:ext>
            </a:extLst>
          </p:cNvPr>
          <p:cNvSpPr>
            <a:spLocks noGrp="1"/>
          </p:cNvSpPr>
          <p:nvPr>
            <p:ph type="sldNum" sz="quarter" idx="12"/>
          </p:nvPr>
        </p:nvSpPr>
        <p:spPr/>
        <p:txBody>
          <a:bodyPr/>
          <a:lstStyle/>
          <a:p>
            <a:fld id="{73F81332-1CF9-8A4D-A235-B6F00A344BBF}" type="slidenum">
              <a:rPr lang="en-US" smtClean="0"/>
              <a:t>‹#›</a:t>
            </a:fld>
            <a:endParaRPr lang="en-US"/>
          </a:p>
        </p:txBody>
      </p:sp>
    </p:spTree>
    <p:extLst>
      <p:ext uri="{BB962C8B-B14F-4D97-AF65-F5344CB8AC3E}">
        <p14:creationId xmlns:p14="http://schemas.microsoft.com/office/powerpoint/2010/main" val="41540091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B379FB4-590D-AC4E-8017-A828602C0207}"/>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B4FF97C-0E71-B04A-BF62-2D7B8E0E530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0AAE18-8D74-B742-8129-6BDF809D9D3D}"/>
              </a:ext>
            </a:extLst>
          </p:cNvPr>
          <p:cNvSpPr>
            <a:spLocks noGrp="1"/>
          </p:cNvSpPr>
          <p:nvPr>
            <p:ph type="dt" sz="half" idx="10"/>
          </p:nvPr>
        </p:nvSpPr>
        <p:spPr/>
        <p:txBody>
          <a:bodyPr/>
          <a:lstStyle/>
          <a:p>
            <a:fld id="{19AAAAD5-6F8B-EB42-AD45-3DEF3C650501}" type="datetimeFigureOut">
              <a:rPr lang="en-US" smtClean="0"/>
              <a:t>12/10/20</a:t>
            </a:fld>
            <a:endParaRPr lang="en-US"/>
          </a:p>
        </p:txBody>
      </p:sp>
      <p:sp>
        <p:nvSpPr>
          <p:cNvPr id="5" name="Footer Placeholder 4">
            <a:extLst>
              <a:ext uri="{FF2B5EF4-FFF2-40B4-BE49-F238E27FC236}">
                <a16:creationId xmlns:a16="http://schemas.microsoft.com/office/drawing/2014/main" id="{D9B153CE-7A90-D242-8FB5-CE0A4C39FE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4512342-DA2C-0E41-BCDA-94007D12D8B8}"/>
              </a:ext>
            </a:extLst>
          </p:cNvPr>
          <p:cNvSpPr>
            <a:spLocks noGrp="1"/>
          </p:cNvSpPr>
          <p:nvPr>
            <p:ph type="sldNum" sz="quarter" idx="12"/>
          </p:nvPr>
        </p:nvSpPr>
        <p:spPr/>
        <p:txBody>
          <a:bodyPr/>
          <a:lstStyle/>
          <a:p>
            <a:fld id="{73F81332-1CF9-8A4D-A235-B6F00A344BBF}" type="slidenum">
              <a:rPr lang="en-US" smtClean="0"/>
              <a:t>‹#›</a:t>
            </a:fld>
            <a:endParaRPr lang="en-US"/>
          </a:p>
        </p:txBody>
      </p:sp>
    </p:spTree>
    <p:extLst>
      <p:ext uri="{BB962C8B-B14F-4D97-AF65-F5344CB8AC3E}">
        <p14:creationId xmlns:p14="http://schemas.microsoft.com/office/powerpoint/2010/main" val="28216032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88C65-881F-DE4F-B33F-9F2128221DB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D350269-59E2-EB46-9570-F9F35A4E62E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94CD390-6F06-9A40-B49F-5CE088D03D7F}"/>
              </a:ext>
            </a:extLst>
          </p:cNvPr>
          <p:cNvSpPr>
            <a:spLocks noGrp="1"/>
          </p:cNvSpPr>
          <p:nvPr>
            <p:ph type="dt" sz="half" idx="10"/>
          </p:nvPr>
        </p:nvSpPr>
        <p:spPr/>
        <p:txBody>
          <a:bodyPr/>
          <a:lstStyle/>
          <a:p>
            <a:fld id="{19AAAAD5-6F8B-EB42-AD45-3DEF3C650501}" type="datetimeFigureOut">
              <a:rPr lang="en-US" smtClean="0"/>
              <a:t>12/10/20</a:t>
            </a:fld>
            <a:endParaRPr lang="en-US"/>
          </a:p>
        </p:txBody>
      </p:sp>
      <p:sp>
        <p:nvSpPr>
          <p:cNvPr id="5" name="Footer Placeholder 4">
            <a:extLst>
              <a:ext uri="{FF2B5EF4-FFF2-40B4-BE49-F238E27FC236}">
                <a16:creationId xmlns:a16="http://schemas.microsoft.com/office/drawing/2014/main" id="{AEA69D36-FA8C-5A4F-8AB8-C730C110FE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4A9EAA-1462-594C-ABE2-4FFAC8CA0709}"/>
              </a:ext>
            </a:extLst>
          </p:cNvPr>
          <p:cNvSpPr>
            <a:spLocks noGrp="1"/>
          </p:cNvSpPr>
          <p:nvPr>
            <p:ph type="sldNum" sz="quarter" idx="12"/>
          </p:nvPr>
        </p:nvSpPr>
        <p:spPr/>
        <p:txBody>
          <a:bodyPr/>
          <a:lstStyle/>
          <a:p>
            <a:fld id="{73F81332-1CF9-8A4D-A235-B6F00A344BBF}" type="slidenum">
              <a:rPr lang="en-US" smtClean="0"/>
              <a:t>‹#›</a:t>
            </a:fld>
            <a:endParaRPr lang="en-US"/>
          </a:p>
        </p:txBody>
      </p:sp>
    </p:spTree>
    <p:extLst>
      <p:ext uri="{BB962C8B-B14F-4D97-AF65-F5344CB8AC3E}">
        <p14:creationId xmlns:p14="http://schemas.microsoft.com/office/powerpoint/2010/main" val="3328865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B8AB2D-BA22-FF40-AD74-389CEA90AB8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7A5124D-1787-E947-BE37-065FA8A96C2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98B6728-89C5-114E-BD13-3AD3F107AC18}"/>
              </a:ext>
            </a:extLst>
          </p:cNvPr>
          <p:cNvSpPr>
            <a:spLocks noGrp="1"/>
          </p:cNvSpPr>
          <p:nvPr>
            <p:ph type="dt" sz="half" idx="10"/>
          </p:nvPr>
        </p:nvSpPr>
        <p:spPr/>
        <p:txBody>
          <a:bodyPr/>
          <a:lstStyle/>
          <a:p>
            <a:fld id="{19AAAAD5-6F8B-EB42-AD45-3DEF3C650501}" type="datetimeFigureOut">
              <a:rPr lang="en-US" smtClean="0"/>
              <a:t>12/10/20</a:t>
            </a:fld>
            <a:endParaRPr lang="en-US"/>
          </a:p>
        </p:txBody>
      </p:sp>
      <p:sp>
        <p:nvSpPr>
          <p:cNvPr id="5" name="Footer Placeholder 4">
            <a:extLst>
              <a:ext uri="{FF2B5EF4-FFF2-40B4-BE49-F238E27FC236}">
                <a16:creationId xmlns:a16="http://schemas.microsoft.com/office/drawing/2014/main" id="{E00784EB-AD62-BC47-9E20-069ABFC50C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AC1E90-9106-5141-A741-80F68CB6B2FD}"/>
              </a:ext>
            </a:extLst>
          </p:cNvPr>
          <p:cNvSpPr>
            <a:spLocks noGrp="1"/>
          </p:cNvSpPr>
          <p:nvPr>
            <p:ph type="sldNum" sz="quarter" idx="12"/>
          </p:nvPr>
        </p:nvSpPr>
        <p:spPr/>
        <p:txBody>
          <a:bodyPr/>
          <a:lstStyle/>
          <a:p>
            <a:fld id="{73F81332-1CF9-8A4D-A235-B6F00A344BBF}" type="slidenum">
              <a:rPr lang="en-US" smtClean="0"/>
              <a:t>‹#›</a:t>
            </a:fld>
            <a:endParaRPr lang="en-US"/>
          </a:p>
        </p:txBody>
      </p:sp>
    </p:spTree>
    <p:extLst>
      <p:ext uri="{BB962C8B-B14F-4D97-AF65-F5344CB8AC3E}">
        <p14:creationId xmlns:p14="http://schemas.microsoft.com/office/powerpoint/2010/main" val="4218239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8CC34E-8A14-F646-870B-31F80BE6EC1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4A4CAA8-640C-E940-95B5-28AD3E2E3DD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CF5D7ED-2E96-7143-8715-27127DA8432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4873F8C-4920-5044-AAE9-0BED67E043DF}"/>
              </a:ext>
            </a:extLst>
          </p:cNvPr>
          <p:cNvSpPr>
            <a:spLocks noGrp="1"/>
          </p:cNvSpPr>
          <p:nvPr>
            <p:ph type="dt" sz="half" idx="10"/>
          </p:nvPr>
        </p:nvSpPr>
        <p:spPr/>
        <p:txBody>
          <a:bodyPr/>
          <a:lstStyle/>
          <a:p>
            <a:fld id="{19AAAAD5-6F8B-EB42-AD45-3DEF3C650501}" type="datetimeFigureOut">
              <a:rPr lang="en-US" smtClean="0"/>
              <a:t>12/10/20</a:t>
            </a:fld>
            <a:endParaRPr lang="en-US"/>
          </a:p>
        </p:txBody>
      </p:sp>
      <p:sp>
        <p:nvSpPr>
          <p:cNvPr id="6" name="Footer Placeholder 5">
            <a:extLst>
              <a:ext uri="{FF2B5EF4-FFF2-40B4-BE49-F238E27FC236}">
                <a16:creationId xmlns:a16="http://schemas.microsoft.com/office/drawing/2014/main" id="{8CD53A0E-C860-CB42-A7AC-9C39AEF035A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5AD597-8B58-2D45-A30C-835B853DC86D}"/>
              </a:ext>
            </a:extLst>
          </p:cNvPr>
          <p:cNvSpPr>
            <a:spLocks noGrp="1"/>
          </p:cNvSpPr>
          <p:nvPr>
            <p:ph type="sldNum" sz="quarter" idx="12"/>
          </p:nvPr>
        </p:nvSpPr>
        <p:spPr/>
        <p:txBody>
          <a:bodyPr/>
          <a:lstStyle/>
          <a:p>
            <a:fld id="{73F81332-1CF9-8A4D-A235-B6F00A344BBF}" type="slidenum">
              <a:rPr lang="en-US" smtClean="0"/>
              <a:t>‹#›</a:t>
            </a:fld>
            <a:endParaRPr lang="en-US"/>
          </a:p>
        </p:txBody>
      </p:sp>
    </p:spTree>
    <p:extLst>
      <p:ext uri="{BB962C8B-B14F-4D97-AF65-F5344CB8AC3E}">
        <p14:creationId xmlns:p14="http://schemas.microsoft.com/office/powerpoint/2010/main" val="1813223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84D5D-0911-6B45-9062-0714CAF3C3F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A67A725-DB29-C645-A0B2-A8CDC22F253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55442FD-C019-1D4E-AE90-A38BC5840D7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DE7C4D6-E590-4244-8D1D-0C0E6D168B8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2F604DC-34CA-AF4C-A1D2-2C46CEF499B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80B3A41-43AA-1348-8CFF-12A51D3C936C}"/>
              </a:ext>
            </a:extLst>
          </p:cNvPr>
          <p:cNvSpPr>
            <a:spLocks noGrp="1"/>
          </p:cNvSpPr>
          <p:nvPr>
            <p:ph type="dt" sz="half" idx="10"/>
          </p:nvPr>
        </p:nvSpPr>
        <p:spPr/>
        <p:txBody>
          <a:bodyPr/>
          <a:lstStyle/>
          <a:p>
            <a:fld id="{19AAAAD5-6F8B-EB42-AD45-3DEF3C650501}" type="datetimeFigureOut">
              <a:rPr lang="en-US" smtClean="0"/>
              <a:t>12/10/20</a:t>
            </a:fld>
            <a:endParaRPr lang="en-US"/>
          </a:p>
        </p:txBody>
      </p:sp>
      <p:sp>
        <p:nvSpPr>
          <p:cNvPr id="8" name="Footer Placeholder 7">
            <a:extLst>
              <a:ext uri="{FF2B5EF4-FFF2-40B4-BE49-F238E27FC236}">
                <a16:creationId xmlns:a16="http://schemas.microsoft.com/office/drawing/2014/main" id="{1BB3FA44-CFD9-F242-AF78-652B12249EE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3FB4606-8BC5-8442-A87F-0F89703CBC89}"/>
              </a:ext>
            </a:extLst>
          </p:cNvPr>
          <p:cNvSpPr>
            <a:spLocks noGrp="1"/>
          </p:cNvSpPr>
          <p:nvPr>
            <p:ph type="sldNum" sz="quarter" idx="12"/>
          </p:nvPr>
        </p:nvSpPr>
        <p:spPr/>
        <p:txBody>
          <a:bodyPr/>
          <a:lstStyle/>
          <a:p>
            <a:fld id="{73F81332-1CF9-8A4D-A235-B6F00A344BBF}" type="slidenum">
              <a:rPr lang="en-US" smtClean="0"/>
              <a:t>‹#›</a:t>
            </a:fld>
            <a:endParaRPr lang="en-US"/>
          </a:p>
        </p:txBody>
      </p:sp>
    </p:spTree>
    <p:extLst>
      <p:ext uri="{BB962C8B-B14F-4D97-AF65-F5344CB8AC3E}">
        <p14:creationId xmlns:p14="http://schemas.microsoft.com/office/powerpoint/2010/main" val="657539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A8F68B-6026-D040-84FC-517E0FBD1EF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272096A-D84E-1D41-B4DA-A3CB5A36FF0E}"/>
              </a:ext>
            </a:extLst>
          </p:cNvPr>
          <p:cNvSpPr>
            <a:spLocks noGrp="1"/>
          </p:cNvSpPr>
          <p:nvPr>
            <p:ph type="dt" sz="half" idx="10"/>
          </p:nvPr>
        </p:nvSpPr>
        <p:spPr/>
        <p:txBody>
          <a:bodyPr/>
          <a:lstStyle/>
          <a:p>
            <a:fld id="{19AAAAD5-6F8B-EB42-AD45-3DEF3C650501}" type="datetimeFigureOut">
              <a:rPr lang="en-US" smtClean="0"/>
              <a:t>12/10/20</a:t>
            </a:fld>
            <a:endParaRPr lang="en-US"/>
          </a:p>
        </p:txBody>
      </p:sp>
      <p:sp>
        <p:nvSpPr>
          <p:cNvPr id="4" name="Footer Placeholder 3">
            <a:extLst>
              <a:ext uri="{FF2B5EF4-FFF2-40B4-BE49-F238E27FC236}">
                <a16:creationId xmlns:a16="http://schemas.microsoft.com/office/drawing/2014/main" id="{609DCBEF-E611-AD46-B458-76AE24718AC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6C848A-7E22-0945-BF3A-4A4574F74BC6}"/>
              </a:ext>
            </a:extLst>
          </p:cNvPr>
          <p:cNvSpPr>
            <a:spLocks noGrp="1"/>
          </p:cNvSpPr>
          <p:nvPr>
            <p:ph type="sldNum" sz="quarter" idx="12"/>
          </p:nvPr>
        </p:nvSpPr>
        <p:spPr/>
        <p:txBody>
          <a:bodyPr/>
          <a:lstStyle/>
          <a:p>
            <a:fld id="{73F81332-1CF9-8A4D-A235-B6F00A344BBF}" type="slidenum">
              <a:rPr lang="en-US" smtClean="0"/>
              <a:t>‹#›</a:t>
            </a:fld>
            <a:endParaRPr lang="en-US"/>
          </a:p>
        </p:txBody>
      </p:sp>
    </p:spTree>
    <p:extLst>
      <p:ext uri="{BB962C8B-B14F-4D97-AF65-F5344CB8AC3E}">
        <p14:creationId xmlns:p14="http://schemas.microsoft.com/office/powerpoint/2010/main" val="40631770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47BC09-F512-F24A-830E-EB049158FFB7}"/>
              </a:ext>
            </a:extLst>
          </p:cNvPr>
          <p:cNvSpPr>
            <a:spLocks noGrp="1"/>
          </p:cNvSpPr>
          <p:nvPr>
            <p:ph type="dt" sz="half" idx="10"/>
          </p:nvPr>
        </p:nvSpPr>
        <p:spPr/>
        <p:txBody>
          <a:bodyPr/>
          <a:lstStyle/>
          <a:p>
            <a:fld id="{19AAAAD5-6F8B-EB42-AD45-3DEF3C650501}" type="datetimeFigureOut">
              <a:rPr lang="en-US" smtClean="0"/>
              <a:t>12/10/20</a:t>
            </a:fld>
            <a:endParaRPr lang="en-US"/>
          </a:p>
        </p:txBody>
      </p:sp>
      <p:sp>
        <p:nvSpPr>
          <p:cNvPr id="3" name="Footer Placeholder 2">
            <a:extLst>
              <a:ext uri="{FF2B5EF4-FFF2-40B4-BE49-F238E27FC236}">
                <a16:creationId xmlns:a16="http://schemas.microsoft.com/office/drawing/2014/main" id="{DA690B99-CD6D-E246-88B8-8A4F34204D0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DF108B9-3E71-894D-80D9-FECA0EE1BA91}"/>
              </a:ext>
            </a:extLst>
          </p:cNvPr>
          <p:cNvSpPr>
            <a:spLocks noGrp="1"/>
          </p:cNvSpPr>
          <p:nvPr>
            <p:ph type="sldNum" sz="quarter" idx="12"/>
          </p:nvPr>
        </p:nvSpPr>
        <p:spPr/>
        <p:txBody>
          <a:bodyPr/>
          <a:lstStyle/>
          <a:p>
            <a:fld id="{73F81332-1CF9-8A4D-A235-B6F00A344BBF}" type="slidenum">
              <a:rPr lang="en-US" smtClean="0"/>
              <a:t>‹#›</a:t>
            </a:fld>
            <a:endParaRPr lang="en-US"/>
          </a:p>
        </p:txBody>
      </p:sp>
    </p:spTree>
    <p:extLst>
      <p:ext uri="{BB962C8B-B14F-4D97-AF65-F5344CB8AC3E}">
        <p14:creationId xmlns:p14="http://schemas.microsoft.com/office/powerpoint/2010/main" val="29135238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9C377-1419-9E43-9FE0-2103EDBE015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B1FA0B4-8D00-E948-B384-8E5D254597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1F708D1-8618-A641-B8DC-344302E816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D22432D-720B-C248-99DB-A53107B83B27}"/>
              </a:ext>
            </a:extLst>
          </p:cNvPr>
          <p:cNvSpPr>
            <a:spLocks noGrp="1"/>
          </p:cNvSpPr>
          <p:nvPr>
            <p:ph type="dt" sz="half" idx="10"/>
          </p:nvPr>
        </p:nvSpPr>
        <p:spPr/>
        <p:txBody>
          <a:bodyPr/>
          <a:lstStyle/>
          <a:p>
            <a:fld id="{19AAAAD5-6F8B-EB42-AD45-3DEF3C650501}" type="datetimeFigureOut">
              <a:rPr lang="en-US" smtClean="0"/>
              <a:t>12/10/20</a:t>
            </a:fld>
            <a:endParaRPr lang="en-US"/>
          </a:p>
        </p:txBody>
      </p:sp>
      <p:sp>
        <p:nvSpPr>
          <p:cNvPr id="6" name="Footer Placeholder 5">
            <a:extLst>
              <a:ext uri="{FF2B5EF4-FFF2-40B4-BE49-F238E27FC236}">
                <a16:creationId xmlns:a16="http://schemas.microsoft.com/office/drawing/2014/main" id="{F25B8863-BFDD-3F4B-A6FA-194F228288E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F0C4D04-DBF2-3A42-AA17-DD63560A229B}"/>
              </a:ext>
            </a:extLst>
          </p:cNvPr>
          <p:cNvSpPr>
            <a:spLocks noGrp="1"/>
          </p:cNvSpPr>
          <p:nvPr>
            <p:ph type="sldNum" sz="quarter" idx="12"/>
          </p:nvPr>
        </p:nvSpPr>
        <p:spPr/>
        <p:txBody>
          <a:bodyPr/>
          <a:lstStyle/>
          <a:p>
            <a:fld id="{73F81332-1CF9-8A4D-A235-B6F00A344BBF}" type="slidenum">
              <a:rPr lang="en-US" smtClean="0"/>
              <a:t>‹#›</a:t>
            </a:fld>
            <a:endParaRPr lang="en-US"/>
          </a:p>
        </p:txBody>
      </p:sp>
    </p:spTree>
    <p:extLst>
      <p:ext uri="{BB962C8B-B14F-4D97-AF65-F5344CB8AC3E}">
        <p14:creationId xmlns:p14="http://schemas.microsoft.com/office/powerpoint/2010/main" val="706608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BA7138-3D63-974B-9BBF-8D10615AF1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B5123F5-EFB4-4944-8E67-C12D960D83A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53EBBCC-D883-7547-B2ED-1E92FF7A720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02DB94-E9E1-BD4C-87CC-5E35E249B6FA}"/>
              </a:ext>
            </a:extLst>
          </p:cNvPr>
          <p:cNvSpPr>
            <a:spLocks noGrp="1"/>
          </p:cNvSpPr>
          <p:nvPr>
            <p:ph type="dt" sz="half" idx="10"/>
          </p:nvPr>
        </p:nvSpPr>
        <p:spPr/>
        <p:txBody>
          <a:bodyPr/>
          <a:lstStyle/>
          <a:p>
            <a:fld id="{19AAAAD5-6F8B-EB42-AD45-3DEF3C650501}" type="datetimeFigureOut">
              <a:rPr lang="en-US" smtClean="0"/>
              <a:t>12/10/20</a:t>
            </a:fld>
            <a:endParaRPr lang="en-US"/>
          </a:p>
        </p:txBody>
      </p:sp>
      <p:sp>
        <p:nvSpPr>
          <p:cNvPr id="6" name="Footer Placeholder 5">
            <a:extLst>
              <a:ext uri="{FF2B5EF4-FFF2-40B4-BE49-F238E27FC236}">
                <a16:creationId xmlns:a16="http://schemas.microsoft.com/office/drawing/2014/main" id="{EE92B315-9342-4949-B614-C3BEA41EE42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53E0F64-A5BC-B44F-8932-53692A34A68B}"/>
              </a:ext>
            </a:extLst>
          </p:cNvPr>
          <p:cNvSpPr>
            <a:spLocks noGrp="1"/>
          </p:cNvSpPr>
          <p:nvPr>
            <p:ph type="sldNum" sz="quarter" idx="12"/>
          </p:nvPr>
        </p:nvSpPr>
        <p:spPr/>
        <p:txBody>
          <a:bodyPr/>
          <a:lstStyle/>
          <a:p>
            <a:fld id="{73F81332-1CF9-8A4D-A235-B6F00A344BBF}" type="slidenum">
              <a:rPr lang="en-US" smtClean="0"/>
              <a:t>‹#›</a:t>
            </a:fld>
            <a:endParaRPr lang="en-US"/>
          </a:p>
        </p:txBody>
      </p:sp>
    </p:spTree>
    <p:extLst>
      <p:ext uri="{BB962C8B-B14F-4D97-AF65-F5344CB8AC3E}">
        <p14:creationId xmlns:p14="http://schemas.microsoft.com/office/powerpoint/2010/main" val="41558467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1D291BC-944A-8341-BC8F-2F407EB6B36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6F08B58-0AD4-D641-951D-E88DBB3086B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552300-A483-244A-A3B9-4BC1BC33734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AAAAD5-6F8B-EB42-AD45-3DEF3C650501}" type="datetimeFigureOut">
              <a:rPr lang="en-US" smtClean="0"/>
              <a:t>12/10/20</a:t>
            </a:fld>
            <a:endParaRPr lang="en-US"/>
          </a:p>
        </p:txBody>
      </p:sp>
      <p:sp>
        <p:nvSpPr>
          <p:cNvPr id="5" name="Footer Placeholder 4">
            <a:extLst>
              <a:ext uri="{FF2B5EF4-FFF2-40B4-BE49-F238E27FC236}">
                <a16:creationId xmlns:a16="http://schemas.microsoft.com/office/drawing/2014/main" id="{597E9654-D907-9842-9313-23E3BD0EBAF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1E08EA0-270A-3F4D-AEB8-64AF8D8D1FC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F81332-1CF9-8A4D-A235-B6F00A344BBF}" type="slidenum">
              <a:rPr lang="en-US" smtClean="0"/>
              <a:t>‹#›</a:t>
            </a:fld>
            <a:endParaRPr lang="en-US"/>
          </a:p>
        </p:txBody>
      </p:sp>
    </p:spTree>
    <p:extLst>
      <p:ext uri="{BB962C8B-B14F-4D97-AF65-F5344CB8AC3E}">
        <p14:creationId xmlns:p14="http://schemas.microsoft.com/office/powerpoint/2010/main" val="39825882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4B4DD-D535-6442-A6A0-FCED2F7F8DFC}"/>
              </a:ext>
            </a:extLst>
          </p:cNvPr>
          <p:cNvSpPr>
            <a:spLocks noGrp="1"/>
          </p:cNvSpPr>
          <p:nvPr>
            <p:ph type="ctrTitle"/>
          </p:nvPr>
        </p:nvSpPr>
        <p:spPr/>
        <p:txBody>
          <a:bodyPr/>
          <a:lstStyle/>
          <a:p>
            <a:r>
              <a:rPr lang="en-US" dirty="0"/>
              <a:t>Allergy to animal</a:t>
            </a:r>
          </a:p>
        </p:txBody>
      </p:sp>
      <p:sp>
        <p:nvSpPr>
          <p:cNvPr id="3" name="Subtitle 2">
            <a:extLst>
              <a:ext uri="{FF2B5EF4-FFF2-40B4-BE49-F238E27FC236}">
                <a16:creationId xmlns:a16="http://schemas.microsoft.com/office/drawing/2014/main" id="{6775DBE8-D68E-D94F-A5FA-E6E15C21A86F}"/>
              </a:ext>
            </a:extLst>
          </p:cNvPr>
          <p:cNvSpPr>
            <a:spLocks noGrp="1"/>
          </p:cNvSpPr>
          <p:nvPr>
            <p:ph type="subTitle" idx="1"/>
          </p:nvPr>
        </p:nvSpPr>
        <p:spPr/>
        <p:txBody>
          <a:bodyPr/>
          <a:lstStyle/>
          <a:p>
            <a:r>
              <a:rPr lang="en-US" dirty="0"/>
              <a:t>Follow-up - response from CMAG</a:t>
            </a:r>
          </a:p>
        </p:txBody>
      </p:sp>
    </p:spTree>
    <p:extLst>
      <p:ext uri="{BB962C8B-B14F-4D97-AF65-F5344CB8AC3E}">
        <p14:creationId xmlns:p14="http://schemas.microsoft.com/office/powerpoint/2010/main" val="3417389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FA11C7-5FB9-7B49-B487-C1EFDE4141FD}"/>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4E8075EA-3F79-DD4F-AEA2-E3AB466838AF}"/>
              </a:ext>
            </a:extLst>
          </p:cNvPr>
          <p:cNvSpPr>
            <a:spLocks noGrp="1"/>
          </p:cNvSpPr>
          <p:nvPr>
            <p:ph idx="1"/>
          </p:nvPr>
        </p:nvSpPr>
        <p:spPr/>
        <p:txBody>
          <a:bodyPr>
            <a:normAutofit fontScale="70000" lnSpcReduction="20000"/>
          </a:bodyPr>
          <a:lstStyle/>
          <a:p>
            <a:r>
              <a:rPr lang="en-US" dirty="0"/>
              <a:t>There are several concepts in SNOMED of the type Allergy to animal x dander (finding) but none of just Allergy to animal x (finding).</a:t>
            </a:r>
          </a:p>
          <a:p>
            <a:r>
              <a:rPr lang="en-US" dirty="0"/>
              <a:t>Animal dander is not an allergen but rather a structure on which allergenic proteins may adhere.</a:t>
            </a:r>
          </a:p>
          <a:p>
            <a:r>
              <a:rPr lang="en-US" dirty="0"/>
              <a:t>Allergy to animal x dander concepts are not clinically useful as avoidance would be focused on the animal itself rather than a part of the animal and most would not recognize a specific source from which the actual allergen is derived.</a:t>
            </a:r>
          </a:p>
          <a:p>
            <a:r>
              <a:rPr lang="en-US" dirty="0"/>
              <a:t>In addition, the same allergenic protein may be found in several different sources.</a:t>
            </a:r>
          </a:p>
          <a:p>
            <a:r>
              <a:rPr lang="en-US" dirty="0"/>
              <a:t>The group would like the CMAG to consider a request to inactivate Allergy to animal x dander (finding) concepts and replace with new Animal protein x (substance) and Allergy to animal x (finding concepts) with the following model:</a:t>
            </a:r>
          </a:p>
          <a:p>
            <a:pPr lvl="1"/>
            <a:r>
              <a:rPr lang="en-US" dirty="0"/>
              <a:t>FSN=Allergy to animal x protein (finding)</a:t>
            </a:r>
          </a:p>
          <a:p>
            <a:pPr lvl="1"/>
            <a:r>
              <a:rPr lang="en-US" dirty="0"/>
              <a:t>PT=Allergy to animal x</a:t>
            </a:r>
          </a:p>
          <a:p>
            <a:pPr lvl="1"/>
            <a:r>
              <a:rPr lang="en-US" dirty="0"/>
              <a:t>=== 420134006 |Propensity to adverse reaction (finding)|: { 719722006 |Has realization (attribute)| = 472964009 |Allergic process (qualifier value)|, 246075003 |Causative agent (attribute)| = |Animal protein x (substance)| }</a:t>
            </a:r>
          </a:p>
          <a:p>
            <a:endParaRPr lang="en-US" dirty="0"/>
          </a:p>
        </p:txBody>
      </p:sp>
    </p:spTree>
    <p:extLst>
      <p:ext uri="{BB962C8B-B14F-4D97-AF65-F5344CB8AC3E}">
        <p14:creationId xmlns:p14="http://schemas.microsoft.com/office/powerpoint/2010/main" val="18422482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41AF2C-CE51-AE41-9AAC-4BF2A67658DC}"/>
              </a:ext>
            </a:extLst>
          </p:cNvPr>
          <p:cNvSpPr>
            <a:spLocks noGrp="1"/>
          </p:cNvSpPr>
          <p:nvPr>
            <p:ph type="title"/>
          </p:nvPr>
        </p:nvSpPr>
        <p:spPr/>
        <p:txBody>
          <a:bodyPr/>
          <a:lstStyle/>
          <a:p>
            <a:r>
              <a:rPr lang="en-US" dirty="0"/>
              <a:t>Australia</a:t>
            </a:r>
          </a:p>
        </p:txBody>
      </p:sp>
      <p:pic>
        <p:nvPicPr>
          <p:cNvPr id="4" name="Content Placeholder 3">
            <a:extLst>
              <a:ext uri="{FF2B5EF4-FFF2-40B4-BE49-F238E27FC236}">
                <a16:creationId xmlns:a16="http://schemas.microsoft.com/office/drawing/2014/main" id="{1B48297C-A093-9344-A2C8-1940361C03F0}"/>
              </a:ext>
            </a:extLst>
          </p:cNvPr>
          <p:cNvPicPr>
            <a:picLocks noGrp="1" noChangeAspect="1"/>
          </p:cNvPicPr>
          <p:nvPr>
            <p:ph idx="1"/>
          </p:nvPr>
        </p:nvPicPr>
        <p:blipFill>
          <a:blip r:embed="rId2"/>
          <a:stretch>
            <a:fillRect/>
          </a:stretch>
        </p:blipFill>
        <p:spPr>
          <a:xfrm>
            <a:off x="838200" y="1889621"/>
            <a:ext cx="10515600" cy="3290657"/>
          </a:xfrm>
          <a:prstGeom prst="rect">
            <a:avLst/>
          </a:prstGeom>
        </p:spPr>
      </p:pic>
      <p:sp>
        <p:nvSpPr>
          <p:cNvPr id="5" name="Rectangle 4">
            <a:extLst>
              <a:ext uri="{FF2B5EF4-FFF2-40B4-BE49-F238E27FC236}">
                <a16:creationId xmlns:a16="http://schemas.microsoft.com/office/drawing/2014/main" id="{9FA0A5BF-5EA5-BB4F-8623-FE2F57EB6B88}"/>
              </a:ext>
            </a:extLst>
          </p:cNvPr>
          <p:cNvSpPr/>
          <p:nvPr/>
        </p:nvSpPr>
        <p:spPr>
          <a:xfrm>
            <a:off x="1557528" y="5292546"/>
            <a:ext cx="8793480" cy="1015663"/>
          </a:xfrm>
          <a:prstGeom prst="rect">
            <a:avLst/>
          </a:prstGeom>
        </p:spPr>
        <p:txBody>
          <a:bodyPr wrap="square">
            <a:spAutoFit/>
          </a:bodyPr>
          <a:lstStyle/>
          <a:p>
            <a:pPr>
              <a:buFont typeface="+mj-lt"/>
              <a:buAutoNum type="arabicPeriod"/>
            </a:pPr>
            <a:r>
              <a:rPr lang="en-US" sz="1200" b="0" i="0" dirty="0">
                <a:solidFill>
                  <a:srgbClr val="172B4D"/>
                </a:solidFill>
                <a:effectLst/>
                <a:latin typeface="-apple-system"/>
              </a:rPr>
              <a:t>Just checking the evaluation procedures/observables will remain as these seem to be pretty standard across the industry.</a:t>
            </a:r>
          </a:p>
          <a:p>
            <a:pPr marL="742950" lvl="1" indent="-285750">
              <a:buFont typeface="+mj-lt"/>
              <a:buAutoNum type="arabicPeriod"/>
            </a:pPr>
            <a:r>
              <a:rPr lang="en-US" sz="1200" b="0" i="0" dirty="0">
                <a:solidFill>
                  <a:srgbClr val="FF0000"/>
                </a:solidFill>
                <a:effectLst/>
                <a:latin typeface="-apple-system"/>
              </a:rPr>
              <a:t>Yes</a:t>
            </a:r>
            <a:endParaRPr lang="en-US" sz="1200" b="0" i="0" dirty="0">
              <a:solidFill>
                <a:srgbClr val="172B4D"/>
              </a:solidFill>
              <a:effectLst/>
              <a:latin typeface="-apple-system"/>
            </a:endParaRPr>
          </a:p>
          <a:p>
            <a:pPr marL="742950" lvl="1" indent="-285750">
              <a:buFont typeface="+mj-lt"/>
              <a:buAutoNum type="arabicPeriod"/>
            </a:pPr>
            <a:r>
              <a:rPr lang="en-US" sz="1200" b="0" i="0" dirty="0">
                <a:solidFill>
                  <a:srgbClr val="FF0000"/>
                </a:solidFill>
                <a:effectLst/>
                <a:latin typeface="-apple-system"/>
              </a:rPr>
              <a:t>Would apply to all animal material</a:t>
            </a:r>
            <a:endParaRPr lang="en-US" sz="1200" b="0" i="0" dirty="0">
              <a:solidFill>
                <a:srgbClr val="172B4D"/>
              </a:solidFill>
              <a:effectLst/>
              <a:latin typeface="-apple-system"/>
            </a:endParaRPr>
          </a:p>
          <a:p>
            <a:pPr>
              <a:buFont typeface="+mj-lt"/>
              <a:buAutoNum type="arabicPeriod"/>
            </a:pPr>
            <a:r>
              <a:rPr lang="en-US" sz="1200" b="0" i="0" dirty="0">
                <a:solidFill>
                  <a:srgbClr val="172B4D"/>
                </a:solidFill>
                <a:effectLst/>
                <a:latin typeface="-apple-system"/>
              </a:rPr>
              <a:t>Could just use even general substances like 'dog material substance' (</a:t>
            </a:r>
            <a:r>
              <a:rPr lang="en-US" sz="1200" b="0" i="0" dirty="0" err="1">
                <a:solidFill>
                  <a:srgbClr val="172B4D"/>
                </a:solidFill>
                <a:effectLst/>
                <a:latin typeface="-apple-system"/>
              </a:rPr>
              <a:t>Subtsance</a:t>
            </a:r>
            <a:r>
              <a:rPr lang="en-US" sz="1200" b="0" i="0" dirty="0">
                <a:solidFill>
                  <a:srgbClr val="172B4D"/>
                </a:solidFill>
                <a:effectLst/>
                <a:latin typeface="-apple-system"/>
              </a:rPr>
              <a:t> from dog): </a:t>
            </a:r>
            <a:r>
              <a:rPr lang="en-US" sz="1200" b="0" i="0" dirty="0">
                <a:solidFill>
                  <a:srgbClr val="FF0000"/>
                </a:solidFill>
                <a:effectLst/>
                <a:latin typeface="-apple-system"/>
              </a:rPr>
              <a:t>The type of allergies we are talking about are always due to proteins found on different animal materials.</a:t>
            </a:r>
            <a:endParaRPr lang="en-US" sz="1200" b="0" i="0" dirty="0">
              <a:solidFill>
                <a:srgbClr val="172B4D"/>
              </a:solidFill>
              <a:effectLst/>
              <a:latin typeface="-apple-system"/>
            </a:endParaRPr>
          </a:p>
        </p:txBody>
      </p:sp>
    </p:spTree>
    <p:extLst>
      <p:ext uri="{BB962C8B-B14F-4D97-AF65-F5344CB8AC3E}">
        <p14:creationId xmlns:p14="http://schemas.microsoft.com/office/powerpoint/2010/main" val="5663445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20978A-32F1-214A-A9D5-10F4E41CB8C3}"/>
              </a:ext>
            </a:extLst>
          </p:cNvPr>
          <p:cNvSpPr>
            <a:spLocks noGrp="1"/>
          </p:cNvSpPr>
          <p:nvPr>
            <p:ph type="title"/>
          </p:nvPr>
        </p:nvSpPr>
        <p:spPr/>
        <p:txBody>
          <a:bodyPr/>
          <a:lstStyle/>
          <a:p>
            <a:r>
              <a:rPr lang="en-US" dirty="0"/>
              <a:t>USA</a:t>
            </a:r>
          </a:p>
        </p:txBody>
      </p:sp>
      <p:pic>
        <p:nvPicPr>
          <p:cNvPr id="4" name="Content Placeholder 3">
            <a:extLst>
              <a:ext uri="{FF2B5EF4-FFF2-40B4-BE49-F238E27FC236}">
                <a16:creationId xmlns:a16="http://schemas.microsoft.com/office/drawing/2014/main" id="{02B08B41-A5B5-DB44-A1C8-C646A5D4027F}"/>
              </a:ext>
            </a:extLst>
          </p:cNvPr>
          <p:cNvPicPr>
            <a:picLocks noGrp="1" noChangeAspect="1"/>
          </p:cNvPicPr>
          <p:nvPr>
            <p:ph idx="1"/>
          </p:nvPr>
        </p:nvPicPr>
        <p:blipFill>
          <a:blip r:embed="rId2"/>
          <a:stretch>
            <a:fillRect/>
          </a:stretch>
        </p:blipFill>
        <p:spPr>
          <a:xfrm>
            <a:off x="838200" y="1690688"/>
            <a:ext cx="10515600" cy="1436409"/>
          </a:xfrm>
          <a:prstGeom prst="rect">
            <a:avLst/>
          </a:prstGeom>
        </p:spPr>
      </p:pic>
      <p:sp>
        <p:nvSpPr>
          <p:cNvPr id="5" name="Rectangle 4">
            <a:extLst>
              <a:ext uri="{FF2B5EF4-FFF2-40B4-BE49-F238E27FC236}">
                <a16:creationId xmlns:a16="http://schemas.microsoft.com/office/drawing/2014/main" id="{BB5A9834-9AC7-1440-BE61-20CA53E08E59}"/>
              </a:ext>
            </a:extLst>
          </p:cNvPr>
          <p:cNvSpPr/>
          <p:nvPr/>
        </p:nvSpPr>
        <p:spPr>
          <a:xfrm>
            <a:off x="350520" y="3429000"/>
            <a:ext cx="8217408" cy="461665"/>
          </a:xfrm>
          <a:prstGeom prst="rect">
            <a:avLst/>
          </a:prstGeom>
        </p:spPr>
        <p:txBody>
          <a:bodyPr wrap="square">
            <a:spAutoFit/>
          </a:bodyPr>
          <a:lstStyle/>
          <a:p>
            <a:pPr marL="742950" lvl="1" indent="-285750">
              <a:buFont typeface="+mj-lt"/>
              <a:buAutoNum type="arabicPeriod"/>
            </a:pPr>
            <a:r>
              <a:rPr lang="en-US" sz="1200" dirty="0">
                <a:solidFill>
                  <a:srgbClr val="FF0000"/>
                </a:solidFill>
                <a:latin typeface="-apple-system"/>
              </a:rPr>
              <a:t>As the products used for diagnostic and therapeutic allergy procedures are distinct, even though they are directed against allergenic proteins rather than the source of these proteins, would remain the same</a:t>
            </a:r>
            <a:endParaRPr lang="en-US" sz="1200" b="0" i="0" dirty="0">
              <a:solidFill>
                <a:srgbClr val="172B4D"/>
              </a:solidFill>
              <a:effectLst/>
              <a:latin typeface="-apple-system"/>
            </a:endParaRPr>
          </a:p>
        </p:txBody>
      </p:sp>
    </p:spTree>
    <p:extLst>
      <p:ext uri="{BB962C8B-B14F-4D97-AF65-F5344CB8AC3E}">
        <p14:creationId xmlns:p14="http://schemas.microsoft.com/office/powerpoint/2010/main" val="25199013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27582E-9D92-EB47-9CFB-C239E859A9B2}"/>
              </a:ext>
            </a:extLst>
          </p:cNvPr>
          <p:cNvSpPr>
            <a:spLocks noGrp="1"/>
          </p:cNvSpPr>
          <p:nvPr>
            <p:ph type="title"/>
          </p:nvPr>
        </p:nvSpPr>
        <p:spPr/>
        <p:txBody>
          <a:bodyPr/>
          <a:lstStyle/>
          <a:p>
            <a:r>
              <a:rPr lang="en-US" dirty="0"/>
              <a:t>Canada</a:t>
            </a:r>
          </a:p>
        </p:txBody>
      </p:sp>
      <p:pic>
        <p:nvPicPr>
          <p:cNvPr id="4" name="Content Placeholder 3">
            <a:extLst>
              <a:ext uri="{FF2B5EF4-FFF2-40B4-BE49-F238E27FC236}">
                <a16:creationId xmlns:a16="http://schemas.microsoft.com/office/drawing/2014/main" id="{D8B842F6-3272-C548-AAE0-01EBC4BF4B2B}"/>
              </a:ext>
            </a:extLst>
          </p:cNvPr>
          <p:cNvPicPr>
            <a:picLocks noGrp="1" noChangeAspect="1"/>
          </p:cNvPicPr>
          <p:nvPr>
            <p:ph idx="1"/>
          </p:nvPr>
        </p:nvPicPr>
        <p:blipFill>
          <a:blip r:embed="rId2"/>
          <a:stretch>
            <a:fillRect/>
          </a:stretch>
        </p:blipFill>
        <p:spPr>
          <a:xfrm>
            <a:off x="838200" y="1902410"/>
            <a:ext cx="10515600" cy="1948344"/>
          </a:xfrm>
          <a:prstGeom prst="rect">
            <a:avLst/>
          </a:prstGeom>
        </p:spPr>
      </p:pic>
      <p:sp>
        <p:nvSpPr>
          <p:cNvPr id="5" name="Rectangle 4">
            <a:extLst>
              <a:ext uri="{FF2B5EF4-FFF2-40B4-BE49-F238E27FC236}">
                <a16:creationId xmlns:a16="http://schemas.microsoft.com/office/drawing/2014/main" id="{96937D4B-372C-0F46-BFF6-481DB659101E}"/>
              </a:ext>
            </a:extLst>
          </p:cNvPr>
          <p:cNvSpPr/>
          <p:nvPr/>
        </p:nvSpPr>
        <p:spPr>
          <a:xfrm>
            <a:off x="1548384" y="4269570"/>
            <a:ext cx="8601456" cy="1477328"/>
          </a:xfrm>
          <a:prstGeom prst="rect">
            <a:avLst/>
          </a:prstGeom>
        </p:spPr>
        <p:txBody>
          <a:bodyPr wrap="square">
            <a:spAutoFit/>
          </a:bodyPr>
          <a:lstStyle/>
          <a:p>
            <a:r>
              <a:rPr lang="en-US" dirty="0">
                <a:solidFill>
                  <a:srgbClr val="000000"/>
                </a:solidFill>
                <a:latin typeface="HelveticaNeue" panose="02000503000000020004" pitchFamily="2" charset="0"/>
              </a:rPr>
              <a:t>CA: </a:t>
            </a:r>
            <a:r>
              <a:rPr lang="en-US" dirty="0">
                <a:solidFill>
                  <a:srgbClr val="121F3C"/>
                </a:solidFill>
                <a:latin typeface="HelveticaNeue" panose="02000503000000020004" pitchFamily="2" charset="0"/>
              </a:rPr>
              <a:t>I know it is bad practice to redefine concepts (e.g. keep the same concept code, but change the description to “allergy to x”), but given the widespread capture of allergy information in patient information systems, it may be the lesser of two evils in this </a:t>
            </a:r>
            <a:r>
              <a:rPr lang="en-US" dirty="0" err="1">
                <a:solidFill>
                  <a:srgbClr val="121F3C"/>
                </a:solidFill>
                <a:latin typeface="HelveticaNeue" panose="02000503000000020004" pitchFamily="2" charset="0"/>
              </a:rPr>
              <a:t>case.</a:t>
            </a:r>
            <a:r>
              <a:rPr lang="en-US" dirty="0" err="1">
                <a:solidFill>
                  <a:srgbClr val="FB0007"/>
                </a:solidFill>
                <a:latin typeface="HelveticaNeue" panose="02000503000000020004" pitchFamily="2" charset="0"/>
              </a:rPr>
              <a:t>The</a:t>
            </a:r>
            <a:r>
              <a:rPr lang="en-US" dirty="0">
                <a:solidFill>
                  <a:srgbClr val="FB0007"/>
                </a:solidFill>
                <a:latin typeface="HelveticaNeue" panose="02000503000000020004" pitchFamily="2" charset="0"/>
              </a:rPr>
              <a:t> question of renaming. vs. inactivation with creation of new concepts will be discussed within the Allergy CRG</a:t>
            </a:r>
            <a:endParaRPr lang="en-US" dirty="0"/>
          </a:p>
        </p:txBody>
      </p:sp>
    </p:spTree>
    <p:extLst>
      <p:ext uri="{BB962C8B-B14F-4D97-AF65-F5344CB8AC3E}">
        <p14:creationId xmlns:p14="http://schemas.microsoft.com/office/powerpoint/2010/main" val="2913076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84EBAA-7E3B-6144-85CD-EDC5A9DDBC1D}"/>
              </a:ext>
            </a:extLst>
          </p:cNvPr>
          <p:cNvSpPr>
            <a:spLocks noGrp="1"/>
          </p:cNvSpPr>
          <p:nvPr>
            <p:ph type="title"/>
          </p:nvPr>
        </p:nvSpPr>
        <p:spPr/>
        <p:txBody>
          <a:bodyPr/>
          <a:lstStyle/>
          <a:p>
            <a:r>
              <a:rPr lang="en-US" dirty="0"/>
              <a:t>Denmark</a:t>
            </a:r>
          </a:p>
        </p:txBody>
      </p:sp>
      <p:pic>
        <p:nvPicPr>
          <p:cNvPr id="4" name="Content Placeholder 3">
            <a:extLst>
              <a:ext uri="{FF2B5EF4-FFF2-40B4-BE49-F238E27FC236}">
                <a16:creationId xmlns:a16="http://schemas.microsoft.com/office/drawing/2014/main" id="{F3874FB0-2330-2246-9EC9-082D89C0C3C3}"/>
              </a:ext>
            </a:extLst>
          </p:cNvPr>
          <p:cNvPicPr>
            <a:picLocks noGrp="1" noChangeAspect="1"/>
          </p:cNvPicPr>
          <p:nvPr>
            <p:ph idx="1"/>
          </p:nvPr>
        </p:nvPicPr>
        <p:blipFill>
          <a:blip r:embed="rId2"/>
          <a:stretch>
            <a:fillRect/>
          </a:stretch>
        </p:blipFill>
        <p:spPr>
          <a:xfrm>
            <a:off x="838200" y="1989976"/>
            <a:ext cx="10515600" cy="1681772"/>
          </a:xfrm>
          <a:prstGeom prst="rect">
            <a:avLst/>
          </a:prstGeom>
        </p:spPr>
      </p:pic>
      <p:sp>
        <p:nvSpPr>
          <p:cNvPr id="5" name="Rectangle 4">
            <a:extLst>
              <a:ext uri="{FF2B5EF4-FFF2-40B4-BE49-F238E27FC236}">
                <a16:creationId xmlns:a16="http://schemas.microsoft.com/office/drawing/2014/main" id="{7E9F56E4-1F63-7B46-9F4D-3719358834E3}"/>
              </a:ext>
            </a:extLst>
          </p:cNvPr>
          <p:cNvSpPr/>
          <p:nvPr/>
        </p:nvSpPr>
        <p:spPr>
          <a:xfrm>
            <a:off x="734568" y="3745451"/>
            <a:ext cx="10619232" cy="2585323"/>
          </a:xfrm>
          <a:prstGeom prst="rect">
            <a:avLst/>
          </a:prstGeom>
        </p:spPr>
        <p:txBody>
          <a:bodyPr wrap="square">
            <a:spAutoFit/>
          </a:bodyPr>
          <a:lstStyle/>
          <a:p>
            <a:r>
              <a:rPr lang="en-US" dirty="0">
                <a:solidFill>
                  <a:srgbClr val="000000"/>
                </a:solidFill>
                <a:latin typeface="HelveticaNeue" panose="02000503000000020004" pitchFamily="2" charset="0"/>
              </a:rPr>
              <a:t>DK: </a:t>
            </a:r>
            <a:r>
              <a:rPr lang="en-US" dirty="0">
                <a:solidFill>
                  <a:srgbClr val="121F3C"/>
                </a:solidFill>
                <a:latin typeface="HelveticaNeue" panose="02000503000000020004" pitchFamily="2" charset="0"/>
              </a:rPr>
              <a:t>In the example if the PT is | Allergy to horse | the FSN would be | Allergy to horse protein |, but can you talk about at ‘horse protein’? This sounds especially strange if this statement in the Summary is true: “In addition, the same allergenic protein may be found in several different sources”. I suppose this means that the same allergenic protein can be found in e.g. a zebra and so it would not be a ‘horse protein’ only. </a:t>
            </a:r>
            <a:r>
              <a:rPr lang="en-US" dirty="0">
                <a:solidFill>
                  <a:srgbClr val="FB0007"/>
                </a:solidFill>
                <a:latin typeface="HelveticaNeue" panose="02000503000000020004" pitchFamily="2" charset="0"/>
              </a:rPr>
              <a:t>To clarify, I am referring to "source" as a part of a some animal such as cat dander, serum, urine, saliva as opposed to a protein derived from different animals. The same allergenic proteins may be present in different parts of the same animal as shown in the attachment (sorry it looks like I don't have permission to add files to this page). The allergenic proteins of different animals are distinct but may be cross reactive among different species.</a:t>
            </a:r>
            <a:endParaRPr lang="en-US" dirty="0"/>
          </a:p>
        </p:txBody>
      </p:sp>
    </p:spTree>
    <p:extLst>
      <p:ext uri="{BB962C8B-B14F-4D97-AF65-F5344CB8AC3E}">
        <p14:creationId xmlns:p14="http://schemas.microsoft.com/office/powerpoint/2010/main" val="22769626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FCD964-2CB4-5F41-A0CC-B9B65AE5EF1E}"/>
              </a:ext>
            </a:extLst>
          </p:cNvPr>
          <p:cNvSpPr>
            <a:spLocks noGrp="1"/>
          </p:cNvSpPr>
          <p:nvPr>
            <p:ph type="title"/>
          </p:nvPr>
        </p:nvSpPr>
        <p:spPr/>
        <p:txBody>
          <a:bodyPr/>
          <a:lstStyle/>
          <a:p>
            <a:r>
              <a:rPr lang="en-US" dirty="0"/>
              <a:t>Other countries</a:t>
            </a:r>
          </a:p>
        </p:txBody>
      </p:sp>
      <p:pic>
        <p:nvPicPr>
          <p:cNvPr id="7" name="Content Placeholder 6">
            <a:extLst>
              <a:ext uri="{FF2B5EF4-FFF2-40B4-BE49-F238E27FC236}">
                <a16:creationId xmlns:a16="http://schemas.microsoft.com/office/drawing/2014/main" id="{293D2F27-E98B-DA4C-B0CE-E6D0C5A4B7F4}"/>
              </a:ext>
            </a:extLst>
          </p:cNvPr>
          <p:cNvPicPr>
            <a:picLocks noGrp="1" noChangeAspect="1"/>
          </p:cNvPicPr>
          <p:nvPr>
            <p:ph idx="1"/>
          </p:nvPr>
        </p:nvPicPr>
        <p:blipFill>
          <a:blip r:embed="rId3"/>
          <a:stretch>
            <a:fillRect/>
          </a:stretch>
        </p:blipFill>
        <p:spPr>
          <a:xfrm>
            <a:off x="838200" y="1690688"/>
            <a:ext cx="10515600" cy="2418316"/>
          </a:xfrm>
          <a:prstGeom prst="rect">
            <a:avLst/>
          </a:prstGeom>
        </p:spPr>
      </p:pic>
    </p:spTree>
    <p:extLst>
      <p:ext uri="{BB962C8B-B14F-4D97-AF65-F5344CB8AC3E}">
        <p14:creationId xmlns:p14="http://schemas.microsoft.com/office/powerpoint/2010/main" val="27059695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TotalTime>
  <Words>578</Words>
  <Application>Microsoft Macintosh PowerPoint</Application>
  <PresentationFormat>Widescreen</PresentationFormat>
  <Paragraphs>24</Paragraphs>
  <Slides>7</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vt:i4>
      </vt:variant>
    </vt:vector>
  </HeadingPairs>
  <TitlesOfParts>
    <vt:vector size="13" baseType="lpstr">
      <vt:lpstr>-apple-system</vt:lpstr>
      <vt:lpstr>Arial</vt:lpstr>
      <vt:lpstr>Calibri</vt:lpstr>
      <vt:lpstr>Calibri Light</vt:lpstr>
      <vt:lpstr>HelveticaNeue</vt:lpstr>
      <vt:lpstr>Office Theme</vt:lpstr>
      <vt:lpstr>Allergy to animal</vt:lpstr>
      <vt:lpstr>Summary</vt:lpstr>
      <vt:lpstr>Australia</vt:lpstr>
      <vt:lpstr>USA</vt:lpstr>
      <vt:lpstr>Canada</vt:lpstr>
      <vt:lpstr>Denmark</vt:lpstr>
      <vt:lpstr>Other countries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Allergy to animal</dc:title>
  <dc:creator>Bruce Goldberg</dc:creator>
  <cp:lastModifiedBy>Bruce Goldberg</cp:lastModifiedBy>
  <cp:revision>5</cp:revision>
  <dcterms:created xsi:type="dcterms:W3CDTF">2020-12-07T16:24:29Z</dcterms:created>
  <dcterms:modified xsi:type="dcterms:W3CDTF">2020-12-10T16:16:27Z</dcterms:modified>
</cp:coreProperties>
</file>