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58" r:id="rId4"/>
    <p:sldId id="269" r:id="rId5"/>
    <p:sldId id="261" r:id="rId6"/>
    <p:sldId id="263" r:id="rId7"/>
    <p:sldId id="268" r:id="rId8"/>
    <p:sldId id="262" r:id="rId9"/>
    <p:sldId id="264" r:id="rId10"/>
    <p:sldId id="259" r:id="rId11"/>
    <p:sldId id="265" r:id="rId12"/>
    <p:sldId id="270" r:id="rId13"/>
    <p:sldId id="267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277C96-0E4E-4345-9DF1-4652B898E828}" v="86" dt="2019-04-03T03:41:56.3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5"/>
    <p:restoredTop sz="94607"/>
  </p:normalViewPr>
  <p:slideViewPr>
    <p:cSldViewPr snapToGrid="0" snapToObjects="1">
      <p:cViewPr varScale="1">
        <p:scale>
          <a:sx n="227" d="100"/>
          <a:sy n="227" d="100"/>
        </p:scale>
        <p:origin x="6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27221-873F-7F43-8303-23C16B7CEEE7}" type="datetimeFigureOut">
              <a:rPr lang="en-US" smtClean="0"/>
              <a:t>4/2/19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2D3B29-CBE3-3E4E-8E2C-EF03AF4294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71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C642F-C556-9742-B68D-107EDE2839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9DDA55-D7DA-A240-999A-F6F461844D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352-D4C9-0B4B-BB3E-872D2DF45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BC07B-5C95-7344-873E-4D8EB9EDA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8333CD-9428-6944-8B79-1EC85B1BA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13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519149-5B75-F749-BF61-889084C43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BE9287-8B4F-574F-8D9E-DAD33A398B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ADBC3B-E583-0147-B1EE-4C7CE2A88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C966D-AC50-3C4D-B685-792DB22D4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4FF1DC-CA34-8141-BB9D-6742255A6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308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52F3CD-6F08-7441-BDE2-B4D7752251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2971CB-392A-EE49-BDF7-35FA114878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F4694-08A3-394A-AA96-629FE5521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F8832-C767-ED41-850C-F5798E3B3E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2B68FA-7321-B147-AB7D-6E0557EA0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482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99E64-58D5-4641-840D-F90FB1B52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1BC06D-3035-0143-A9A4-071821B208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ADCE1-BF1B-6D41-AB4A-560ACD861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928CAC-7728-7A45-8D41-944F54934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2C174-FFC4-D14D-8765-F5FC2C841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30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672F5-2775-D949-B86E-E93157B5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43ED13-72B3-B949-BE55-9BFE228FE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59BCF-D934-D142-93BC-086AA1E8C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E5550E-D0DF-C140-9613-AA5B25A8C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04DEB-9F83-9D48-8D13-D1E2DB7D7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338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B22E0-283D-2C43-939A-A87043258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6AE0C-0BAE-E642-911F-DA51CA2037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ECFAAB-A94C-CF4B-906C-9966B3F739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576E14-092D-934B-9736-F505BBBB0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20E0B-86FF-3442-AAF7-5DCDBE93D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ACFA88-9BDA-3A4E-B418-B337923C9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019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2007D-8D69-A14C-844F-2E8BF0BD7E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D43379-31CD-1A45-9D98-EC357957F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D33763-C388-9442-B342-3CCCA554C8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9DF7B1-B60E-3F46-90A8-3B79C732B9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94DB65-699C-3E41-B0C3-3C0EBF021A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68DEFB-D86B-114F-9F67-18C79619E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BE8EE7-86BD-B34B-9304-06D3EED76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4F477D-AE30-DD4F-AE86-08FC97FE8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654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D95E4-5CDC-E849-B36E-B1DABFEAB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CCD8DC-DFF8-3341-825B-FC9EE5A40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7A8084-3D8B-5C4D-859B-ACBAACD42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FAF693-D09A-C54A-BBB4-06DA52903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2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759A38-9D5E-8046-9E25-1D9FADFC0D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AB29FF-767C-8F40-BF4A-BEE2555E3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663EF7-056B-AD49-963C-316D404BF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15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91DA8-74E6-3D46-8E11-57E286E360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395A1-C3F6-8547-A255-6321A4512C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D48B14-9756-2C47-B2A5-A0002A606F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28A57A-2C63-934E-9EF8-6C3441C6E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57B56-E5F2-AC49-9FA7-74AD01F72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A6A7D5-E175-FD48-A770-D33899A9C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775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94A66-9F02-3545-9F91-6B63FA063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6C9E97-4409-3D4D-BDC2-C16C14A5CB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41E07D-8CB4-404C-A815-6D1B06C79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F10CCF-6BE4-1641-848B-DF2F0F892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799418-24B9-FF43-B67E-F7A8D3FE3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E33B8A-E5C0-614E-96B6-28303A72E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190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70DE4-8BCB-A54D-BCDA-B13F00BDB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9BBE26-B6CC-FB44-AC70-9B967DB9AF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1AFCB-69DC-654B-BF48-0C26BBB7CB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65312-CEAA-874D-BCFE-9D263B99E07D}" type="datetimeFigureOut">
              <a:rPr lang="en-US" smtClean="0"/>
              <a:t>4/2/19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479D5-620D-244F-A43E-01410D7B3A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2C8EC2-BCDD-0145-9F70-C09ED0D7AA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E97F4-ADEE-864D-BBD6-A188EF448C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84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snomed.info/sc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hl7.org/fhir/allergyintolerance-definitions.html#AllergyIntolerance.reaction.exposureRout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snomed.info/sc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DAC996-DC2E-D74D-8E45-83FA1234FA6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SNOMED on FHIR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9D454-2EAA-8348-A4D0-2559798C1A5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Allergy-Intolerance Binding</a:t>
            </a:r>
          </a:p>
        </p:txBody>
      </p:sp>
    </p:spTree>
    <p:extLst>
      <p:ext uri="{BB962C8B-B14F-4D97-AF65-F5344CB8AC3E}">
        <p14:creationId xmlns:p14="http://schemas.microsoft.com/office/powerpoint/2010/main" val="4279805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048F-D43D-964A-9AD9-56FECB8DF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Value Set http://hl7.org/</a:t>
            </a:r>
            <a:r>
              <a:rPr lang="en-US" dirty="0" err="1"/>
              <a:t>fhir</a:t>
            </a:r>
            <a:r>
              <a:rPr lang="en-US" dirty="0"/>
              <a:t>/</a:t>
            </a:r>
            <a:r>
              <a:rPr lang="en-US" dirty="0" err="1"/>
              <a:t>ValueSet</a:t>
            </a:r>
            <a:r>
              <a:rPr lang="en-US" dirty="0"/>
              <a:t>/clinical-findings 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8C49F7-BFCB-A141-B94C-DEF97347B9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value set includes all the "Clinical finding" SNOMED CT codes - concepts where concept is-a 404684003 (Clinical finding (finding))</a:t>
            </a:r>
          </a:p>
          <a:p>
            <a:r>
              <a:rPr lang="fr" dirty="0" err="1"/>
              <a:t>Used</a:t>
            </a:r>
            <a:r>
              <a:rPr lang="fr" dirty="0"/>
              <a:t> in Resource: </a:t>
            </a:r>
            <a:r>
              <a:rPr lang="fr" dirty="0" err="1"/>
              <a:t>AllergyIntolerance.reaction.manifestation</a:t>
            </a:r>
            <a:r>
              <a:rPr lang="fr" dirty="0"/>
              <a:t> </a:t>
            </a:r>
          </a:p>
          <a:p>
            <a:r>
              <a:rPr lang="fr" dirty="0"/>
              <a:t>Question: </a:t>
            </a:r>
            <a:r>
              <a:rPr lang="fr" dirty="0" err="1"/>
              <a:t>Should</a:t>
            </a:r>
            <a:r>
              <a:rPr lang="fr" dirty="0"/>
              <a:t> a SNOMED CT value set </a:t>
            </a:r>
            <a:r>
              <a:rPr lang="fr" dirty="0" err="1"/>
              <a:t>containing</a:t>
            </a:r>
            <a:r>
              <a:rPr lang="fr" dirty="0"/>
              <a:t> </a:t>
            </a:r>
            <a:r>
              <a:rPr lang="fr" dirty="0" err="1"/>
              <a:t>only</a:t>
            </a:r>
            <a:r>
              <a:rPr lang="fr" dirty="0"/>
              <a:t> the </a:t>
            </a:r>
            <a:r>
              <a:rPr lang="fr" dirty="0" err="1"/>
              <a:t>clinical</a:t>
            </a:r>
            <a:r>
              <a:rPr lang="fr" dirty="0"/>
              <a:t> </a:t>
            </a:r>
            <a:r>
              <a:rPr lang="fr" dirty="0" err="1"/>
              <a:t>findings</a:t>
            </a:r>
            <a:r>
              <a:rPr lang="fr" dirty="0"/>
              <a:t> </a:t>
            </a:r>
            <a:r>
              <a:rPr lang="fr" dirty="0" err="1"/>
              <a:t>that</a:t>
            </a:r>
            <a:r>
              <a:rPr lang="fr" dirty="0"/>
              <a:t> are </a:t>
            </a:r>
            <a:r>
              <a:rPr lang="fr" dirty="0" err="1"/>
              <a:t>likely</a:t>
            </a:r>
            <a:r>
              <a:rPr lang="fr" dirty="0"/>
              <a:t> the </a:t>
            </a:r>
            <a:r>
              <a:rPr lang="fr" dirty="0" err="1"/>
              <a:t>result</a:t>
            </a:r>
            <a:r>
              <a:rPr lang="fr" dirty="0"/>
              <a:t> of </a:t>
            </a:r>
            <a:r>
              <a:rPr lang="fr" dirty="0" err="1"/>
              <a:t>hypersensitivity</a:t>
            </a:r>
            <a:r>
              <a:rPr lang="fr" dirty="0"/>
              <a:t> or </a:t>
            </a:r>
            <a:r>
              <a:rPr lang="fr" dirty="0" err="1"/>
              <a:t>intolerance</a:t>
            </a:r>
            <a:r>
              <a:rPr lang="fr" dirty="0"/>
              <a:t> or at least to </a:t>
            </a:r>
            <a:r>
              <a:rPr lang="fr" dirty="0" err="1"/>
              <a:t>those</a:t>
            </a:r>
            <a:r>
              <a:rPr lang="fr" dirty="0"/>
              <a:t> conditions </a:t>
            </a:r>
            <a:r>
              <a:rPr lang="fr" dirty="0" err="1"/>
              <a:t>that</a:t>
            </a:r>
            <a:r>
              <a:rPr lang="fr" dirty="0"/>
              <a:t> have a high </a:t>
            </a:r>
            <a:r>
              <a:rPr lang="fr" dirty="0" err="1"/>
              <a:t>frequency</a:t>
            </a:r>
            <a:r>
              <a:rPr lang="fr" dirty="0"/>
              <a:t> of documentation in </a:t>
            </a:r>
            <a:r>
              <a:rPr lang="fr" dirty="0" err="1"/>
              <a:t>EHRs</a:t>
            </a:r>
            <a:r>
              <a:rPr lang="fr" dirty="0"/>
              <a:t> (U. of Nebraska, KP) in </a:t>
            </a:r>
            <a:r>
              <a:rPr lang="fr" dirty="0" err="1"/>
              <a:t>order</a:t>
            </a:r>
            <a:r>
              <a:rPr lang="fr" dirty="0"/>
              <a:t> to </a:t>
            </a:r>
            <a:r>
              <a:rPr lang="fr" dirty="0" err="1"/>
              <a:t>discourage</a:t>
            </a:r>
            <a:r>
              <a:rPr lang="fr" dirty="0"/>
              <a:t> </a:t>
            </a:r>
            <a:r>
              <a:rPr lang="en-US" dirty="0"/>
              <a:t>inappropriate</a:t>
            </a:r>
            <a:r>
              <a:rPr lang="fr" dirty="0"/>
              <a:t> documentation?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 descr="https://www.hl7.org/fhir/external.png">
            <a:hlinkClick r:id="rId2"/>
            <a:extLst>
              <a:ext uri="{FF2B5EF4-FFF2-40B4-BE49-F238E27FC236}">
                <a16:creationId xmlns:a16="http://schemas.microsoft.com/office/drawing/2014/main" id="{0454D740-66BC-8B4B-9716-0C7FEA12C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6475" y="-68263"/>
            <a:ext cx="127000" cy="12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6024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5E3B8E-4669-EE4B-AA8B-FB8A65FA2E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4.4.1.269 Value Set http://hl7.org/</a:t>
            </a:r>
            <a:r>
              <a:rPr lang="en-US" dirty="0" err="1"/>
              <a:t>fhir</a:t>
            </a:r>
            <a:r>
              <a:rPr lang="en-US" dirty="0"/>
              <a:t>/</a:t>
            </a:r>
            <a:r>
              <a:rPr lang="en-US" dirty="0" err="1"/>
              <a:t>ValueSet</a:t>
            </a:r>
            <a:r>
              <a:rPr lang="en-US" dirty="0"/>
              <a:t>/route-codes 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34C1BC-B2E6-354A-9799-F758BEECC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This value set includes all Route codes from SNOMED CT</a:t>
            </a:r>
          </a:p>
          <a:p>
            <a:pPr lvl="1"/>
            <a:r>
              <a:rPr lang="en-US" sz="2500" dirty="0"/>
              <a:t>Used in Resource: </a:t>
            </a:r>
            <a:r>
              <a:rPr lang="en-US" sz="25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AllergyIntolerance.reaction.exposureRoute</a:t>
            </a:r>
            <a:r>
              <a:rPr lang="en-US" sz="2500" dirty="0"/>
              <a:t> </a:t>
            </a:r>
          </a:p>
          <a:p>
            <a:r>
              <a:rPr lang="en-US" dirty="0"/>
              <a:t>Question: Should a </a:t>
            </a:r>
            <a:r>
              <a:rPr lang="fr" dirty="0"/>
              <a:t>SNOMED CT value set </a:t>
            </a:r>
            <a:r>
              <a:rPr lang="fr" dirty="0" err="1"/>
              <a:t>containing</a:t>
            </a:r>
            <a:r>
              <a:rPr lang="fr" dirty="0"/>
              <a:t> </a:t>
            </a:r>
            <a:r>
              <a:rPr lang="fr" dirty="0" err="1"/>
              <a:t>only</a:t>
            </a:r>
            <a:r>
              <a:rPr lang="fr" dirty="0"/>
              <a:t> the </a:t>
            </a:r>
            <a:r>
              <a:rPr lang="fr" dirty="0" err="1"/>
              <a:t>following</a:t>
            </a:r>
            <a:r>
              <a:rPr lang="fr" dirty="0"/>
              <a:t> routes </a:t>
            </a:r>
            <a:r>
              <a:rPr lang="fr" dirty="0" err="1"/>
              <a:t>be</a:t>
            </a:r>
            <a:r>
              <a:rPr lang="fr" dirty="0"/>
              <a:t> </a:t>
            </a:r>
            <a:r>
              <a:rPr lang="fr" dirty="0" err="1"/>
              <a:t>created</a:t>
            </a:r>
            <a:r>
              <a:rPr lang="fr" dirty="0"/>
              <a:t> </a:t>
            </a:r>
            <a:r>
              <a:rPr lang="fr" dirty="0" err="1"/>
              <a:t>specifically</a:t>
            </a:r>
            <a:r>
              <a:rPr lang="fr" dirty="0"/>
              <a:t> for </a:t>
            </a:r>
            <a:r>
              <a:rPr lang="fr" dirty="0" err="1"/>
              <a:t>allergy</a:t>
            </a:r>
            <a:r>
              <a:rPr lang="fr" dirty="0"/>
              <a:t>/</a:t>
            </a:r>
            <a:r>
              <a:rPr lang="fr" dirty="0" err="1"/>
              <a:t>intolerance</a:t>
            </a:r>
            <a:r>
              <a:rPr lang="fr" dirty="0"/>
              <a:t> 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600" dirty="0"/>
              <a:t>6064005 |Topical route (qualifier value)|</a:t>
            </a:r>
          </a:p>
          <a:p>
            <a:pPr lvl="1"/>
            <a:r>
              <a:rPr lang="en-US" sz="2600" dirty="0"/>
              <a:t>26643006 |Oral route (qualifier value)|</a:t>
            </a:r>
          </a:p>
          <a:p>
            <a:pPr lvl="1"/>
            <a:r>
              <a:rPr lang="en-US" sz="2600" dirty="0"/>
              <a:t>447694001 |Respiratory tract route (qualifier value)|</a:t>
            </a:r>
          </a:p>
          <a:p>
            <a:pPr lvl="1"/>
            <a:r>
              <a:rPr lang="fr" sz="2600" dirty="0"/>
              <a:t>445755006 |</a:t>
            </a:r>
            <a:r>
              <a:rPr lang="fr" sz="2600" dirty="0" err="1"/>
              <a:t>Intravascular</a:t>
            </a:r>
            <a:r>
              <a:rPr lang="fr" sz="2600" dirty="0"/>
              <a:t> route (qualifier value)|</a:t>
            </a:r>
          </a:p>
          <a:p>
            <a:pPr lvl="1"/>
            <a:r>
              <a:rPr lang="fr" sz="2600" dirty="0"/>
              <a:t>78421000 |</a:t>
            </a:r>
            <a:r>
              <a:rPr lang="fr" sz="2600" dirty="0" err="1"/>
              <a:t>Intramuscular</a:t>
            </a:r>
            <a:r>
              <a:rPr lang="fr" sz="2600" dirty="0"/>
              <a:t> route (qualifier value)|</a:t>
            </a:r>
          </a:p>
          <a:p>
            <a:pPr lvl="1"/>
            <a:r>
              <a:rPr lang="en-US" sz="2600" dirty="0"/>
              <a:t>54485002 |Ophthalmic route (qualifier value)|</a:t>
            </a:r>
          </a:p>
          <a:p>
            <a:pPr lvl="1"/>
            <a:r>
              <a:rPr lang="en-US" sz="2600" dirty="0"/>
              <a:t>34206005 |Subcutaneous route (qualifier value)|</a:t>
            </a:r>
          </a:p>
          <a:p>
            <a:pPr lvl="1"/>
            <a:r>
              <a:rPr lang="en-US" sz="2600" dirty="0"/>
              <a:t>372464004 |Intradermal route (qualifier value)|</a:t>
            </a:r>
          </a:p>
        </p:txBody>
      </p:sp>
    </p:spTree>
    <p:extLst>
      <p:ext uri="{BB962C8B-B14F-4D97-AF65-F5344CB8AC3E}">
        <p14:creationId xmlns:p14="http://schemas.microsoft.com/office/powerpoint/2010/main" val="3109763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99273-B2B3-5B4A-8FFE-930DF8B64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Value Set http://hl7.org/</a:t>
            </a:r>
            <a:r>
              <a:rPr lang="en-US" dirty="0" err="1"/>
              <a:t>fhir</a:t>
            </a:r>
            <a:r>
              <a:rPr lang="en-US" dirty="0"/>
              <a:t>/</a:t>
            </a:r>
            <a:r>
              <a:rPr lang="en-US" dirty="0" err="1"/>
              <a:t>ValueSet</a:t>
            </a:r>
            <a:r>
              <a:rPr lang="en-US" dirty="0"/>
              <a:t>/allergy-intolerance-category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B19F6F7-DCC4-AD45-88CE-BB99CC600B0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838200" y="2819978"/>
            <a:ext cx="5181600" cy="2362632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CDAA873-584B-1348-9085-EB66E5A330C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96000" y="3034032"/>
            <a:ext cx="5181600" cy="789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509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EBA1A9-D4FF-D443-9A87-445C581EF7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Allergy/Intolerance example document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C9406DE-4644-C444-AD54-20C43ED45B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62403" y="1825625"/>
            <a:ext cx="4667194" cy="4351338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8D69680-AFF1-EA46-9DC4-071EB54BE036}"/>
              </a:ext>
            </a:extLst>
          </p:cNvPr>
          <p:cNvCxnSpPr/>
          <p:nvPr/>
        </p:nvCxnSpPr>
        <p:spPr>
          <a:xfrm flipH="1" flipV="1">
            <a:off x="4252240" y="3180766"/>
            <a:ext cx="4177357" cy="2917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270797-BC43-304F-B0BC-45B19FFC70EC}"/>
              </a:ext>
            </a:extLst>
          </p:cNvPr>
          <p:cNvCxnSpPr/>
          <p:nvPr/>
        </p:nvCxnSpPr>
        <p:spPr>
          <a:xfrm flipH="1">
            <a:off x="6698120" y="3472476"/>
            <a:ext cx="17314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9187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95A26-6C68-3245-9788-582CFEB50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4.4.0 Value Sets Defined in FHIR for Allergy-Intolerance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F0ED6041-89A7-2844-9991-D9FB39A4B70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6727487"/>
              </p:ext>
            </p:extLst>
          </p:nvPr>
        </p:nvGraphicFramePr>
        <p:xfrm>
          <a:off x="838200" y="1889652"/>
          <a:ext cx="10515600" cy="4240976"/>
        </p:xfrm>
        <a:graphic>
          <a:graphicData uri="http://schemas.openxmlformats.org/drawingml/2006/table">
            <a:tbl>
              <a:tblPr/>
              <a:tblGrid>
                <a:gridCol w="3256181">
                  <a:extLst>
                    <a:ext uri="{9D8B030D-6E8A-4147-A177-3AD203B41FA5}">
                      <a16:colId xmlns:a16="http://schemas.microsoft.com/office/drawing/2014/main" val="3278848903"/>
                    </a:ext>
                  </a:extLst>
                </a:gridCol>
                <a:gridCol w="4509615">
                  <a:extLst>
                    <a:ext uri="{9D8B030D-6E8A-4147-A177-3AD203B41FA5}">
                      <a16:colId xmlns:a16="http://schemas.microsoft.com/office/drawing/2014/main" val="1659090654"/>
                    </a:ext>
                  </a:extLst>
                </a:gridCol>
                <a:gridCol w="1454404">
                  <a:extLst>
                    <a:ext uri="{9D8B030D-6E8A-4147-A177-3AD203B41FA5}">
                      <a16:colId xmlns:a16="http://schemas.microsoft.com/office/drawing/2014/main" val="3756948770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324442837"/>
                    </a:ext>
                  </a:extLst>
                </a:gridCol>
              </a:tblGrid>
              <a:tr h="423890">
                <a:tc>
                  <a:txBody>
                    <a:bodyPr/>
                    <a:lstStyle/>
                    <a:p>
                      <a:pPr fontAlgn="t"/>
                      <a:r>
                        <a:rPr lang="en-US" b="1" dirty="0">
                          <a:effectLst/>
                          <a:latin typeface="verdana" panose="020B0604030504040204" pitchFamily="34" charset="0"/>
                        </a:rPr>
                        <a:t>Name</a:t>
                      </a:r>
                      <a:endParaRPr lang="en-US" b="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1" dirty="0">
                          <a:effectLst/>
                          <a:latin typeface="verdana" panose="020B0604030504040204" pitchFamily="34" charset="0"/>
                        </a:rPr>
                        <a:t>Definition</a:t>
                      </a:r>
                      <a:endParaRPr lang="en-US" b="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1">
                          <a:effectLst/>
                          <a:latin typeface="verdana" panose="020B0604030504040204" pitchFamily="34" charset="0"/>
                        </a:rPr>
                        <a:t>Source</a:t>
                      </a:r>
                      <a:endParaRPr lang="en-US" b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b="1" dirty="0">
                          <a:effectLst/>
                          <a:latin typeface="verdana" panose="020B0604030504040204" pitchFamily="34" charset="0"/>
                        </a:rPr>
                        <a:t>Id</a:t>
                      </a:r>
                      <a:endParaRPr lang="en-US" b="0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623815"/>
                  </a:ext>
                </a:extLst>
              </a:tr>
              <a:tr h="774815"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allerg-intol-substance-exp-risk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The risk of an adverse reaction (allergy or intolerance) for this patient upon exposure to the substance (including pharmaceutical products).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Other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dirty="0">
                          <a:effectLst/>
                          <a:latin typeface="verdana" panose="020B0604030504040204" pitchFamily="34" charset="0"/>
                        </a:rPr>
                        <a:t>940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26847"/>
                  </a:ext>
                </a:extLst>
              </a:tr>
              <a:tr h="396787"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allergy-intolerance-category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dirty="0">
                          <a:effectLst/>
                          <a:latin typeface="verdana" panose="020B0604030504040204" pitchFamily="34" charset="0"/>
                        </a:rPr>
                        <a:t>Category of an identified substance associated with allergies or intolerances.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Internal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dirty="0">
                          <a:effectLst/>
                          <a:latin typeface="verdana" panose="020B0604030504040204" pitchFamily="34" charset="0"/>
                        </a:rPr>
                        <a:t>133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740557"/>
                  </a:ext>
                </a:extLst>
              </a:tr>
              <a:tr h="491294"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allergy-intolerance-criticality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dirty="0">
                          <a:effectLst/>
                          <a:latin typeface="verdana" panose="020B0604030504040204" pitchFamily="34" charset="0"/>
                        </a:rPr>
                        <a:t>Estimate of the potential clinical harm, or seriousness, of a reaction to an identified substance.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Internal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129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9332176"/>
                  </a:ext>
                </a:extLst>
              </a:tr>
              <a:tr h="396787"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allergy-intolerance-type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Identification of the underlying physiological mechanism for a Reaction Risk.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dirty="0">
                          <a:effectLst/>
                          <a:latin typeface="verdana" panose="020B0604030504040204" pitchFamily="34" charset="0"/>
                        </a:rPr>
                        <a:t>Internal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131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5494588"/>
                  </a:ext>
                </a:extLst>
              </a:tr>
              <a:tr h="302280"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allergyintolerance-clinical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Preferred value set for AllergyIntolerance Clinical Status.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Other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1372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0976496"/>
                  </a:ext>
                </a:extLst>
              </a:tr>
              <a:tr h="1058336"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allergyintolerance-code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dirty="0">
                          <a:effectLst/>
                          <a:latin typeface="verdana" panose="020B0604030504040204" pitchFamily="34" charset="0"/>
                        </a:rPr>
                        <a:t>This value set includes concept codes for specific substances/pharmaceutical products, allergy or intolerance conditions, and negation/exclusion codes to specify the absence of specific types of allergies or intolerances.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>
                          <a:effectLst/>
                          <a:latin typeface="verdana" panose="020B0604030504040204" pitchFamily="34" charset="0"/>
                        </a:rPr>
                        <a:t>Other, SNOMED CT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dirty="0">
                          <a:effectLst/>
                          <a:latin typeface="verdana" panose="020B0604030504040204" pitchFamily="34" charset="0"/>
                        </a:rPr>
                        <a:t>137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844334"/>
                  </a:ext>
                </a:extLst>
              </a:tr>
              <a:tr h="396787"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allergyintolerance-verification</a:t>
                      </a:r>
                    </a:p>
                  </a:txBody>
                  <a:tcPr marL="12100" marR="12100" marT="12100" marB="12100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Preferred value set for </a:t>
                      </a:r>
                      <a:r>
                        <a:rPr lang="en-US" sz="1100" b="0" kern="1200" dirty="0" err="1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AllergyIntolerance</a:t>
                      </a:r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 Verification Status.</a:t>
                      </a:r>
                    </a:p>
                  </a:txBody>
                  <a:tcPr marL="28575" marR="28575" marT="28575" marB="28575">
                    <a:lnL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Other</a:t>
                      </a:r>
                    </a:p>
                  </a:txBody>
                  <a:tcPr marL="28575" marR="28575" marT="28575" marB="28575"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1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1370</a:t>
                      </a:r>
                    </a:p>
                  </a:txBody>
                  <a:tcPr marL="28575" marR="28575" marT="28575" marB="28575">
                    <a:lnT w="9525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404991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3759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1BBE9B-F179-0C44-80F6-97F1E3CEF2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FHIR Value sets that supplement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0DDDF-8317-9E46-8C7E-63A4097141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4.4.1.115 Value Set http://hl7.org/fhir/ValueSet/substance-code</a:t>
            </a:r>
          </a:p>
          <a:p>
            <a:r>
              <a:rPr lang="en-US" dirty="0"/>
              <a:t>4.4.1.496 Value Set http://hl7.org/</a:t>
            </a:r>
            <a:r>
              <a:rPr lang="en-US" dirty="0" err="1"/>
              <a:t>fhir</a:t>
            </a:r>
            <a:r>
              <a:rPr lang="en-US" dirty="0"/>
              <a:t>/</a:t>
            </a:r>
            <a:r>
              <a:rPr lang="en-US" dirty="0" err="1"/>
              <a:t>ValueSet</a:t>
            </a:r>
            <a:r>
              <a:rPr lang="en-US" dirty="0"/>
              <a:t>/clinical-findings </a:t>
            </a:r>
          </a:p>
          <a:p>
            <a:r>
              <a:rPr lang="en-US" dirty="0"/>
              <a:t>4.4.1.269 Value Set http://hl7.org/</a:t>
            </a:r>
            <a:r>
              <a:rPr lang="en-US" dirty="0" err="1"/>
              <a:t>fhir</a:t>
            </a:r>
            <a:r>
              <a:rPr lang="en-US" dirty="0"/>
              <a:t>/</a:t>
            </a:r>
            <a:r>
              <a:rPr lang="en-US" dirty="0" err="1"/>
              <a:t>ValueSet</a:t>
            </a:r>
            <a:r>
              <a:rPr lang="en-US" dirty="0"/>
              <a:t>/route-codes 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0917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09AED0D-4F73-3A4B-87B9-00E414919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217" y="0"/>
            <a:ext cx="1009156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27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95D4C-907E-9941-98C3-DAA3D18ED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AllergyIntoleranceSubstance</a:t>
            </a:r>
            <a:r>
              <a:rPr lang="en-US" dirty="0"/>
              <a:t>/</a:t>
            </a:r>
            <a:r>
              <a:rPr lang="en-US" dirty="0" err="1"/>
              <a:t>Product,ConditionAndNegationCodes</a:t>
            </a:r>
            <a:r>
              <a:rPr lang="en-US" dirty="0"/>
              <a:t> Value Set - 1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C2B982-4B9F-7144-8739-084230F66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Code for an allergy or intolerance statement (either a positive or a negated/excluded statement).</a:t>
            </a:r>
          </a:p>
          <a:p>
            <a:r>
              <a:rPr lang="en-US" dirty="0"/>
              <a:t>This may be a code for:</a:t>
            </a:r>
          </a:p>
          <a:p>
            <a:pPr lvl="1"/>
            <a:r>
              <a:rPr lang="en-US" dirty="0"/>
              <a:t>A substance or pharmaceutical product that is considered to be responsible for the adverse reaction risk (e.g., "Latex")</a:t>
            </a:r>
          </a:p>
          <a:p>
            <a:pPr lvl="1"/>
            <a:r>
              <a:rPr lang="en-US" dirty="0"/>
              <a:t>An allergy or intolerance condition (e.g., "Latex allergy") </a:t>
            </a:r>
          </a:p>
          <a:p>
            <a:pPr lvl="1"/>
            <a:r>
              <a:rPr lang="en-US" dirty="0"/>
              <a:t>A negated/excluded code for a specific substance or class (e.g., "No latex allergy") or a general or categorical negated statement (e.g., "No known allergy", "No known drug allergies").</a:t>
            </a:r>
          </a:p>
          <a:p>
            <a:r>
              <a:rPr lang="en-US" dirty="0"/>
              <a:t> The substance for a specific reaction may be different from the substance identified as the cause of the risk, but it must be consistent with it.</a:t>
            </a:r>
          </a:p>
          <a:p>
            <a:pPr lvl="1"/>
            <a:r>
              <a:rPr lang="en-US" dirty="0"/>
              <a:t>It may be a more specific substance (e.g. a brand medication) or a composite product that includes the identified substance. </a:t>
            </a:r>
          </a:p>
        </p:txBody>
      </p:sp>
    </p:spTree>
    <p:extLst>
      <p:ext uri="{BB962C8B-B14F-4D97-AF65-F5344CB8AC3E}">
        <p14:creationId xmlns:p14="http://schemas.microsoft.com/office/powerpoint/2010/main" val="1456237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DD22D5-6186-A547-BA6C-2E424C354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AllergyIntoleranceSubstance</a:t>
            </a:r>
            <a:r>
              <a:rPr lang="en-US" dirty="0"/>
              <a:t>/</a:t>
            </a:r>
            <a:r>
              <a:rPr lang="en-US" dirty="0" err="1"/>
              <a:t>Product,ConditionAndNegationCodes</a:t>
            </a:r>
            <a:r>
              <a:rPr lang="en-US" dirty="0"/>
              <a:t> Value Set - 2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0E807-D75A-364B-B8AD-ED7A2DB95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Making different choices within the value set may lead to lack of interoperability, e.g. 293584003|Allergy to paracetamol (disorder)| is not equivalent to 387517004 |Paracetamol (substance) but "transforms" can be made in some cases through the concept model</a:t>
            </a:r>
          </a:p>
          <a:p>
            <a:pPr lvl="1"/>
            <a:r>
              <a:rPr lang="en-US" dirty="0"/>
              <a:t> e.g. code = 293584003 |Allergy to paracetamol (disorder)| → code = 387517004 |Paracetamol (substance)| and vice versa</a:t>
            </a:r>
          </a:p>
          <a:p>
            <a:r>
              <a:rPr lang="en-US" dirty="0"/>
              <a:t>When a substance or product code is specified, the "default" semantic context is that this is a positive statement of an allergy or intolerance condition to the specified substance/product.</a:t>
            </a:r>
          </a:p>
          <a:p>
            <a:pPr lvl="1"/>
            <a:r>
              <a:rPr lang="en-US" dirty="0"/>
              <a:t>In the corresponding SNOMED CT allergy model, the specified substance/product is the target (destination) of the "Causative agent" relationship.</a:t>
            </a:r>
          </a:p>
        </p:txBody>
      </p:sp>
    </p:spTree>
    <p:extLst>
      <p:ext uri="{BB962C8B-B14F-4D97-AF65-F5344CB8AC3E}">
        <p14:creationId xmlns:p14="http://schemas.microsoft.com/office/powerpoint/2010/main" val="217303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91E1E-8028-6B42-88C4-85857414D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Allergy/Intolerance FHIR and SNOMED CT - 1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CB496E-B510-4F48-AB65-D0EA5EC998F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Adverse reactions may be*:</a:t>
            </a:r>
          </a:p>
          <a:p>
            <a:pPr lvl="1"/>
            <a:r>
              <a:rPr lang="en-US" dirty="0"/>
              <a:t>an allergy (typically type I hypersensitivity, plus other "allergy-like" reactions, including pseudoallergy)</a:t>
            </a:r>
          </a:p>
          <a:p>
            <a:pPr lvl="1"/>
            <a:r>
              <a:rPr lang="en-US" dirty="0"/>
              <a:t>an intolerance (typically non-immune adverse reactions that are not determined or perceived to be allergic or "allergy-like", and are to some degree idiosyncratic and/or individually specific [i.e. are not a reaction that is expected to occur with most or all patients given similar circumstances])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sz="1100" dirty="0"/>
              <a:t>*FHIR R4 9.1 Resource </a:t>
            </a:r>
            <a:r>
              <a:rPr lang="en-US" sz="1100" dirty="0" err="1"/>
              <a:t>AllergyIntolerance</a:t>
            </a:r>
            <a:r>
              <a:rPr lang="en-US" sz="1100" dirty="0"/>
              <a:t> - Content</a:t>
            </a:r>
          </a:p>
          <a:p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E4542C-B2A5-4447-BF0F-9F88FA835B2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2" y="1825626"/>
            <a:ext cx="3599759" cy="22002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6DEB1B-38CE-054A-8AE7-754855525A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0336" y="4160790"/>
            <a:ext cx="3511625" cy="2610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22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F9B64-A857-6C4C-8713-7321A26F2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Allergy/Intolerance FHIR and SNOMED CT - 2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BAD9B9-DE86-504B-82FD-7C96DEA34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Hypersensitivity, allergic and non-allergic hypersensitivity disposition concepts are defined with a role group containing a causative agent relationship to a substance and a has realization relationship to a pathological process</a:t>
            </a:r>
          </a:p>
          <a:p>
            <a:r>
              <a:rPr lang="en-US" dirty="0"/>
              <a:t>Intolerance to substance and its descendants are modeled with an associated with relationship to a substance due to the difficulty defining what is meant by an intolerance process</a:t>
            </a:r>
          </a:p>
          <a:p>
            <a:r>
              <a:rPr lang="en-US" dirty="0"/>
              <a:t>The validity of 609404002 |Non-allergic hypersensitivity process (qualifier value)|for defining 609396006 |Non-allergic hypersensitivity disposition (finding)|needs to be reexamined</a:t>
            </a:r>
          </a:p>
        </p:txBody>
      </p:sp>
    </p:spTree>
    <p:extLst>
      <p:ext uri="{BB962C8B-B14F-4D97-AF65-F5344CB8AC3E}">
        <p14:creationId xmlns:p14="http://schemas.microsoft.com/office/powerpoint/2010/main" val="2230402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80EFC-9E96-5244-B3C1-F2E44DCEF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Value Set http://hl7.org/</a:t>
            </a:r>
            <a:r>
              <a:rPr lang="en-US" dirty="0" err="1"/>
              <a:t>fhir</a:t>
            </a:r>
            <a:r>
              <a:rPr lang="en-US" dirty="0"/>
              <a:t>/</a:t>
            </a:r>
            <a:r>
              <a:rPr lang="en-US" dirty="0" err="1"/>
              <a:t>ValueSet</a:t>
            </a:r>
            <a:r>
              <a:rPr lang="en-US" dirty="0"/>
              <a:t>/substance-code</a:t>
            </a:r>
            <a:br>
              <a:rPr lang="en-US" dirty="0"/>
            </a:br>
            <a:r>
              <a:rPr lang="en-US" dirty="0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386EBE-7184-024A-B878-32A9AFBE74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This value set contains concept codes for specific substances. It includes codes from SNOMED  where concept is-a 105590001 (Substance (substance)) and where concept is-a 373873005 (Pharmaceutical / biologic product (product))</a:t>
            </a:r>
          </a:p>
          <a:p>
            <a:r>
              <a:rPr lang="en-US" dirty="0"/>
              <a:t>Used in</a:t>
            </a:r>
          </a:p>
          <a:p>
            <a:pPr lvl="1"/>
            <a:r>
              <a:rPr lang="en-US" dirty="0"/>
              <a:t>Used in: </a:t>
            </a:r>
            <a:r>
              <a:rPr lang="en-US" dirty="0" err="1"/>
              <a:t>AllergyIntolerance.reaction.substance</a:t>
            </a:r>
            <a:r>
              <a:rPr lang="en-US" dirty="0"/>
              <a:t> </a:t>
            </a:r>
          </a:p>
          <a:p>
            <a:pPr lvl="1"/>
            <a:r>
              <a:rPr lang="en-US" dirty="0"/>
              <a:t>Question: What about the ~300 drugs accounting for ~95 % of the entries identified by the HL7 Patient Care Workgroup from a database of over 100 million allergy list entries from several US sources: VA, Kaiser, Cerner, Optum ?</a:t>
            </a:r>
          </a:p>
          <a:p>
            <a:pPr marL="0" indent="0">
              <a:buNone/>
            </a:pPr>
            <a:br>
              <a:rPr lang="en-US" dirty="0"/>
            </a:br>
            <a:endParaRPr lang="en-US" dirty="0"/>
          </a:p>
        </p:txBody>
      </p:sp>
      <p:pic>
        <p:nvPicPr>
          <p:cNvPr id="2050" name="Picture 2" descr="https://www.hl7.org/fhir/external.png">
            <a:hlinkClick r:id="rId2"/>
            <a:extLst>
              <a:ext uri="{FF2B5EF4-FFF2-40B4-BE49-F238E27FC236}">
                <a16:creationId xmlns:a16="http://schemas.microsoft.com/office/drawing/2014/main" id="{792C1C0C-3581-B34D-8D65-CD3FD62F0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8313" y="-68263"/>
            <a:ext cx="127000" cy="12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6830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652</Words>
  <Application>Microsoft Macintosh PowerPoint</Application>
  <PresentationFormat>Widescreen</PresentationFormat>
  <Paragraphs>89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verdana</vt:lpstr>
      <vt:lpstr>Office Theme</vt:lpstr>
      <vt:lpstr>SNOMED on FHIR</vt:lpstr>
      <vt:lpstr>4.4.0 Value Sets Defined in FHIR for Allergy-Intolerance</vt:lpstr>
      <vt:lpstr>General FHIR Value sets that supplement  </vt:lpstr>
      <vt:lpstr>PowerPoint Presentation</vt:lpstr>
      <vt:lpstr>AllergyIntoleranceSubstance/Product,ConditionAndNegationCodes Value Set - 1</vt:lpstr>
      <vt:lpstr>AllergyIntoleranceSubstance/Product,ConditionAndNegationCodes Value Set - 2</vt:lpstr>
      <vt:lpstr>Allergy/Intolerance FHIR and SNOMED CT - 1</vt:lpstr>
      <vt:lpstr>Allergy/Intolerance FHIR and SNOMED CT - 2</vt:lpstr>
      <vt:lpstr> Value Set http://hl7.org/fhir/ValueSet/substance-code  </vt:lpstr>
      <vt:lpstr> Value Set http://hl7.org/fhir/ValueSet/clinical-findings  </vt:lpstr>
      <vt:lpstr> 4.4.1.269 Value Set http://hl7.org/fhir/ValueSet/route-codes  </vt:lpstr>
      <vt:lpstr>Value Set http://hl7.org/fhir/ValueSet/allergy-intolerance-category</vt:lpstr>
      <vt:lpstr>Allergy/Intolerance example document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J Goldberg</dc:creator>
  <cp:lastModifiedBy>Bruce J Goldberg</cp:lastModifiedBy>
  <cp:revision>8</cp:revision>
  <dcterms:created xsi:type="dcterms:W3CDTF">2019-04-02T17:59:28Z</dcterms:created>
  <dcterms:modified xsi:type="dcterms:W3CDTF">2019-04-03T03:42:06Z</dcterms:modified>
</cp:coreProperties>
</file>