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  <p:sldMasterId id="2147483902" r:id="rId2"/>
  </p:sldMasterIdLst>
  <p:notesMasterIdLst>
    <p:notesMasterId r:id="rId24"/>
  </p:notesMasterIdLst>
  <p:handoutMasterIdLst>
    <p:handoutMasterId r:id="rId25"/>
  </p:handoutMasterIdLst>
  <p:sldIdLst>
    <p:sldId id="351" r:id="rId3"/>
    <p:sldId id="329" r:id="rId4"/>
    <p:sldId id="345" r:id="rId5"/>
    <p:sldId id="361" r:id="rId6"/>
    <p:sldId id="362" r:id="rId7"/>
    <p:sldId id="363" r:id="rId8"/>
    <p:sldId id="364" r:id="rId9"/>
    <p:sldId id="366" r:id="rId10"/>
    <p:sldId id="365" r:id="rId11"/>
    <p:sldId id="357" r:id="rId12"/>
    <p:sldId id="373" r:id="rId13"/>
    <p:sldId id="372" r:id="rId14"/>
    <p:sldId id="375" r:id="rId15"/>
    <p:sldId id="368" r:id="rId16"/>
    <p:sldId id="369" r:id="rId17"/>
    <p:sldId id="370" r:id="rId18"/>
    <p:sldId id="377" r:id="rId19"/>
    <p:sldId id="374" r:id="rId20"/>
    <p:sldId id="376" r:id="rId21"/>
    <p:sldId id="344" r:id="rId22"/>
    <p:sldId id="343" r:id="rId23"/>
  </p:sldIdLst>
  <p:sldSz cx="6858000" cy="5143500"/>
  <p:notesSz cx="7010400" cy="9296400"/>
  <p:defaultTextStyle>
    <a:defPPr>
      <a:defRPr lang="en-US"/>
    </a:defPPr>
    <a:lvl1pPr marL="0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 userDrawn="1">
          <p15:clr>
            <a:srgbClr val="A4A3A4"/>
          </p15:clr>
        </p15:guide>
        <p15:guide id="2" pos="221" userDrawn="1">
          <p15:clr>
            <a:srgbClr val="A4A3A4"/>
          </p15:clr>
        </p15:guide>
        <p15:guide id="3" pos="4099" userDrawn="1">
          <p15:clr>
            <a:srgbClr val="A4A3A4"/>
          </p15:clr>
        </p15:guide>
        <p15:guide id="4" orient="horz" pos="2822" userDrawn="1">
          <p15:clr>
            <a:srgbClr val="A4A3A4"/>
          </p15:clr>
        </p15:guide>
        <p15:guide id="5" pos="2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3" clrIdx="0"/>
  <p:cmAuthor id="2" name="Kelly Kuru" initials="KK [2]" lastIdx="3" clrIdx="1"/>
  <p:cmAuthor id="3" name="Kelly Kuru" initials="KK [3]" lastIdx="1" clrIdx="2"/>
  <p:cmAuthor id="4" name="Kelly Kuru" initials="KK [4]" lastIdx="1" clrIdx="3"/>
  <p:cmAuthor id="5" name="Kelly Kuru" initials="KK [5]" lastIdx="1" clrIdx="4"/>
  <p:cmAuthor id="6" name="Kelly Kuru" initials="KK [6]" lastIdx="1" clrIdx="5"/>
  <p:cmAuthor id="7" name="Kelly Kuru" initials="KK [7]" lastIdx="1" clrIdx="6"/>
  <p:cmAuthor id="8" name="Kelly Kuru" initials="KK [8]" lastIdx="1" clrIdx="7"/>
  <p:cmAuthor id="9" name="Kelly Kuru" initials="KK [9]" lastIdx="1" clrIdx="8"/>
  <p:cmAuthor id="10" name="Kelly Kuru" initials="KK [10]" lastIdx="1" clrIdx="9"/>
  <p:cmAuthor id="11" name="Kelly Kuru" initials="KK [11]" lastIdx="1" clrIdx="10"/>
  <p:cmAuthor id="12" name="Kelly Kuru" initials="KK [12]" lastIdx="1" clrIdx="11"/>
  <p:cmAuthor id="13" name="Kelly Kuru" initials="KK [13]" lastIdx="1" clrIdx="12"/>
  <p:cmAuthor id="14" name="Kelly Kuru" initials="KK [14]" lastIdx="1" clrIdx="13"/>
  <p:cmAuthor id="15" name="Kelly Kuru" initials="KK [15]" lastIdx="1" clrIdx="14"/>
  <p:cmAuthor id="16" name="KC" initials="" lastIdx="0" clrIdx="1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4350"/>
    <a:srgbClr val="F4BD30"/>
    <a:srgbClr val="8C79B8"/>
    <a:srgbClr val="37BA9A"/>
    <a:srgbClr val="E6E9EE"/>
    <a:srgbClr val="00A9E0"/>
    <a:srgbClr val="09357A"/>
    <a:srgbClr val="CB7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6" autoAdjust="0"/>
    <p:restoredTop sz="96346" autoAdjust="0"/>
  </p:normalViewPr>
  <p:slideViewPr>
    <p:cSldViewPr snapToGrid="0">
      <p:cViewPr varScale="1">
        <p:scale>
          <a:sx n="195" d="100"/>
          <a:sy n="195" d="100"/>
        </p:scale>
        <p:origin x="1976" y="168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23" d="100"/>
          <a:sy n="23" d="100"/>
        </p:scale>
        <p:origin x="-702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E8302-FAB6-49C8-8345-847646CBD023}" type="datetimeFigureOut">
              <a:rPr lang="en-US" smtClean="0">
                <a:latin typeface="Arial"/>
              </a:rPr>
              <a:pPr/>
              <a:t>4/8/20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EEFC9-BB70-4DFF-BB32-59575CB10BE6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21437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82997B8-C321-429B-8575-1DC3C049F63E}" type="datetimeFigureOut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5BB8463-FF47-4AB8-A37C-6B473AF28FB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033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146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291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438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584" algn="l" defTabSz="914291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5729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91429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disjunctive meaning should be represented by GCIs. In this example, two GCIs represent disjunctive meaning that Allergy to amoxicillin, or </a:t>
            </a:r>
            <a:r>
              <a:rPr lang="en-US" dirty="0" err="1"/>
              <a:t>calvualnate</a:t>
            </a:r>
            <a:r>
              <a:rPr lang="en-US" dirty="0"/>
              <a:t> potassium, or all of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54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</p:spPr>
        <p:txBody>
          <a:bodyPr vert="horz"/>
          <a:lstStyle/>
          <a:p>
            <a:r>
              <a:rPr lang="en-GB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722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>
                <a:solidFill>
                  <a:schemeClr val="accent3"/>
                </a:solidFill>
              </a:defRPr>
            </a:lvl1pPr>
          </a:lstStyle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7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8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300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2019 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967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406988"/>
            <a:ext cx="2915083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366655" y="1420838"/>
            <a:ext cx="3127670" cy="3215812"/>
          </a:xfrm>
        </p:spPr>
        <p:txBody>
          <a:bodyPr/>
          <a:lstStyle>
            <a:lvl1pPr>
              <a:spcBef>
                <a:spcPts val="900"/>
              </a:spcBef>
              <a:defRPr sz="1350"/>
            </a:lvl1pPr>
            <a:lvl2pPr marL="342900" indent="0">
              <a:spcBef>
                <a:spcPts val="900"/>
              </a:spcBef>
              <a:defRPr sz="13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770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3532909"/>
            <a:ext cx="6167438" cy="1089891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2456" y="1579563"/>
            <a:ext cx="2514600" cy="18145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688557" y="1565703"/>
            <a:ext cx="2514600" cy="181451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47662" y="1545094"/>
            <a:ext cx="3559320" cy="3077706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000499" y="1545093"/>
            <a:ext cx="2514600" cy="307770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Vertical Text Placeholder 8"/>
          <p:cNvSpPr>
            <a:spLocks noGrp="1"/>
          </p:cNvSpPr>
          <p:nvPr>
            <p:ph type="body" orient="vert" sz="quarter" idx="11"/>
          </p:nvPr>
        </p:nvSpPr>
        <p:spPr>
          <a:xfrm rot="10800000">
            <a:off x="789711" y="1550988"/>
            <a:ext cx="633845" cy="3117850"/>
          </a:xfrm>
        </p:spPr>
        <p:txBody>
          <a:bodyPr vert="eaVert"/>
          <a:lstStyle>
            <a:lvl1pPr algn="ctr">
              <a:defRPr sz="1350"/>
            </a:lvl1pPr>
            <a:lvl2pPr algn="ctr">
              <a:defRPr sz="135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1611023" y="1550988"/>
            <a:ext cx="4519613" cy="311785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4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36" y="215731"/>
            <a:ext cx="1712068" cy="7622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74" y="206897"/>
            <a:ext cx="1809344" cy="77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</p:sldLayoutIdLst>
  <p:hf hdr="0" dt="0"/>
  <p:txStyles>
    <p:titleStyle>
      <a:lvl1pPr marL="0" marR="0" indent="0" algn="l" defTabSz="3429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250" b="1" kern="1200">
          <a:solidFill>
            <a:schemeClr val="bg1"/>
          </a:solidFill>
          <a:latin typeface="+mj-lt"/>
          <a:ea typeface="+mj-ea"/>
          <a:cs typeface="Verdana"/>
        </a:defRPr>
      </a:lvl1pPr>
    </p:titleStyle>
    <p:bodyStyle>
      <a:lvl1pPr marL="0" marR="0" indent="0" algn="l" defTabSz="3429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/>
        <a:buNone/>
        <a:tabLst/>
        <a:defRPr sz="1200" b="0" i="0" kern="1200" spc="0" baseline="0">
          <a:solidFill>
            <a:schemeClr val="tx1"/>
          </a:solidFill>
          <a:latin typeface="Arial"/>
          <a:ea typeface="+mn-ea"/>
          <a:cs typeface="Arial"/>
        </a:defRPr>
      </a:lvl1pPr>
      <a:lvl2pPr marL="3429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00" b="0" i="0">
                <a:solidFill>
                  <a:schemeClr val="accent3"/>
                </a:solidFill>
                <a:latin typeface="Arial"/>
                <a:cs typeface="Arial"/>
              </a:defRPr>
            </a:lvl1pPr>
          </a:lstStyle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342900" y="4762500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157647"/>
            <a:ext cx="561772" cy="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67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7" r:id="rId2"/>
    <p:sldLayoutId id="2147483909" r:id="rId3"/>
    <p:sldLayoutId id="2147483910" r:id="rId4"/>
    <p:sldLayoutId id="2147483911" r:id="rId5"/>
    <p:sldLayoutId id="2147483912" r:id="rId6"/>
    <p:sldLayoutId id="2147483908" r:id="rId7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sz="1800" b="0" kern="1200">
          <a:solidFill>
            <a:schemeClr val="accent1"/>
          </a:solidFill>
          <a:latin typeface="+mj-lt"/>
          <a:ea typeface="+mj-ea"/>
          <a:cs typeface="Arial"/>
        </a:defRPr>
      </a:lvl1pPr>
    </p:titleStyle>
    <p:bodyStyle>
      <a:lvl1pPr marL="0" indent="0" algn="l" defTabSz="342900" rtl="0" eaLnBrk="1" latinLnBrk="0" hangingPunct="1">
        <a:spcBef>
          <a:spcPts val="600"/>
        </a:spcBef>
        <a:buFont typeface="Arial"/>
        <a:buNone/>
        <a:defRPr sz="1050" b="0" i="0" kern="1200">
          <a:solidFill>
            <a:schemeClr val="accent2"/>
          </a:solidFill>
          <a:latin typeface="Arial"/>
          <a:ea typeface="+mn-ea"/>
          <a:cs typeface="Arial"/>
        </a:defRPr>
      </a:lvl1pPr>
      <a:lvl2pPr marL="0" indent="0" algn="l" defTabSz="342900" rtl="0" eaLnBrk="1" latinLnBrk="0" hangingPunct="1">
        <a:spcBef>
          <a:spcPct val="20000"/>
        </a:spcBef>
        <a:buFont typeface="Arial"/>
        <a:buNone/>
        <a:defRPr sz="10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2pPr>
      <a:lvl3pPr marL="34290" indent="0" algn="l" defTabSz="342900" rtl="0" eaLnBrk="1" latinLnBrk="0" hangingPunct="1">
        <a:spcBef>
          <a:spcPts val="600"/>
        </a:spcBef>
        <a:buFont typeface="Arial"/>
        <a:buNone/>
        <a:defRPr sz="90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3pPr>
      <a:lvl4pPr marL="1028700" indent="0" algn="l" defTabSz="342900" rtl="0" eaLnBrk="1" latinLnBrk="0" hangingPunct="1">
        <a:spcBef>
          <a:spcPct val="20000"/>
        </a:spcBef>
        <a:buFont typeface="Arial"/>
        <a:buNone/>
        <a:defRPr sz="750" b="0" kern="1200">
          <a:solidFill>
            <a:schemeClr val="tx1">
              <a:lumMod val="50000"/>
            </a:schemeClr>
          </a:solidFill>
          <a:latin typeface="Verdana"/>
          <a:ea typeface="+mn-ea"/>
          <a:cs typeface="+mn-cs"/>
        </a:defRPr>
      </a:lvl4pPr>
      <a:lvl5pPr marL="1371600" indent="0" algn="l" defTabSz="342900" rtl="0" eaLnBrk="1" latinLnBrk="0" hangingPunct="1">
        <a:spcBef>
          <a:spcPct val="20000"/>
        </a:spcBef>
        <a:buFont typeface="Arial"/>
        <a:buNone/>
        <a:defRPr sz="1500" kern="1200">
          <a:solidFill>
            <a:schemeClr val="tx1"/>
          </a:solidFill>
          <a:latin typeface="Verdana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brilliant%20idea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kathycoyle/Data/SNOMED/2212%20PPT%20Template/images/AdobeStock_70171284_NEW.jpg" TargetMode="External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94322" y="2937510"/>
            <a:ext cx="416337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Allergy/Adverse reaction to substances/products</a:t>
            </a:r>
            <a:endParaRPr lang="en-US" sz="15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Joint AG meeting</a:t>
            </a:r>
          </a:p>
          <a:p>
            <a:r>
              <a:rPr lang="en-US" sz="1350" dirty="0">
                <a:solidFill>
                  <a:schemeClr val="bg1"/>
                </a:solidFill>
                <a:latin typeface="Arial"/>
                <a:cs typeface="Arial"/>
              </a:rPr>
              <a:t>Yongsheng Gao		08/04/2020 </a:t>
            </a:r>
          </a:p>
        </p:txBody>
      </p:sp>
      <p:pic>
        <p:nvPicPr>
          <p:cNvPr id="10" name="Picture Placeholder 5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4" t="1" r="35402" b="204"/>
          <a:stretch/>
        </p:blipFill>
        <p:spPr>
          <a:xfrm>
            <a:off x="4803229" y="1097203"/>
            <a:ext cx="2054771" cy="4046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38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each approach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47663" y="1406988"/>
            <a:ext cx="2930796" cy="3215812"/>
          </a:xfrm>
          <a:noFill/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US" dirty="0"/>
              <a:t>            </a:t>
            </a:r>
            <a:r>
              <a:rPr lang="en-US" b="1" dirty="0"/>
              <a:t>Role chain</a:t>
            </a:r>
          </a:p>
          <a:p>
            <a:r>
              <a:rPr lang="en-US" dirty="0"/>
              <a:t>  Assumption: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Allergy/adverse reaction to a substance          Subsumes - Allergy/adverse reaction to a product containing the substance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Pros: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Flexibility to model conditions by either substances or products. The </a:t>
            </a:r>
            <a:r>
              <a:rPr lang="en-US" sz="1200" dirty="0" err="1"/>
              <a:t>subsumption</a:t>
            </a:r>
            <a:r>
              <a:rPr lang="en-US" sz="1200" dirty="0"/>
              <a:t> between them is supported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No change to the existing modeling.  </a:t>
            </a:r>
            <a:br>
              <a:rPr lang="en-US" sz="1200" dirty="0"/>
            </a:br>
            <a:r>
              <a:rPr lang="en-US" sz="1200" dirty="0"/>
              <a:t>A single role chain axiom is</a:t>
            </a:r>
            <a:br>
              <a:rPr lang="en-US" sz="1200" dirty="0"/>
            </a:br>
            <a:r>
              <a:rPr lang="en-US" sz="1200" dirty="0"/>
              <a:t>the only needed addition</a:t>
            </a:r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Cons: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Role chain is already specified in the Logic profile. Tooling support is required for role chain over three or more properties and transitive reduction for inferred relationships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1100" dirty="0"/>
              <a:t>          </a:t>
            </a:r>
            <a:r>
              <a:rPr lang="en-US" sz="1100" b="1" dirty="0"/>
              <a:t>Multiple axioms</a:t>
            </a:r>
          </a:p>
          <a:p>
            <a:r>
              <a:rPr lang="en-US" sz="1100" dirty="0"/>
              <a:t>  Assumption: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Allergy/adverse reaction to a substance </a:t>
            </a:r>
            <a:br>
              <a:rPr lang="en-US" sz="1100" dirty="0"/>
            </a:br>
            <a:r>
              <a:rPr lang="en-US" sz="1100" dirty="0"/>
              <a:t>Equivalent to = Allergy/adverse reaction to a product containing the substance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1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100" dirty="0"/>
              <a:t>Pros: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Less demands on tooling support</a:t>
            </a:r>
          </a:p>
          <a:p>
            <a:pPr marL="205740">
              <a:spcBef>
                <a:spcPts val="450"/>
              </a:spcBef>
              <a:buSzPct val="125000"/>
            </a:pPr>
            <a:r>
              <a:rPr lang="en-US" sz="1100" dirty="0"/>
              <a:t>Cons: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Lack of ability to distinguish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condition confirmed by a lab test from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condition caused by product, which is reported by patient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100" dirty="0"/>
              <a:t>A large number of additional axioms need to be added to the existing concepts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20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1850A-E510-C54A-AF7C-ECB6A37437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8DCE4EB-769C-114F-8EC7-5753A77C76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product with a role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D833EC-1E71-3E43-AF57-EF656689006D}"/>
              </a:ext>
            </a:extLst>
          </p:cNvPr>
          <p:cNvSpPr txBox="1"/>
          <p:nvPr/>
        </p:nvSpPr>
        <p:spPr>
          <a:xfrm>
            <a:off x="490653" y="4360120"/>
            <a:ext cx="5612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Examples of product with a role: Vaccine, adhesive agent, antibacterial agent</a:t>
            </a:r>
          </a:p>
        </p:txBody>
      </p:sp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AAC1EE-1E0C-D34B-967D-3F3F6598B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26" y="1400639"/>
            <a:ext cx="6271147" cy="2744737"/>
          </a:xfrm>
          <a:prstGeom prst="rect">
            <a:avLst/>
          </a:prstGeom>
        </p:spPr>
      </p:pic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02E2C65-4700-4A44-8970-1A78CC03B6B3}"/>
              </a:ext>
            </a:extLst>
          </p:cNvPr>
          <p:cNvSpPr/>
          <p:nvPr/>
        </p:nvSpPr>
        <p:spPr>
          <a:xfrm>
            <a:off x="713678" y="1969360"/>
            <a:ext cx="5322849" cy="104078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2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4DA1AD-0952-8047-BA0C-05E23FC9E6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8563D7-91A6-A044-9DF4-D9991CB8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 to product with a role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4E6640-AFCC-414B-A82D-55F69EA6D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95" y="3124707"/>
            <a:ext cx="5159297" cy="158072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970A509F-5D36-224E-9265-2535D4E741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80" y="1382489"/>
            <a:ext cx="5969220" cy="1643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73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453D85-3E4F-F940-8507-3C005ACC68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3DC7291-DC4A-9742-A375-3F436138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400" dirty="0"/>
              <a:t>‘Condition of production role’ subsumes ‘condition of substance’ and impact</a:t>
            </a:r>
          </a:p>
        </p:txBody>
      </p:sp>
      <p:pic>
        <p:nvPicPr>
          <p:cNvPr id="11" name="Picture 10" descr="A picture containing knife&#10;&#10;Description automatically generated">
            <a:extLst>
              <a:ext uri="{FF2B5EF4-FFF2-40B4-BE49-F238E27FC236}">
                <a16:creationId xmlns:a16="http://schemas.microsoft.com/office/drawing/2014/main" id="{FCA0C688-4F9E-FA49-8CEB-3A901C2F33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00" y="3435128"/>
            <a:ext cx="5995454" cy="802333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51A4640D-C05F-E546-BF76-CC06F08950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1601751"/>
            <a:ext cx="5661236" cy="1303574"/>
          </a:xfrm>
          <a:prstGeom prst="rect">
            <a:avLst/>
          </a:prstGeom>
        </p:spPr>
      </p:pic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EA9BA0F5-62C2-E540-84BA-1C2100191F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1601751"/>
            <a:ext cx="4933795" cy="151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51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07F36D-D247-DC4A-A56E-C4B91E324A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4CA6D14-AF30-814C-84FD-FB5CB1AE6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Conditions modelled by multiple substances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BA6BE-C22A-CA43-9C65-00C29F4417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496153"/>
          </a:xfrm>
        </p:spPr>
        <p:txBody>
          <a:bodyPr/>
          <a:lstStyle/>
          <a:p>
            <a:r>
              <a:rPr lang="en-US" dirty="0"/>
              <a:t>Currently, conditions caused by multiple substances are modelled by multiple role groups. The model below suggests that a condition is caused by all substances. However, the intended clinical meaning is that a patient might be allergic to one or more of these substances.</a:t>
            </a:r>
          </a:p>
          <a:p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74CE5509-4FFE-854F-86B4-C2B5349E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68" y="2069945"/>
            <a:ext cx="5298843" cy="265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31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E667F3-C7B9-214B-BBDC-1707EA4CB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1" y="379206"/>
            <a:ext cx="4562034" cy="375518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488AA-1E6C-6142-A400-77A7ED572E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9601BA-3C93-4C4B-A6C5-FEF83D5489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3741" y="4256741"/>
            <a:ext cx="6128524" cy="619011"/>
          </a:xfrm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/>
              <a:t>Allergy to amoxicillin and/or clavulanate potassium (finding)</a:t>
            </a:r>
            <a:endParaRPr lang="en-US" sz="1200" dirty="0"/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/>
              <a:t>Allergy to product containing amoxicillin (finding)</a:t>
            </a:r>
          </a:p>
          <a:p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739DC35-C946-8642-B3EB-7C1EDAC062EF}"/>
              </a:ext>
            </a:extLst>
          </p:cNvPr>
          <p:cNvSpPr/>
          <p:nvPr/>
        </p:nvSpPr>
        <p:spPr>
          <a:xfrm>
            <a:off x="282496" y="1892363"/>
            <a:ext cx="4609172" cy="1085696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286ABA9-E3CE-704C-B92F-83E6A4213D7C}"/>
              </a:ext>
            </a:extLst>
          </p:cNvPr>
          <p:cNvSpPr/>
          <p:nvPr/>
        </p:nvSpPr>
        <p:spPr>
          <a:xfrm>
            <a:off x="282496" y="3048695"/>
            <a:ext cx="4609172" cy="1085696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12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1ACAE7-EE79-754A-9A31-D8CD459EBF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1756EC-7743-D041-88C9-6A54203A2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4891" y="839352"/>
            <a:ext cx="880017" cy="3056141"/>
          </a:xfrm>
        </p:spPr>
        <p:txBody>
          <a:bodyPr/>
          <a:lstStyle/>
          <a:p>
            <a:r>
              <a:rPr lang="en-US" sz="1200" dirty="0">
                <a:solidFill>
                  <a:schemeClr val="tx1"/>
                </a:solidFill>
              </a:rPr>
              <a:t>Allergy to vaccine</a:t>
            </a: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modelled by medicinal product</a:t>
            </a:r>
            <a:br>
              <a:rPr lang="en-US" sz="1200" dirty="0">
                <a:solidFill>
                  <a:schemeClr val="tx1"/>
                </a:solidFill>
              </a:rPr>
            </a:br>
            <a:br>
              <a:rPr lang="en-US" sz="12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E87CF8D-401F-624F-8504-A0366F3BE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69" y="399370"/>
            <a:ext cx="5515313" cy="4344759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169830F-37F0-0A48-B023-D62F47D558E0}"/>
              </a:ext>
            </a:extLst>
          </p:cNvPr>
          <p:cNvSpPr/>
          <p:nvPr/>
        </p:nvSpPr>
        <p:spPr>
          <a:xfrm>
            <a:off x="275063" y="1717288"/>
            <a:ext cx="5285678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611748C-237C-9C4D-8DC2-0625ED49FB27}"/>
              </a:ext>
            </a:extLst>
          </p:cNvPr>
          <p:cNvSpPr/>
          <p:nvPr/>
        </p:nvSpPr>
        <p:spPr>
          <a:xfrm>
            <a:off x="275063" y="2750634"/>
            <a:ext cx="5384953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E3EDC3B-39EA-3748-9EDB-D8EBD409DB61}"/>
              </a:ext>
            </a:extLst>
          </p:cNvPr>
          <p:cNvSpPr/>
          <p:nvPr/>
        </p:nvSpPr>
        <p:spPr>
          <a:xfrm>
            <a:off x="275063" y="3759105"/>
            <a:ext cx="5285678" cy="966439"/>
          </a:xfrm>
          <a:prstGeom prst="roundRect">
            <a:avLst/>
          </a:prstGeom>
          <a:solidFill>
            <a:srgbClr val="00B050">
              <a:alpha val="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2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90F380-2583-F64F-BF37-1A87F9557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096EA2-E94F-C44E-956B-BC2AB4D4B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52B9C-A03D-C64C-A6BA-20F96949B5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5752691" cy="3215812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294662001 |Allergy to vaccine product containing Measles morbillivirus and Mumps </a:t>
            </a:r>
            <a:r>
              <a:rPr lang="en-US" dirty="0" err="1"/>
              <a:t>orthorubulavirus</a:t>
            </a:r>
            <a:r>
              <a:rPr lang="en-US" dirty="0"/>
              <a:t> and Rubella virus antigens (finding)|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/>
              <a:t>294650000 |Allergy to vaccine product containing Mumps </a:t>
            </a:r>
            <a:r>
              <a:rPr lang="en-US" dirty="0" err="1"/>
              <a:t>orthorubulavirus</a:t>
            </a:r>
            <a:r>
              <a:rPr lang="en-US" dirty="0"/>
              <a:t> antigen (finding)|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US" dirty="0"/>
              <a:t>294656006 |Allergy to vaccine product containing Rubella virus antigen (finding)|</a:t>
            </a:r>
          </a:p>
        </p:txBody>
      </p:sp>
    </p:spTree>
    <p:extLst>
      <p:ext uri="{BB962C8B-B14F-4D97-AF65-F5344CB8AC3E}">
        <p14:creationId xmlns:p14="http://schemas.microsoft.com/office/powerpoint/2010/main" val="2681877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EB1933-77AD-7746-8670-5072F9D52C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E86A2F-C568-F94E-A797-F64C55EABA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example of hierarchical relationships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E5352C-5275-C94B-AFCF-0A525283E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and/or </a:t>
            </a:r>
            <a:r>
              <a:rPr lang="en-GB" sz="1200" dirty="0" err="1">
                <a:latin typeface="+mn-lt"/>
              </a:rPr>
              <a:t>clavulante</a:t>
            </a:r>
            <a:r>
              <a:rPr lang="en-GB" sz="1200" dirty="0">
                <a:latin typeface="+mn-lt"/>
              </a:rPr>
              <a:t> potassium (finding)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(finding)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(finding)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antibacterial agent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2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7BCF32-44DC-7B41-AF4B-A4953C5C05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DAE91D7-3CE4-8B4A-8AAE-E7D3FE87B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role subsumes substance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FD4BCF7-0C9F-9044-A646-054E53694B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>
              <a:latin typeface="+mn-lt"/>
            </a:endParaRP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substance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amoxicillin and/or </a:t>
            </a:r>
            <a:r>
              <a:rPr lang="en-GB" sz="1200" dirty="0" err="1">
                <a:latin typeface="+mn-lt"/>
              </a:rPr>
              <a:t>clavulante</a:t>
            </a:r>
            <a:r>
              <a:rPr lang="en-GB" sz="1200" dirty="0">
                <a:latin typeface="+mn-lt"/>
              </a:rPr>
              <a:t> potassium (finding)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/>
              <a:t>Allergy to amoxicillin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and clavulanate potassium (finding)</a:t>
            </a:r>
          </a:p>
          <a:p>
            <a:pPr marL="2571750" lvl="6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  <a:endParaRPr lang="en-GB" sz="1200" dirty="0">
              <a:latin typeface="+mn-lt"/>
            </a:endParaRP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dirty="0">
                <a:latin typeface="+mn-lt"/>
              </a:rPr>
              <a:t>Allergy to product</a:t>
            </a:r>
          </a:p>
          <a:p>
            <a:pPr marL="1371600" lvl="3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>
                <a:latin typeface="+mn-lt"/>
              </a:rPr>
              <a:t>Allergy to antibacterial agent</a:t>
            </a:r>
          </a:p>
          <a:p>
            <a:pPr marL="1714500" lvl="4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GB" sz="1200" b="1" dirty="0">
                <a:latin typeface="+mn-lt"/>
              </a:rPr>
              <a:t>Allergy to amoxicillin (finding)</a:t>
            </a:r>
          </a:p>
          <a:p>
            <a:pPr marL="2228850" lvl="5" indent="-137160">
              <a:spcBef>
                <a:spcPts val="450"/>
              </a:spcBef>
              <a:buSzPct val="125000"/>
            </a:pPr>
            <a:r>
              <a:rPr lang="en-GB" sz="1200" dirty="0">
                <a:latin typeface="+mn-lt"/>
              </a:rPr>
              <a:t>Allergy to product containing amoxicillin and clavulanate potassium (finding)</a:t>
            </a:r>
          </a:p>
          <a:p>
            <a:pPr marL="2571750" lvl="6" indent="-137160">
              <a:spcBef>
                <a:spcPts val="450"/>
              </a:spcBef>
              <a:buSzPct val="125000"/>
            </a:pPr>
            <a:r>
              <a:rPr lang="en-GB" sz="1200" dirty="0"/>
              <a:t>Allergy to product containing amoxicillin (finding)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68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0639"/>
            <a:ext cx="6162675" cy="3156493"/>
          </a:xfrm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Allergies or adverse reactions (including allergic reactions) have been modelled by substances only in SNOMED CT.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Most of these conditions could be reported by either substances or products. There are requirements for supporting modelling by product as well.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Product is allowed by the MRCM for </a:t>
            </a:r>
            <a:r>
              <a:rPr lang="en-US" sz="1200" dirty="0" err="1"/>
              <a:t>postcoordinations</a:t>
            </a:r>
            <a:r>
              <a:rPr lang="en-US" sz="1200" dirty="0"/>
              <a:t>, and the update of MRCM in this release will allow product for precoordinated content.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In particular, allergy/adverse reaction to multiple substances or vaccines are more likely reported by products rather than allergy to a specific substance.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challenge is how concept modeling can support both substance and product for clinical records and retrieval. The model should also support other conditions caused by substances or products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Related topics that are not covered in this proposal: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Recording substances or products in information model without finding/disorder codes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Suspected or reported conditions caused by substances or products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96714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842305"/>
            <a:ext cx="6172200" cy="568721"/>
          </a:xfrm>
        </p:spPr>
        <p:txBody>
          <a:bodyPr/>
          <a:lstStyle/>
          <a:p>
            <a:r>
              <a:rPr lang="en-US" dirty="0"/>
              <a:t>In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2" y="1411026"/>
            <a:ext cx="4980638" cy="3458340"/>
          </a:xfrm>
          <a:ln>
            <a:noFill/>
          </a:ln>
        </p:spPr>
        <p:txBody>
          <a:bodyPr/>
          <a:lstStyle/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Most allergies or adverse reactions (including allergic reactions) should be </a:t>
            </a:r>
            <a:r>
              <a:rPr lang="en-US" b="1" i="1" dirty="0"/>
              <a:t>modelled by substances </a:t>
            </a:r>
            <a:r>
              <a:rPr lang="en-US" dirty="0"/>
              <a:t>in the International Edition in SNOMED CT. A single </a:t>
            </a:r>
            <a:r>
              <a:rPr lang="en-US" b="1" i="1" dirty="0"/>
              <a:t>role chain axiom </a:t>
            </a:r>
            <a:r>
              <a:rPr lang="en-US" dirty="0"/>
              <a:t>will provide </a:t>
            </a:r>
            <a:r>
              <a:rPr lang="en-US" dirty="0" err="1"/>
              <a:t>subsumptions</a:t>
            </a:r>
            <a:r>
              <a:rPr lang="en-US" dirty="0"/>
              <a:t> of concepts modelled by products.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or adverse reactions to </a:t>
            </a:r>
            <a:r>
              <a:rPr lang="en-US" b="1" i="1" dirty="0"/>
              <a:t>medicinal products</a:t>
            </a:r>
            <a:r>
              <a:rPr lang="en-US" dirty="0"/>
              <a:t> can be represented in national extensions or by </a:t>
            </a:r>
            <a:r>
              <a:rPr lang="en-US" dirty="0" err="1"/>
              <a:t>postcoordinated</a:t>
            </a:r>
            <a:r>
              <a:rPr lang="en-US" dirty="0"/>
              <a:t> expressions in applications.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or adverse reactions </a:t>
            </a:r>
            <a:r>
              <a:rPr lang="en-US" b="1" i="1" dirty="0"/>
              <a:t>to inactive ingredients </a:t>
            </a:r>
            <a:r>
              <a:rPr lang="en-US" dirty="0"/>
              <a:t>should be recorded by either the substance or the product that contains it. The classification would only be based on explicitly modelled inactive ingredients.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Allergies (or adverse reactions) to </a:t>
            </a:r>
            <a:r>
              <a:rPr lang="en-US" b="1" i="1" dirty="0"/>
              <a:t>multiple ingredients</a:t>
            </a:r>
            <a:r>
              <a:rPr lang="en-US" dirty="0"/>
              <a:t> should be modelled by GCIs to represent the disjunctive meaning.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A small number of concepts related to allergies or adverse reactions to a product role, such as vaccine, antibacterial agent or adhesive agent, should be modelled by medicinal products containing substances.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The Editorial Guide will be developed to support implementation. The model option is also applicable for other conditions caused by substance or product. 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dirty="0"/>
              <a:t>Decision support systems based on the SNOMED CT hierarchy may need to traverse up and down in both directions.</a:t>
            </a:r>
          </a:p>
        </p:txBody>
      </p:sp>
      <p:pic>
        <p:nvPicPr>
          <p:cNvPr id="8" name="brilliant idea.jpg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00" y="2070539"/>
            <a:ext cx="979166" cy="1178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169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AdobeStock_70171284_NEW.jpg" descr="/Users/kathycoyle/Data/SNOMED/2212 PPT Template/images/AdobeStock_70171284_NEW.jpg"/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4137"/>
            <a:ext cx="6858000" cy="24050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Thank</a:t>
            </a:r>
          </a:p>
          <a:p>
            <a:pPr>
              <a:lnSpc>
                <a:spcPct val="50000"/>
              </a:lnSpc>
            </a:pPr>
            <a:r>
              <a:rPr lang="en-US" sz="4500" dirty="0">
                <a:solidFill>
                  <a:schemeClr val="bg2"/>
                </a:solidFill>
              </a:rPr>
              <a:t>	you!</a:t>
            </a:r>
          </a:p>
        </p:txBody>
      </p:sp>
      <p:sp>
        <p:nvSpPr>
          <p:cNvPr id="15" name="Slide Number Placeholder 3"/>
          <p:cNvSpPr txBox="1">
            <a:spLocks/>
          </p:cNvSpPr>
          <p:nvPr/>
        </p:nvSpPr>
        <p:spPr>
          <a:xfrm>
            <a:off x="6195410" y="4754412"/>
            <a:ext cx="330200" cy="282178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291" rtl="0" eaLnBrk="1" latinLnBrk="0" hangingPunct="1">
              <a:defRPr sz="800" b="0" i="0" kern="120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  <a:lvl2pPr marL="457146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91429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0A3129-E875-6648-A0B3-8ABAE574B041}" type="slidenum">
              <a:rPr lang="en-US" sz="600"/>
              <a:pPr/>
              <a:t>21</a:t>
            </a:fld>
            <a:endParaRPr lang="en-US" sz="6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53410" y="4488082"/>
            <a:ext cx="6172200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"/>
          <p:cNvSpPr txBox="1">
            <a:spLocks/>
          </p:cNvSpPr>
          <p:nvPr/>
        </p:nvSpPr>
        <p:spPr>
          <a:xfrm>
            <a:off x="358173" y="4164232"/>
            <a:ext cx="6257925" cy="31432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400" b="0" i="0" kern="120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2pPr>
            <a:lvl3pPr marL="45720" indent="0" algn="l" defTabSz="457200" rtl="0" eaLnBrk="1" latinLnBrk="0" hangingPunct="1">
              <a:spcBef>
                <a:spcPts val="800"/>
              </a:spcBef>
              <a:buFont typeface="Arial"/>
              <a:buNone/>
              <a:defRPr sz="12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b="0" kern="1200">
                <a:solidFill>
                  <a:schemeClr val="tx1">
                    <a:lumMod val="50000"/>
                  </a:schemeClr>
                </a:solidFill>
                <a:latin typeface="Verdana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Verdana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/>
              <a:t>Please contact Yongsheng Gao | </a:t>
            </a:r>
            <a:r>
              <a:rPr lang="en-US" sz="1050" dirty="0" err="1"/>
              <a:t>yga@snomed.org</a:t>
            </a:r>
            <a:r>
              <a:rPr lang="en-US" sz="1050" dirty="0"/>
              <a:t> for further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28589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Inactive ingredients - modeling and classification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2" y="1685925"/>
            <a:ext cx="6176963" cy="2945548"/>
          </a:xfrm>
        </p:spPr>
        <p:txBody>
          <a:bodyPr/>
          <a:lstStyle/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Patient could be allergic to any substance contained in a product, though it is rarely caused by inactive ingredients.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i="1" dirty="0"/>
              <a:t>Should inactive ingredients be included for classification of these conditions? </a:t>
            </a: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YES,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 err="1"/>
              <a:t>Subsumption</a:t>
            </a:r>
            <a:r>
              <a:rPr lang="en-US" sz="1200" dirty="0"/>
              <a:t> cannot be determined if inactive ingredients are not specified in the model.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As a result, it is not useful that all concepts for allergy/Adverse reaction to products should be siblings</a:t>
            </a:r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YES, if and only if inactive ingredients are modelled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classification of inactive ingredients will be like active ingredients.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unspecified inactive ingredients are ignored by classification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endParaRPr lang="en-US" sz="1200" dirty="0"/>
          </a:p>
          <a:p>
            <a:pPr marL="548640" lvl="1">
              <a:spcBef>
                <a:spcPts val="450"/>
              </a:spcBef>
              <a:buSzPct val="125000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25106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CA7FC8-5D22-F54D-9BF0-081C3284BA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9D2B226-D97F-AA49-A06D-184A0B139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Inactive ingredients - modeling and classification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7FA35-EE65-4540-A6B7-E32C636873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360276"/>
          </a:xfrm>
        </p:spPr>
        <p:txBody>
          <a:bodyPr/>
          <a:lstStyle/>
          <a:p>
            <a:pPr marL="205740">
              <a:spcBef>
                <a:spcPts val="450"/>
              </a:spcBef>
              <a:buSzPct val="125000"/>
            </a:pPr>
            <a:r>
              <a:rPr lang="en-US" sz="1200" i="1" dirty="0"/>
              <a:t>Should inactive ingredients be included for classification of these conditions? </a:t>
            </a:r>
            <a:endParaRPr lang="en-US" sz="1200" dirty="0"/>
          </a:p>
          <a:p>
            <a:pPr marL="342900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NO,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Allergy/Adverse reaction to a single active ingredient product</a:t>
            </a:r>
          </a:p>
          <a:p>
            <a:pPr marL="548640" lvl="1">
              <a:spcBef>
                <a:spcPts val="450"/>
              </a:spcBef>
              <a:buSzPct val="125000"/>
            </a:pPr>
            <a:r>
              <a:rPr lang="en-US" sz="1200" dirty="0"/>
              <a:t>	is like Allergy/Adverse reaction to a substance of this ingredient. </a:t>
            </a:r>
          </a:p>
          <a:p>
            <a:pPr marL="685800" lvl="1" indent="-137160">
              <a:spcBef>
                <a:spcPts val="450"/>
              </a:spcBef>
              <a:buSzPct val="125000"/>
              <a:buFont typeface="Arial"/>
              <a:buChar char="•"/>
            </a:pPr>
            <a:r>
              <a:rPr lang="en-US" sz="1200" dirty="0"/>
              <a:t>The only difference is that one is recorded by product and the other is recorded by substance.</a:t>
            </a:r>
          </a:p>
          <a:p>
            <a:pPr marL="205740">
              <a:spcBef>
                <a:spcPts val="450"/>
              </a:spcBef>
              <a:buSzPct val="125000"/>
            </a:pPr>
            <a:endParaRPr lang="en-US" sz="1200" dirty="0"/>
          </a:p>
          <a:p>
            <a:pPr marL="205740">
              <a:spcBef>
                <a:spcPts val="450"/>
              </a:spcBef>
              <a:buSzPct val="125000"/>
            </a:pPr>
            <a:r>
              <a:rPr lang="en-US" sz="1200" dirty="0"/>
              <a:t>How do we represent a patient who is allergic (or has adverse reaction) to inactive ingredients, though that is rare?</a:t>
            </a:r>
          </a:p>
          <a:p>
            <a:pPr marL="720090" lvl="1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1200" dirty="0"/>
              <a:t>Record allergy/adverse reaction to substance – an inactive ingredient is explicitly represented by a substance </a:t>
            </a:r>
          </a:p>
          <a:p>
            <a:pPr marL="720090" lvl="1" indent="-171450">
              <a:spcBef>
                <a:spcPts val="450"/>
              </a:spcBef>
              <a:buSzPct val="125000"/>
              <a:buFont typeface="Arial" panose="020B0604020202020204" pitchFamily="34" charset="0"/>
              <a:buChar char="•"/>
            </a:pPr>
            <a:r>
              <a:rPr lang="en-US" sz="1200" dirty="0"/>
              <a:t>Record allergy/adverse reaction to product – Implies that it is different from allergy/adverse reaction to substance, e.g. the cause could be inactive ingredient.  However, classification cannot support inactive ingredient(s) that are not modeled.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74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590FAA-92E6-C040-90F1-D19A3B2B96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24C64BB-DEAC-5846-81C2-859A4D507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Model: causative agent as a single substance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EF789E-AEB0-5941-9A31-F1BD5DC6C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4" y="1679998"/>
            <a:ext cx="6433998" cy="235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90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CB90CB-E6A3-2A4E-8750-C315B6A1BC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8CB377-6ED5-654A-8755-AADDBB73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Model: causative agent as a medicinal product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D21F1C6B-0792-4447-896D-F03B88FD82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83" y="1596487"/>
            <a:ext cx="6554958" cy="194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774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293700-750D-9B4D-98AF-64202A6D91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8EB4FB-0838-FF4B-8E31-8B2BB3084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results by role chain approach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9B5CE55-8C46-534E-9A45-E194B136B2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9" y="1651310"/>
            <a:ext cx="5320681" cy="23251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3D4F99-138A-5E47-AE7C-E68804EC7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16" y="4121082"/>
            <a:ext cx="55372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94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031721-B2AA-DC49-BF24-7C0657947C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20D8BD-2E0D-6E47-B675-5C316349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by multiple axioms approach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50839A7A-3909-4549-B5F5-50112E1572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44" y="1542982"/>
            <a:ext cx="5397500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08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AD0C5-B722-9E45-88F6-0A9E97BA21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284D0FA-9D23-2049-ACCC-F2251C8B0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Classification results by multiple axioms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492B11-828F-CB41-B7D5-3FA8066F7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98" y="1822140"/>
            <a:ext cx="6054803" cy="17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5655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33F4C1EC-F9AF-504F-8F22-E57A23E993F3}"/>
    </a:ext>
  </a:extLst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NOMED PPT Template_Jan 2019 STANDARD" id="{00CB4690-D6BF-7246-9FD1-28394FA317BB}" vid="{569B8454-49A9-A949-B6BB-F8A1A70780D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Title slide - horizontal</Template>
  <TotalTime>2230</TotalTime>
  <Words>1213</Words>
  <Application>Microsoft Macintosh PowerPoint</Application>
  <PresentationFormat>Custom</PresentationFormat>
  <Paragraphs>131</Paragraphs>
  <Slides>21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Background</vt:lpstr>
      <vt:lpstr>Inactive ingredients - modeling and classification</vt:lpstr>
      <vt:lpstr>Inactive ingredients - modeling and classification </vt:lpstr>
      <vt:lpstr>Model: causative agent as a single substance</vt:lpstr>
      <vt:lpstr>Model: causative agent as a medicinal product</vt:lpstr>
      <vt:lpstr>Classification results by role chain approach</vt:lpstr>
      <vt:lpstr>Model by multiple axioms approach</vt:lpstr>
      <vt:lpstr>Classification results by multiple axioms</vt:lpstr>
      <vt:lpstr>Pros and Cons of each approach</vt:lpstr>
      <vt:lpstr>Allergy to product with a role</vt:lpstr>
      <vt:lpstr>Allergy to product with a role</vt:lpstr>
      <vt:lpstr>‘Condition of production role’ subsumes ‘condition of substance’ and impact</vt:lpstr>
      <vt:lpstr>Conditions modelled by multiple substances</vt:lpstr>
      <vt:lpstr>PowerPoint Presentation</vt:lpstr>
      <vt:lpstr>Allergy to vaccine modelled by medicinal product  </vt:lpstr>
      <vt:lpstr>Classification result</vt:lpstr>
      <vt:lpstr>An example of hierarchical relationships</vt:lpstr>
      <vt:lpstr>Product role subsumes substance</vt:lpstr>
      <vt:lpstr>In summary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Yongsheng Gao</dc:creator>
  <cp:keywords/>
  <dc:description/>
  <cp:lastModifiedBy>Yongsheng Gao</cp:lastModifiedBy>
  <cp:revision>90</cp:revision>
  <cp:lastPrinted>2013-09-19T15:32:51Z</cp:lastPrinted>
  <dcterms:created xsi:type="dcterms:W3CDTF">2020-03-27T14:13:15Z</dcterms:created>
  <dcterms:modified xsi:type="dcterms:W3CDTF">2020-04-08T18:17:25Z</dcterms:modified>
  <cp:category/>
</cp:coreProperties>
</file>