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302" r:id="rId7"/>
    <p:sldId id="281" r:id="rId8"/>
    <p:sldId id="262" r:id="rId9"/>
    <p:sldId id="295" r:id="rId10"/>
    <p:sldId id="305" r:id="rId11"/>
    <p:sldId id="303" r:id="rId12"/>
    <p:sldId id="306" r:id="rId13"/>
    <p:sldId id="308" r:id="rId14"/>
    <p:sldId id="30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4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19E72-8D10-41EF-BE9E-9C28FE9B60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326BEE-FD87-46CA-AA03-48BCBEA40E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64D3B-1002-4BC7-A6DA-06076FE82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87548-615E-46E0-8A2B-FD497ED45B84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1420C-F799-4830-B9EA-72F93057B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53B8A9-31A1-4423-8C1A-4BB1F121C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E1D6-94DF-4A6E-9430-F5FE66CC5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196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25836-5835-4430-946A-A4DB907DE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97F38B-CCBE-4E5F-8E8B-31AADB94C3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48D89-1A5B-4038-B7C2-9E577B3FC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87548-615E-46E0-8A2B-FD497ED45B84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F843B-8748-483D-A541-D0DA6A4EC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6E700-19D8-4A0C-AC5B-D84675EC9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E1D6-94DF-4A6E-9430-F5FE66CC5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01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1EADC1-DBB9-43CD-9586-B909E36146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4CFA3F-EED3-4DF3-8A20-C4395636CD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00355-552D-495E-B19A-FD2BF9030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87548-615E-46E0-8A2B-FD497ED45B84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24E9E-9D98-4094-8BDD-7B3A64142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27501-7E4C-4FB0-A004-7A6813897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E1D6-94DF-4A6E-9430-F5FE66CC5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724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EFD7-9415-49C9-ACB6-90216822DA3F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26191-C733-472A-BEE2-D0F1B3BC0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81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EFD7-9415-49C9-ACB6-90216822DA3F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26191-C733-472A-BEE2-D0F1B3BC0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137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EFD7-9415-49C9-ACB6-90216822DA3F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26191-C733-472A-BEE2-D0F1B3BC0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664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EFD7-9415-49C9-ACB6-90216822DA3F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26191-C733-472A-BEE2-D0F1B3BC0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748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EFD7-9415-49C9-ACB6-90216822DA3F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26191-C733-472A-BEE2-D0F1B3BC0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652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EFD7-9415-49C9-ACB6-90216822DA3F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26191-C733-472A-BEE2-D0F1B3BC0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21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EFD7-9415-49C9-ACB6-90216822DA3F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26191-C733-472A-BEE2-D0F1B3BC0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272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EFD7-9415-49C9-ACB6-90216822DA3F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26191-C733-472A-BEE2-D0F1B3BC0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117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83FFE-B585-4BE7-ACB0-F472F3127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DF9A5-C8C8-4881-8F6A-8EEC0ED58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064A3-0F12-475B-BC3E-582F913BA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87548-615E-46E0-8A2B-FD497ED45B84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E7F61-BE1A-4934-92D6-81B7E840B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90D66-E2B6-4783-97A1-76CF4E1B0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E1D6-94DF-4A6E-9430-F5FE66CC5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06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EFD7-9415-49C9-ACB6-90216822DA3F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26191-C733-472A-BEE2-D0F1B3BC0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5023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EFD7-9415-49C9-ACB6-90216822DA3F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26191-C733-472A-BEE2-D0F1B3BC0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243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4EFD7-9415-49C9-ACB6-90216822DA3F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26191-C733-472A-BEE2-D0F1B3BC0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238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431AD-FD36-442B-A640-6F36DC1E0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F31BF-AD79-41BC-88D8-DE5E26557D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175FFE-F798-4136-AD88-4AD106D91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87548-615E-46E0-8A2B-FD497ED45B84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13B376-DED4-4D87-BB44-A28806545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0A75A-B568-488C-9786-047C61423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E1D6-94DF-4A6E-9430-F5FE66CC5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785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5AFB0-1469-438F-A1C5-9A93226A4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02C27-AE64-41F4-A95F-7FFFB0944E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9BC4A7-3C38-4A0B-BF0F-8737F4DA1F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E2039E-3680-49EC-B11F-686926D94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87548-615E-46E0-8A2B-FD497ED45B84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7698FD-C971-426C-B33C-48F253550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198D4E-DD49-4674-B506-6032FB016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E1D6-94DF-4A6E-9430-F5FE66CC5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83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68228-500E-4BF6-BEC6-75DD8FE79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F8C5E-66E0-446B-9935-486290C8D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CC7B41-C1E2-4615-A8B9-C9F2A628D6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70E993-3DDC-4E70-9B32-8DA511A236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317CEB-D771-4CA5-AF36-251250A82B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74C0CD-9947-4B90-B389-EC594C29B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87548-615E-46E0-8A2B-FD497ED45B84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4AB021-9679-4982-91F0-EF0910940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8F2D47-1C42-48E1-BAAA-1A36DB960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E1D6-94DF-4A6E-9430-F5FE66CC5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484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E8B0E-FB10-4517-8DD3-AA9E0CCAB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C601E2-82D1-4886-9152-868C34EEC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87548-615E-46E0-8A2B-FD497ED45B84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C7D254-568E-456A-AAA7-7189F22BB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4E1932-2CFB-405F-8CB8-0AE242677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E1D6-94DF-4A6E-9430-F5FE66CC5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240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C14833-F83D-4683-BC1F-E0BEB8CF7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87548-615E-46E0-8A2B-FD497ED45B84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139823-8553-478E-AC7C-0F84BF19A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7D538-C505-42D7-868D-3A6464C0A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E1D6-94DF-4A6E-9430-F5FE66CC5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273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33130-E417-40B4-B96A-43B34A550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0FC49-FD6B-4F4C-BE6C-07FEB8103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F8FAFA-4FC9-477D-B600-509862B99F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C7592A-9C4B-4CAD-AAEA-F612C26B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87548-615E-46E0-8A2B-FD497ED45B84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013512-8D49-42D5-87DB-E966F3932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751A96-D21B-4336-8074-C2383863E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E1D6-94DF-4A6E-9430-F5FE66CC5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677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5185E-52D9-44E2-9EF6-D3E33B572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3EC44D-2FA3-4F61-A2DE-E0173AE6FA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96ED78-F12F-4C44-9814-A1AEFC2318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F3EFAA-5A87-481F-BC50-A2EAC03D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87548-615E-46E0-8A2B-FD497ED45B84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53167-D022-424F-9854-060024E53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76ADA4-456B-43D4-A3ED-DF3A1B7CA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E1D6-94DF-4A6E-9430-F5FE66CC5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81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55A05A-D9F6-4000-AAA1-772FBB314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700F1A-1C22-474A-BA13-7F6411A963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08DA5-CECF-4907-88CD-FE4007D35B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87548-615E-46E0-8A2B-FD497ED45B84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B51A3-09DF-4134-837C-590770B12D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1FA1B-1117-4267-AE60-BF1CC50FCB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EE1D6-94DF-4A6E-9430-F5FE66CC5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798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4EFD7-9415-49C9-ACB6-90216822DA3F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26191-C733-472A-BEE2-D0F1B3BC0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956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EB3E0-0681-4CC1-AFE3-F33DBBD1999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Allergen components </a:t>
            </a:r>
          </a:p>
        </p:txBody>
      </p:sp>
    </p:spTree>
    <p:extLst>
      <p:ext uri="{BB962C8B-B14F-4D97-AF65-F5344CB8AC3E}">
        <p14:creationId xmlns:p14="http://schemas.microsoft.com/office/powerpoint/2010/main" val="4283224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2CC28-7DC1-4DC6-AF9A-B7CF92BB1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Pet allergens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6E4B6EF-E13A-4929-9BD3-12A78D20B7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24682" y="1860259"/>
            <a:ext cx="3323186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397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1692C-6142-4A25-AFF9-16E26393A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Potential representation of allergenic materials in SNOMED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E202D4-307C-406F-A15F-8DCA04CADD16}"/>
              </a:ext>
            </a:extLst>
          </p:cNvPr>
          <p:cNvSpPr/>
          <p:nvPr/>
        </p:nvSpPr>
        <p:spPr>
          <a:xfrm>
            <a:off x="609600" y="1858161"/>
            <a:ext cx="1795244" cy="5956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Organism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0DC377-CCAB-45B2-82FE-A29DB4D48E9D}"/>
              </a:ext>
            </a:extLst>
          </p:cNvPr>
          <p:cNvSpPr/>
          <p:nvPr/>
        </p:nvSpPr>
        <p:spPr>
          <a:xfrm>
            <a:off x="5974218" y="1841333"/>
            <a:ext cx="1795244" cy="5956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Allergen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7464F6-8AE3-4D06-B911-6ED069F9DDBE}"/>
              </a:ext>
            </a:extLst>
          </p:cNvPr>
          <p:cNvSpPr/>
          <p:nvPr/>
        </p:nvSpPr>
        <p:spPr>
          <a:xfrm>
            <a:off x="8815431" y="1841334"/>
            <a:ext cx="1795244" cy="5956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Example allergen components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B0AB9D-7D79-4902-AA4C-9E13CCBE2B7B}"/>
              </a:ext>
            </a:extLst>
          </p:cNvPr>
          <p:cNvSpPr txBox="1"/>
          <p:nvPr/>
        </p:nvSpPr>
        <p:spPr>
          <a:xfrm>
            <a:off x="729031" y="2723458"/>
            <a:ext cx="17952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448169003 |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catus</a:t>
            </a:r>
            <a:r>
              <a:rPr lang="en-US" dirty="0"/>
              <a:t> (organism)|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CF9551-FF51-4E4E-A7C9-2606899099B7}"/>
              </a:ext>
            </a:extLst>
          </p:cNvPr>
          <p:cNvSpPr txBox="1"/>
          <p:nvPr/>
        </p:nvSpPr>
        <p:spPr>
          <a:xfrm>
            <a:off x="8411250" y="2731425"/>
            <a:ext cx="30517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Fel d1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Fel d2 (aka 412140006 |Cat serum albumin (substance)|</a:t>
            </a:r>
          </a:p>
          <a:p>
            <a:r>
              <a:rPr lang="en-US" dirty="0"/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FB847E-AAA9-4F4C-BB94-629478713501}"/>
              </a:ext>
            </a:extLst>
          </p:cNvPr>
          <p:cNvSpPr txBox="1"/>
          <p:nvPr/>
        </p:nvSpPr>
        <p:spPr>
          <a:xfrm>
            <a:off x="5663216" y="2652041"/>
            <a:ext cx="24172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412140006 |Cat serum albumin (substance)|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Cat sebaceous gland protein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Cat urine protein</a:t>
            </a:r>
          </a:p>
          <a:p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BA3F7DB-6192-4941-92A9-C78272EC2F6F}"/>
              </a:ext>
            </a:extLst>
          </p:cNvPr>
          <p:cNvCxnSpPr>
            <a:stCxn id="5" idx="3"/>
            <a:endCxn id="8" idx="1"/>
          </p:cNvCxnSpPr>
          <p:nvPr/>
        </p:nvCxnSpPr>
        <p:spPr>
          <a:xfrm>
            <a:off x="7769462" y="2139143"/>
            <a:ext cx="104596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1FBF67E-BDE6-A44D-A26E-1B856E41AFFF}"/>
              </a:ext>
            </a:extLst>
          </p:cNvPr>
          <p:cNvSpPr txBox="1"/>
          <p:nvPr/>
        </p:nvSpPr>
        <p:spPr>
          <a:xfrm>
            <a:off x="729031" y="4856623"/>
            <a:ext cx="17952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264401009 |</a:t>
            </a:r>
            <a:r>
              <a:rPr lang="en-US" dirty="0" err="1"/>
              <a:t>Dermatophagoides</a:t>
            </a:r>
            <a:r>
              <a:rPr lang="en-US" dirty="0"/>
              <a:t> </a:t>
            </a:r>
            <a:r>
              <a:rPr lang="en-US" dirty="0" err="1"/>
              <a:t>pteronyssinus</a:t>
            </a:r>
            <a:r>
              <a:rPr lang="en-US" dirty="0"/>
              <a:t> (organism)|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49CE3B-DBAB-8B4F-852C-81777EBABDA5}"/>
              </a:ext>
            </a:extLst>
          </p:cNvPr>
          <p:cNvSpPr txBox="1"/>
          <p:nvPr/>
        </p:nvSpPr>
        <p:spPr>
          <a:xfrm>
            <a:off x="5621775" y="4856623"/>
            <a:ext cx="2458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720687003 |Dust mite protein (substance)|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4B01D2-A7BC-764F-8FE7-AF46A8C0DBCE}"/>
              </a:ext>
            </a:extLst>
          </p:cNvPr>
          <p:cNvSpPr txBox="1"/>
          <p:nvPr/>
        </p:nvSpPr>
        <p:spPr>
          <a:xfrm>
            <a:off x="8411250" y="4856623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Der p1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6B0BC5D-6C6D-1A47-8CE2-3CF28E971BB5}"/>
              </a:ext>
            </a:extLst>
          </p:cNvPr>
          <p:cNvSpPr/>
          <p:nvPr/>
        </p:nvSpPr>
        <p:spPr>
          <a:xfrm>
            <a:off x="3302466" y="1858161"/>
            <a:ext cx="1795244" cy="5956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Source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392D7C-5DBC-4A47-A7C7-56F833898DB5}"/>
              </a:ext>
            </a:extLst>
          </p:cNvPr>
          <p:cNvSpPr txBox="1"/>
          <p:nvPr/>
        </p:nvSpPr>
        <p:spPr>
          <a:xfrm>
            <a:off x="3298892" y="4856623"/>
            <a:ext cx="1629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Dust mite feces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90EBD9-5388-124E-BEAF-0AB834410161}"/>
              </a:ext>
            </a:extLst>
          </p:cNvPr>
          <p:cNvSpPr txBox="1"/>
          <p:nvPr/>
        </p:nvSpPr>
        <p:spPr>
          <a:xfrm>
            <a:off x="3287855" y="2723458"/>
            <a:ext cx="1485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260152009 |Cat dander (substance)|</a:t>
            </a:r>
          </a:p>
          <a:p>
            <a:endParaRPr lang="en-US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35E266E-880A-7C49-BE7F-EB47C0E51289}"/>
              </a:ext>
            </a:extLst>
          </p:cNvPr>
          <p:cNvCxnSpPr>
            <a:stCxn id="4" idx="3"/>
            <a:endCxn id="27" idx="1"/>
          </p:cNvCxnSpPr>
          <p:nvPr/>
        </p:nvCxnSpPr>
        <p:spPr>
          <a:xfrm>
            <a:off x="2404844" y="2155971"/>
            <a:ext cx="8976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D5F8CC2-FA95-F34A-AD3E-7801DA4A93C3}"/>
              </a:ext>
            </a:extLst>
          </p:cNvPr>
          <p:cNvCxnSpPr>
            <a:stCxn id="27" idx="3"/>
            <a:endCxn id="5" idx="1"/>
          </p:cNvCxnSpPr>
          <p:nvPr/>
        </p:nvCxnSpPr>
        <p:spPr>
          <a:xfrm flipV="1">
            <a:off x="5097710" y="2139143"/>
            <a:ext cx="876508" cy="16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8938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514B8-7278-4A03-85D2-63DA80DA7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allergen hierarchies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46F3E46-EE4C-4406-A793-A482D2FA96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842439"/>
            <a:ext cx="2533333" cy="20952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4528BE-C1A5-4C86-B71F-41534A5164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2190" y="1659260"/>
            <a:ext cx="3457143" cy="18952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45CB23-38EC-4565-8549-4785716F9F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8591" y="1842439"/>
            <a:ext cx="4523809" cy="3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707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2BD4B-EB9F-3E4F-A395-F0CABC478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allergen components to consider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44BC97-66F5-B648-9AD5-A91A43F794A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Peanut</a:t>
            </a:r>
          </a:p>
          <a:p>
            <a:pPr lvl="1"/>
            <a:r>
              <a:rPr lang="en-US" dirty="0"/>
              <a:t>Ara h1, 2, 3, 6, 8, 9</a:t>
            </a:r>
          </a:p>
          <a:p>
            <a:r>
              <a:rPr lang="en-US" dirty="0"/>
              <a:t>Milk</a:t>
            </a:r>
          </a:p>
          <a:p>
            <a:pPr lvl="1"/>
            <a:r>
              <a:rPr lang="en-US" dirty="0"/>
              <a:t>Bos d 4 (Alpha-lactalbumin)</a:t>
            </a:r>
          </a:p>
          <a:p>
            <a:pPr lvl="1"/>
            <a:r>
              <a:rPr lang="en-US" dirty="0"/>
              <a:t>Bos d 5 (Beta-lactoglobulin)</a:t>
            </a:r>
          </a:p>
          <a:p>
            <a:pPr lvl="1"/>
            <a:r>
              <a:rPr lang="en-US" dirty="0"/>
              <a:t>Bos d 6 (Bovine serum albumin) </a:t>
            </a:r>
          </a:p>
          <a:p>
            <a:pPr lvl="1"/>
            <a:r>
              <a:rPr lang="en-US" dirty="0"/>
              <a:t>Bos d 8 (Casein)</a:t>
            </a:r>
          </a:p>
          <a:p>
            <a:r>
              <a:rPr lang="en-US" dirty="0"/>
              <a:t>Egg</a:t>
            </a:r>
          </a:p>
          <a:p>
            <a:pPr lvl="1"/>
            <a:r>
              <a:rPr lang="en-US" dirty="0"/>
              <a:t>Ovomucoid (</a:t>
            </a:r>
            <a:r>
              <a:rPr lang="en-US" dirty="0" err="1"/>
              <a:t>nGal</a:t>
            </a:r>
            <a:r>
              <a:rPr lang="en-US" dirty="0"/>
              <a:t> d 1)</a:t>
            </a:r>
          </a:p>
          <a:p>
            <a:pPr lvl="1"/>
            <a:r>
              <a:rPr lang="en-US" dirty="0" err="1"/>
              <a:t>fOvalbumin</a:t>
            </a:r>
            <a:r>
              <a:rPr lang="en-US" dirty="0"/>
              <a:t> (</a:t>
            </a:r>
            <a:r>
              <a:rPr lang="en-US" dirty="0" err="1"/>
              <a:t>nGal</a:t>
            </a:r>
            <a:r>
              <a:rPr lang="en-US" dirty="0"/>
              <a:t> d 2)</a:t>
            </a:r>
          </a:p>
          <a:p>
            <a:pPr lvl="1"/>
            <a:r>
              <a:rPr lang="en-US" dirty="0"/>
              <a:t>Conalbumin (</a:t>
            </a:r>
            <a:r>
              <a:rPr lang="en-US" dirty="0" err="1"/>
              <a:t>nGal</a:t>
            </a:r>
            <a:r>
              <a:rPr lang="en-US" dirty="0"/>
              <a:t> d 3)</a:t>
            </a:r>
          </a:p>
          <a:p>
            <a:pPr lvl="1"/>
            <a:r>
              <a:rPr lang="en-US" dirty="0"/>
              <a:t>Lysozyme (</a:t>
            </a:r>
            <a:r>
              <a:rPr lang="en-US" dirty="0" err="1"/>
              <a:t>nGal</a:t>
            </a:r>
            <a:r>
              <a:rPr lang="en-US" dirty="0"/>
              <a:t> d 4)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FBFF38-71E0-394F-992A-FC67E27C06E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Cat</a:t>
            </a:r>
          </a:p>
          <a:p>
            <a:pPr lvl="1"/>
            <a:r>
              <a:rPr lang="en-US" dirty="0"/>
              <a:t>Fel d 1 </a:t>
            </a:r>
          </a:p>
          <a:p>
            <a:pPr lvl="1"/>
            <a:r>
              <a:rPr lang="en-US" dirty="0"/>
              <a:t>Fel d 2 </a:t>
            </a:r>
          </a:p>
          <a:p>
            <a:pPr lvl="1"/>
            <a:r>
              <a:rPr lang="en-US" dirty="0"/>
              <a:t>Fel d 4</a:t>
            </a:r>
          </a:p>
          <a:p>
            <a:r>
              <a:rPr lang="en-US" dirty="0"/>
              <a:t>Dog</a:t>
            </a:r>
          </a:p>
          <a:p>
            <a:pPr lvl="1"/>
            <a:r>
              <a:rPr lang="en-US" dirty="0"/>
              <a:t>Can f 1</a:t>
            </a:r>
          </a:p>
          <a:p>
            <a:pPr lvl="1"/>
            <a:r>
              <a:rPr lang="en-US" dirty="0"/>
              <a:t>Can f 2</a:t>
            </a:r>
          </a:p>
          <a:p>
            <a:pPr lvl="1"/>
            <a:r>
              <a:rPr lang="en-US" dirty="0"/>
              <a:t>Can f 5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49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Basis of allergen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Allergens derived from plant and animal sources consist of multiple distinct proteins.</a:t>
            </a:r>
          </a:p>
          <a:p>
            <a:r>
              <a:rPr lang="en-US" dirty="0"/>
              <a:t>Testing for specific IgE against whole allergen extracts can identify binding to one or more of these protein antigens but not which ones(s)</a:t>
            </a:r>
          </a:p>
          <a:p>
            <a:r>
              <a:rPr lang="en-US" dirty="0"/>
              <a:t>Protein allergens from a single species may have homology (similar structures) with proteins from closely related or unrelated species leading to cross reactivity</a:t>
            </a:r>
          </a:p>
          <a:p>
            <a:r>
              <a:rPr lang="en-US" dirty="0"/>
              <a:t>Allergenicity in large part determined by protein stability with proteins that are easily denatured by heat or digestive enzymes generally resulting in tolerance or milder symptoms than stable proteins</a:t>
            </a:r>
          </a:p>
          <a:p>
            <a:r>
              <a:rPr lang="en-US" dirty="0"/>
              <a:t>Persistence of allergic symptoms is associated with specific protein allergens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436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are allergen components important?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Particularly for food allergic individuals allergen components are related to:</a:t>
            </a:r>
          </a:p>
          <a:p>
            <a:r>
              <a:rPr lang="en-US" dirty="0"/>
              <a:t>Potential severity of an allergic reaction</a:t>
            </a:r>
          </a:p>
          <a:p>
            <a:r>
              <a:rPr lang="en-US" dirty="0"/>
              <a:t>Persistence of the allergy past childhood</a:t>
            </a:r>
          </a:p>
          <a:p>
            <a:r>
              <a:rPr lang="en-US" dirty="0"/>
              <a:t>Whether an individual may be able to tolerate the food they are allergic to if heated</a:t>
            </a:r>
          </a:p>
          <a:p>
            <a:r>
              <a:rPr lang="en-US" dirty="0"/>
              <a:t>Whether an individual may react to other foods or other plant or animal-derived allergens</a:t>
            </a:r>
          </a:p>
        </p:txBody>
      </p:sp>
    </p:spTree>
    <p:extLst>
      <p:ext uri="{BB962C8B-B14F-4D97-AF65-F5344CB8AC3E}">
        <p14:creationId xmlns:p14="http://schemas.microsoft.com/office/powerpoint/2010/main" val="3230076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Allergen Nomenclature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3 letters of genus</a:t>
            </a:r>
          </a:p>
          <a:p>
            <a:r>
              <a:rPr lang="en-US" dirty="0"/>
              <a:t>first letter of species</a:t>
            </a:r>
          </a:p>
          <a:p>
            <a:r>
              <a:rPr lang="en-US" dirty="0"/>
              <a:t>Number usually representing order in which discovered</a:t>
            </a:r>
          </a:p>
          <a:p>
            <a:r>
              <a:rPr lang="en-US" dirty="0"/>
              <a:t>Example Bet v 1</a:t>
            </a:r>
          </a:p>
          <a:p>
            <a:pPr lvl="1"/>
            <a:r>
              <a:rPr lang="en-US" dirty="0"/>
              <a:t>First allergen component discovered for Betula vericossa (Birch tree pollen).</a:t>
            </a:r>
          </a:p>
        </p:txBody>
      </p:sp>
    </p:spTree>
    <p:extLst>
      <p:ext uri="{BB962C8B-B14F-4D97-AF65-F5344CB8AC3E}">
        <p14:creationId xmlns:p14="http://schemas.microsoft.com/office/powerpoint/2010/main" val="3508347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6"/>
          <p:cNvSpPr txBox="1">
            <a:spLocks noChangeArrowheads="1"/>
          </p:cNvSpPr>
          <p:nvPr/>
        </p:nvSpPr>
        <p:spPr bwMode="auto">
          <a:xfrm>
            <a:off x="1800225" y="1689100"/>
            <a:ext cx="4079875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i="1" dirty="0">
                <a:solidFill>
                  <a:srgbClr val="0070C0"/>
                </a:solidFill>
                <a:latin typeface="Calibri" pitchFamily="34" charset="0"/>
              </a:rPr>
              <a:t>PR-10 protein, Bet v1 homologue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</a:rPr>
              <a:t> A heat labile protein, cooked foods are often tolerated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</a:rPr>
              <a:t> Often associated with local symptoms such as oral allergy syndrome (OAS)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</a:rPr>
              <a:t> Often associated with allergic reactions to fruit and vegetables in northern Europe</a:t>
            </a:r>
          </a:p>
          <a:p>
            <a:endParaRPr lang="en-US" sz="1200" dirty="0">
              <a:solidFill>
                <a:prstClr val="black"/>
              </a:solidFill>
              <a:latin typeface="Calibri" pitchFamily="34" charset="0"/>
            </a:endParaRPr>
          </a:p>
          <a:p>
            <a:r>
              <a:rPr lang="en-US" sz="1200" b="1" i="1" dirty="0">
                <a:solidFill>
                  <a:srgbClr val="C00000"/>
                </a:solidFill>
                <a:latin typeface="Calibri" pitchFamily="34" charset="0"/>
              </a:rPr>
              <a:t>LTP (non-specific Lipid Transfer Protein, </a:t>
            </a:r>
            <a:r>
              <a:rPr lang="en-US" sz="1200" b="1" i="1" dirty="0" err="1">
                <a:solidFill>
                  <a:srgbClr val="C00000"/>
                </a:solidFill>
                <a:latin typeface="Calibri" pitchFamily="34" charset="0"/>
              </a:rPr>
              <a:t>nsLTP</a:t>
            </a:r>
            <a:r>
              <a:rPr lang="en-US" sz="1200" b="1" i="1" dirty="0">
                <a:solidFill>
                  <a:srgbClr val="C00000"/>
                </a:solidFill>
                <a:latin typeface="Calibri" pitchFamily="34" charset="0"/>
              </a:rPr>
              <a:t>)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</a:rPr>
              <a:t> A protein stable to heat and digestion causing reactions also to cooked foods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</a:rPr>
              <a:t> Often associated with systemic and more sever reactions in addition to OAS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</a:rPr>
              <a:t> Often associated with allergic reactions to fruit and vegetables in southern Europe</a:t>
            </a:r>
          </a:p>
          <a:p>
            <a:endParaRPr lang="en-US" sz="1200" dirty="0">
              <a:solidFill>
                <a:prstClr val="black"/>
              </a:solidFill>
              <a:latin typeface="Calibri" pitchFamily="34" charset="0"/>
            </a:endParaRPr>
          </a:p>
          <a:p>
            <a:r>
              <a:rPr lang="en-US" sz="1200" b="1" i="1" dirty="0">
                <a:solidFill>
                  <a:srgbClr val="00B050"/>
                </a:solidFill>
                <a:latin typeface="Calibri" pitchFamily="34" charset="0"/>
              </a:rPr>
              <a:t>Profilin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</a:rPr>
              <a:t> Seldom associated with clinical symptoms but may cause demonstrable or even severe reactions in a small minority of patients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</a:pPr>
            <a:endParaRPr lang="en-US" sz="1200" dirty="0">
              <a:solidFill>
                <a:prstClr val="black"/>
              </a:solidFill>
              <a:latin typeface="Calibri" pitchFamily="34" charset="0"/>
            </a:endParaRPr>
          </a:p>
          <a:p>
            <a:r>
              <a:rPr lang="en-US" sz="1200" b="1" i="1" dirty="0">
                <a:solidFill>
                  <a:srgbClr val="CC0099"/>
                </a:solidFill>
                <a:latin typeface="Calibri" pitchFamily="34" charset="0"/>
              </a:rPr>
              <a:t>Storage Protein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</a:rPr>
              <a:t> Protein found in seeds serving as source material during the growth of a new plant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</a:rPr>
              <a:t> Often stable and heat-resistant proteins causing reactions also to cooked foods</a:t>
            </a:r>
          </a:p>
          <a:p>
            <a:endParaRPr lang="en-US" sz="12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30962" y="1690687"/>
            <a:ext cx="3960813" cy="4892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i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CCD (cross-reactive carbohydrate determinants)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 Seldom associated with clinical symptoms but may cause demonstrable or even severe reactions in a small minority of patients</a:t>
            </a:r>
          </a:p>
          <a:p>
            <a:pPr>
              <a:defRPr/>
            </a:pPr>
            <a:endParaRPr lang="en-US" sz="1200" b="1" i="1" dirty="0">
              <a:solidFill>
                <a:srgbClr val="00B0F0"/>
              </a:solidFill>
              <a:latin typeface="Calibri"/>
            </a:endParaRPr>
          </a:p>
          <a:p>
            <a:pPr>
              <a:defRPr/>
            </a:pPr>
            <a:r>
              <a:rPr lang="en-US" sz="1200" b="1" i="1" dirty="0" err="1">
                <a:solidFill>
                  <a:srgbClr val="00B0F0"/>
                </a:solidFill>
                <a:latin typeface="Calibri"/>
              </a:rPr>
              <a:t>Lipocalcin</a:t>
            </a:r>
            <a:endParaRPr lang="en-US" sz="1200" b="1" i="1" dirty="0">
              <a:solidFill>
                <a:srgbClr val="00B0F0"/>
              </a:solidFill>
              <a:latin typeface="Calibri"/>
            </a:endParaRPr>
          </a:p>
          <a:p>
            <a:pPr>
              <a:buClr>
                <a:srgbClr val="0070C0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 Very stable proteins; allergen components displaying limited cross-reactivity between species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1200" b="1" i="1" dirty="0" err="1">
                <a:solidFill>
                  <a:srgbClr val="EEECE1">
                    <a:lumMod val="50000"/>
                  </a:srgbClr>
                </a:solidFill>
                <a:latin typeface="Calibri"/>
              </a:rPr>
              <a:t>Parvalbumin</a:t>
            </a:r>
            <a:endParaRPr lang="en-US" sz="1200" b="1" i="1" dirty="0">
              <a:solidFill>
                <a:srgbClr val="EEECE1">
                  <a:lumMod val="50000"/>
                </a:srgbClr>
              </a:solidFill>
              <a:latin typeface="Calibri"/>
            </a:endParaRPr>
          </a:p>
          <a:p>
            <a:pPr>
              <a:buClr>
                <a:srgbClr val="0070C0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 A major allergen in fish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 A marker for cross-reactivity among different species of fish and amphibians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 A protein stable to heat and digestion causing reactions also to cooked foods</a:t>
            </a:r>
          </a:p>
          <a:p>
            <a:pPr>
              <a:buClr>
                <a:srgbClr val="0070C0"/>
              </a:buClr>
              <a:defRPr/>
            </a:pPr>
            <a:endParaRPr lang="en-US" sz="12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1200" b="1" i="1" dirty="0">
                <a:solidFill>
                  <a:srgbClr val="008080"/>
                </a:solidFill>
                <a:latin typeface="Calibri"/>
              </a:rPr>
              <a:t>Serum albumin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 A common protein present in different species of fish and amphibians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 A protein stable to heat and digestion causing reactions also to cooked foods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US" sz="1200" b="1" i="1" dirty="0" err="1">
                <a:solidFill>
                  <a:prstClr val="black"/>
                </a:solidFill>
                <a:latin typeface="Calibri"/>
              </a:rPr>
              <a:t>Tropomyosin</a:t>
            </a:r>
            <a:endParaRPr lang="en-US" sz="1200" b="1" i="1" dirty="0">
              <a:solidFill>
                <a:prstClr val="black"/>
              </a:solidFill>
              <a:latin typeface="Calibri"/>
            </a:endParaRPr>
          </a:p>
          <a:p>
            <a:pPr>
              <a:buClr>
                <a:srgbClr val="0070C0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 An </a:t>
            </a:r>
            <a:r>
              <a:rPr lang="en-US" sz="1200" dirty="0" err="1">
                <a:solidFill>
                  <a:prstClr val="black"/>
                </a:solidFill>
                <a:latin typeface="Calibri"/>
              </a:rPr>
              <a:t>actin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-binding protein in muscle fibers</a:t>
            </a:r>
          </a:p>
          <a:p>
            <a:pPr>
              <a:buClr>
                <a:srgbClr val="0070C0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 A marker for cross-reactivity between crustaceans, mites, and cockroaches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2AD526-B008-42AE-A114-F7BBBC3B8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Major Plant and Animal -Derived Protein Allergen Classes- </a:t>
            </a:r>
            <a:r>
              <a:rPr lang="en-US" dirty="0" err="1"/>
              <a:t>Panallergens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41922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Major Animal-Derived Protein Allergen Classes- Panallergens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81200" y="1600200"/>
          <a:ext cx="7772400" cy="4495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2428">
                <a:tc>
                  <a:txBody>
                    <a:bodyPr/>
                    <a:lstStyle/>
                    <a:p>
                      <a:r>
                        <a:rPr lang="en-US" sz="1400" dirty="0"/>
                        <a:t>Protein family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Examples of animal-derived allergen sources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8408">
                <a:tc>
                  <a:txBody>
                    <a:bodyPr/>
                    <a:lstStyle/>
                    <a:p>
                      <a:r>
                        <a:rPr lang="en-US" sz="1400" dirty="0" err="1"/>
                        <a:t>Lipocalin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Bla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 4 (</a:t>
                      </a:r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german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cockroach)</a:t>
                      </a:r>
                    </a:p>
                    <a:p>
                      <a:pPr lvl="1"/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Bos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 2 (cow)</a:t>
                      </a:r>
                    </a:p>
                    <a:p>
                      <a:pPr lvl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 f 1 (cat)</a:t>
                      </a:r>
                    </a:p>
                    <a:p>
                      <a:pPr lvl="1"/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Fel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 4 (cat)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3081">
                <a:tc>
                  <a:txBody>
                    <a:bodyPr/>
                    <a:lstStyle/>
                    <a:p>
                      <a:r>
                        <a:rPr lang="en-US" sz="1400" dirty="0" err="1"/>
                        <a:t>Parvalabumin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Gad c 1 (cod)</a:t>
                      </a:r>
                    </a:p>
                    <a:p>
                      <a:pPr lvl="1"/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Cyp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 1 (carp)</a:t>
                      </a:r>
                    </a:p>
                    <a:p>
                      <a:pPr lvl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Hip h 1 (halibut)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3081">
                <a:tc>
                  <a:txBody>
                    <a:bodyPr/>
                    <a:lstStyle/>
                    <a:p>
                      <a:r>
                        <a:rPr lang="en-US" sz="1400" dirty="0"/>
                        <a:t>Serum albumin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Fel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 2 (cat)</a:t>
                      </a:r>
                    </a:p>
                    <a:p>
                      <a:pPr lvl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Gal d 5 (chicken)</a:t>
                      </a:r>
                    </a:p>
                    <a:p>
                      <a:pPr lvl="1"/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Bos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 6 (cow)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3081">
                <a:tc>
                  <a:txBody>
                    <a:bodyPr/>
                    <a:lstStyle/>
                    <a:p>
                      <a:r>
                        <a:rPr lang="en-US" sz="1400" dirty="0" err="1"/>
                        <a:t>Tropomysin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Der p 10 (house dust mite)</a:t>
                      </a:r>
                    </a:p>
                    <a:p>
                      <a:pPr lvl="1"/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Cra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 1 (shrimp)</a:t>
                      </a:r>
                    </a:p>
                    <a:p>
                      <a:pPr lvl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 a 7 (cockroach)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6213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Major Plant-Derived Protein Allergen Classes- Panallergens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1" y="1600200"/>
            <a:ext cx="8382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1258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3" descr="eggs copy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0300" y="2479676"/>
            <a:ext cx="22479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862139" y="1338263"/>
            <a:ext cx="3559175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rgbClr val="8064A2">
                    <a:lumMod val="85000"/>
                    <a:lumOff val="15000"/>
                  </a:srgbClr>
                </a:solidFill>
                <a:latin typeface="Calibri"/>
              </a:rPr>
              <a:t>With case history of Hen’s Egg Allergy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51425" y="1577975"/>
            <a:ext cx="4332288" cy="203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8064A2">
                    <a:lumMod val="85000"/>
                    <a:lumOff val="15000"/>
                  </a:srgbClr>
                </a:solidFill>
                <a:latin typeface="Calibri"/>
              </a:rPr>
              <a:t>f1 Egg White</a:t>
            </a:r>
          </a:p>
          <a:p>
            <a:pPr algn="ctr">
              <a:defRPr/>
            </a:pPr>
            <a:r>
              <a:rPr lang="en-US" dirty="0">
                <a:solidFill>
                  <a:srgbClr val="8064A2">
                    <a:lumMod val="85000"/>
                    <a:lumOff val="15000"/>
                  </a:srgbClr>
                </a:solidFill>
                <a:latin typeface="Calibri"/>
              </a:rPr>
              <a:t>Positive</a:t>
            </a:r>
          </a:p>
          <a:p>
            <a:pPr algn="ctr">
              <a:defRPr/>
            </a:pPr>
            <a:endParaRPr lang="en-US" dirty="0">
              <a:solidFill>
                <a:srgbClr val="8064A2">
                  <a:lumMod val="85000"/>
                  <a:lumOff val="15000"/>
                </a:srgbClr>
              </a:solidFill>
              <a:latin typeface="Calibri"/>
            </a:endParaRPr>
          </a:p>
          <a:p>
            <a:pPr algn="ctr">
              <a:defRPr/>
            </a:pPr>
            <a:endParaRPr lang="en-US" dirty="0">
              <a:solidFill>
                <a:srgbClr val="8064A2">
                  <a:lumMod val="85000"/>
                  <a:lumOff val="15000"/>
                </a:srgbClr>
              </a:solidFill>
              <a:latin typeface="Calibri"/>
            </a:endParaRPr>
          </a:p>
          <a:p>
            <a:pPr algn="ctr">
              <a:defRPr/>
            </a:pPr>
            <a:endParaRPr lang="en-US" dirty="0">
              <a:solidFill>
                <a:srgbClr val="8064A2">
                  <a:lumMod val="85000"/>
                  <a:lumOff val="15000"/>
                </a:srgbClr>
              </a:solidFill>
              <a:latin typeface="Calibri"/>
            </a:endParaRPr>
          </a:p>
          <a:p>
            <a:pPr algn="ctr">
              <a:defRPr/>
            </a:pPr>
            <a:r>
              <a:rPr lang="en-US" dirty="0">
                <a:solidFill>
                  <a:srgbClr val="8064A2">
                    <a:lumMod val="85000"/>
                    <a:lumOff val="15000"/>
                  </a:srgbClr>
                </a:solidFill>
                <a:latin typeface="Calibri"/>
              </a:rPr>
              <a:t>f233 </a:t>
            </a:r>
            <a:r>
              <a:rPr lang="en-US" dirty="0" err="1">
                <a:solidFill>
                  <a:srgbClr val="8064A2">
                    <a:lumMod val="85000"/>
                    <a:lumOff val="15000"/>
                  </a:srgbClr>
                </a:solidFill>
                <a:latin typeface="Calibri"/>
              </a:rPr>
              <a:t>Ovomucoid</a:t>
            </a:r>
            <a:r>
              <a:rPr lang="en-US" dirty="0">
                <a:solidFill>
                  <a:srgbClr val="8064A2">
                    <a:lumMod val="85000"/>
                    <a:lumOff val="15000"/>
                  </a:srgbClr>
                </a:solidFill>
                <a:latin typeface="Calibri"/>
              </a:rPr>
              <a:t> Component</a:t>
            </a:r>
          </a:p>
          <a:p>
            <a:pPr algn="ctr">
              <a:defRPr/>
            </a:pPr>
            <a:endParaRPr lang="en-US" dirty="0">
              <a:solidFill>
                <a:srgbClr val="8064A2">
                  <a:lumMod val="85000"/>
                  <a:lumOff val="15000"/>
                </a:srgbClr>
              </a:solidFill>
              <a:latin typeface="Calibri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6912769" y="2558256"/>
            <a:ext cx="609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46689" y="3995738"/>
            <a:ext cx="5062537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8064A2">
                    <a:lumMod val="85000"/>
                    <a:lumOff val="15000"/>
                  </a:srgbClr>
                </a:solidFill>
                <a:latin typeface="Calibri"/>
              </a:rPr>
              <a:t>Negative			Positive</a:t>
            </a:r>
          </a:p>
          <a:p>
            <a:pPr>
              <a:defRPr/>
            </a:pPr>
            <a:r>
              <a:rPr lang="en-US" dirty="0">
                <a:solidFill>
                  <a:srgbClr val="8064A2">
                    <a:lumMod val="85000"/>
                    <a:lumOff val="15000"/>
                  </a:srgbClr>
                </a:solidFill>
                <a:latin typeface="Calibri"/>
              </a:rPr>
              <a:t>-mild egg allergy		-confirmed egg allergy</a:t>
            </a:r>
          </a:p>
          <a:p>
            <a:pPr>
              <a:defRPr/>
            </a:pPr>
            <a:r>
              <a:rPr lang="en-US" dirty="0">
                <a:solidFill>
                  <a:srgbClr val="8064A2">
                    <a:lumMod val="85000"/>
                    <a:lumOff val="15000"/>
                  </a:srgbClr>
                </a:solidFill>
                <a:latin typeface="Calibri"/>
              </a:rPr>
              <a:t>-will probably tolerate 		-Will not tolerate any egg</a:t>
            </a:r>
          </a:p>
          <a:p>
            <a:pPr>
              <a:defRPr/>
            </a:pPr>
            <a:r>
              <a:rPr lang="en-US" dirty="0">
                <a:solidFill>
                  <a:srgbClr val="8064A2">
                    <a:lumMod val="85000"/>
                    <a:lumOff val="15000"/>
                  </a:srgbClr>
                </a:solidFill>
                <a:latin typeface="Calibri"/>
              </a:rPr>
              <a:t>  cooked, baked egg.	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5400000">
            <a:off x="6030119" y="3429794"/>
            <a:ext cx="642938" cy="4889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H="1">
            <a:off x="7532688" y="3417888"/>
            <a:ext cx="609600" cy="5016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534422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11450" y="1412875"/>
            <a:ext cx="7499350" cy="5068888"/>
          </a:xfrm>
        </p:spPr>
        <p:txBody>
          <a:bodyPr/>
          <a:lstStyle/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sv-SE" altLang="ja-JP" sz="1300" b="1" i="1">
                <a:solidFill>
                  <a:srgbClr val="E4680B"/>
                </a:solidFill>
                <a:ea typeface="ＭＳ Ｐゴシック" charset="-128"/>
              </a:rPr>
              <a:t>Ara h 2 – ImmunoCAP</a:t>
            </a:r>
            <a:r>
              <a:rPr lang="sv-SE" altLang="ja-JP" sz="1300" b="1" i="1" baseline="30000">
                <a:solidFill>
                  <a:srgbClr val="E4680B"/>
                </a:solidFill>
                <a:ea typeface="ＭＳ Ｐゴシック" charset="-128"/>
              </a:rPr>
              <a:t>®</a:t>
            </a:r>
            <a:r>
              <a:rPr lang="sv-SE" altLang="ja-JP" sz="1300" b="1" i="1">
                <a:solidFill>
                  <a:srgbClr val="E4680B"/>
                </a:solidFill>
                <a:ea typeface="ＭＳ Ｐゴシック" charset="-128"/>
              </a:rPr>
              <a:t> f423 rAra h 2</a:t>
            </a:r>
            <a:r>
              <a:rPr lang="sv-SE" altLang="ja-JP" sz="1300">
                <a:solidFill>
                  <a:srgbClr val="E4680B"/>
                </a:solidFill>
                <a:ea typeface="ＭＳ Ｐゴシック" charset="-128"/>
              </a:rPr>
              <a:t> </a:t>
            </a:r>
            <a:endParaRPr lang="en-US" sz="1300" b="1" i="1">
              <a:solidFill>
                <a:srgbClr val="E4680B"/>
              </a:solidFill>
            </a:endParaRP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en-GB" sz="1300"/>
              <a:t>Often associated with systemic and severe reactions.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en-GB" sz="1300"/>
              <a:t>Associated with cross-reactivity to tree nuts, e.g. almond and brazil nut.</a:t>
            </a:r>
            <a:endParaRPr lang="pt-BR" sz="1300"/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pt-BR" sz="1300"/>
              <a:t>A peanut storage protein.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sv-SE" sz="1300" b="1" i="1">
                <a:solidFill>
                  <a:srgbClr val="E4680B"/>
                </a:solidFill>
              </a:rPr>
              <a:t>Ara h 1 – ImmunoCAP</a:t>
            </a:r>
            <a:r>
              <a:rPr lang="sv-SE" sz="1300" b="1" i="1" baseline="30000">
                <a:solidFill>
                  <a:srgbClr val="E4680B"/>
                </a:solidFill>
                <a:ea typeface="ＭＳ Ｐゴシック" charset="-128"/>
              </a:rPr>
              <a:t>®</a:t>
            </a:r>
            <a:r>
              <a:rPr lang="sv-SE" sz="1300" b="1" i="1">
                <a:solidFill>
                  <a:srgbClr val="E4680B"/>
                </a:solidFill>
              </a:rPr>
              <a:t> f422 rAra h 1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en-GB" sz="1300"/>
              <a:t>Often associated with clinical reactions.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en-GB" sz="1300"/>
              <a:t>Associated with cross-reactivity to nuts and legume seeds, e.g. lentil and pea.</a:t>
            </a:r>
            <a:endParaRPr lang="pt-BR" sz="1300"/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pt-BR" sz="1300"/>
              <a:t>A peanut storage protein.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sv-SE" sz="1300" b="1" i="1">
                <a:solidFill>
                  <a:srgbClr val="E4680B"/>
                </a:solidFill>
              </a:rPr>
              <a:t>Ara h 3 – ImmunoCAP</a:t>
            </a:r>
            <a:r>
              <a:rPr lang="sv-SE" sz="1300" b="1" i="1" baseline="30000">
                <a:solidFill>
                  <a:srgbClr val="E4680B"/>
                </a:solidFill>
                <a:ea typeface="ＭＳ Ｐゴシック" charset="-128"/>
              </a:rPr>
              <a:t>®</a:t>
            </a:r>
            <a:r>
              <a:rPr lang="sv-SE" sz="1300" b="1" i="1">
                <a:solidFill>
                  <a:srgbClr val="E4680B"/>
                </a:solidFill>
              </a:rPr>
              <a:t> f424 rAra h 3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en-GB" sz="1300"/>
              <a:t>Often associated with clinical reactions.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en-GB" sz="1300"/>
              <a:t>Associated with cross-reactivity to lupin and soybean.</a:t>
            </a:r>
            <a:endParaRPr lang="pt-BR" sz="1300"/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pt-BR" sz="1300"/>
              <a:t>A peanut storage protein.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sv-SE" sz="1300" b="1" i="1">
                <a:solidFill>
                  <a:srgbClr val="E4680B"/>
                </a:solidFill>
              </a:rPr>
              <a:t>Ara h 9 – ImmunoCAP</a:t>
            </a:r>
            <a:r>
              <a:rPr lang="sv-SE" sz="1300" b="1" i="1" baseline="30000">
                <a:solidFill>
                  <a:srgbClr val="E4680B"/>
                </a:solidFill>
                <a:ea typeface="ＭＳ Ｐゴシック" charset="-128"/>
              </a:rPr>
              <a:t>®</a:t>
            </a:r>
            <a:r>
              <a:rPr lang="sv-SE" sz="1300" b="1" i="1">
                <a:solidFill>
                  <a:srgbClr val="E4680B"/>
                </a:solidFill>
              </a:rPr>
              <a:t> f427 rAra h 9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en-GB" sz="1300"/>
              <a:t>Often associated with systemic and more severe reactions in addition to Oral Allergy Syndrome (OAS).</a:t>
            </a:r>
            <a:br>
              <a:rPr lang="en-GB" sz="1300"/>
            </a:br>
            <a:r>
              <a:rPr lang="en-GB" sz="1300"/>
              <a:t>In peanut however, severe reactions to LTP are not well documented.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en-GB" sz="1300"/>
              <a:t>Stable to heat and digestion, risk for reactions also to cooked food.</a:t>
            </a:r>
            <a:endParaRPr lang="pt-BR" sz="1300"/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pt-BR" sz="1300"/>
              <a:t>A LTP (Lipid Transfer Protein).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sv-SE" sz="1300" b="1" i="1">
                <a:solidFill>
                  <a:srgbClr val="E4680B"/>
                </a:solidFill>
              </a:rPr>
              <a:t>Ara h 8 – ImmunoCAP</a:t>
            </a:r>
            <a:r>
              <a:rPr lang="sv-SE" sz="1300" b="1" i="1" baseline="30000">
                <a:solidFill>
                  <a:srgbClr val="E4680B"/>
                </a:solidFill>
                <a:ea typeface="ＭＳ Ｐゴシック" charset="-128"/>
              </a:rPr>
              <a:t>®</a:t>
            </a:r>
            <a:r>
              <a:rPr lang="sv-SE" sz="1300" b="1" i="1">
                <a:solidFill>
                  <a:srgbClr val="E4680B"/>
                </a:solidFill>
              </a:rPr>
              <a:t> f352 rAra h 8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en-GB" sz="1300"/>
              <a:t>Often associated with local reactions such as OAS.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en-GB" sz="1300"/>
              <a:t>A marker for birch-pollen related cross-reactions to peanut.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en-GB" sz="1300"/>
              <a:t>A heat labile protein, cooked food is often tolerated.</a:t>
            </a:r>
            <a:endParaRPr lang="fr-FR" sz="1300"/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fr-FR" sz="1300"/>
              <a:t>A PR-10 protein.</a:t>
            </a:r>
            <a:endParaRPr lang="en-US" sz="1300"/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sv-SE" sz="1300" b="1" i="1">
                <a:solidFill>
                  <a:srgbClr val="E4680B"/>
                </a:solidFill>
              </a:rPr>
              <a:t>CCD – ImmunoCAP</a:t>
            </a:r>
            <a:r>
              <a:rPr lang="sv-SE" sz="1300" b="1" i="1" baseline="30000">
                <a:solidFill>
                  <a:srgbClr val="E4680B"/>
                </a:solidFill>
                <a:ea typeface="ＭＳ Ｐゴシック" charset="-128"/>
              </a:rPr>
              <a:t>®</a:t>
            </a:r>
            <a:r>
              <a:rPr lang="sv-SE" sz="1300" b="1" i="1">
                <a:solidFill>
                  <a:srgbClr val="E4680B"/>
                </a:solidFill>
              </a:rPr>
              <a:t> Ro214 MUXF3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en-GB" sz="1300"/>
              <a:t>Rarely associated with clinical reactions.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en-GB" sz="1300"/>
              <a:t>A marker for sensitization to cross-reactive carbohydrate determinants (CCD).</a:t>
            </a:r>
          </a:p>
          <a:p>
            <a:pPr marL="85725" indent="-85725">
              <a:lnSpc>
                <a:spcPct val="90000"/>
              </a:lnSpc>
              <a:spcBef>
                <a:spcPct val="5000"/>
              </a:spcBef>
            </a:pPr>
            <a:r>
              <a:rPr lang="en-GB" sz="1300"/>
              <a:t>Present in all plants.</a:t>
            </a:r>
            <a:endParaRPr lang="en-US" sz="1300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1870076" y="1400175"/>
            <a:ext cx="841375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18000"/>
          <a:lstStyle/>
          <a:p>
            <a:pPr marL="182563" indent="-182563" algn="r">
              <a:buFont typeface="Wingdings" pitchFamily="2" charset="2"/>
              <a:buChar char="l"/>
            </a:pPr>
            <a:r>
              <a:rPr lang="en-US" sz="1600">
                <a:latin typeface="Arial Narrow" pitchFamily="34" charset="0"/>
                <a:sym typeface="Wingdings" pitchFamily="2" charset="2"/>
              </a:rPr>
              <a:t>  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1870076" y="2133600"/>
            <a:ext cx="841375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18000"/>
          <a:lstStyle/>
          <a:p>
            <a:pPr marL="182563" indent="-182563" algn="r">
              <a:buFont typeface="Wingdings" pitchFamily="2" charset="2"/>
              <a:buChar char="l"/>
            </a:pPr>
            <a:r>
              <a:rPr lang="en-US" sz="1600">
                <a:latin typeface="Arial Narrow" pitchFamily="34" charset="0"/>
                <a:sym typeface="Wingdings" pitchFamily="2" charset="2"/>
              </a:rPr>
              <a:t> </a:t>
            </a: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1870076" y="2852739"/>
            <a:ext cx="841375" cy="30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18000"/>
          <a:lstStyle/>
          <a:p>
            <a:pPr marL="182563" indent="-182563" algn="r">
              <a:buFont typeface="Wingdings" pitchFamily="2" charset="2"/>
              <a:buChar char="l"/>
            </a:pPr>
            <a:r>
              <a:rPr lang="en-US" sz="1600">
                <a:latin typeface="Arial Narrow" pitchFamily="34" charset="0"/>
                <a:sym typeface="Wingdings" pitchFamily="2" charset="2"/>
              </a:rPr>
              <a:t> </a:t>
            </a: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1870076" y="3644900"/>
            <a:ext cx="841375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18000"/>
          <a:lstStyle/>
          <a:p>
            <a:pPr marL="182563" indent="-182563" algn="r">
              <a:buFont typeface="Wingdings" pitchFamily="2" charset="2"/>
              <a:buChar char="l"/>
            </a:pPr>
            <a:r>
              <a:rPr lang="en-US" sz="1600">
                <a:latin typeface="Arial Narrow" pitchFamily="34" charset="0"/>
                <a:sym typeface="Wingdings" pitchFamily="2" charset="2"/>
              </a:rPr>
              <a:t> </a:t>
            </a:r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1870076" y="4581525"/>
            <a:ext cx="841375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18000"/>
          <a:lstStyle/>
          <a:p>
            <a:pPr marL="182563" indent="-182563" algn="r">
              <a:buFont typeface="Wingdings" pitchFamily="2" charset="2"/>
              <a:buChar char="l"/>
            </a:pPr>
            <a:r>
              <a:rPr lang="en-US" sz="1600">
                <a:latin typeface="Arial Narrow" pitchFamily="34" charset="0"/>
                <a:sym typeface="Wingdings" pitchFamily="2" charset="2"/>
              </a:rPr>
              <a:t> </a:t>
            </a: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1870076" y="5516564"/>
            <a:ext cx="841375" cy="30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18000"/>
          <a:lstStyle/>
          <a:p>
            <a:pPr marL="182563" indent="-182563" algn="r"/>
            <a:r>
              <a:rPr lang="en-US" sz="1600">
                <a:latin typeface="Arial Narrow" pitchFamily="34" charset="0"/>
                <a:sym typeface="Wingdings" pitchFamily="2" charset="2"/>
              </a:rPr>
              <a:t></a:t>
            </a:r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2640013" y="6430447"/>
            <a:ext cx="77771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GB" sz="900">
                <a:latin typeface="Arial Narrow" pitchFamily="34" charset="0"/>
              </a:rPr>
              <a:t>References: Astier C et al. J Allergy Clin Immunol 2006;118:250,  Flinterman AE et al. Clin Exp Allergy 2007;37:1221, Koppelman S.J et al. </a:t>
            </a:r>
            <a:r>
              <a:rPr lang="sv-SE" sz="900">
                <a:latin typeface="Arial Narrow" pitchFamily="34" charset="0"/>
              </a:rPr>
              <a:t>Clin Exp Allergy 2004;34:583,</a:t>
            </a:r>
            <a:br>
              <a:rPr lang="sv-SE" sz="900">
                <a:latin typeface="Arial Narrow" pitchFamily="34" charset="0"/>
              </a:rPr>
            </a:br>
            <a:r>
              <a:rPr lang="sv-SE" sz="900">
                <a:latin typeface="Arial Narrow" pitchFamily="34" charset="0"/>
              </a:rPr>
              <a:t> McDermott RA et al. Clin Exp Allergy 2007;37:752, Mittag D et al. J Allergy Clin Immunol 2004;114:1410, Peeters KA et al. Clin Exp Allergy 2007;37:108</a:t>
            </a:r>
          </a:p>
        </p:txBody>
      </p:sp>
      <p:pic>
        <p:nvPicPr>
          <p:cNvPr id="31758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6" y="4292601"/>
            <a:ext cx="2403475" cy="165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67" name="Rectangle 23"/>
          <p:cNvSpPr>
            <a:spLocks noGrp="1" noChangeArrowheads="1"/>
          </p:cNvSpPr>
          <p:nvPr>
            <p:ph type="title"/>
          </p:nvPr>
        </p:nvSpPr>
        <p:spPr>
          <a:xfrm>
            <a:off x="2566989" y="347663"/>
            <a:ext cx="6264275" cy="633412"/>
          </a:xfrm>
          <a:noFill/>
          <a:ln/>
        </p:spPr>
        <p:txBody>
          <a:bodyPr/>
          <a:lstStyle/>
          <a:p>
            <a:pPr algn="l"/>
            <a:r>
              <a:rPr lang="en-US" sz="3200" i="1"/>
              <a:t>Suspicion of peanut allergy</a:t>
            </a:r>
          </a:p>
        </p:txBody>
      </p:sp>
      <p:sp>
        <p:nvSpPr>
          <p:cNvPr id="31768" name="Text Box 24"/>
          <p:cNvSpPr txBox="1">
            <a:spLocks noChangeArrowheads="1"/>
          </p:cNvSpPr>
          <p:nvPr/>
        </p:nvSpPr>
        <p:spPr bwMode="auto">
          <a:xfrm>
            <a:off x="2566989" y="908051"/>
            <a:ext cx="6192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i="1">
                <a:solidFill>
                  <a:schemeClr val="bg2"/>
                </a:solidFill>
                <a:latin typeface="Arial Narrow" pitchFamily="34" charset="0"/>
              </a:rPr>
              <a:t>Is it allergy? Risk for severe reactions?</a:t>
            </a:r>
          </a:p>
        </p:txBody>
      </p:sp>
    </p:spTree>
    <p:extLst>
      <p:ext uri="{BB962C8B-B14F-4D97-AF65-F5344CB8AC3E}">
        <p14:creationId xmlns:p14="http://schemas.microsoft.com/office/powerpoint/2010/main" val="2636713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961</Words>
  <Application>Microsoft Office PowerPoint</Application>
  <PresentationFormat>Widescreen</PresentationFormat>
  <Paragraphs>161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Arial Narrow</vt:lpstr>
      <vt:lpstr>Calibri</vt:lpstr>
      <vt:lpstr>Calibri Light</vt:lpstr>
      <vt:lpstr>Wingdings</vt:lpstr>
      <vt:lpstr>Office Theme</vt:lpstr>
      <vt:lpstr>1_Office Theme</vt:lpstr>
      <vt:lpstr>Allergen components </vt:lpstr>
      <vt:lpstr>Basis of allergen components</vt:lpstr>
      <vt:lpstr>Why are allergen components important?</vt:lpstr>
      <vt:lpstr>Allergen Nomenclature</vt:lpstr>
      <vt:lpstr>Major Plant and Animal -Derived Protein Allergen Classes- Panallergens</vt:lpstr>
      <vt:lpstr>Major Animal-Derived Protein Allergen Classes- Panallergens</vt:lpstr>
      <vt:lpstr>Major Plant-Derived Protein Allergen Classes- Panallergens</vt:lpstr>
      <vt:lpstr>PowerPoint Presentation</vt:lpstr>
      <vt:lpstr>Suspicion of peanut allergy</vt:lpstr>
      <vt:lpstr>Pet allergens</vt:lpstr>
      <vt:lpstr>Potential representation of allergenic materials in SNOMED</vt:lpstr>
      <vt:lpstr>Theoretical allergen hierarchies</vt:lpstr>
      <vt:lpstr>Important allergen components to consider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 Goldberg</dc:creator>
  <cp:lastModifiedBy>Bruce J Goldberg</cp:lastModifiedBy>
  <cp:revision>9</cp:revision>
  <dcterms:created xsi:type="dcterms:W3CDTF">2020-05-12T23:15:01Z</dcterms:created>
  <dcterms:modified xsi:type="dcterms:W3CDTF">2020-05-13T23:57:29Z</dcterms:modified>
</cp:coreProperties>
</file>