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9"/>
  </p:notesMasterIdLst>
  <p:sldIdLst>
    <p:sldId id="256" r:id="rId2"/>
    <p:sldId id="521" r:id="rId3"/>
    <p:sldId id="463" r:id="rId4"/>
    <p:sldId id="510" r:id="rId5"/>
    <p:sldId id="529" r:id="rId6"/>
    <p:sldId id="524" r:id="rId7"/>
    <p:sldId id="533" r:id="rId8"/>
    <p:sldId id="522" r:id="rId9"/>
    <p:sldId id="534" r:id="rId10"/>
    <p:sldId id="526" r:id="rId11"/>
    <p:sldId id="536" r:id="rId12"/>
    <p:sldId id="535" r:id="rId13"/>
    <p:sldId id="527" r:id="rId14"/>
    <p:sldId id="528" r:id="rId15"/>
    <p:sldId id="512" r:id="rId16"/>
    <p:sldId id="542" r:id="rId17"/>
    <p:sldId id="514" r:id="rId18"/>
    <p:sldId id="537" r:id="rId19"/>
    <p:sldId id="539" r:id="rId20"/>
    <p:sldId id="541" r:id="rId21"/>
    <p:sldId id="538" r:id="rId22"/>
    <p:sldId id="543" r:id="rId23"/>
    <p:sldId id="544" r:id="rId24"/>
    <p:sldId id="540" r:id="rId25"/>
    <p:sldId id="531" r:id="rId26"/>
    <p:sldId id="516" r:id="rId27"/>
    <p:sldId id="530" r:id="rId28"/>
    <p:sldId id="523" r:id="rId29"/>
    <p:sldId id="532" r:id="rId30"/>
    <p:sldId id="515" r:id="rId31"/>
    <p:sldId id="517" r:id="rId32"/>
    <p:sldId id="513" r:id="rId33"/>
    <p:sldId id="519" r:id="rId34"/>
    <p:sldId id="520" r:id="rId35"/>
    <p:sldId id="518" r:id="rId36"/>
    <p:sldId id="509" r:id="rId37"/>
    <p:sldId id="258"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7" autoAdjust="0"/>
    <p:restoredTop sz="85304" autoAdjust="0"/>
  </p:normalViewPr>
  <p:slideViewPr>
    <p:cSldViewPr snapToGrid="0" snapToObjects="1">
      <p:cViewPr varScale="1">
        <p:scale>
          <a:sx n="61" d="100"/>
          <a:sy n="61" d="100"/>
        </p:scale>
        <p:origin x="644" y="6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4/25/2022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a:t>Headline</a:t>
            </a:r>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Subhead</a:t>
            </a:r>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4/25/2022</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4/25/2022</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a:t>Headline</a:t>
            </a:r>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5" y="394369"/>
            <a:ext cx="7266581" cy="2900766"/>
          </a:xfrm>
        </p:spPr>
        <p:txBody>
          <a:bodyPr>
            <a:normAutofit/>
          </a:bodyPr>
          <a:lstStyle/>
          <a:p>
            <a:r>
              <a:rPr lang="en-US" dirty="0"/>
              <a:t>Social Determinants of Health &amp; CRANE: What measures for research?</a:t>
            </a:r>
            <a:br>
              <a:rPr lang="en-US" dirty="0"/>
            </a:br>
            <a:endParaRPr lang="en-US" dirty="0"/>
          </a:p>
        </p:txBody>
      </p:sp>
      <p:sp>
        <p:nvSpPr>
          <p:cNvPr id="3" name="Subtitle 2"/>
          <p:cNvSpPr>
            <a:spLocks noGrp="1"/>
          </p:cNvSpPr>
          <p:nvPr>
            <p:ph type="subTitle" idx="1"/>
          </p:nvPr>
        </p:nvSpPr>
        <p:spPr>
          <a:xfrm>
            <a:off x="745420" y="2870521"/>
            <a:ext cx="6400800" cy="2684117"/>
          </a:xfrm>
        </p:spPr>
        <p:txBody>
          <a:bodyPr>
            <a:normAutofit lnSpcReduction="10000"/>
          </a:bodyPr>
          <a:lstStyle/>
          <a:p>
            <a:r>
              <a:rPr lang="en-US" sz="2400" dirty="0"/>
              <a:t>Jim Campbell</a:t>
            </a:r>
          </a:p>
          <a:p>
            <a:r>
              <a:rPr lang="en-US" sz="2400" dirty="0"/>
              <a:t>Carol R Geary</a:t>
            </a:r>
          </a:p>
          <a:p>
            <a:r>
              <a:rPr lang="en-US" sz="2400" dirty="0"/>
              <a:t>Jerrod Anzalone</a:t>
            </a:r>
          </a:p>
          <a:p>
            <a:endParaRPr lang="en-US" sz="2400" dirty="0"/>
          </a:p>
          <a:p>
            <a:endParaRPr lang="en-US" sz="2400" dirty="0"/>
          </a:p>
          <a:p>
            <a:r>
              <a:rPr lang="en-US" sz="2400" dirty="0"/>
              <a:t>University of Nebraska Medical Center</a:t>
            </a:r>
          </a:p>
          <a:p>
            <a:r>
              <a:rPr lang="en-US" sz="2400" dirty="0"/>
              <a:t>Omaha, NE, USA</a:t>
            </a:r>
          </a:p>
        </p:txBody>
      </p:sp>
    </p:spTree>
    <p:extLst>
      <p:ext uri="{BB962C8B-B14F-4D97-AF65-F5344CB8AC3E}">
        <p14:creationId xmlns:p14="http://schemas.microsoft.com/office/powerpoint/2010/main" val="1502736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Social and Community Context</a:t>
            </a:r>
          </a:p>
        </p:txBody>
      </p:sp>
      <p:sp>
        <p:nvSpPr>
          <p:cNvPr id="3" name="Content Placeholder 2"/>
          <p:cNvSpPr>
            <a:spLocks noGrp="1"/>
          </p:cNvSpPr>
          <p:nvPr>
            <p:ph idx="1"/>
          </p:nvPr>
        </p:nvSpPr>
        <p:spPr>
          <a:xfrm>
            <a:off x="956667" y="1882620"/>
            <a:ext cx="7282212" cy="4975380"/>
          </a:xfrm>
        </p:spPr>
        <p:txBody>
          <a:bodyPr>
            <a:normAutofit/>
          </a:bodyPr>
          <a:lstStyle/>
          <a:p>
            <a:r>
              <a:rPr lang="en-US" sz="3200" dirty="0"/>
              <a:t>Violence and Abuse</a:t>
            </a:r>
          </a:p>
          <a:p>
            <a:pPr lvl="1"/>
            <a:r>
              <a:rPr lang="en-US" sz="3200" dirty="0"/>
              <a:t>P: </a:t>
            </a:r>
            <a:r>
              <a:rPr lang="en-US" sz="3200" u="sng" dirty="0"/>
              <a:t>Computable phenotypes </a:t>
            </a:r>
            <a:r>
              <a:rPr lang="en-US" sz="3200" dirty="0"/>
              <a:t>– victim status, gender identity disorders, mental health problems</a:t>
            </a:r>
          </a:p>
          <a:p>
            <a:pPr lvl="1"/>
            <a:r>
              <a:rPr lang="en-US" sz="3200" dirty="0"/>
              <a:t>P: EHR history; staff assessments of abuse</a:t>
            </a:r>
          </a:p>
          <a:p>
            <a:pPr lvl="1"/>
            <a:r>
              <a:rPr lang="en-US" sz="3200" dirty="0"/>
              <a:t>P: </a:t>
            </a:r>
            <a:r>
              <a:rPr lang="en-US" sz="3200" u="sng" dirty="0"/>
              <a:t>HARK</a:t>
            </a:r>
            <a:r>
              <a:rPr lang="en-US" sz="3200" dirty="0"/>
              <a:t> questionnaire</a:t>
            </a:r>
          </a:p>
          <a:p>
            <a:pPr lvl="1"/>
            <a:r>
              <a:rPr lang="en-US" sz="3200" dirty="0"/>
              <a:t>P: PRAPARE</a:t>
            </a:r>
          </a:p>
          <a:p>
            <a:endParaRPr lang="en-US" sz="3200" dirty="0"/>
          </a:p>
          <a:p>
            <a:endParaRPr lang="en-US" sz="3200" dirty="0"/>
          </a:p>
        </p:txBody>
      </p:sp>
    </p:spTree>
    <p:extLst>
      <p:ext uri="{BB962C8B-B14F-4D97-AF65-F5344CB8AC3E}">
        <p14:creationId xmlns:p14="http://schemas.microsoft.com/office/powerpoint/2010/main" val="1448372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Social and Community Context</a:t>
            </a:r>
          </a:p>
        </p:txBody>
      </p:sp>
      <p:sp>
        <p:nvSpPr>
          <p:cNvPr id="3" name="Content Placeholder 2"/>
          <p:cNvSpPr>
            <a:spLocks noGrp="1"/>
          </p:cNvSpPr>
          <p:nvPr>
            <p:ph idx="1"/>
          </p:nvPr>
        </p:nvSpPr>
        <p:spPr>
          <a:xfrm>
            <a:off x="956667" y="1882620"/>
            <a:ext cx="7282212" cy="4975380"/>
          </a:xfrm>
        </p:spPr>
        <p:txBody>
          <a:bodyPr>
            <a:normAutofit/>
          </a:bodyPr>
          <a:lstStyle/>
          <a:p>
            <a:r>
              <a:rPr lang="en-US" sz="3200" dirty="0"/>
              <a:t>Transportation / Occupation</a:t>
            </a:r>
          </a:p>
          <a:p>
            <a:pPr lvl="1"/>
            <a:r>
              <a:rPr lang="en-US" sz="3200" dirty="0"/>
              <a:t>P: PRAPARE, PHENX, </a:t>
            </a:r>
            <a:r>
              <a:rPr lang="en-US" sz="3200" u="sng" dirty="0"/>
              <a:t>SAMHSA, ESRD, </a:t>
            </a:r>
            <a:r>
              <a:rPr lang="en-US" sz="3200" u="sng" dirty="0" err="1"/>
              <a:t>WellRX</a:t>
            </a:r>
            <a:r>
              <a:rPr lang="en-US" sz="3200" u="sng" dirty="0"/>
              <a:t>, CUBS</a:t>
            </a:r>
          </a:p>
          <a:p>
            <a:pPr lvl="1"/>
            <a:r>
              <a:rPr lang="en-US" sz="3200" dirty="0"/>
              <a:t>C: Transportation to work (ACS)</a:t>
            </a:r>
          </a:p>
          <a:p>
            <a:pPr lvl="1"/>
            <a:r>
              <a:rPr lang="en-US" sz="3200" dirty="0"/>
              <a:t>C: Occupation profile (ACS)</a:t>
            </a:r>
          </a:p>
          <a:p>
            <a:pPr lvl="1"/>
            <a:r>
              <a:rPr lang="en-US" sz="3200" dirty="0"/>
              <a:t>C: </a:t>
            </a:r>
            <a:r>
              <a:rPr lang="en-US" sz="3200" u="sng" dirty="0"/>
              <a:t>Rural Urban Community Access codes</a:t>
            </a:r>
            <a:r>
              <a:rPr lang="en-US" sz="3200" dirty="0"/>
              <a:t>(DOA/ERS)</a:t>
            </a:r>
          </a:p>
          <a:p>
            <a:endParaRPr lang="en-US" sz="3200" dirty="0"/>
          </a:p>
          <a:p>
            <a:endParaRPr lang="en-US" sz="3200" dirty="0"/>
          </a:p>
        </p:txBody>
      </p:sp>
    </p:spTree>
    <p:extLst>
      <p:ext uri="{BB962C8B-B14F-4D97-AF65-F5344CB8AC3E}">
        <p14:creationId xmlns:p14="http://schemas.microsoft.com/office/powerpoint/2010/main" val="3363463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Social and Community Context</a:t>
            </a:r>
          </a:p>
        </p:txBody>
      </p:sp>
      <p:sp>
        <p:nvSpPr>
          <p:cNvPr id="3" name="Content Placeholder 2"/>
          <p:cNvSpPr>
            <a:spLocks noGrp="1"/>
          </p:cNvSpPr>
          <p:nvPr>
            <p:ph idx="1"/>
          </p:nvPr>
        </p:nvSpPr>
        <p:spPr/>
        <p:txBody>
          <a:bodyPr>
            <a:normAutofit fontScale="92500" lnSpcReduction="10000"/>
          </a:bodyPr>
          <a:lstStyle/>
          <a:p>
            <a:r>
              <a:rPr lang="en-US" sz="3200" dirty="0"/>
              <a:t>Social context</a:t>
            </a:r>
          </a:p>
          <a:p>
            <a:pPr lvl="1"/>
            <a:r>
              <a:rPr lang="en-US" sz="3200" dirty="0"/>
              <a:t>P: Race and ethnicity, language preference, aging and development</a:t>
            </a:r>
          </a:p>
          <a:p>
            <a:pPr lvl="1"/>
            <a:r>
              <a:rPr lang="en-US" sz="3200" dirty="0"/>
              <a:t>P: Gender at birth and gender identity</a:t>
            </a:r>
          </a:p>
          <a:p>
            <a:pPr lvl="1"/>
            <a:r>
              <a:rPr lang="en-US" sz="3200" dirty="0"/>
              <a:t>P: Sexual orientation</a:t>
            </a:r>
          </a:p>
          <a:p>
            <a:pPr lvl="1"/>
            <a:r>
              <a:rPr lang="en-US" sz="3200" dirty="0"/>
              <a:t>P: Substance use</a:t>
            </a:r>
          </a:p>
          <a:p>
            <a:pPr lvl="1"/>
            <a:r>
              <a:rPr lang="en-US" sz="3200" dirty="0"/>
              <a:t>P: Mental health history and screen (</a:t>
            </a:r>
            <a:r>
              <a:rPr lang="en-US" sz="3200" u="sng" dirty="0"/>
              <a:t>PHQ-9</a:t>
            </a:r>
            <a:r>
              <a:rPr lang="en-US" sz="3200" dirty="0"/>
              <a:t>)</a:t>
            </a:r>
          </a:p>
          <a:p>
            <a:pPr lvl="1"/>
            <a:r>
              <a:rPr lang="en-US" sz="3200" dirty="0"/>
              <a:t>C: </a:t>
            </a:r>
            <a:r>
              <a:rPr lang="en-US" sz="3200" u="sng" dirty="0"/>
              <a:t>SVI</a:t>
            </a:r>
            <a:r>
              <a:rPr lang="en-US" sz="3200" dirty="0"/>
              <a:t> Minority status and Language</a:t>
            </a:r>
          </a:p>
          <a:p>
            <a:endParaRPr lang="en-US" sz="3200" dirty="0"/>
          </a:p>
        </p:txBody>
      </p:sp>
    </p:spTree>
    <p:extLst>
      <p:ext uri="{BB962C8B-B14F-4D97-AF65-F5344CB8AC3E}">
        <p14:creationId xmlns:p14="http://schemas.microsoft.com/office/powerpoint/2010/main" val="4068290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Education Access and Quality</a:t>
            </a:r>
          </a:p>
        </p:txBody>
      </p:sp>
      <p:sp>
        <p:nvSpPr>
          <p:cNvPr id="3" name="Content Placeholder 2"/>
          <p:cNvSpPr>
            <a:spLocks noGrp="1"/>
          </p:cNvSpPr>
          <p:nvPr>
            <p:ph idx="1"/>
          </p:nvPr>
        </p:nvSpPr>
        <p:spPr/>
        <p:txBody>
          <a:bodyPr>
            <a:normAutofit/>
          </a:bodyPr>
          <a:lstStyle/>
          <a:p>
            <a:r>
              <a:rPr lang="en-US" sz="3200" dirty="0"/>
              <a:t>P: Personal report of schooling from EHR</a:t>
            </a:r>
          </a:p>
          <a:p>
            <a:r>
              <a:rPr lang="en-US" sz="3200" dirty="0"/>
              <a:t>P: PHENX</a:t>
            </a:r>
          </a:p>
          <a:p>
            <a:r>
              <a:rPr lang="en-US" sz="3200" dirty="0"/>
              <a:t>P: PRAPARE</a:t>
            </a:r>
          </a:p>
          <a:p>
            <a:r>
              <a:rPr lang="en-US" sz="3200" dirty="0"/>
              <a:t>C: Residents report of schooling completed (ACS)</a:t>
            </a:r>
          </a:p>
        </p:txBody>
      </p:sp>
    </p:spTree>
    <p:extLst>
      <p:ext uri="{BB962C8B-B14F-4D97-AF65-F5344CB8AC3E}">
        <p14:creationId xmlns:p14="http://schemas.microsoft.com/office/powerpoint/2010/main" val="1341329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Neighborhood and Built Environment</a:t>
            </a:r>
          </a:p>
        </p:txBody>
      </p:sp>
      <p:sp>
        <p:nvSpPr>
          <p:cNvPr id="3" name="Content Placeholder 2"/>
          <p:cNvSpPr>
            <a:spLocks noGrp="1"/>
          </p:cNvSpPr>
          <p:nvPr>
            <p:ph idx="1"/>
          </p:nvPr>
        </p:nvSpPr>
        <p:spPr/>
        <p:txBody>
          <a:bodyPr>
            <a:normAutofit fontScale="92500" lnSpcReduction="20000"/>
          </a:bodyPr>
          <a:lstStyle/>
          <a:p>
            <a:r>
              <a:rPr lang="en-US" sz="3200" dirty="0"/>
              <a:t>Communication:</a:t>
            </a:r>
          </a:p>
          <a:p>
            <a:pPr lvl="1"/>
            <a:r>
              <a:rPr lang="en-US" sz="3200" dirty="0"/>
              <a:t>P: Patient access and use of communication utilities</a:t>
            </a:r>
          </a:p>
          <a:p>
            <a:pPr lvl="1"/>
            <a:r>
              <a:rPr lang="en-US" sz="3200" dirty="0"/>
              <a:t>C: Households with internet access and computers (ACS)</a:t>
            </a:r>
          </a:p>
          <a:p>
            <a:r>
              <a:rPr lang="en-US" sz="3200" dirty="0"/>
              <a:t>Residential environment:</a:t>
            </a:r>
          </a:p>
          <a:p>
            <a:pPr lvl="1"/>
            <a:r>
              <a:rPr lang="en-US" sz="3200" dirty="0"/>
              <a:t>C: Age of facilities; plumbing and kitchen facilities (ACS)</a:t>
            </a:r>
          </a:p>
          <a:p>
            <a:pPr lvl="1"/>
            <a:r>
              <a:rPr lang="en-US" sz="3200" dirty="0"/>
              <a:t>C: SVI Housing type &amp; Transportation</a:t>
            </a:r>
          </a:p>
          <a:p>
            <a:pPr lvl="1"/>
            <a:r>
              <a:rPr lang="en-US" sz="3200" dirty="0"/>
              <a:t>C: CACES(EPA) pollution data </a:t>
            </a:r>
          </a:p>
        </p:txBody>
      </p:sp>
    </p:spTree>
    <p:extLst>
      <p:ext uri="{BB962C8B-B14F-4D97-AF65-F5344CB8AC3E}">
        <p14:creationId xmlns:p14="http://schemas.microsoft.com/office/powerpoint/2010/main" val="349614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SDOH: Data Inventory</a:t>
            </a:r>
          </a:p>
        </p:txBody>
      </p:sp>
      <p:pic>
        <p:nvPicPr>
          <p:cNvPr id="4" name="Content Placeholder 3"/>
          <p:cNvPicPr>
            <a:picLocks noGrp="1" noChangeAspect="1"/>
          </p:cNvPicPr>
          <p:nvPr>
            <p:ph idx="1"/>
          </p:nvPr>
        </p:nvPicPr>
        <p:blipFill rotWithShape="1">
          <a:blip r:embed="rId2"/>
          <a:srcRect l="2554" t="36440" r="3421" b="17895"/>
          <a:stretch/>
        </p:blipFill>
        <p:spPr>
          <a:xfrm>
            <a:off x="-1" y="1904300"/>
            <a:ext cx="9144000" cy="3909271"/>
          </a:xfrm>
          <a:prstGeom prst="rect">
            <a:avLst/>
          </a:prstGeom>
        </p:spPr>
      </p:pic>
    </p:spTree>
    <p:extLst>
      <p:ext uri="{BB962C8B-B14F-4D97-AF65-F5344CB8AC3E}">
        <p14:creationId xmlns:p14="http://schemas.microsoft.com/office/powerpoint/2010/main" val="2691273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2063D-E7AE-4072-AAEF-92A52C968CC0}"/>
              </a:ext>
            </a:extLst>
          </p:cNvPr>
          <p:cNvSpPr>
            <a:spLocks noGrp="1"/>
          </p:cNvSpPr>
          <p:nvPr>
            <p:ph type="title"/>
          </p:nvPr>
        </p:nvSpPr>
        <p:spPr>
          <a:xfrm>
            <a:off x="956666" y="0"/>
            <a:ext cx="8187334" cy="1359153"/>
          </a:xfrm>
        </p:spPr>
        <p:txBody>
          <a:bodyPr/>
          <a:lstStyle/>
          <a:p>
            <a:r>
              <a:rPr lang="en-US" dirty="0"/>
              <a:t>CRANE </a:t>
            </a:r>
            <a:r>
              <a:rPr lang="en-US" dirty="0" err="1"/>
              <a:t>SDoH</a:t>
            </a:r>
            <a:r>
              <a:rPr lang="en-US" dirty="0"/>
              <a:t> Data Summary</a:t>
            </a:r>
          </a:p>
        </p:txBody>
      </p:sp>
      <p:pic>
        <p:nvPicPr>
          <p:cNvPr id="8" name="Content Placeholder 7">
            <a:extLst>
              <a:ext uri="{FF2B5EF4-FFF2-40B4-BE49-F238E27FC236}">
                <a16:creationId xmlns:a16="http://schemas.microsoft.com/office/drawing/2014/main" id="{0AF59FAD-D576-4436-A551-415AF6036745}"/>
              </a:ext>
            </a:extLst>
          </p:cNvPr>
          <p:cNvPicPr>
            <a:picLocks noGrp="1" noChangeAspect="1"/>
          </p:cNvPicPr>
          <p:nvPr>
            <p:ph idx="1"/>
          </p:nvPr>
        </p:nvPicPr>
        <p:blipFill rotWithShape="1">
          <a:blip r:embed="rId2"/>
          <a:srcRect l="543" t="25014" r="82423" b="31849"/>
          <a:stretch/>
        </p:blipFill>
        <p:spPr>
          <a:xfrm>
            <a:off x="1074202" y="1473691"/>
            <a:ext cx="7040880" cy="5325904"/>
          </a:xfrm>
          <a:ln w="50800">
            <a:solidFill>
              <a:schemeClr val="accent1"/>
            </a:solidFill>
          </a:ln>
        </p:spPr>
      </p:pic>
    </p:spTree>
    <p:extLst>
      <p:ext uri="{BB962C8B-B14F-4D97-AF65-F5344CB8AC3E}">
        <p14:creationId xmlns:p14="http://schemas.microsoft.com/office/powerpoint/2010/main" val="2479900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Interoperation of </a:t>
            </a:r>
            <a:br>
              <a:rPr lang="en-US" dirty="0"/>
            </a:br>
            <a:r>
              <a:rPr lang="en-US" dirty="0"/>
              <a:t>Patient-Level Data Points</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Sources: EHR, Patient assessment scales and surveys, Patient-reported outcomes from surveys and interviews</a:t>
            </a:r>
          </a:p>
          <a:p>
            <a:endParaRPr lang="en-US" dirty="0"/>
          </a:p>
          <a:p>
            <a:r>
              <a:rPr lang="en-US" dirty="0"/>
              <a:t>What race am I?</a:t>
            </a:r>
          </a:p>
          <a:p>
            <a:r>
              <a:rPr lang="en-US" dirty="0"/>
              <a:t>What was my gender assigned at birth?</a:t>
            </a:r>
          </a:p>
          <a:p>
            <a:r>
              <a:rPr lang="en-US" dirty="0"/>
              <a:t>What gender identity do I choose to be today?</a:t>
            </a:r>
          </a:p>
          <a:p>
            <a:r>
              <a:rPr lang="en-US" dirty="0"/>
              <a:t>What is the gender history of patient?</a:t>
            </a:r>
          </a:p>
          <a:p>
            <a:endParaRPr lang="en-US" dirty="0"/>
          </a:p>
          <a:p>
            <a:r>
              <a:rPr lang="en-US" dirty="0"/>
              <a:t>ONC specifies LOINC as domain terminology for </a:t>
            </a:r>
            <a:r>
              <a:rPr lang="en-US" dirty="0" err="1"/>
              <a:t>SDoH</a:t>
            </a:r>
            <a:r>
              <a:rPr lang="en-US" dirty="0"/>
              <a:t>; however LOINC coding available for 67% of patient-level data and NO community-level facts that we have deployed</a:t>
            </a:r>
          </a:p>
        </p:txBody>
      </p:sp>
    </p:spTree>
    <p:extLst>
      <p:ext uri="{BB962C8B-B14F-4D97-AF65-F5344CB8AC3E}">
        <p14:creationId xmlns:p14="http://schemas.microsoft.com/office/powerpoint/2010/main" val="1922495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2CA1E-B956-4032-A936-F2E5039FB0D5}"/>
              </a:ext>
            </a:extLst>
          </p:cNvPr>
          <p:cNvSpPr>
            <a:spLocks noGrp="1"/>
          </p:cNvSpPr>
          <p:nvPr>
            <p:ph type="title"/>
          </p:nvPr>
        </p:nvSpPr>
        <p:spPr>
          <a:xfrm>
            <a:off x="956666" y="-283746"/>
            <a:ext cx="7606427" cy="1359153"/>
          </a:xfrm>
        </p:spPr>
        <p:txBody>
          <a:bodyPr/>
          <a:lstStyle/>
          <a:p>
            <a:r>
              <a:rPr lang="en-US" dirty="0"/>
              <a:t>What is race?</a:t>
            </a:r>
          </a:p>
        </p:txBody>
      </p:sp>
      <p:sp>
        <p:nvSpPr>
          <p:cNvPr id="3" name="Content Placeholder 2">
            <a:extLst>
              <a:ext uri="{FF2B5EF4-FFF2-40B4-BE49-F238E27FC236}">
                <a16:creationId xmlns:a16="http://schemas.microsoft.com/office/drawing/2014/main" id="{82BE766F-B77F-44D6-96D0-92D146BA9485}"/>
              </a:ext>
            </a:extLst>
          </p:cNvPr>
          <p:cNvSpPr>
            <a:spLocks noGrp="1"/>
          </p:cNvSpPr>
          <p:nvPr>
            <p:ph idx="1"/>
          </p:nvPr>
        </p:nvSpPr>
        <p:spPr>
          <a:xfrm>
            <a:off x="852282" y="1191904"/>
            <a:ext cx="7815193" cy="3950310"/>
          </a:xfrm>
        </p:spPr>
        <p:txBody>
          <a:bodyPr>
            <a:normAutofit fontScale="92500"/>
          </a:bodyPr>
          <a:lstStyle/>
          <a:p>
            <a:r>
              <a:rPr lang="en-US" dirty="0"/>
              <a:t>Whoopi Goldberg says it is about blackness (and slavery?)</a:t>
            </a:r>
          </a:p>
          <a:p>
            <a:r>
              <a:rPr lang="en-US" dirty="0"/>
              <a:t>Holocaust survivors say that they are the  Jewish race singled out by Hitler for extermination</a:t>
            </a:r>
          </a:p>
          <a:p>
            <a:r>
              <a:rPr lang="en-US" dirty="0"/>
              <a:t>Census data allows one to be of multiple races…</a:t>
            </a:r>
          </a:p>
          <a:p>
            <a:r>
              <a:rPr lang="en-US" dirty="0"/>
              <a:t>What race your community assigns to your person probably has the most to do with your healthcare outcomes, but where is that documented? </a:t>
            </a:r>
          </a:p>
        </p:txBody>
      </p:sp>
      <p:pic>
        <p:nvPicPr>
          <p:cNvPr id="4" name="Picture 3">
            <a:extLst>
              <a:ext uri="{FF2B5EF4-FFF2-40B4-BE49-F238E27FC236}">
                <a16:creationId xmlns:a16="http://schemas.microsoft.com/office/drawing/2014/main" id="{E41139A9-13A6-4316-87C4-B2FBEBB84D15}"/>
              </a:ext>
            </a:extLst>
          </p:cNvPr>
          <p:cNvPicPr>
            <a:picLocks noChangeAspect="1"/>
          </p:cNvPicPr>
          <p:nvPr/>
        </p:nvPicPr>
        <p:blipFill>
          <a:blip r:embed="rId2"/>
          <a:stretch>
            <a:fillRect/>
          </a:stretch>
        </p:blipFill>
        <p:spPr>
          <a:xfrm>
            <a:off x="1673792" y="4904030"/>
            <a:ext cx="5547841" cy="1524132"/>
          </a:xfrm>
          <a:prstGeom prst="rect">
            <a:avLst/>
          </a:prstGeom>
        </p:spPr>
      </p:pic>
    </p:spTree>
    <p:extLst>
      <p:ext uri="{BB962C8B-B14F-4D97-AF65-F5344CB8AC3E}">
        <p14:creationId xmlns:p14="http://schemas.microsoft.com/office/powerpoint/2010/main" val="794791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2CCDF-B4C4-4DDF-BCD5-D4727443ED72}"/>
              </a:ext>
            </a:extLst>
          </p:cNvPr>
          <p:cNvSpPr>
            <a:spLocks noGrp="1"/>
          </p:cNvSpPr>
          <p:nvPr>
            <p:ph type="title"/>
          </p:nvPr>
        </p:nvSpPr>
        <p:spPr>
          <a:xfrm>
            <a:off x="6027935" y="381740"/>
            <a:ext cx="3036163" cy="5220070"/>
          </a:xfrm>
        </p:spPr>
        <p:txBody>
          <a:bodyPr>
            <a:normAutofit fontScale="90000"/>
          </a:bodyPr>
          <a:lstStyle/>
          <a:p>
            <a:br>
              <a:rPr lang="en-US" sz="2400" dirty="0"/>
            </a:br>
            <a:br>
              <a:rPr lang="en-US" sz="2400" dirty="0"/>
            </a:br>
            <a:br>
              <a:rPr lang="en-US" sz="2400" dirty="0"/>
            </a:br>
            <a:br>
              <a:rPr lang="en-US" sz="2400" dirty="0"/>
            </a:br>
            <a:r>
              <a:rPr lang="en-US" sz="4400" dirty="0"/>
              <a:t>Is there one race assignment per person?</a:t>
            </a:r>
            <a:br>
              <a:rPr lang="en-US" sz="3200" dirty="0"/>
            </a:br>
            <a:br>
              <a:rPr lang="en-US" sz="3200" dirty="0"/>
            </a:br>
            <a:br>
              <a:rPr lang="en-US" sz="2400" dirty="0"/>
            </a:br>
            <a:br>
              <a:rPr lang="en-US" sz="2400" dirty="0"/>
            </a:br>
            <a:r>
              <a:rPr lang="en-US" sz="2400" dirty="0"/>
              <a:t>Roth-W. The multiple dimensions of race.  Ethnic and Racial Studies; 39(8): 1310-1338.</a:t>
            </a:r>
          </a:p>
        </p:txBody>
      </p:sp>
      <p:pic>
        <p:nvPicPr>
          <p:cNvPr id="5" name="Content Placeholder 4">
            <a:extLst>
              <a:ext uri="{FF2B5EF4-FFF2-40B4-BE49-F238E27FC236}">
                <a16:creationId xmlns:a16="http://schemas.microsoft.com/office/drawing/2014/main" id="{CDFC3D9D-442A-4672-A76C-F362D5575EF7}"/>
              </a:ext>
            </a:extLst>
          </p:cNvPr>
          <p:cNvPicPr>
            <a:picLocks noGrp="1" noChangeAspect="1"/>
          </p:cNvPicPr>
          <p:nvPr>
            <p:ph idx="1"/>
          </p:nvPr>
        </p:nvPicPr>
        <p:blipFill rotWithShape="1">
          <a:blip r:embed="rId2"/>
          <a:srcRect l="34202" t="19985" r="34822" b="14157"/>
          <a:stretch/>
        </p:blipFill>
        <p:spPr>
          <a:xfrm>
            <a:off x="347117" y="0"/>
            <a:ext cx="5760720" cy="6889359"/>
          </a:xfrm>
        </p:spPr>
      </p:pic>
    </p:spTree>
    <p:extLst>
      <p:ext uri="{BB962C8B-B14F-4D97-AF65-F5344CB8AC3E}">
        <p14:creationId xmlns:p14="http://schemas.microsoft.com/office/powerpoint/2010/main" val="4149759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33522"/>
            <a:ext cx="7606427" cy="1359153"/>
          </a:xfrm>
        </p:spPr>
        <p:txBody>
          <a:bodyPr/>
          <a:lstStyle/>
          <a:p>
            <a:r>
              <a:rPr lang="en-US" dirty="0"/>
              <a:t>Objectives</a:t>
            </a:r>
          </a:p>
        </p:txBody>
      </p:sp>
      <p:sp>
        <p:nvSpPr>
          <p:cNvPr id="3" name="Content Placeholder 2"/>
          <p:cNvSpPr>
            <a:spLocks noGrp="1"/>
          </p:cNvSpPr>
          <p:nvPr>
            <p:ph idx="1"/>
          </p:nvPr>
        </p:nvSpPr>
        <p:spPr>
          <a:xfrm>
            <a:off x="956667" y="1597948"/>
            <a:ext cx="7282212" cy="3950310"/>
          </a:xfrm>
        </p:spPr>
        <p:txBody>
          <a:bodyPr>
            <a:normAutofit fontScale="92500" lnSpcReduction="20000"/>
          </a:bodyPr>
          <a:lstStyle/>
          <a:p>
            <a:r>
              <a:rPr lang="en-US" sz="3200" dirty="0"/>
              <a:t>Inventory Nebraska EHR and public domain datasets for available SDH facts</a:t>
            </a:r>
          </a:p>
          <a:p>
            <a:r>
              <a:rPr lang="en-US" sz="3200" dirty="0"/>
              <a:t>Organize and standardize SDH datasets for clinical research into </a:t>
            </a:r>
            <a:r>
              <a:rPr lang="en-US" sz="3200" u="sng" dirty="0"/>
              <a:t>interoperable</a:t>
            </a:r>
            <a:r>
              <a:rPr lang="en-US" sz="3200" dirty="0"/>
              <a:t> SDH facts database for CRANE; develop ontology metadata for SDH</a:t>
            </a:r>
          </a:p>
          <a:p>
            <a:r>
              <a:rPr lang="en-US" sz="3200" dirty="0">
                <a:solidFill>
                  <a:schemeClr val="bg1">
                    <a:lumMod val="65000"/>
                  </a:schemeClr>
                </a:solidFill>
              </a:rPr>
              <a:t>Organize and present SDH data within the relevant workflows of the EHR to support Nebraska Medicine caregivers</a:t>
            </a:r>
          </a:p>
        </p:txBody>
      </p:sp>
    </p:spTree>
    <p:extLst>
      <p:ext uri="{BB962C8B-B14F-4D97-AF65-F5344CB8AC3E}">
        <p14:creationId xmlns:p14="http://schemas.microsoft.com/office/powerpoint/2010/main" val="8306063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9DC216C-2FE0-4C82-8A0F-5942DBFAF07C}"/>
              </a:ext>
            </a:extLst>
          </p:cNvPr>
          <p:cNvPicPr>
            <a:picLocks noGrp="1" noChangeAspect="1"/>
          </p:cNvPicPr>
          <p:nvPr>
            <p:ph idx="1"/>
          </p:nvPr>
        </p:nvPicPr>
        <p:blipFill rotWithShape="1">
          <a:blip r:embed="rId2"/>
          <a:srcRect l="14226" t="18188" r="21926"/>
          <a:stretch/>
        </p:blipFill>
        <p:spPr>
          <a:xfrm>
            <a:off x="0" y="-1154"/>
            <a:ext cx="9144000" cy="6590604"/>
          </a:xfrm>
        </p:spPr>
      </p:pic>
      <p:sp>
        <p:nvSpPr>
          <p:cNvPr id="7" name="Title 6">
            <a:extLst>
              <a:ext uri="{FF2B5EF4-FFF2-40B4-BE49-F238E27FC236}">
                <a16:creationId xmlns:a16="http://schemas.microsoft.com/office/drawing/2014/main" id="{4840FF73-29D0-44CB-A9CA-E9C35B153128}"/>
              </a:ext>
            </a:extLst>
          </p:cNvPr>
          <p:cNvSpPr>
            <a:spLocks noGrp="1"/>
          </p:cNvSpPr>
          <p:nvPr>
            <p:ph type="title"/>
          </p:nvPr>
        </p:nvSpPr>
        <p:spPr/>
        <p:txBody>
          <a:bodyPr/>
          <a:lstStyle/>
          <a:p>
            <a:endParaRPr lang="en-US"/>
          </a:p>
        </p:txBody>
      </p:sp>
      <p:sp>
        <p:nvSpPr>
          <p:cNvPr id="8" name="Title 1">
            <a:extLst>
              <a:ext uri="{FF2B5EF4-FFF2-40B4-BE49-F238E27FC236}">
                <a16:creationId xmlns:a16="http://schemas.microsoft.com/office/drawing/2014/main" id="{899CB4CE-3E71-4585-8CD9-EA65F9B1276A}"/>
              </a:ext>
            </a:extLst>
          </p:cNvPr>
          <p:cNvSpPr txBox="1">
            <a:spLocks/>
          </p:cNvSpPr>
          <p:nvPr/>
        </p:nvSpPr>
        <p:spPr>
          <a:xfrm>
            <a:off x="0" y="6320900"/>
            <a:ext cx="9144000" cy="537099"/>
          </a:xfrm>
          <a:prstGeom prst="rect">
            <a:avLst/>
          </a:prstGeom>
          <a:solidFill>
            <a:schemeClr val="bg1"/>
          </a:solidFill>
          <a:ln w="12700" cmpd="sng">
            <a:solidFill>
              <a:schemeClr val="accent1"/>
            </a:solidFill>
          </a:ln>
        </p:spPr>
        <p:txBody>
          <a:bodyPr vert="horz" lIns="91440" tIns="0" rIns="91440" bIns="0" rtlCol="0" anchor="b">
            <a:normAutofit lnSpcReduction="10000"/>
          </a:bodyPr>
          <a:lst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a:lstStyle>
          <a:p>
            <a:r>
              <a:rPr lang="en-US" sz="2000" dirty="0">
                <a:solidFill>
                  <a:srgbClr val="C00000"/>
                </a:solidFill>
              </a:rPr>
              <a:t>Jones-CP et all. Using Socially assigned Race to probe “White” advantages in health status.  Ethnicity and Disease; Vol18, Autumn 2008.</a:t>
            </a:r>
          </a:p>
        </p:txBody>
      </p:sp>
    </p:spTree>
    <p:extLst>
      <p:ext uri="{BB962C8B-B14F-4D97-AF65-F5344CB8AC3E}">
        <p14:creationId xmlns:p14="http://schemas.microsoft.com/office/powerpoint/2010/main" val="1025858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21031"/>
            <a:ext cx="7606427" cy="1359153"/>
          </a:xfrm>
        </p:spPr>
        <p:txBody>
          <a:bodyPr/>
          <a:lstStyle/>
          <a:p>
            <a:r>
              <a:rPr lang="en-US" dirty="0"/>
              <a:t>Office of National Coordinator for HIT:  Race</a:t>
            </a:r>
          </a:p>
        </p:txBody>
      </p:sp>
      <p:sp>
        <p:nvSpPr>
          <p:cNvPr id="5" name="TextBox 4"/>
          <p:cNvSpPr txBox="1"/>
          <p:nvPr/>
        </p:nvSpPr>
        <p:spPr>
          <a:xfrm>
            <a:off x="4451235" y="3981583"/>
            <a:ext cx="2311787" cy="369332"/>
          </a:xfrm>
          <a:prstGeom prst="rect">
            <a:avLst/>
          </a:prstGeom>
          <a:noFill/>
        </p:spPr>
        <p:txBody>
          <a:bodyPr wrap="none" rtlCol="0">
            <a:spAutoFit/>
          </a:bodyPr>
          <a:lstStyle/>
          <a:p>
            <a:r>
              <a:rPr lang="en-US" dirty="0"/>
              <a:t>NOT=BIOLOGICAL SEX!</a:t>
            </a:r>
          </a:p>
        </p:txBody>
      </p:sp>
      <p:graphicFrame>
        <p:nvGraphicFramePr>
          <p:cNvPr id="7" name="Table 6">
            <a:extLst>
              <a:ext uri="{FF2B5EF4-FFF2-40B4-BE49-F238E27FC236}">
                <a16:creationId xmlns:a16="http://schemas.microsoft.com/office/drawing/2014/main" id="{47D7C3A8-757D-42BE-B3BE-47C8A84A56A2}"/>
              </a:ext>
            </a:extLst>
          </p:cNvPr>
          <p:cNvGraphicFramePr>
            <a:graphicFrameLocks noGrp="1"/>
          </p:cNvGraphicFramePr>
          <p:nvPr>
            <p:extLst>
              <p:ext uri="{D42A27DB-BD31-4B8C-83A1-F6EECF244321}">
                <p14:modId xmlns:p14="http://schemas.microsoft.com/office/powerpoint/2010/main" val="3195409192"/>
              </p:ext>
            </p:extLst>
          </p:nvPr>
        </p:nvGraphicFramePr>
        <p:xfrm>
          <a:off x="1301714" y="3056150"/>
          <a:ext cx="6731000" cy="2589530"/>
        </p:xfrm>
        <a:graphic>
          <a:graphicData uri="http://schemas.openxmlformats.org/drawingml/2006/table">
            <a:tbl>
              <a:tblPr/>
              <a:tblGrid>
                <a:gridCol w="3185160">
                  <a:extLst>
                    <a:ext uri="{9D8B030D-6E8A-4147-A177-3AD203B41FA5}">
                      <a16:colId xmlns:a16="http://schemas.microsoft.com/office/drawing/2014/main" val="3037855706"/>
                    </a:ext>
                  </a:extLst>
                </a:gridCol>
                <a:gridCol w="180340">
                  <a:extLst>
                    <a:ext uri="{9D8B030D-6E8A-4147-A177-3AD203B41FA5}">
                      <a16:colId xmlns:a16="http://schemas.microsoft.com/office/drawing/2014/main" val="3803026378"/>
                    </a:ext>
                  </a:extLst>
                </a:gridCol>
                <a:gridCol w="1682750">
                  <a:extLst>
                    <a:ext uri="{9D8B030D-6E8A-4147-A177-3AD203B41FA5}">
                      <a16:colId xmlns:a16="http://schemas.microsoft.com/office/drawing/2014/main" val="1707688591"/>
                    </a:ext>
                  </a:extLst>
                </a:gridCol>
                <a:gridCol w="1682750">
                  <a:extLst>
                    <a:ext uri="{9D8B030D-6E8A-4147-A177-3AD203B41FA5}">
                      <a16:colId xmlns:a16="http://schemas.microsoft.com/office/drawing/2014/main" val="550472920"/>
                    </a:ext>
                  </a:extLst>
                </a:gridCol>
              </a:tblGrid>
              <a:tr h="0">
                <a:tc>
                  <a:txBody>
                    <a:bodyPr/>
                    <a:lstStyle/>
                    <a:p>
                      <a:pPr fontAlgn="t"/>
                      <a:r>
                        <a:rPr lang="en-US" dirty="0">
                          <a:effectLst/>
                        </a:rPr>
                        <a:t>American Indian or Alaska Native</a:t>
                      </a:r>
                    </a:p>
                  </a:txBody>
                  <a:tcPr marR="63500" marT="31750" marB="31750">
                    <a:lnL>
                      <a:noFill/>
                    </a:lnL>
                    <a:lnR>
                      <a:noFill/>
                    </a:lnR>
                    <a:lnT>
                      <a:noFill/>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dirty="0">
                        <a:effectLst/>
                      </a:endParaRPr>
                    </a:p>
                  </a:txBody>
                  <a:tcPr marR="63500" marT="31750" marB="31750">
                    <a:lnL>
                      <a:noFill/>
                    </a:lnL>
                    <a:lnR>
                      <a:noFill/>
                    </a:lnR>
                    <a:lnT>
                      <a:noFill/>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a:noFill/>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dirty="0">
                          <a:effectLst/>
                        </a:rPr>
                        <a:t>LA6155-1</a:t>
                      </a:r>
                    </a:p>
                  </a:txBody>
                  <a:tcPr marT="31750" marB="31750">
                    <a:lnL>
                      <a:noFill/>
                    </a:lnL>
                    <a:lnR>
                      <a:noFill/>
                    </a:lnR>
                    <a:lnT>
                      <a:noFill/>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667610860"/>
                  </a:ext>
                </a:extLst>
              </a:tr>
              <a:tr h="0">
                <a:tc>
                  <a:txBody>
                    <a:bodyPr/>
                    <a:lstStyle/>
                    <a:p>
                      <a:pPr fontAlgn="t"/>
                      <a:r>
                        <a:rPr lang="en-US">
                          <a:effectLst/>
                        </a:rPr>
                        <a:t>Asian</a:t>
                      </a: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a:effectLst/>
                        </a:rPr>
                        <a:t>LA6156-9</a:t>
                      </a:r>
                    </a:p>
                  </a:txBody>
                  <a:tcPr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3419125479"/>
                  </a:ext>
                </a:extLst>
              </a:tr>
              <a:tr h="0">
                <a:tc>
                  <a:txBody>
                    <a:bodyPr/>
                    <a:lstStyle/>
                    <a:p>
                      <a:pPr fontAlgn="t"/>
                      <a:r>
                        <a:rPr lang="en-US" dirty="0">
                          <a:effectLst/>
                        </a:rPr>
                        <a:t>Black or African American</a:t>
                      </a: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a:effectLst/>
                        </a:rPr>
                        <a:t>LA10610-6</a:t>
                      </a:r>
                    </a:p>
                  </a:txBody>
                  <a:tcPr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4271691759"/>
                  </a:ext>
                </a:extLst>
              </a:tr>
              <a:tr h="0">
                <a:tc>
                  <a:txBody>
                    <a:bodyPr/>
                    <a:lstStyle/>
                    <a:p>
                      <a:pPr fontAlgn="t"/>
                      <a:r>
                        <a:rPr lang="en-US" dirty="0">
                          <a:effectLst/>
                        </a:rPr>
                        <a:t>Native Hawaiian or </a:t>
                      </a:r>
                    </a:p>
                    <a:p>
                      <a:pPr fontAlgn="t"/>
                      <a:r>
                        <a:rPr lang="en-US" dirty="0">
                          <a:effectLst/>
                        </a:rPr>
                        <a:t>Other Pacific Islander</a:t>
                      </a: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a:effectLst/>
                        </a:rPr>
                        <a:t>LA10611-4</a:t>
                      </a:r>
                    </a:p>
                  </a:txBody>
                  <a:tcPr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3836030625"/>
                  </a:ext>
                </a:extLst>
              </a:tr>
              <a:tr h="0">
                <a:tc>
                  <a:txBody>
                    <a:bodyPr/>
                    <a:lstStyle/>
                    <a:p>
                      <a:pPr fontAlgn="t"/>
                      <a:r>
                        <a:rPr lang="en-US" dirty="0">
                          <a:effectLst/>
                        </a:rPr>
                        <a:t>White</a:t>
                      </a: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a:endParaRPr lang="en-US">
                        <a:effectLst/>
                      </a:endParaRPr>
                    </a:p>
                  </a:txBody>
                  <a:tcPr marR="63500"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tc>
                  <a:txBody>
                    <a:bodyPr/>
                    <a:lstStyle/>
                    <a:p>
                      <a:pPr fontAlgn="t" latinLnBrk="0"/>
                      <a:r>
                        <a:rPr lang="en-US">
                          <a:effectLst/>
                        </a:rPr>
                        <a:t>LA4457-3</a:t>
                      </a:r>
                    </a:p>
                  </a:txBody>
                  <a:tcPr marT="31750" marB="31750">
                    <a:lnL>
                      <a:noFill/>
                    </a:lnL>
                    <a:lnR>
                      <a:noFill/>
                    </a:lnR>
                    <a:lnT w="6350" cap="flat" cmpd="sng" algn="ctr">
                      <a:solidFill>
                        <a:srgbClr val="E6E6E6"/>
                      </a:solidFill>
                      <a:prstDash val="solid"/>
                      <a:round/>
                      <a:headEnd type="none" w="med" len="med"/>
                      <a:tailEnd type="none" w="med" len="med"/>
                    </a:lnT>
                    <a:lnB w="6350" cap="flat" cmpd="sng" algn="ctr">
                      <a:solidFill>
                        <a:srgbClr val="E6E6E6"/>
                      </a:solidFill>
                      <a:prstDash val="solid"/>
                      <a:round/>
                      <a:headEnd type="none" w="med" len="med"/>
                      <a:tailEnd type="none" w="med" len="med"/>
                    </a:lnB>
                    <a:solidFill>
                      <a:srgbClr val="FFFFFF"/>
                    </a:solidFill>
                  </a:tcPr>
                </a:tc>
                <a:extLst>
                  <a:ext uri="{0D108BD9-81ED-4DB2-BD59-A6C34878D82A}">
                    <a16:rowId xmlns:a16="http://schemas.microsoft.com/office/drawing/2014/main" val="2121407646"/>
                  </a:ext>
                </a:extLst>
              </a:tr>
              <a:tr h="0">
                <a:tc>
                  <a:txBody>
                    <a:bodyPr/>
                    <a:lstStyle/>
                    <a:p>
                      <a:pPr fontAlgn="t"/>
                      <a:r>
                        <a:rPr lang="en-US" dirty="0">
                          <a:effectLst/>
                        </a:rPr>
                        <a:t>Unknown</a:t>
                      </a:r>
                    </a:p>
                  </a:txBody>
                  <a:tcPr marR="63500" marT="31750">
                    <a:lnL>
                      <a:noFill/>
                    </a:lnL>
                    <a:lnR>
                      <a:noFill/>
                    </a:lnR>
                    <a:lnT w="6350" cap="flat" cmpd="sng" algn="ctr">
                      <a:solidFill>
                        <a:srgbClr val="E6E6E6"/>
                      </a:solidFill>
                      <a:prstDash val="solid"/>
                      <a:round/>
                      <a:headEnd type="none" w="med" len="med"/>
                      <a:tailEnd type="none" w="med" len="med"/>
                    </a:lnT>
                    <a:lnB>
                      <a:noFill/>
                    </a:lnB>
                    <a:solidFill>
                      <a:srgbClr val="FFFFFF"/>
                    </a:solidFill>
                  </a:tcPr>
                </a:tc>
                <a:tc>
                  <a:txBody>
                    <a:bodyPr/>
                    <a:lstStyle/>
                    <a:p>
                      <a:pPr fontAlgn="t"/>
                      <a:endParaRPr lang="en-US">
                        <a:effectLst/>
                      </a:endParaRPr>
                    </a:p>
                  </a:txBody>
                  <a:tcPr marR="63500" marT="31750">
                    <a:lnL>
                      <a:noFill/>
                    </a:lnL>
                    <a:lnR>
                      <a:noFill/>
                    </a:lnR>
                    <a:lnT w="6350" cap="flat" cmpd="sng" algn="ctr">
                      <a:solidFill>
                        <a:srgbClr val="E6E6E6"/>
                      </a:solidFill>
                      <a:prstDash val="solid"/>
                      <a:round/>
                      <a:headEnd type="none" w="med" len="med"/>
                      <a:tailEnd type="none" w="med" len="med"/>
                    </a:lnT>
                    <a:lnB>
                      <a:noFill/>
                    </a:lnB>
                    <a:solidFill>
                      <a:srgbClr val="FFFFFF"/>
                    </a:solidFill>
                  </a:tcPr>
                </a:tc>
                <a:tc>
                  <a:txBody>
                    <a:bodyPr/>
                    <a:lstStyle/>
                    <a:p>
                      <a:pPr fontAlgn="t"/>
                      <a:endParaRPr lang="en-US" dirty="0">
                        <a:effectLst/>
                      </a:endParaRPr>
                    </a:p>
                  </a:txBody>
                  <a:tcPr marR="63500" marT="31750">
                    <a:lnL>
                      <a:noFill/>
                    </a:lnL>
                    <a:lnR>
                      <a:noFill/>
                    </a:lnR>
                    <a:lnT w="6350" cap="flat" cmpd="sng" algn="ctr">
                      <a:solidFill>
                        <a:srgbClr val="E6E6E6"/>
                      </a:solidFill>
                      <a:prstDash val="solid"/>
                      <a:round/>
                      <a:headEnd type="none" w="med" len="med"/>
                      <a:tailEnd type="none" w="med" len="med"/>
                    </a:lnT>
                    <a:lnB>
                      <a:noFill/>
                    </a:lnB>
                    <a:solidFill>
                      <a:srgbClr val="FFFFFF"/>
                    </a:solidFill>
                  </a:tcPr>
                </a:tc>
                <a:tc>
                  <a:txBody>
                    <a:bodyPr/>
                    <a:lstStyle/>
                    <a:p>
                      <a:pPr fontAlgn="t" latinLnBrk="0"/>
                      <a:r>
                        <a:rPr lang="en-US" dirty="0">
                          <a:effectLst/>
                        </a:rPr>
                        <a:t>LA4489-6</a:t>
                      </a:r>
                    </a:p>
                  </a:txBody>
                  <a:tcPr marT="31750">
                    <a:lnL>
                      <a:noFill/>
                    </a:lnL>
                    <a:lnR>
                      <a:noFill/>
                    </a:lnR>
                    <a:lnT w="6350" cap="flat" cmpd="sng" algn="ctr">
                      <a:solidFill>
                        <a:srgbClr val="E6E6E6"/>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811303435"/>
                  </a:ext>
                </a:extLst>
              </a:tr>
            </a:tbl>
          </a:graphicData>
        </a:graphic>
      </p:graphicFrame>
      <p:sp>
        <p:nvSpPr>
          <p:cNvPr id="9" name="TextBox 8">
            <a:extLst>
              <a:ext uri="{FF2B5EF4-FFF2-40B4-BE49-F238E27FC236}">
                <a16:creationId xmlns:a16="http://schemas.microsoft.com/office/drawing/2014/main" id="{CA6CE7BC-5FCD-43C4-9B53-5B82FA67FEB4}"/>
              </a:ext>
            </a:extLst>
          </p:cNvPr>
          <p:cNvSpPr txBox="1"/>
          <p:nvPr/>
        </p:nvSpPr>
        <p:spPr>
          <a:xfrm>
            <a:off x="1044246" y="1863555"/>
            <a:ext cx="7528086" cy="4370427"/>
          </a:xfrm>
          <a:prstGeom prst="rect">
            <a:avLst/>
          </a:prstGeom>
          <a:solidFill>
            <a:srgbClr val="C00000"/>
          </a:solidFill>
          <a:ln w="60325" cmpd="sng">
            <a:solidFill>
              <a:srgbClr val="FFFF00"/>
            </a:solidFill>
          </a:ln>
        </p:spPr>
        <p:txBody>
          <a:bodyPr wrap="none" rtlCol="0">
            <a:spAutoFit/>
          </a:bodyPr>
          <a:lstStyle/>
          <a:p>
            <a:r>
              <a:rPr lang="en-US" sz="4400" dirty="0">
                <a:solidFill>
                  <a:schemeClr val="bg1"/>
                </a:solidFill>
              </a:rPr>
              <a:t>LOINC</a:t>
            </a:r>
          </a:p>
          <a:p>
            <a:r>
              <a:rPr lang="en-US" sz="3200" dirty="0">
                <a:solidFill>
                  <a:schemeClr val="bg1"/>
                </a:solidFill>
              </a:rPr>
              <a:t>32624-9|Race|Type|Pt|^</a:t>
            </a:r>
            <a:r>
              <a:rPr lang="en-US" sz="3200" dirty="0" err="1">
                <a:solidFill>
                  <a:schemeClr val="bg1"/>
                </a:solidFill>
              </a:rPr>
              <a:t>Patient|Nominal</a:t>
            </a:r>
            <a:r>
              <a:rPr lang="en-US" sz="3200" dirty="0">
                <a:solidFill>
                  <a:schemeClr val="bg1"/>
                </a:solidFill>
              </a:rPr>
              <a:t>|</a:t>
            </a:r>
          </a:p>
          <a:p>
            <a:r>
              <a:rPr lang="en-US" sz="3200" dirty="0">
                <a:solidFill>
                  <a:schemeClr val="bg1"/>
                </a:solidFill>
              </a:rPr>
              <a:t>HL7 PID|10</a:t>
            </a:r>
          </a:p>
          <a:p>
            <a:endParaRPr lang="en-US" sz="2600" dirty="0">
              <a:solidFill>
                <a:schemeClr val="bg1"/>
              </a:solidFill>
            </a:endParaRPr>
          </a:p>
          <a:p>
            <a:pPr fontAlgn="t"/>
            <a:r>
              <a:rPr lang="en-US" sz="2400" b="1" dirty="0">
                <a:solidFill>
                  <a:schemeClr val="bg1"/>
                </a:solidFill>
              </a:rPr>
              <a:t>American Indian or Alaska Native                        LA6155-1</a:t>
            </a:r>
          </a:p>
          <a:p>
            <a:pPr fontAlgn="t"/>
            <a:r>
              <a:rPr lang="en-US" sz="2400" b="1" dirty="0">
                <a:solidFill>
                  <a:schemeClr val="bg1"/>
                </a:solidFill>
              </a:rPr>
              <a:t>Asian                                                                           LA6156-9</a:t>
            </a:r>
          </a:p>
          <a:p>
            <a:pPr fontAlgn="t"/>
            <a:r>
              <a:rPr lang="en-US" sz="2400" b="1" dirty="0">
                <a:solidFill>
                  <a:schemeClr val="bg1"/>
                </a:solidFill>
              </a:rPr>
              <a:t>Black or African American                                      LA10610-6</a:t>
            </a:r>
          </a:p>
          <a:p>
            <a:pPr fontAlgn="t"/>
            <a:r>
              <a:rPr lang="en-US" sz="2400" b="1" dirty="0">
                <a:solidFill>
                  <a:schemeClr val="bg1"/>
                </a:solidFill>
              </a:rPr>
              <a:t>Native Hawaiian or Pacific Islander                      LA10611-4</a:t>
            </a:r>
          </a:p>
          <a:p>
            <a:pPr fontAlgn="t"/>
            <a:r>
              <a:rPr lang="en-US" sz="2400" b="1" dirty="0">
                <a:solidFill>
                  <a:schemeClr val="bg1"/>
                </a:solidFill>
              </a:rPr>
              <a:t>White                                                                           LA4457-3</a:t>
            </a:r>
          </a:p>
          <a:p>
            <a:pPr fontAlgn="t"/>
            <a:r>
              <a:rPr lang="en-US" sz="2400" b="1" dirty="0">
                <a:solidFill>
                  <a:schemeClr val="bg1"/>
                </a:solidFill>
              </a:rPr>
              <a:t>Unknown                                                                    LA4489-6</a:t>
            </a:r>
            <a:endParaRPr lang="en-US" sz="2400" dirty="0">
              <a:solidFill>
                <a:schemeClr val="bg1"/>
              </a:solidFill>
            </a:endParaRPr>
          </a:p>
        </p:txBody>
      </p:sp>
    </p:spTree>
    <p:extLst>
      <p:ext uri="{BB962C8B-B14F-4D97-AF65-F5344CB8AC3E}">
        <p14:creationId xmlns:p14="http://schemas.microsoft.com/office/powerpoint/2010/main" val="2376252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66C0F-3094-400D-A579-EF82EAFEAAB1}"/>
              </a:ext>
            </a:extLst>
          </p:cNvPr>
          <p:cNvSpPr>
            <a:spLocks noGrp="1"/>
          </p:cNvSpPr>
          <p:nvPr>
            <p:ph type="title"/>
          </p:nvPr>
        </p:nvSpPr>
        <p:spPr/>
        <p:txBody>
          <a:bodyPr>
            <a:normAutofit fontScale="90000"/>
          </a:bodyPr>
          <a:lstStyle/>
          <a:p>
            <a:r>
              <a:rPr lang="en-US" dirty="0"/>
              <a:t>103579009|Race (observable entity) </a:t>
            </a:r>
            <a:r>
              <a:rPr lang="en-US" i="1" dirty="0"/>
              <a:t>proposed</a:t>
            </a:r>
          </a:p>
        </p:txBody>
      </p:sp>
      <p:pic>
        <p:nvPicPr>
          <p:cNvPr id="8" name="Content Placeholder 7">
            <a:extLst>
              <a:ext uri="{FF2B5EF4-FFF2-40B4-BE49-F238E27FC236}">
                <a16:creationId xmlns:a16="http://schemas.microsoft.com/office/drawing/2014/main" id="{81DDE8E4-E8D2-487E-95E8-C7870EBAD784}"/>
              </a:ext>
            </a:extLst>
          </p:cNvPr>
          <p:cNvPicPr>
            <a:picLocks noGrp="1" noChangeAspect="1"/>
          </p:cNvPicPr>
          <p:nvPr>
            <p:ph idx="1"/>
          </p:nvPr>
        </p:nvPicPr>
        <p:blipFill rotWithShape="1">
          <a:blip r:embed="rId2"/>
          <a:srcRect l="16113" t="16723" r="64624" b="57563"/>
          <a:stretch/>
        </p:blipFill>
        <p:spPr>
          <a:xfrm>
            <a:off x="685800" y="1879447"/>
            <a:ext cx="8686800" cy="3463705"/>
          </a:xfrm>
        </p:spPr>
      </p:pic>
      <p:pic>
        <p:nvPicPr>
          <p:cNvPr id="4" name="Content Placeholder 4">
            <a:extLst>
              <a:ext uri="{FF2B5EF4-FFF2-40B4-BE49-F238E27FC236}">
                <a16:creationId xmlns:a16="http://schemas.microsoft.com/office/drawing/2014/main" id="{C9FDDBD4-D0CC-4A01-BC38-893C7D2E9D10}"/>
              </a:ext>
            </a:extLst>
          </p:cNvPr>
          <p:cNvPicPr>
            <a:picLocks noChangeAspect="1"/>
          </p:cNvPicPr>
          <p:nvPr/>
        </p:nvPicPr>
        <p:blipFill rotWithShape="1">
          <a:blip r:embed="rId3"/>
          <a:srcRect l="831" t="26241" r="87111" b="53514"/>
          <a:stretch/>
        </p:blipFill>
        <p:spPr>
          <a:xfrm>
            <a:off x="829009" y="4252398"/>
            <a:ext cx="4846320" cy="2430433"/>
          </a:xfrm>
          <a:prstGeom prst="rect">
            <a:avLst/>
          </a:prstGeom>
          <a:ln w="50800">
            <a:solidFill>
              <a:schemeClr val="accent1"/>
            </a:solidFill>
          </a:ln>
        </p:spPr>
      </p:pic>
    </p:spTree>
    <p:extLst>
      <p:ext uri="{BB962C8B-B14F-4D97-AF65-F5344CB8AC3E}">
        <p14:creationId xmlns:p14="http://schemas.microsoft.com/office/powerpoint/2010/main" val="1395431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CF886-9507-47DC-9AAD-1C9AB795391A}"/>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73D3922A-9FAA-461F-A3BD-F1D767E27A94}"/>
              </a:ext>
            </a:extLst>
          </p:cNvPr>
          <p:cNvPicPr>
            <a:picLocks noGrp="1" noChangeAspect="1"/>
          </p:cNvPicPr>
          <p:nvPr>
            <p:ph idx="1"/>
          </p:nvPr>
        </p:nvPicPr>
        <p:blipFill rotWithShape="1">
          <a:blip r:embed="rId2"/>
          <a:srcRect l="831" t="26241" r="87111" b="53514"/>
          <a:stretch/>
        </p:blipFill>
        <p:spPr>
          <a:xfrm>
            <a:off x="1031357" y="3965944"/>
            <a:ext cx="3540643" cy="1775638"/>
          </a:xfrm>
          <a:ln w="50800">
            <a:solidFill>
              <a:schemeClr val="accent1"/>
            </a:solidFill>
          </a:ln>
        </p:spPr>
      </p:pic>
    </p:spTree>
    <p:extLst>
      <p:ext uri="{BB962C8B-B14F-4D97-AF65-F5344CB8AC3E}">
        <p14:creationId xmlns:p14="http://schemas.microsoft.com/office/powerpoint/2010/main" val="20324008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4285"/>
            <a:ext cx="7922158" cy="1359153"/>
          </a:xfrm>
        </p:spPr>
        <p:txBody>
          <a:bodyPr>
            <a:normAutofit fontScale="90000"/>
          </a:bodyPr>
          <a:lstStyle/>
          <a:p>
            <a:r>
              <a:rPr lang="en-US" dirty="0"/>
              <a:t>LOINC:32624-9 Patient report of self-assigned racial identity </a:t>
            </a:r>
          </a:p>
        </p:txBody>
      </p:sp>
      <p:sp>
        <p:nvSpPr>
          <p:cNvPr id="5" name="TextBox 4"/>
          <p:cNvSpPr txBox="1"/>
          <p:nvPr/>
        </p:nvSpPr>
        <p:spPr>
          <a:xfrm>
            <a:off x="4451235" y="3981583"/>
            <a:ext cx="2311787" cy="369332"/>
          </a:xfrm>
          <a:prstGeom prst="rect">
            <a:avLst/>
          </a:prstGeom>
          <a:noFill/>
        </p:spPr>
        <p:txBody>
          <a:bodyPr wrap="none" rtlCol="0">
            <a:spAutoFit/>
          </a:bodyPr>
          <a:lstStyle/>
          <a:p>
            <a:r>
              <a:rPr lang="en-US" dirty="0"/>
              <a:t>NOT=BIOLOGICAL SEX!</a:t>
            </a:r>
          </a:p>
        </p:txBody>
      </p:sp>
      <p:pic>
        <p:nvPicPr>
          <p:cNvPr id="10" name="Content Placeholder 9">
            <a:extLst>
              <a:ext uri="{FF2B5EF4-FFF2-40B4-BE49-F238E27FC236}">
                <a16:creationId xmlns:a16="http://schemas.microsoft.com/office/drawing/2014/main" id="{D77EC84A-4193-4BDF-9E85-33A90A678969}"/>
              </a:ext>
            </a:extLst>
          </p:cNvPr>
          <p:cNvPicPr>
            <a:picLocks noGrp="1" noChangeAspect="1"/>
          </p:cNvPicPr>
          <p:nvPr>
            <p:ph idx="1"/>
          </p:nvPr>
        </p:nvPicPr>
        <p:blipFill rotWithShape="1">
          <a:blip r:embed="rId2"/>
          <a:srcRect l="1836" t="24932" r="2880" b="12808"/>
          <a:stretch/>
        </p:blipFill>
        <p:spPr>
          <a:xfrm>
            <a:off x="-1" y="1403623"/>
            <a:ext cx="14813280" cy="5444628"/>
          </a:xfrm>
        </p:spPr>
      </p:pic>
      <p:sp>
        <p:nvSpPr>
          <p:cNvPr id="11" name="TextBox 10">
            <a:extLst>
              <a:ext uri="{FF2B5EF4-FFF2-40B4-BE49-F238E27FC236}">
                <a16:creationId xmlns:a16="http://schemas.microsoft.com/office/drawing/2014/main" id="{777663B5-5B92-4ABA-8C6C-74A34BCD9798}"/>
              </a:ext>
            </a:extLst>
          </p:cNvPr>
          <p:cNvSpPr txBox="1"/>
          <p:nvPr/>
        </p:nvSpPr>
        <p:spPr>
          <a:xfrm>
            <a:off x="1212880" y="1403623"/>
            <a:ext cx="6063583" cy="492443"/>
          </a:xfrm>
          <a:prstGeom prst="rect">
            <a:avLst/>
          </a:prstGeom>
          <a:solidFill>
            <a:srgbClr val="C00000"/>
          </a:solidFill>
          <a:ln w="60325" cmpd="sng">
            <a:solidFill>
              <a:srgbClr val="FFFF00"/>
            </a:solidFill>
          </a:ln>
        </p:spPr>
        <p:txBody>
          <a:bodyPr wrap="none" rtlCol="0">
            <a:spAutoFit/>
          </a:bodyPr>
          <a:lstStyle/>
          <a:p>
            <a:r>
              <a:rPr lang="en-US" sz="2600" dirty="0">
                <a:solidFill>
                  <a:schemeClr val="bg1"/>
                </a:solidFill>
              </a:rPr>
              <a:t>32624-9|Race|Type|Pt|^</a:t>
            </a:r>
            <a:r>
              <a:rPr lang="en-US" sz="2600" dirty="0" err="1">
                <a:solidFill>
                  <a:schemeClr val="bg1"/>
                </a:solidFill>
              </a:rPr>
              <a:t>Patient|Nominal</a:t>
            </a:r>
            <a:r>
              <a:rPr lang="en-US" sz="2600" dirty="0">
                <a:solidFill>
                  <a:schemeClr val="bg1"/>
                </a:solidFill>
              </a:rPr>
              <a:t>|</a:t>
            </a:r>
          </a:p>
        </p:txBody>
      </p:sp>
      <p:pic>
        <p:nvPicPr>
          <p:cNvPr id="3" name="Picture 2">
            <a:extLst>
              <a:ext uri="{FF2B5EF4-FFF2-40B4-BE49-F238E27FC236}">
                <a16:creationId xmlns:a16="http://schemas.microsoft.com/office/drawing/2014/main" id="{69672CD3-2413-487A-8D99-7D7D1C29EDBD}"/>
              </a:ext>
            </a:extLst>
          </p:cNvPr>
          <p:cNvPicPr>
            <a:picLocks noChangeAspect="1"/>
          </p:cNvPicPr>
          <p:nvPr/>
        </p:nvPicPr>
        <p:blipFill>
          <a:blip r:embed="rId3"/>
          <a:stretch>
            <a:fillRect/>
          </a:stretch>
        </p:blipFill>
        <p:spPr>
          <a:xfrm>
            <a:off x="4742260" y="3430872"/>
            <a:ext cx="4389120" cy="2264168"/>
          </a:xfrm>
          <a:prstGeom prst="rect">
            <a:avLst/>
          </a:prstGeom>
        </p:spPr>
      </p:pic>
    </p:spTree>
    <p:extLst>
      <p:ext uri="{BB962C8B-B14F-4D97-AF65-F5344CB8AC3E}">
        <p14:creationId xmlns:p14="http://schemas.microsoft.com/office/powerpoint/2010/main" val="4101215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64954"/>
            <a:ext cx="8187334" cy="1359153"/>
          </a:xfrm>
        </p:spPr>
        <p:txBody>
          <a:bodyPr>
            <a:normAutofit/>
          </a:bodyPr>
          <a:lstStyle/>
          <a:p>
            <a:r>
              <a:rPr lang="en-US" sz="3000" dirty="0"/>
              <a:t>184100006|Patient sex (observable entity)</a:t>
            </a:r>
          </a:p>
        </p:txBody>
      </p:sp>
      <p:pic>
        <p:nvPicPr>
          <p:cNvPr id="6" name="Content Placeholder 5">
            <a:extLst>
              <a:ext uri="{FF2B5EF4-FFF2-40B4-BE49-F238E27FC236}">
                <a16:creationId xmlns:a16="http://schemas.microsoft.com/office/drawing/2014/main" id="{A04080AC-2A56-45D1-B584-B88C3B017BEB}"/>
              </a:ext>
            </a:extLst>
          </p:cNvPr>
          <p:cNvPicPr>
            <a:picLocks noGrp="1" noChangeAspect="1"/>
          </p:cNvPicPr>
          <p:nvPr>
            <p:ph idx="1"/>
          </p:nvPr>
        </p:nvPicPr>
        <p:blipFill rotWithShape="1">
          <a:blip r:embed="rId2"/>
          <a:srcRect t="20509" r="80093" b="30203"/>
          <a:stretch/>
        </p:blipFill>
        <p:spPr>
          <a:xfrm>
            <a:off x="956666" y="951426"/>
            <a:ext cx="7315200" cy="5409951"/>
          </a:xfrm>
        </p:spPr>
      </p:pic>
      <p:sp>
        <p:nvSpPr>
          <p:cNvPr id="10" name="TextBox 9">
            <a:extLst>
              <a:ext uri="{FF2B5EF4-FFF2-40B4-BE49-F238E27FC236}">
                <a16:creationId xmlns:a16="http://schemas.microsoft.com/office/drawing/2014/main" id="{6647A364-B758-4EF4-B569-F25A78DAC091}"/>
              </a:ext>
            </a:extLst>
          </p:cNvPr>
          <p:cNvSpPr txBox="1"/>
          <p:nvPr/>
        </p:nvSpPr>
        <p:spPr>
          <a:xfrm>
            <a:off x="273675" y="1527771"/>
            <a:ext cx="8596649" cy="2800767"/>
          </a:xfrm>
          <a:prstGeom prst="rect">
            <a:avLst/>
          </a:prstGeom>
          <a:solidFill>
            <a:srgbClr val="C00000"/>
          </a:solidFill>
          <a:ln w="60325" cmpd="sng">
            <a:solidFill>
              <a:srgbClr val="FFFF00"/>
            </a:solidFill>
          </a:ln>
        </p:spPr>
        <p:txBody>
          <a:bodyPr wrap="none" rtlCol="0">
            <a:spAutoFit/>
          </a:bodyPr>
          <a:lstStyle/>
          <a:p>
            <a:r>
              <a:rPr lang="en-US" sz="4400" dirty="0">
                <a:solidFill>
                  <a:schemeClr val="bg1"/>
                </a:solidFill>
              </a:rPr>
              <a:t>ONCHIT Sex or Gender</a:t>
            </a:r>
          </a:p>
          <a:p>
            <a:r>
              <a:rPr lang="en-US" sz="4400" dirty="0">
                <a:solidFill>
                  <a:schemeClr val="bg1"/>
                </a:solidFill>
              </a:rPr>
              <a:t>HL7 PID|8</a:t>
            </a:r>
          </a:p>
          <a:p>
            <a:endParaRPr lang="en-US" sz="4400" dirty="0">
              <a:solidFill>
                <a:schemeClr val="bg1"/>
              </a:solidFill>
            </a:endParaRPr>
          </a:p>
          <a:p>
            <a:r>
              <a:rPr lang="en-US" sz="4400" dirty="0">
                <a:solidFill>
                  <a:schemeClr val="bg1"/>
                </a:solidFill>
              </a:rPr>
              <a:t>46098-0 </a:t>
            </a:r>
            <a:r>
              <a:rPr lang="en-US" sz="4400" dirty="0" err="1">
                <a:solidFill>
                  <a:schemeClr val="bg1"/>
                </a:solidFill>
              </a:rPr>
              <a:t>Sex|Type|Pt</a:t>
            </a:r>
            <a:r>
              <a:rPr lang="en-US" sz="4400" dirty="0">
                <a:solidFill>
                  <a:schemeClr val="bg1"/>
                </a:solidFill>
              </a:rPr>
              <a:t>|^</a:t>
            </a:r>
            <a:r>
              <a:rPr lang="en-US" sz="4400" dirty="0" err="1">
                <a:solidFill>
                  <a:schemeClr val="bg1"/>
                </a:solidFill>
              </a:rPr>
              <a:t>Patient|Nom</a:t>
            </a:r>
            <a:endParaRPr lang="en-US" sz="4400" dirty="0">
              <a:solidFill>
                <a:schemeClr val="bg1"/>
              </a:solidFill>
            </a:endParaRPr>
          </a:p>
        </p:txBody>
      </p:sp>
    </p:spTree>
    <p:extLst>
      <p:ext uri="{BB962C8B-B14F-4D97-AF65-F5344CB8AC3E}">
        <p14:creationId xmlns:p14="http://schemas.microsoft.com/office/powerpoint/2010/main" val="364568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5438"/>
            <a:ext cx="7606427" cy="1359153"/>
          </a:xfrm>
        </p:spPr>
        <p:txBody>
          <a:bodyPr>
            <a:normAutofit/>
          </a:bodyPr>
          <a:lstStyle/>
          <a:p>
            <a:r>
              <a:rPr lang="en-US" sz="3200" dirty="0"/>
              <a:t>LOINC: 46098-0  Patient gender [Biological sex] assigned at birth (observable entity)</a:t>
            </a:r>
          </a:p>
        </p:txBody>
      </p:sp>
      <p:pic>
        <p:nvPicPr>
          <p:cNvPr id="8" name="Content Placeholder 7">
            <a:extLst>
              <a:ext uri="{FF2B5EF4-FFF2-40B4-BE49-F238E27FC236}">
                <a16:creationId xmlns:a16="http://schemas.microsoft.com/office/drawing/2014/main" id="{2ACCB6CD-9A6C-4349-9920-6CF9A446BC6E}"/>
              </a:ext>
            </a:extLst>
          </p:cNvPr>
          <p:cNvPicPr>
            <a:picLocks noGrp="1" noChangeAspect="1"/>
          </p:cNvPicPr>
          <p:nvPr>
            <p:ph idx="1"/>
          </p:nvPr>
        </p:nvPicPr>
        <p:blipFill rotWithShape="1">
          <a:blip r:embed="rId2"/>
          <a:srcRect l="1832" t="25664" r="3461" b="12075"/>
          <a:stretch/>
        </p:blipFill>
        <p:spPr>
          <a:xfrm>
            <a:off x="-1" y="1501194"/>
            <a:ext cx="14447520" cy="5342593"/>
          </a:xfrm>
        </p:spPr>
      </p:pic>
      <p:sp>
        <p:nvSpPr>
          <p:cNvPr id="9" name="TextBox 8">
            <a:extLst>
              <a:ext uri="{FF2B5EF4-FFF2-40B4-BE49-F238E27FC236}">
                <a16:creationId xmlns:a16="http://schemas.microsoft.com/office/drawing/2014/main" id="{6BABE1F5-C935-4C70-BE22-374EA5B9DBFB}"/>
              </a:ext>
            </a:extLst>
          </p:cNvPr>
          <p:cNvSpPr txBox="1"/>
          <p:nvPr/>
        </p:nvSpPr>
        <p:spPr>
          <a:xfrm>
            <a:off x="4153693" y="2949684"/>
            <a:ext cx="2407006" cy="369332"/>
          </a:xfrm>
          <a:prstGeom prst="rect">
            <a:avLst/>
          </a:prstGeom>
          <a:noFill/>
        </p:spPr>
        <p:txBody>
          <a:bodyPr wrap="none" rtlCol="0">
            <a:spAutoFit/>
          </a:bodyPr>
          <a:lstStyle/>
          <a:p>
            <a:r>
              <a:rPr lang="en-US" dirty="0"/>
              <a:t>&lt;&lt;Gender role property</a:t>
            </a:r>
          </a:p>
        </p:txBody>
      </p:sp>
    </p:spTree>
    <p:extLst>
      <p:ext uri="{BB962C8B-B14F-4D97-AF65-F5344CB8AC3E}">
        <p14:creationId xmlns:p14="http://schemas.microsoft.com/office/powerpoint/2010/main" val="3800142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372"/>
            <a:ext cx="7606427" cy="1359153"/>
          </a:xfrm>
        </p:spPr>
        <p:txBody>
          <a:bodyPr>
            <a:normAutofit fontScale="90000"/>
          </a:bodyPr>
          <a:lstStyle/>
          <a:p>
            <a:r>
              <a:rPr lang="en-US" dirty="0"/>
              <a:t>Proposed Extension to 719982003|Process (qualifier)</a:t>
            </a:r>
          </a:p>
        </p:txBody>
      </p:sp>
      <p:pic>
        <p:nvPicPr>
          <p:cNvPr id="4" name="Content Placeholder 3"/>
          <p:cNvPicPr>
            <a:picLocks noGrp="1" noChangeAspect="1"/>
          </p:cNvPicPr>
          <p:nvPr>
            <p:ph idx="1"/>
          </p:nvPr>
        </p:nvPicPr>
        <p:blipFill rotWithShape="1">
          <a:blip r:embed="rId2"/>
          <a:srcRect l="972" t="17994" r="87819" b="53497"/>
          <a:stretch/>
        </p:blipFill>
        <p:spPr>
          <a:xfrm>
            <a:off x="588935" y="1601224"/>
            <a:ext cx="6858000" cy="5135372"/>
          </a:xfrm>
          <a:prstGeom prst="rect">
            <a:avLst/>
          </a:prstGeom>
        </p:spPr>
      </p:pic>
    </p:spTree>
    <p:extLst>
      <p:ext uri="{BB962C8B-B14F-4D97-AF65-F5344CB8AC3E}">
        <p14:creationId xmlns:p14="http://schemas.microsoft.com/office/powerpoint/2010/main" val="1311260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4285"/>
            <a:ext cx="7606427" cy="1359153"/>
          </a:xfrm>
        </p:spPr>
        <p:txBody>
          <a:bodyPr/>
          <a:lstStyle/>
          <a:p>
            <a:r>
              <a:rPr lang="en-US" dirty="0"/>
              <a:t>Patient gender identity (observable entity)</a:t>
            </a:r>
          </a:p>
        </p:txBody>
      </p:sp>
      <p:pic>
        <p:nvPicPr>
          <p:cNvPr id="6" name="Content Placeholder 5"/>
          <p:cNvPicPr>
            <a:picLocks noGrp="1" noChangeAspect="1"/>
          </p:cNvPicPr>
          <p:nvPr>
            <p:ph idx="1"/>
          </p:nvPr>
        </p:nvPicPr>
        <p:blipFill rotWithShape="1">
          <a:blip r:embed="rId2"/>
          <a:srcRect l="679" t="16120" r="76857" b="25642"/>
          <a:stretch/>
        </p:blipFill>
        <p:spPr>
          <a:xfrm>
            <a:off x="872454" y="1364974"/>
            <a:ext cx="7589520" cy="5602550"/>
          </a:xfrm>
          <a:prstGeom prst="rect">
            <a:avLst/>
          </a:prstGeom>
        </p:spPr>
      </p:pic>
      <p:sp>
        <p:nvSpPr>
          <p:cNvPr id="4" name="TextBox 3"/>
          <p:cNvSpPr txBox="1"/>
          <p:nvPr/>
        </p:nvSpPr>
        <p:spPr>
          <a:xfrm>
            <a:off x="600094" y="1335621"/>
            <a:ext cx="8312917" cy="492443"/>
          </a:xfrm>
          <a:prstGeom prst="rect">
            <a:avLst/>
          </a:prstGeom>
          <a:solidFill>
            <a:srgbClr val="C00000"/>
          </a:solidFill>
          <a:ln w="60325" cmpd="sng">
            <a:solidFill>
              <a:srgbClr val="FFFF00"/>
            </a:solidFill>
          </a:ln>
        </p:spPr>
        <p:txBody>
          <a:bodyPr wrap="none" rtlCol="0">
            <a:spAutoFit/>
          </a:bodyPr>
          <a:lstStyle/>
          <a:p>
            <a:r>
              <a:rPr lang="en-US" sz="2600" dirty="0">
                <a:solidFill>
                  <a:schemeClr val="bg1"/>
                </a:solidFill>
              </a:rPr>
              <a:t>76691-5|Gender </a:t>
            </a:r>
            <a:r>
              <a:rPr lang="en-US" sz="2600" dirty="0" err="1">
                <a:solidFill>
                  <a:schemeClr val="bg1"/>
                </a:solidFill>
              </a:rPr>
              <a:t>Identity|Type|Pt</a:t>
            </a:r>
            <a:r>
              <a:rPr lang="en-US" sz="2600" dirty="0">
                <a:solidFill>
                  <a:schemeClr val="bg1"/>
                </a:solidFill>
              </a:rPr>
              <a:t>|^</a:t>
            </a:r>
            <a:r>
              <a:rPr lang="en-US" sz="2600" dirty="0" err="1">
                <a:solidFill>
                  <a:schemeClr val="bg1"/>
                </a:solidFill>
              </a:rPr>
              <a:t>Patient|Nom|Reported</a:t>
            </a:r>
            <a:endParaRPr lang="en-US" sz="2600" dirty="0">
              <a:solidFill>
                <a:schemeClr val="bg1"/>
              </a:solidFill>
            </a:endParaRPr>
          </a:p>
        </p:txBody>
      </p:sp>
      <p:sp>
        <p:nvSpPr>
          <p:cNvPr id="5" name="TextBox 4"/>
          <p:cNvSpPr txBox="1"/>
          <p:nvPr/>
        </p:nvSpPr>
        <p:spPr>
          <a:xfrm>
            <a:off x="4451235" y="3981583"/>
            <a:ext cx="2311787" cy="369332"/>
          </a:xfrm>
          <a:prstGeom prst="rect">
            <a:avLst/>
          </a:prstGeom>
          <a:noFill/>
        </p:spPr>
        <p:txBody>
          <a:bodyPr wrap="none" rtlCol="0">
            <a:spAutoFit/>
          </a:bodyPr>
          <a:lstStyle/>
          <a:p>
            <a:r>
              <a:rPr lang="en-US" dirty="0"/>
              <a:t>NOT=BIOLOGICAL SEX!</a:t>
            </a:r>
          </a:p>
        </p:txBody>
      </p:sp>
      <p:pic>
        <p:nvPicPr>
          <p:cNvPr id="8" name="Content Placeholder 3"/>
          <p:cNvPicPr>
            <a:picLocks noChangeAspect="1"/>
          </p:cNvPicPr>
          <p:nvPr/>
        </p:nvPicPr>
        <p:blipFill rotWithShape="1">
          <a:blip r:embed="rId3"/>
          <a:srcRect l="596" t="18991" r="88624" b="67128"/>
          <a:stretch/>
        </p:blipFill>
        <p:spPr>
          <a:xfrm>
            <a:off x="4253774" y="4537474"/>
            <a:ext cx="4480560" cy="1723285"/>
          </a:xfrm>
          <a:prstGeom prst="rect">
            <a:avLst/>
          </a:prstGeom>
          <a:ln w="38100">
            <a:solidFill>
              <a:schemeClr val="accent1"/>
            </a:solidFill>
          </a:ln>
        </p:spPr>
      </p:pic>
    </p:spTree>
    <p:extLst>
      <p:ext uri="{BB962C8B-B14F-4D97-AF65-F5344CB8AC3E}">
        <p14:creationId xmlns:p14="http://schemas.microsoft.com/office/powerpoint/2010/main" val="1803532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68157" cy="1359153"/>
          </a:xfrm>
        </p:spPr>
        <p:txBody>
          <a:bodyPr/>
          <a:lstStyle/>
          <a:p>
            <a:r>
              <a:rPr lang="en-US" dirty="0"/>
              <a:t>Who cares about ontology metadata?</a:t>
            </a:r>
          </a:p>
        </p:txBody>
      </p:sp>
      <p:sp>
        <p:nvSpPr>
          <p:cNvPr id="5" name="Content Placeholder 4"/>
          <p:cNvSpPr>
            <a:spLocks noGrp="1"/>
          </p:cNvSpPr>
          <p:nvPr>
            <p:ph idx="1"/>
          </p:nvPr>
        </p:nvSpPr>
        <p:spPr/>
        <p:txBody>
          <a:bodyPr/>
          <a:lstStyle/>
          <a:p>
            <a:r>
              <a:rPr lang="en-US" dirty="0"/>
              <a:t>What data do I have in my warehouse about gender identity?</a:t>
            </a:r>
          </a:p>
          <a:p>
            <a:r>
              <a:rPr lang="en-US" dirty="0"/>
              <a:t>…about educational attainment?</a:t>
            </a:r>
          </a:p>
          <a:p>
            <a:r>
              <a:rPr lang="en-US" dirty="0"/>
              <a:t>…about race and ethnicity?</a:t>
            </a:r>
          </a:p>
          <a:p>
            <a:r>
              <a:rPr lang="en-US" dirty="0"/>
              <a:t>…about nutritional security?</a:t>
            </a:r>
          </a:p>
        </p:txBody>
      </p:sp>
    </p:spTree>
    <p:extLst>
      <p:ext uri="{BB962C8B-B14F-4D97-AF65-F5344CB8AC3E}">
        <p14:creationId xmlns:p14="http://schemas.microsoft.com/office/powerpoint/2010/main" val="1156863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Social Determinants of Health: Observable Datasets</a:t>
            </a:r>
          </a:p>
        </p:txBody>
      </p:sp>
      <p:sp>
        <p:nvSpPr>
          <p:cNvPr id="3" name="Content Placeholder 2"/>
          <p:cNvSpPr>
            <a:spLocks noGrp="1"/>
          </p:cNvSpPr>
          <p:nvPr>
            <p:ph idx="1"/>
          </p:nvPr>
        </p:nvSpPr>
        <p:spPr/>
        <p:txBody>
          <a:bodyPr>
            <a:normAutofit/>
          </a:bodyPr>
          <a:lstStyle/>
          <a:p>
            <a:pPr marL="0" indent="0">
              <a:buNone/>
            </a:pPr>
            <a:r>
              <a:rPr lang="en-US" sz="1600" dirty="0"/>
              <a:t>“Social determinants of health (SDOH) are the conditions in the environments where people are born, live, learn, work, play, worship, and age that affect a wide range of health, functioning, and quality-of-life outcomes and risks” </a:t>
            </a:r>
          </a:p>
          <a:p>
            <a:pPr marL="0" indent="0">
              <a:buNone/>
            </a:pPr>
            <a:endParaRPr lang="en-US" sz="1600" dirty="0"/>
          </a:p>
          <a:p>
            <a:pPr marL="0" indent="0">
              <a:buNone/>
            </a:pPr>
            <a:r>
              <a:rPr lang="en-US" sz="1600" u="sng" dirty="0"/>
              <a:t>Healthy People 2030</a:t>
            </a:r>
            <a:r>
              <a:rPr lang="en-US" sz="1600" dirty="0"/>
              <a:t>; USHHS-Office of Disease Prevention and Health Promotion</a:t>
            </a:r>
          </a:p>
          <a:p>
            <a:pPr marL="0" indent="0">
              <a:buNone/>
            </a:pPr>
            <a:endParaRPr lang="en-US" sz="1600" dirty="0"/>
          </a:p>
          <a:p>
            <a:pPr marL="0" indent="0">
              <a:buNone/>
            </a:pPr>
            <a:r>
              <a:rPr lang="en-US" sz="1600" dirty="0"/>
              <a:t>“The social determinants of health (SDH) are the non-medical factors that influence health outcomes. They are the conditions in which people are born, grow, work, live, and age, and the wider set of forces and systems shaping the conditions of daily life. These forces and systems include economic policies and systems, development agendas, social norms, social policies and political systems.”</a:t>
            </a:r>
          </a:p>
          <a:p>
            <a:pPr marL="0" indent="0">
              <a:buNone/>
            </a:pPr>
            <a:endParaRPr lang="en-US" sz="1600" dirty="0"/>
          </a:p>
          <a:p>
            <a:pPr marL="0" indent="0">
              <a:buNone/>
            </a:pPr>
            <a:r>
              <a:rPr lang="en-US" sz="1600" u="sng" dirty="0"/>
              <a:t>https://WHO.int/health-topics/social-determinants-of-health</a:t>
            </a:r>
          </a:p>
        </p:txBody>
      </p:sp>
      <p:sp>
        <p:nvSpPr>
          <p:cNvPr id="5" name="Rounded Rectangular Callout 4"/>
          <p:cNvSpPr/>
          <p:nvPr/>
        </p:nvSpPr>
        <p:spPr>
          <a:xfrm>
            <a:off x="1328469" y="5728590"/>
            <a:ext cx="7080444" cy="612648"/>
          </a:xfrm>
          <a:prstGeom prst="wedgeRoundRectCallout">
            <a:avLst>
              <a:gd name="adj1" fmla="val -42503"/>
              <a:gd name="adj2" fmla="val -192481"/>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414732" y="5763921"/>
            <a:ext cx="6824147" cy="646331"/>
          </a:xfrm>
          <a:prstGeom prst="rect">
            <a:avLst/>
          </a:prstGeom>
          <a:noFill/>
        </p:spPr>
        <p:txBody>
          <a:bodyPr wrap="square" rtlCol="0">
            <a:spAutoFit/>
          </a:bodyPr>
          <a:lstStyle/>
          <a:p>
            <a:pPr algn="ctr"/>
            <a:r>
              <a:rPr lang="en-US" dirty="0">
                <a:solidFill>
                  <a:schemeClr val="bg1"/>
                </a:solidFill>
              </a:rPr>
              <a:t>Equities community primarily focuses on racial, ethnic, cultural and </a:t>
            </a:r>
          </a:p>
          <a:p>
            <a:pPr algn="ctr"/>
            <a:r>
              <a:rPr lang="en-US" dirty="0">
                <a:solidFill>
                  <a:schemeClr val="bg1"/>
                </a:solidFill>
              </a:rPr>
              <a:t>socioeconomic status variables</a:t>
            </a:r>
          </a:p>
        </p:txBody>
      </p:sp>
    </p:spTree>
    <p:extLst>
      <p:ext uri="{BB962C8B-B14F-4D97-AF65-F5344CB8AC3E}">
        <p14:creationId xmlns:p14="http://schemas.microsoft.com/office/powerpoint/2010/main" val="294153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228051"/>
            <a:ext cx="7606427" cy="1359153"/>
          </a:xfrm>
        </p:spPr>
        <p:txBody>
          <a:bodyPr>
            <a:noAutofit/>
          </a:bodyPr>
          <a:lstStyle/>
          <a:p>
            <a:r>
              <a:rPr lang="en-US" sz="3600" dirty="0"/>
              <a:t>Nutrition screen for patient weight loss or loss of appetite (observable entity)</a:t>
            </a:r>
          </a:p>
        </p:txBody>
      </p:sp>
      <p:pic>
        <p:nvPicPr>
          <p:cNvPr id="4" name="Content Placeholder 3"/>
          <p:cNvPicPr>
            <a:picLocks noGrp="1" noChangeAspect="1"/>
          </p:cNvPicPr>
          <p:nvPr>
            <p:ph idx="1"/>
          </p:nvPr>
        </p:nvPicPr>
        <p:blipFill rotWithShape="1">
          <a:blip r:embed="rId2"/>
          <a:srcRect l="16922" t="13805" r="58770" b="34898"/>
          <a:stretch/>
        </p:blipFill>
        <p:spPr>
          <a:xfrm>
            <a:off x="545284" y="1719744"/>
            <a:ext cx="8138160" cy="5129773"/>
          </a:xfrm>
          <a:prstGeom prst="rect">
            <a:avLst/>
          </a:prstGeom>
        </p:spPr>
      </p:pic>
    </p:spTree>
    <p:extLst>
      <p:ext uri="{BB962C8B-B14F-4D97-AF65-F5344CB8AC3E}">
        <p14:creationId xmlns:p14="http://schemas.microsoft.com/office/powerpoint/2010/main" val="19756854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Loinc:63504-5  Patient report: What is the highest grade of schooling [Achievement] that you have completed (observable entity)</a:t>
            </a:r>
          </a:p>
        </p:txBody>
      </p:sp>
      <p:pic>
        <p:nvPicPr>
          <p:cNvPr id="4" name="Content Placeholder 3"/>
          <p:cNvPicPr>
            <a:picLocks noGrp="1" noChangeAspect="1"/>
          </p:cNvPicPr>
          <p:nvPr>
            <p:ph idx="1"/>
          </p:nvPr>
        </p:nvPicPr>
        <p:blipFill rotWithShape="1">
          <a:blip r:embed="rId2"/>
          <a:srcRect l="17267" t="17663" r="58424" b="29498"/>
          <a:stretch/>
        </p:blipFill>
        <p:spPr>
          <a:xfrm>
            <a:off x="654340" y="1788506"/>
            <a:ext cx="8138160" cy="5284019"/>
          </a:xfrm>
          <a:prstGeom prst="rect">
            <a:avLst/>
          </a:prstGeom>
        </p:spPr>
      </p:pic>
    </p:spTree>
    <p:extLst>
      <p:ext uri="{BB962C8B-B14F-4D97-AF65-F5344CB8AC3E}">
        <p14:creationId xmlns:p14="http://schemas.microsoft.com/office/powerpoint/2010/main" val="29655038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Community-Level Data Points</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Sources: DOC American Community Survey, DOA RUCA class, DOA Food Access maps, DOJ Crime statistics,</a:t>
            </a:r>
          </a:p>
          <a:p>
            <a:endParaRPr lang="en-US" dirty="0"/>
          </a:p>
          <a:p>
            <a:r>
              <a:rPr lang="en-US" dirty="0"/>
              <a:t>What is the number of families in my community who receive food stamps/SNAP?</a:t>
            </a:r>
          </a:p>
          <a:p>
            <a:r>
              <a:rPr lang="en-US" dirty="0"/>
              <a:t>What is the number of adults in my community who live below the poverty level?</a:t>
            </a:r>
          </a:p>
          <a:p>
            <a:r>
              <a:rPr lang="en-US" dirty="0"/>
              <a:t>How easy is it to get to the doctor’s office from my home?</a:t>
            </a:r>
          </a:p>
          <a:p>
            <a:endParaRPr lang="en-US" dirty="0"/>
          </a:p>
          <a:p>
            <a:r>
              <a:rPr lang="en-US" dirty="0"/>
              <a:t>Deployed into research data warehouse as virtual data elements to be instantiated into research dataset computationally from geocoded link to patient residence</a:t>
            </a:r>
          </a:p>
        </p:txBody>
      </p:sp>
    </p:spTree>
    <p:extLst>
      <p:ext uri="{BB962C8B-B14F-4D97-AF65-F5344CB8AC3E}">
        <p14:creationId xmlns:p14="http://schemas.microsoft.com/office/powerpoint/2010/main" val="39072567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[Number fraction] of workers 16 years and older in community where the patient resides whose income is below 100% of poverty level (observable entity)</a:t>
            </a:r>
          </a:p>
        </p:txBody>
      </p:sp>
      <p:pic>
        <p:nvPicPr>
          <p:cNvPr id="4" name="Content Placeholder 3"/>
          <p:cNvPicPr>
            <a:picLocks noGrp="1" noChangeAspect="1"/>
          </p:cNvPicPr>
          <p:nvPr>
            <p:ph idx="1"/>
          </p:nvPr>
        </p:nvPicPr>
        <p:blipFill rotWithShape="1">
          <a:blip r:embed="rId2"/>
          <a:srcRect l="17299" t="16734" r="58534" b="30640"/>
          <a:stretch/>
        </p:blipFill>
        <p:spPr>
          <a:xfrm>
            <a:off x="766162" y="1754984"/>
            <a:ext cx="8153598" cy="5303520"/>
          </a:xfrm>
          <a:prstGeom prst="rect">
            <a:avLst/>
          </a:prstGeom>
        </p:spPr>
      </p:pic>
    </p:spTree>
    <p:extLst>
      <p:ext uri="{BB962C8B-B14F-4D97-AF65-F5344CB8AC3E}">
        <p14:creationId xmlns:p14="http://schemas.microsoft.com/office/powerpoint/2010/main" val="30005683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59179"/>
            <a:ext cx="7606427" cy="1359153"/>
          </a:xfrm>
        </p:spPr>
        <p:txBody>
          <a:bodyPr>
            <a:noAutofit/>
          </a:bodyPr>
          <a:lstStyle/>
          <a:p>
            <a:r>
              <a:rPr lang="en-US" sz="2000" dirty="0"/>
              <a:t>[</a:t>
            </a:r>
            <a:r>
              <a:rPr lang="en-US" sz="2200" dirty="0"/>
              <a:t>Number fraction] of households in community where patient resides receiving public assistance income or food stamp/SNAP from </a:t>
            </a:r>
            <a:r>
              <a:rPr lang="en-US" sz="2200" dirty="0" err="1"/>
              <a:t>DoC</a:t>
            </a:r>
            <a:r>
              <a:rPr lang="en-US" sz="2200" dirty="0"/>
              <a:t> ACS (observable entity)</a:t>
            </a:r>
          </a:p>
        </p:txBody>
      </p:sp>
      <p:pic>
        <p:nvPicPr>
          <p:cNvPr id="4" name="Content Placeholder 3"/>
          <p:cNvPicPr>
            <a:picLocks noGrp="1" noChangeAspect="1"/>
          </p:cNvPicPr>
          <p:nvPr>
            <p:ph idx="1"/>
          </p:nvPr>
        </p:nvPicPr>
        <p:blipFill rotWithShape="1">
          <a:blip r:embed="rId2"/>
          <a:srcRect l="338" t="16328" r="67409" b="25256"/>
          <a:stretch/>
        </p:blipFill>
        <p:spPr>
          <a:xfrm>
            <a:off x="645761" y="1224785"/>
            <a:ext cx="10332720" cy="5590007"/>
          </a:xfrm>
          <a:prstGeom prst="rect">
            <a:avLst/>
          </a:prstGeom>
        </p:spPr>
      </p:pic>
    </p:spTree>
    <p:extLst>
      <p:ext uri="{BB962C8B-B14F-4D97-AF65-F5344CB8AC3E}">
        <p14:creationId xmlns:p14="http://schemas.microsoft.com/office/powerpoint/2010/main" val="31188185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214680"/>
            <a:ext cx="7606427" cy="1359153"/>
          </a:xfrm>
        </p:spPr>
        <p:txBody>
          <a:bodyPr>
            <a:normAutofit/>
          </a:bodyPr>
          <a:lstStyle/>
          <a:p>
            <a:r>
              <a:rPr lang="en-US" sz="3200" dirty="0"/>
              <a:t>Rural-Urban Commuting Area [Scale] code of community where patient resides (observable entity)</a:t>
            </a:r>
          </a:p>
        </p:txBody>
      </p:sp>
      <p:pic>
        <p:nvPicPr>
          <p:cNvPr id="4" name="Content Placeholder 3"/>
          <p:cNvPicPr>
            <a:picLocks noGrp="1" noChangeAspect="1"/>
          </p:cNvPicPr>
          <p:nvPr>
            <p:ph idx="1"/>
          </p:nvPr>
        </p:nvPicPr>
        <p:blipFill rotWithShape="1">
          <a:blip r:embed="rId2"/>
          <a:srcRect l="17655" t="17800" r="58297" b="32221"/>
          <a:stretch/>
        </p:blipFill>
        <p:spPr>
          <a:xfrm>
            <a:off x="842372" y="1709453"/>
            <a:ext cx="7223760" cy="4484313"/>
          </a:xfrm>
          <a:prstGeom prst="rect">
            <a:avLst/>
          </a:prstGeom>
        </p:spPr>
      </p:pic>
    </p:spTree>
    <p:extLst>
      <p:ext uri="{BB962C8B-B14F-4D97-AF65-F5344CB8AC3E}">
        <p14:creationId xmlns:p14="http://schemas.microsoft.com/office/powerpoint/2010/main" val="2526229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21754"/>
            <a:ext cx="7606427" cy="1359153"/>
          </a:xfrm>
        </p:spPr>
        <p:txBody>
          <a:bodyPr/>
          <a:lstStyle/>
          <a:p>
            <a:r>
              <a:rPr lang="en-US" dirty="0"/>
              <a:t>Issues for Observables</a:t>
            </a:r>
          </a:p>
        </p:txBody>
      </p:sp>
      <p:sp>
        <p:nvSpPr>
          <p:cNvPr id="3" name="Content Placeholder 2"/>
          <p:cNvSpPr>
            <a:spLocks noGrp="1"/>
          </p:cNvSpPr>
          <p:nvPr>
            <p:ph idx="1"/>
          </p:nvPr>
        </p:nvSpPr>
        <p:spPr>
          <a:xfrm>
            <a:off x="956667" y="1546190"/>
            <a:ext cx="7282212" cy="3950310"/>
          </a:xfrm>
        </p:spPr>
        <p:txBody>
          <a:bodyPr/>
          <a:lstStyle/>
          <a:p>
            <a:r>
              <a:rPr lang="en-US" dirty="0"/>
              <a:t>Expand MRCM concept model </a:t>
            </a:r>
            <a:r>
              <a:rPr lang="en-US" dirty="0" err="1"/>
              <a:t>valuesets</a:t>
            </a:r>
            <a:r>
              <a:rPr lang="en-US" dirty="0"/>
              <a:t> for Component and </a:t>
            </a:r>
            <a:r>
              <a:rPr lang="en-US" dirty="0" err="1"/>
              <a:t>Relative_to</a:t>
            </a:r>
            <a:r>
              <a:rPr lang="en-US" dirty="0"/>
              <a:t> to include Social concepts</a:t>
            </a:r>
          </a:p>
          <a:p>
            <a:r>
              <a:rPr lang="en-US" dirty="0"/>
              <a:t>Expand Process and Property Qualifier hierarchies to include sociological processes</a:t>
            </a:r>
          </a:p>
        </p:txBody>
      </p:sp>
    </p:spTree>
    <p:extLst>
      <p:ext uri="{BB962C8B-B14F-4D97-AF65-F5344CB8AC3E}">
        <p14:creationId xmlns:p14="http://schemas.microsoft.com/office/powerpoint/2010/main" val="672593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685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SDOH Domains (HP2030)</a:t>
            </a:r>
          </a:p>
        </p:txBody>
      </p:sp>
      <p:sp>
        <p:nvSpPr>
          <p:cNvPr id="3" name="Content Placeholder 2"/>
          <p:cNvSpPr>
            <a:spLocks noGrp="1"/>
          </p:cNvSpPr>
          <p:nvPr>
            <p:ph idx="1"/>
          </p:nvPr>
        </p:nvSpPr>
        <p:spPr>
          <a:xfrm>
            <a:off x="956667" y="1882619"/>
            <a:ext cx="7282212" cy="4863237"/>
          </a:xfrm>
        </p:spPr>
        <p:txBody>
          <a:bodyPr>
            <a:normAutofit fontScale="77500" lnSpcReduction="20000"/>
          </a:bodyPr>
          <a:lstStyle/>
          <a:p>
            <a:r>
              <a:rPr lang="en-US" sz="3200" dirty="0"/>
              <a:t>Economic Stability</a:t>
            </a:r>
          </a:p>
          <a:p>
            <a:r>
              <a:rPr lang="en-US" sz="3200" dirty="0"/>
              <a:t>Education Access and Quality</a:t>
            </a:r>
          </a:p>
          <a:p>
            <a:r>
              <a:rPr lang="en-US" sz="3200" dirty="0"/>
              <a:t>Healthcare Access and Quality</a:t>
            </a:r>
          </a:p>
          <a:p>
            <a:r>
              <a:rPr lang="en-US" sz="3200" dirty="0"/>
              <a:t>Community, Neighborhood and Built Environment</a:t>
            </a:r>
          </a:p>
          <a:p>
            <a:r>
              <a:rPr lang="en-US" sz="3200" dirty="0"/>
              <a:t>Social and Community Context</a:t>
            </a:r>
          </a:p>
          <a:p>
            <a:endParaRPr lang="en-US" sz="3200" dirty="0"/>
          </a:p>
          <a:p>
            <a:r>
              <a:rPr lang="en-US" sz="3200" dirty="0" err="1"/>
              <a:t>Datapoints</a:t>
            </a:r>
            <a:r>
              <a:rPr lang="en-US" sz="3200" dirty="0"/>
              <a:t> regarding </a:t>
            </a:r>
          </a:p>
          <a:p>
            <a:pPr lvl="1"/>
            <a:r>
              <a:rPr lang="en-US" sz="3200" dirty="0"/>
              <a:t>Observations on </a:t>
            </a:r>
            <a:r>
              <a:rPr lang="en-US" sz="3200" u="sng" dirty="0"/>
              <a:t>Personal</a:t>
            </a:r>
            <a:r>
              <a:rPr lang="en-US" sz="3200" dirty="0"/>
              <a:t> Socioeconomic Roles and Characteristics from EHR or PRO</a:t>
            </a:r>
          </a:p>
          <a:p>
            <a:pPr lvl="1"/>
            <a:r>
              <a:rPr lang="en-US" sz="3200" u="sng" dirty="0"/>
              <a:t>Community</a:t>
            </a:r>
            <a:r>
              <a:rPr lang="en-US" sz="3200" dirty="0"/>
              <a:t> Infrastructure, Environment, Socioeconomics and Societal Attitudes (that can be referenced to patient’s neighborhood</a:t>
            </a:r>
          </a:p>
        </p:txBody>
      </p:sp>
    </p:spTree>
    <p:extLst>
      <p:ext uri="{BB962C8B-B14F-4D97-AF65-F5344CB8AC3E}">
        <p14:creationId xmlns:p14="http://schemas.microsoft.com/office/powerpoint/2010/main" val="246058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Pragmatic Data Review</a:t>
            </a:r>
          </a:p>
        </p:txBody>
      </p:sp>
      <p:sp>
        <p:nvSpPr>
          <p:cNvPr id="3" name="Content Placeholder 2"/>
          <p:cNvSpPr>
            <a:spLocks noGrp="1"/>
          </p:cNvSpPr>
          <p:nvPr>
            <p:ph idx="1"/>
          </p:nvPr>
        </p:nvSpPr>
        <p:spPr/>
        <p:txBody>
          <a:bodyPr>
            <a:normAutofit fontScale="77500" lnSpcReduction="20000"/>
          </a:bodyPr>
          <a:lstStyle/>
          <a:p>
            <a:r>
              <a:rPr lang="en-US" dirty="0"/>
              <a:t>Examine the semantics of structured data found in Nebraska Medicine EHR, looking for data elements relevant to the HP2030 domains</a:t>
            </a:r>
          </a:p>
          <a:p>
            <a:r>
              <a:rPr lang="en-US" dirty="0"/>
              <a:t>Extract the data elements and associated datasets to a SDH metadata library</a:t>
            </a:r>
          </a:p>
          <a:p>
            <a:r>
              <a:rPr lang="en-US" dirty="0"/>
              <a:t>Code with LOINC or SNOMED CT as available to standardize for interoperation per ONC</a:t>
            </a:r>
          </a:p>
          <a:p>
            <a:r>
              <a:rPr lang="en-US" dirty="0"/>
              <a:t>Consult with domain experts in sociology for relevant geocoded national public datasets</a:t>
            </a:r>
          </a:p>
          <a:p>
            <a:r>
              <a:rPr lang="en-US" dirty="0"/>
              <a:t>Extend standardization for interoperation to include community-level data items from public sources</a:t>
            </a:r>
          </a:p>
          <a:p>
            <a:r>
              <a:rPr lang="en-US" dirty="0"/>
              <a:t>Support access to these public domain sets of facts </a:t>
            </a:r>
            <a:r>
              <a:rPr lang="en-US" u="sng" dirty="0"/>
              <a:t>instantiated for patient residence</a:t>
            </a:r>
            <a:r>
              <a:rPr lang="en-US" dirty="0"/>
              <a:t> and coded with SNOMED CT or LOINC</a:t>
            </a:r>
          </a:p>
        </p:txBody>
      </p:sp>
    </p:spTree>
    <p:extLst>
      <p:ext uri="{BB962C8B-B14F-4D97-AF65-F5344CB8AC3E}">
        <p14:creationId xmlns:p14="http://schemas.microsoft.com/office/powerpoint/2010/main" val="78764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Pragmatic SDOH Domain Analysis: Economic stability</a:t>
            </a:r>
          </a:p>
        </p:txBody>
      </p:sp>
      <p:sp>
        <p:nvSpPr>
          <p:cNvPr id="3" name="Content Placeholder 2"/>
          <p:cNvSpPr>
            <a:spLocks noGrp="1"/>
          </p:cNvSpPr>
          <p:nvPr>
            <p:ph idx="1"/>
          </p:nvPr>
        </p:nvSpPr>
        <p:spPr/>
        <p:txBody>
          <a:bodyPr>
            <a:normAutofit fontScale="85000" lnSpcReduction="10000"/>
          </a:bodyPr>
          <a:lstStyle/>
          <a:p>
            <a:r>
              <a:rPr lang="en-US" sz="3200" dirty="0"/>
              <a:t>Economic stability/ Financial security:</a:t>
            </a:r>
          </a:p>
          <a:p>
            <a:pPr lvl="1"/>
            <a:r>
              <a:rPr lang="en-US" sz="3200" dirty="0"/>
              <a:t>P: EHR social history</a:t>
            </a:r>
          </a:p>
          <a:p>
            <a:pPr lvl="1"/>
            <a:r>
              <a:rPr lang="en-US" sz="3200" dirty="0"/>
              <a:t>P: </a:t>
            </a:r>
            <a:r>
              <a:rPr lang="en-US" sz="3200" u="sng" dirty="0"/>
              <a:t>PRAPARE</a:t>
            </a:r>
            <a:r>
              <a:rPr lang="en-US" sz="3200" dirty="0"/>
              <a:t> (NACHC) (</a:t>
            </a:r>
            <a:r>
              <a:rPr lang="en-US" sz="2200" dirty="0"/>
              <a:t>Protocol for Responding to Patient Assets Risks and Experiences</a:t>
            </a:r>
            <a:r>
              <a:rPr lang="en-US" sz="3200" dirty="0"/>
              <a:t>)</a:t>
            </a:r>
          </a:p>
          <a:p>
            <a:pPr lvl="1"/>
            <a:r>
              <a:rPr lang="en-US" sz="3200" dirty="0"/>
              <a:t>C:Households receiving public assistance (</a:t>
            </a:r>
            <a:r>
              <a:rPr lang="en-US" sz="3200" dirty="0" err="1"/>
              <a:t>DoC</a:t>
            </a:r>
            <a:r>
              <a:rPr lang="en-US" sz="3200" dirty="0"/>
              <a:t>/</a:t>
            </a:r>
            <a:r>
              <a:rPr lang="en-US" sz="3200" u="sng" dirty="0"/>
              <a:t>American Community Survey(ACS)</a:t>
            </a:r>
            <a:r>
              <a:rPr lang="en-US" sz="3200" dirty="0"/>
              <a:t>)</a:t>
            </a:r>
          </a:p>
          <a:p>
            <a:pPr lvl="1"/>
            <a:r>
              <a:rPr lang="en-US" sz="3200" dirty="0"/>
              <a:t>C:Households at or near poverty level</a:t>
            </a:r>
          </a:p>
          <a:p>
            <a:pPr lvl="1"/>
            <a:r>
              <a:rPr lang="en-US" sz="3200" dirty="0"/>
              <a:t>C: </a:t>
            </a:r>
            <a:r>
              <a:rPr lang="en-US" sz="3200" u="sng" dirty="0"/>
              <a:t>Social Vulnerability Index </a:t>
            </a:r>
            <a:r>
              <a:rPr lang="en-US" sz="3200" dirty="0"/>
              <a:t>(CDC) (Socioeconomic status)</a:t>
            </a:r>
          </a:p>
        </p:txBody>
      </p:sp>
    </p:spTree>
    <p:extLst>
      <p:ext uri="{BB962C8B-B14F-4D97-AF65-F5344CB8AC3E}">
        <p14:creationId xmlns:p14="http://schemas.microsoft.com/office/powerpoint/2010/main" val="3412752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Pragmatic SDOH Domain Analysis: Economic stability</a:t>
            </a:r>
          </a:p>
        </p:txBody>
      </p:sp>
      <p:sp>
        <p:nvSpPr>
          <p:cNvPr id="3" name="Content Placeholder 2"/>
          <p:cNvSpPr>
            <a:spLocks noGrp="1"/>
          </p:cNvSpPr>
          <p:nvPr>
            <p:ph idx="1"/>
          </p:nvPr>
        </p:nvSpPr>
        <p:spPr/>
        <p:txBody>
          <a:bodyPr>
            <a:normAutofit lnSpcReduction="10000"/>
          </a:bodyPr>
          <a:lstStyle/>
          <a:p>
            <a:r>
              <a:rPr lang="en-US" sz="3200" dirty="0"/>
              <a:t>Nutritional security</a:t>
            </a:r>
          </a:p>
          <a:p>
            <a:pPr lvl="1"/>
            <a:r>
              <a:rPr lang="en-US" sz="3200" dirty="0"/>
              <a:t>P: EHR Social and nutritionist history</a:t>
            </a:r>
          </a:p>
          <a:p>
            <a:pPr lvl="1"/>
            <a:r>
              <a:rPr lang="en-US" sz="3200" dirty="0"/>
              <a:t>P: EHR weight loss history</a:t>
            </a:r>
          </a:p>
          <a:p>
            <a:pPr lvl="1"/>
            <a:r>
              <a:rPr lang="en-US" sz="3200" dirty="0"/>
              <a:t>P: Nursing </a:t>
            </a:r>
            <a:r>
              <a:rPr lang="en-US" sz="3200" u="sng" dirty="0"/>
              <a:t>Braden scale </a:t>
            </a:r>
            <a:r>
              <a:rPr lang="en-US" sz="3200" dirty="0"/>
              <a:t>assessment</a:t>
            </a:r>
          </a:p>
          <a:p>
            <a:pPr lvl="1"/>
            <a:r>
              <a:rPr lang="en-US" sz="3200" dirty="0"/>
              <a:t>C: Availability of grocery stores (DOA/</a:t>
            </a:r>
            <a:r>
              <a:rPr lang="en-US" sz="3200" u="sng" dirty="0"/>
              <a:t>Food Environment Atlas</a:t>
            </a:r>
            <a:r>
              <a:rPr lang="en-US" sz="3200" dirty="0"/>
              <a:t>)</a:t>
            </a:r>
          </a:p>
          <a:p>
            <a:endParaRPr lang="en-US" sz="3200" dirty="0"/>
          </a:p>
        </p:txBody>
      </p:sp>
    </p:spTree>
    <p:extLst>
      <p:ext uri="{BB962C8B-B14F-4D97-AF65-F5344CB8AC3E}">
        <p14:creationId xmlns:p14="http://schemas.microsoft.com/office/powerpoint/2010/main" val="4237044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Healthcare Access and Quality</a:t>
            </a:r>
          </a:p>
        </p:txBody>
      </p:sp>
      <p:sp>
        <p:nvSpPr>
          <p:cNvPr id="3" name="Content Placeholder 2"/>
          <p:cNvSpPr>
            <a:spLocks noGrp="1"/>
          </p:cNvSpPr>
          <p:nvPr>
            <p:ph idx="1"/>
          </p:nvPr>
        </p:nvSpPr>
        <p:spPr/>
        <p:txBody>
          <a:bodyPr>
            <a:normAutofit lnSpcReduction="10000"/>
          </a:bodyPr>
          <a:lstStyle/>
          <a:p>
            <a:r>
              <a:rPr lang="en-US" sz="3200" dirty="0"/>
              <a:t>Healthcare Access</a:t>
            </a:r>
          </a:p>
          <a:p>
            <a:pPr lvl="1"/>
            <a:r>
              <a:rPr lang="en-US" sz="3200" dirty="0"/>
              <a:t>P: Health insurance coverage</a:t>
            </a:r>
          </a:p>
          <a:p>
            <a:pPr lvl="1"/>
            <a:r>
              <a:rPr lang="en-US" sz="3200" dirty="0"/>
              <a:t>P: ED/</a:t>
            </a:r>
            <a:r>
              <a:rPr lang="en-US" sz="3200" dirty="0" err="1"/>
              <a:t>pricare</a:t>
            </a:r>
            <a:r>
              <a:rPr lang="en-US" sz="3200" dirty="0"/>
              <a:t> health visits</a:t>
            </a:r>
          </a:p>
          <a:p>
            <a:pPr lvl="1"/>
            <a:r>
              <a:rPr lang="en-US" sz="3200" dirty="0"/>
              <a:t>P: Use of healthcare web portal</a:t>
            </a:r>
          </a:p>
          <a:p>
            <a:pPr lvl="1"/>
            <a:r>
              <a:rPr lang="en-US" sz="3200" dirty="0"/>
              <a:t>C: PRAPARE</a:t>
            </a:r>
          </a:p>
          <a:p>
            <a:r>
              <a:rPr lang="en-US" sz="3200" dirty="0"/>
              <a:t>Personal disability</a:t>
            </a:r>
          </a:p>
          <a:p>
            <a:pPr lvl="1"/>
            <a:r>
              <a:rPr lang="en-US" sz="3200" dirty="0"/>
              <a:t>P: </a:t>
            </a:r>
            <a:r>
              <a:rPr lang="en-US" sz="3200" u="sng" dirty="0"/>
              <a:t>Computable phenotype </a:t>
            </a:r>
            <a:r>
              <a:rPr lang="en-US" sz="3200" dirty="0"/>
              <a:t>EHR: Physical/clinical disability</a:t>
            </a:r>
          </a:p>
        </p:txBody>
      </p:sp>
    </p:spTree>
    <p:extLst>
      <p:ext uri="{BB962C8B-B14F-4D97-AF65-F5344CB8AC3E}">
        <p14:creationId xmlns:p14="http://schemas.microsoft.com/office/powerpoint/2010/main" val="4145584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SDOH Domain Analysis: Social and Community Context</a:t>
            </a:r>
          </a:p>
        </p:txBody>
      </p:sp>
      <p:sp>
        <p:nvSpPr>
          <p:cNvPr id="3" name="Content Placeholder 2"/>
          <p:cNvSpPr>
            <a:spLocks noGrp="1"/>
          </p:cNvSpPr>
          <p:nvPr>
            <p:ph idx="1"/>
          </p:nvPr>
        </p:nvSpPr>
        <p:spPr>
          <a:xfrm>
            <a:off x="956667" y="1882620"/>
            <a:ext cx="7282212" cy="4975380"/>
          </a:xfrm>
        </p:spPr>
        <p:txBody>
          <a:bodyPr>
            <a:normAutofit fontScale="85000" lnSpcReduction="20000"/>
          </a:bodyPr>
          <a:lstStyle/>
          <a:p>
            <a:r>
              <a:rPr lang="en-US" sz="3200" dirty="0"/>
              <a:t>Social Stress includes minority issues</a:t>
            </a:r>
          </a:p>
          <a:p>
            <a:pPr lvl="1"/>
            <a:r>
              <a:rPr lang="en-US" sz="3200" dirty="0"/>
              <a:t>C: </a:t>
            </a:r>
            <a:r>
              <a:rPr lang="en-US" sz="3200" u="sng" dirty="0"/>
              <a:t>Bird and Wisconsin </a:t>
            </a:r>
            <a:r>
              <a:rPr lang="en-US" sz="3200" dirty="0"/>
              <a:t>indices (ACS)</a:t>
            </a:r>
          </a:p>
          <a:p>
            <a:pPr lvl="1"/>
            <a:r>
              <a:rPr lang="en-US" sz="3200" dirty="0"/>
              <a:t>P: Race, gender identity, sexual preference, marital status</a:t>
            </a:r>
          </a:p>
          <a:p>
            <a:pPr lvl="1"/>
            <a:r>
              <a:rPr lang="en-US" sz="3200" dirty="0"/>
              <a:t>P: PRAPARE</a:t>
            </a:r>
          </a:p>
          <a:p>
            <a:pPr lvl="1"/>
            <a:r>
              <a:rPr lang="en-US" sz="3200" dirty="0"/>
              <a:t>P: </a:t>
            </a:r>
            <a:r>
              <a:rPr lang="en-US" sz="3200" u="sng" dirty="0"/>
              <a:t>PROMIS</a:t>
            </a:r>
            <a:r>
              <a:rPr lang="en-US" sz="3200" dirty="0"/>
              <a:t> (NIH)(</a:t>
            </a:r>
            <a:r>
              <a:rPr lang="en-US" sz="2400" dirty="0"/>
              <a:t>Patient reported outcomes measures</a:t>
            </a:r>
            <a:r>
              <a:rPr lang="en-US" sz="3200" dirty="0"/>
              <a:t>)</a:t>
            </a:r>
          </a:p>
          <a:p>
            <a:pPr lvl="1"/>
            <a:r>
              <a:rPr lang="en-US" sz="3200" dirty="0"/>
              <a:t>P: </a:t>
            </a:r>
            <a:r>
              <a:rPr lang="en-US" sz="3200" u="sng" dirty="0"/>
              <a:t>PHENX </a:t>
            </a:r>
            <a:r>
              <a:rPr lang="en-US" sz="3200" dirty="0"/>
              <a:t>Social isolation protocol</a:t>
            </a:r>
          </a:p>
          <a:p>
            <a:pPr lvl="1"/>
            <a:r>
              <a:rPr lang="en-US" sz="3200" dirty="0"/>
              <a:t>P: </a:t>
            </a:r>
            <a:r>
              <a:rPr lang="en-US" sz="3200" u="sng" dirty="0"/>
              <a:t>FACIT </a:t>
            </a:r>
            <a:r>
              <a:rPr lang="en-US" sz="3200" dirty="0"/>
              <a:t>(</a:t>
            </a:r>
            <a:r>
              <a:rPr lang="en-US" sz="2900" dirty="0"/>
              <a:t>Functional assessment of chronic illness therapy</a:t>
            </a:r>
            <a:r>
              <a:rPr lang="en-US" sz="3200" dirty="0"/>
              <a:t>)</a:t>
            </a:r>
          </a:p>
          <a:p>
            <a:pPr lvl="1"/>
            <a:r>
              <a:rPr lang="en-US" sz="3200" dirty="0"/>
              <a:t>C: Race, ethnicity, age distributions (ACS)</a:t>
            </a:r>
          </a:p>
          <a:p>
            <a:pPr lvl="1"/>
            <a:r>
              <a:rPr lang="en-US" sz="3200" dirty="0"/>
              <a:t>C: </a:t>
            </a:r>
            <a:r>
              <a:rPr lang="en-US" sz="3200" u="sng" dirty="0"/>
              <a:t>SVI </a:t>
            </a:r>
            <a:r>
              <a:rPr lang="en-US" sz="3200" dirty="0"/>
              <a:t>(CDC) Composite flags count</a:t>
            </a:r>
          </a:p>
          <a:p>
            <a:endParaRPr lang="en-US" sz="3200" dirty="0"/>
          </a:p>
        </p:txBody>
      </p:sp>
    </p:spTree>
    <p:extLst>
      <p:ext uri="{BB962C8B-B14F-4D97-AF65-F5344CB8AC3E}">
        <p14:creationId xmlns:p14="http://schemas.microsoft.com/office/powerpoint/2010/main" val="657828727"/>
      </p:ext>
    </p:extLst>
  </p:cSld>
  <p:clrMapOvr>
    <a:masterClrMapping/>
  </p:clrMapOvr>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9912</TotalTime>
  <Words>1540</Words>
  <Application>Microsoft Office PowerPoint</Application>
  <PresentationFormat>On-screen Show (4:3)</PresentationFormat>
  <Paragraphs>182</Paragraphs>
  <Slides>37</Slides>
  <Notes>0</Notes>
  <HiddenSlides>3</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Arial-BoldMT</vt:lpstr>
      <vt:lpstr>Calibri</vt:lpstr>
      <vt:lpstr>Wingdings</vt:lpstr>
      <vt:lpstr>NeMed_Presentation</vt:lpstr>
      <vt:lpstr>Social Determinants of Health &amp; CRANE: What measures for research? </vt:lpstr>
      <vt:lpstr>Objectives</vt:lpstr>
      <vt:lpstr>Social Determinants of Health: Observable Datasets</vt:lpstr>
      <vt:lpstr>SDOH Domains (HP2030)</vt:lpstr>
      <vt:lpstr>Pragmatic Data Review</vt:lpstr>
      <vt:lpstr>Pragmatic SDOH Domain Analysis: Economic stability</vt:lpstr>
      <vt:lpstr>Pragmatic SDOH Domain Analysis: Economic stability</vt:lpstr>
      <vt:lpstr>SDOH Domain Analysis: Healthcare Access and Quality</vt:lpstr>
      <vt:lpstr>SDOH Domain Analysis: Social and Community Context</vt:lpstr>
      <vt:lpstr>SDOH Domain Analysis: Social and Community Context</vt:lpstr>
      <vt:lpstr>SDOH Domain Analysis: Social and Community Context</vt:lpstr>
      <vt:lpstr>SDOH Domain Analysis: Social and Community Context</vt:lpstr>
      <vt:lpstr>SDOH Domain Analysis: Education Access and Quality</vt:lpstr>
      <vt:lpstr>SDOH Domain Analysis: Neighborhood and Built Environment</vt:lpstr>
      <vt:lpstr>SDOH: Data Inventory</vt:lpstr>
      <vt:lpstr>CRANE SDoH Data Summary</vt:lpstr>
      <vt:lpstr>Interoperation of  Patient-Level Data Points</vt:lpstr>
      <vt:lpstr>What is race?</vt:lpstr>
      <vt:lpstr>    Is there one race assignment per person?    Roth-W. The multiple dimensions of race.  Ethnic and Racial Studies; 39(8): 1310-1338.</vt:lpstr>
      <vt:lpstr>PowerPoint Presentation</vt:lpstr>
      <vt:lpstr>Office of National Coordinator for HIT:  Race</vt:lpstr>
      <vt:lpstr>103579009|Race (observable entity) proposed</vt:lpstr>
      <vt:lpstr>PowerPoint Presentation</vt:lpstr>
      <vt:lpstr>LOINC:32624-9 Patient report of self-assigned racial identity </vt:lpstr>
      <vt:lpstr>184100006|Patient sex (observable entity)</vt:lpstr>
      <vt:lpstr>LOINC: 46098-0  Patient gender [Biological sex] assigned at birth (observable entity)</vt:lpstr>
      <vt:lpstr>Proposed Extension to 719982003|Process (qualifier)</vt:lpstr>
      <vt:lpstr>Patient gender identity (observable entity)</vt:lpstr>
      <vt:lpstr>Who cares about ontology metadata?</vt:lpstr>
      <vt:lpstr>Nutrition screen for patient weight loss or loss of appetite (observable entity)</vt:lpstr>
      <vt:lpstr>Loinc:63504-5  Patient report: What is the highest grade of schooling [Achievement] that you have completed (observable entity)</vt:lpstr>
      <vt:lpstr>Community-Level Data Points</vt:lpstr>
      <vt:lpstr>[Number fraction] of workers 16 years and older in community where the patient resides whose income is below 100% of poverty level (observable entity)</vt:lpstr>
      <vt:lpstr>[Number fraction] of households in community where patient resides receiving public assistance income or food stamp/SNAP from DoC ACS (observable entity)</vt:lpstr>
      <vt:lpstr>Rural-Urban Commuting Area [Scale] code of community where patient resides (observable entity)</vt:lpstr>
      <vt:lpstr>Issues for Observables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638</cp:revision>
  <dcterms:created xsi:type="dcterms:W3CDTF">2014-09-17T15:14:42Z</dcterms:created>
  <dcterms:modified xsi:type="dcterms:W3CDTF">2022-04-25T18:38:56Z</dcterms:modified>
</cp:coreProperties>
</file>