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2B324D-4419-4227-B9B6-48E3DC340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BA630B9-FD94-47D8-81E4-C62EC221A5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089AE-B8E5-4AAB-994B-4A3092A45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CAB4C9-A4AB-45B0-BFBE-DDA1FF50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ED5B41-9297-49AE-8D50-7F7CA9D7C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09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5FD2BF-BD86-47E1-A367-814DDF103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D65B64-E62D-444A-B170-1C9613CD74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25A73A-BFE0-4D06-9BCA-643CA5F82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EB4036-ECD8-4515-A424-009A3457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6D82A1-DAA8-4448-A2C0-701FC2D2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2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7B1E429-B495-4D48-A601-0DD97FFDD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0BFDD0B-F20B-4180-83C4-68222081D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A8A514-F0FB-41FA-9229-94DF61582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63456B-33C6-4057-A5A6-CBA71A21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DEBE6C-C0AC-4101-B5EF-4D0FBC5B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7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1F40A5-3FBE-46EF-9C31-B0A227D4F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618305-9D86-417A-8019-417282964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A6E06C-7E61-4C97-8BA0-72D249AE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5A18C9-9EC9-47A6-8DB8-5E13C3930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4F520B-D980-4F36-9753-DAD9B6592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14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3A9B3E-7EF1-463E-A456-5BCA99C2F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C05B9D-155C-430E-B846-0792A7AD4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B36EDB-193A-423E-8606-4037E015C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1B4D11-C545-4256-AFA5-F69039B1A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A990FE-7AC4-43D2-8382-C9D0D6D14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61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011466-8191-4004-920B-A86732FED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BCA6E1-643F-490D-A3D7-71914D9703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DC317A2-C78E-48DD-B862-95847D427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4B5525-654D-426A-92B0-7153D4085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D7DD236-FF18-4007-A52C-777774ADE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78BEE5-EA6C-4FF0-9973-9A45081B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35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17B55-0E3A-4306-B318-C81B363AE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63FE4E3-735B-4EA4-BE3B-1566A875F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A5196F-BB99-4DE5-B546-B6FFF3C7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A677D95-54D6-4929-A56F-12F48E4582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8914BB3-EAE9-4199-89EE-136402642D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092F28-8843-4E8F-84AC-B58A79159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D57993-0A03-4C13-8553-0DC16BAEB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103331D-3B32-44EB-A514-A78466136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430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CA5054-056E-4D0A-B596-FB8979C2E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F549857-5151-4502-9BF8-89CAC936C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062ED86-BEBB-4951-A3F5-07558813F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7A95AAC-72E6-416E-AF3C-9D7B75243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812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D79DB1F-5D6E-49DF-919B-AD0587063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D98C8D-FD9A-4A5C-A281-A7114E04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AAC4CD-7BC4-4D2B-932F-12A1DDEE3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9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76D67D-152E-42D8-86F6-DC5A70AC6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6BB593-4B0E-4333-B2F0-2537FEF18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101ECF7-707F-42D0-83EE-26D7AC071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2F9C50-27E5-41D3-9513-9423B4B88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5B0329-8516-429B-82A0-0C92AB4F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982129-8E98-4826-A6BD-87B87887E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75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F581A9-3676-4115-94E3-C6FE6CF70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85F1454-4D5A-4FA2-A5DF-70C54FE4B1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721F18-F360-4CE1-B0C2-AD82A0812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FE582A-8B99-4411-AA3B-6DCA2EBDA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7214F9-8F3F-4841-A461-F9C8B8BF4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BBF1B2-1EC5-464B-88A0-BDA9C4A48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29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0A22338-8C32-40D2-AF26-96A2B7E35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23D9CB-887F-4119-B4DA-8A3F0DEA6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480CB8-C1F0-4413-9171-3A7373081C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24CF1-FD24-4A59-86BE-8E0DE7914071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5C9376-CE50-4B74-8BBC-A5271F052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3821F3-898C-4E5B-BCC0-56AACD268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DDE05-D536-430C-8B9F-705A8D8F7F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94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graphiques vectoriels&#10;&#10;Description générée automatiquement">
            <a:extLst>
              <a:ext uri="{FF2B5EF4-FFF2-40B4-BE49-F238E27FC236}">
                <a16:creationId xmlns:a16="http://schemas.microsoft.com/office/drawing/2014/main" id="{466F2D18-31E4-4EAC-8D0A-B973FE1CF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122" y="1102606"/>
            <a:ext cx="3803223" cy="380322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373CBB2-A263-4B48-A1DD-33C57365CE47}"/>
              </a:ext>
            </a:extLst>
          </p:cNvPr>
          <p:cNvSpPr txBox="1"/>
          <p:nvPr/>
        </p:nvSpPr>
        <p:spPr>
          <a:xfrm>
            <a:off x="1141425" y="964584"/>
            <a:ext cx="512710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4000" u="sng" dirty="0"/>
              <a:t>Support de discussion</a:t>
            </a:r>
            <a:r>
              <a:rPr lang="fr-FR" sz="4000" dirty="0"/>
              <a:t> : </a:t>
            </a:r>
          </a:p>
          <a:p>
            <a:pPr>
              <a:spcAft>
                <a:spcPts val="1200"/>
              </a:spcAft>
            </a:pPr>
            <a:r>
              <a:rPr lang="fr-FR" sz="4000" dirty="0"/>
              <a:t>Règles éditoriales de traduction pour les organismes, </a:t>
            </a:r>
          </a:p>
          <a:p>
            <a:pPr>
              <a:spcAft>
                <a:spcPts val="1200"/>
              </a:spcAft>
            </a:pPr>
            <a:r>
              <a:rPr lang="fr-FR" sz="4000" dirty="0"/>
              <a:t>faisant abstraction des traductions déjà réalisées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3EDD44E-49DF-4A11-9121-DC821C1D17C2}"/>
              </a:ext>
            </a:extLst>
          </p:cNvPr>
          <p:cNvSpPr txBox="1"/>
          <p:nvPr/>
        </p:nvSpPr>
        <p:spPr>
          <a:xfrm>
            <a:off x="7663543" y="4905829"/>
            <a:ext cx="3387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Groupe de traduction française</a:t>
            </a:r>
          </a:p>
          <a:p>
            <a:r>
              <a:rPr lang="fr-FR" dirty="0"/>
              <a:t>Business meeting </a:t>
            </a:r>
          </a:p>
          <a:p>
            <a:r>
              <a:rPr lang="fr-FR" dirty="0"/>
              <a:t>4 avril 2022</a:t>
            </a:r>
          </a:p>
        </p:txBody>
      </p:sp>
    </p:spTree>
    <p:extLst>
      <p:ext uri="{BB962C8B-B14F-4D97-AF65-F5344CB8AC3E}">
        <p14:creationId xmlns:p14="http://schemas.microsoft.com/office/powerpoint/2010/main" val="1817870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EC27DF3-ACB8-442E-B756-19EABE88BB3B}"/>
              </a:ext>
            </a:extLst>
          </p:cNvPr>
          <p:cNvSpPr/>
          <p:nvPr/>
        </p:nvSpPr>
        <p:spPr>
          <a:xfrm>
            <a:off x="349070" y="184483"/>
            <a:ext cx="11422016" cy="6434034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2000" dirty="0">
                <a:highlight>
                  <a:srgbClr val="FFFF00"/>
                </a:highlight>
              </a:rPr>
              <a:t>1) Concepts purement taxonomiques exprimés en latin pur (espèce, parfois sous-espèce)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dirty="0"/>
              <a:t>Les termes en-US représentant un taxon pur exprimé en latin pur peuvent être utilisés tels quels par les utilisateurs francophones et par conséquent ne requièrent pas de traduction française. </a:t>
            </a:r>
          </a:p>
          <a:p>
            <a:pPr>
              <a:spcAft>
                <a:spcPts val="600"/>
              </a:spcAft>
            </a:pPr>
            <a:r>
              <a:rPr lang="fr-FR" dirty="0"/>
              <a:t>C’est notamment le cas des concepts de rang taxonomique « espèce » (forme binomiale), et parfois « sous-espèce » (forme trinomiale).</a:t>
            </a:r>
          </a:p>
          <a:p>
            <a:pPr>
              <a:spcAft>
                <a:spcPts val="600"/>
              </a:spcAft>
            </a:pPr>
            <a:r>
              <a:rPr lang="fr-FR" dirty="0"/>
              <a:t>Cependant, lorsqu’il existe un nom français d’usage courant par les professionnels de santé, il doit être ajouté en tant que synonyme (préféré si c’est le seul terme français).</a:t>
            </a:r>
          </a:p>
          <a:p>
            <a:r>
              <a:rPr lang="fr-FR" dirty="0"/>
              <a:t>Exemples :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Helicobacter pylori    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Escherichia coli          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Staphylococcus </a:t>
            </a:r>
            <a:r>
              <a:rPr lang="fr-FR" dirty="0" err="1"/>
              <a:t>succinus</a:t>
            </a:r>
            <a:r>
              <a:rPr lang="fr-FR" dirty="0"/>
              <a:t> casei           (PT en-US)                     ---------- sous-espèce casei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Pseudomonas </a:t>
            </a:r>
            <a:r>
              <a:rPr lang="fr-FR" dirty="0" err="1"/>
              <a:t>aeruginosa</a:t>
            </a:r>
            <a:r>
              <a:rPr lang="fr-FR" dirty="0"/>
              <a:t>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Pyo                                                        (Acceptable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bacille pyocyanique           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 err="1"/>
              <a:t>pyo</a:t>
            </a:r>
            <a:r>
              <a:rPr lang="fr-FR" b="1" dirty="0"/>
              <a:t>                                                        (Acceptable français)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Aedes </a:t>
            </a:r>
            <a:r>
              <a:rPr lang="fr-FR" dirty="0" err="1"/>
              <a:t>aegypti</a:t>
            </a:r>
            <a:r>
              <a:rPr lang="fr-FR" dirty="0"/>
              <a:t>             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Tiger mosquito                                     (Acceptable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moustique tigre                   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Vulpes </a:t>
            </a:r>
            <a:r>
              <a:rPr lang="fr-FR" dirty="0" err="1"/>
              <a:t>vulpes</a:t>
            </a:r>
            <a:r>
              <a:rPr lang="fr-FR" dirty="0"/>
              <a:t>            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Red fox                                                 (Acceptable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</a:t>
            </a:r>
            <a:r>
              <a:rPr lang="fr-FR" b="1" dirty="0"/>
              <a:t>renard roux                         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pic>
        <p:nvPicPr>
          <p:cNvPr id="4" name="Image 3" descr="Une image contenant graphiques vectoriels&#10;&#10;Description générée automatiquement">
            <a:extLst>
              <a:ext uri="{FF2B5EF4-FFF2-40B4-BE49-F238E27FC236}">
                <a16:creationId xmlns:a16="http://schemas.microsoft.com/office/drawing/2014/main" id="{466F2D18-31E4-4EAC-8D0A-B973FE1CF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1943" y="4819470"/>
            <a:ext cx="1494244" cy="149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6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EC27DF3-ACB8-442E-B756-19EABE88BB3B}"/>
              </a:ext>
            </a:extLst>
          </p:cNvPr>
          <p:cNvSpPr/>
          <p:nvPr/>
        </p:nvSpPr>
        <p:spPr>
          <a:xfrm>
            <a:off x="349070" y="315109"/>
            <a:ext cx="11422016" cy="621632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2000" dirty="0">
                <a:highlight>
                  <a:srgbClr val="FFFF00"/>
                </a:highlight>
              </a:rPr>
              <a:t>2) Concepts purement taxonomiques requérant l’expression du rang taxonomique en français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dirty="0"/>
              <a:t>Les concepts représentant un taxon pur autre que « espèce », requièrent l’expression du rang taxonomique en français (règne, embranchement, classe, ordre, famille, genre, sous-espèce …) le taxon proprement dit restant en latin ou étant représenté par un nom français d’usage courant par les professionnels de santé.</a:t>
            </a:r>
          </a:p>
          <a:p>
            <a:pPr>
              <a:spcAft>
                <a:spcPts val="600"/>
              </a:spcAft>
            </a:pPr>
            <a:r>
              <a:rPr lang="fr-FR" dirty="0"/>
              <a:t>Si intérêt clinique démontré, le taxon latin peut être traduit en français</a:t>
            </a:r>
          </a:p>
          <a:p>
            <a:pPr>
              <a:spcAft>
                <a:spcPts val="600"/>
              </a:spcAft>
            </a:pPr>
            <a:r>
              <a:rPr lang="fr-FR" dirty="0"/>
              <a:t>.</a:t>
            </a:r>
          </a:p>
          <a:p>
            <a:pPr>
              <a:spcAft>
                <a:spcPts val="600"/>
              </a:spcAft>
            </a:pPr>
            <a:r>
              <a:rPr lang="fr-FR" dirty="0"/>
              <a:t> Exemples :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règne </a:t>
            </a:r>
            <a:r>
              <a:rPr lang="fr-FR" b="1" dirty="0" err="1"/>
              <a:t>Protozoa</a:t>
            </a:r>
            <a:r>
              <a:rPr lang="fr-FR" dirty="0"/>
              <a:t>                                                                                         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sous-ordre </a:t>
            </a:r>
            <a:r>
              <a:rPr lang="fr-FR" b="1" dirty="0" err="1"/>
              <a:t>Feliformia</a:t>
            </a:r>
            <a:r>
              <a:rPr lang="fr-FR" b="1" dirty="0"/>
              <a:t>                                                                   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	famille </a:t>
            </a:r>
            <a:r>
              <a:rPr lang="fr-FR" b="1" dirty="0" err="1"/>
              <a:t>Herpestidae</a:t>
            </a:r>
            <a:r>
              <a:rPr lang="fr-FR" b="1" dirty="0"/>
              <a:t>                                                                      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	genre Influenzavirus B                                                                 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Staphylococcus </a:t>
            </a:r>
            <a:r>
              <a:rPr lang="fr-FR" dirty="0" err="1"/>
              <a:t>succinus</a:t>
            </a:r>
            <a:r>
              <a:rPr lang="fr-FR" dirty="0"/>
              <a:t> casei                                          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Staphylococcus </a:t>
            </a:r>
            <a:r>
              <a:rPr lang="fr-FR" dirty="0" err="1"/>
              <a:t>succinus</a:t>
            </a:r>
            <a:r>
              <a:rPr lang="fr-FR" dirty="0"/>
              <a:t> </a:t>
            </a:r>
            <a:r>
              <a:rPr lang="fr-FR" dirty="0" err="1"/>
              <a:t>subspecies</a:t>
            </a:r>
            <a:r>
              <a:rPr lang="fr-FR" dirty="0"/>
              <a:t> casei                                                (Acceptable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</a:t>
            </a:r>
            <a:r>
              <a:rPr lang="fr-FR" b="1" dirty="0"/>
              <a:t>Staphylococcus </a:t>
            </a:r>
            <a:r>
              <a:rPr lang="fr-FR" b="1" dirty="0" err="1"/>
              <a:t>succinus</a:t>
            </a:r>
            <a:r>
              <a:rPr lang="fr-FR" b="1" dirty="0"/>
              <a:t> sous-espèce casei                                            (PT français commun)</a:t>
            </a: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sous-genre </a:t>
            </a:r>
            <a:r>
              <a:rPr lang="fr-FR" b="1" dirty="0" err="1"/>
              <a:t>Moraxella</a:t>
            </a:r>
            <a:r>
              <a:rPr lang="fr-FR" dirty="0"/>
              <a:t>				                </a:t>
            </a:r>
            <a:r>
              <a:rPr lang="fr-FR" b="1" dirty="0"/>
              <a:t>(PT français commun)</a:t>
            </a: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sous-embranchement </a:t>
            </a:r>
            <a:r>
              <a:rPr lang="fr-FR" b="1" dirty="0" err="1"/>
              <a:t>Crustacea</a:t>
            </a:r>
            <a:r>
              <a:rPr lang="fr-FR" b="1" dirty="0"/>
              <a:t> </a:t>
            </a:r>
            <a:r>
              <a:rPr lang="fr-FR" dirty="0"/>
              <a:t>			           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b="1" dirty="0"/>
              <a:t>classe </a:t>
            </a:r>
            <a:r>
              <a:rPr lang="fr-FR" b="1" dirty="0" err="1"/>
              <a:t>Cestoda</a:t>
            </a:r>
            <a:r>
              <a:rPr lang="fr-FR" b="1" dirty="0"/>
              <a:t>					                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pic>
        <p:nvPicPr>
          <p:cNvPr id="4" name="Image 3" descr="Une image contenant graphiques vectoriels&#10;&#10;Description générée automatiquement">
            <a:extLst>
              <a:ext uri="{FF2B5EF4-FFF2-40B4-BE49-F238E27FC236}">
                <a16:creationId xmlns:a16="http://schemas.microsoft.com/office/drawing/2014/main" id="{466F2D18-31E4-4EAC-8D0A-B973FE1CF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1943" y="4819470"/>
            <a:ext cx="1494244" cy="149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83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EC27DF3-ACB8-442E-B756-19EABE88BB3B}"/>
              </a:ext>
            </a:extLst>
          </p:cNvPr>
          <p:cNvSpPr/>
          <p:nvPr/>
        </p:nvSpPr>
        <p:spPr>
          <a:xfrm>
            <a:off x="349070" y="315109"/>
            <a:ext cx="11422016" cy="621632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2000" dirty="0">
                <a:highlight>
                  <a:srgbClr val="FFFF00"/>
                </a:highlight>
              </a:rPr>
              <a:t>3) Concepts ajoutant un ou plusieurs qualificateurs non taxonomiques au taxon. 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dirty="0"/>
              <a:t>Les concepts représentant un sous-ensemble d’un taxon défini à l’aide d’un ou plusieurs qualificateurs non taxonomiques, requièrent l’expression de ces qualificateurs en français. </a:t>
            </a:r>
          </a:p>
          <a:p>
            <a:pPr>
              <a:spcAft>
                <a:spcPts val="600"/>
              </a:spcAft>
            </a:pPr>
            <a:r>
              <a:rPr lang="fr-FR" dirty="0"/>
              <a:t>Le taxon proprement dit peut selon les cas rester en latin ou être représenté par un nom français d’usage courant par les professionnels de santé.</a:t>
            </a:r>
          </a:p>
          <a:p>
            <a:pPr>
              <a:spcAft>
                <a:spcPts val="600"/>
              </a:spcAft>
            </a:pPr>
            <a:r>
              <a:rPr lang="fr-FR" dirty="0"/>
              <a:t> Exemples :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entérocoque résistant à la vancomycine                                       </a:t>
            </a:r>
            <a:r>
              <a:rPr lang="fr-FR" b="1" dirty="0"/>
              <a:t>(PT français commun)</a:t>
            </a:r>
            <a:r>
              <a:rPr lang="fr-FR" dirty="0"/>
              <a:t>       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Enterococcus vancomycine résistant - ERV                                   </a:t>
            </a:r>
            <a:r>
              <a:rPr lang="fr-FR" b="1" dirty="0"/>
              <a:t>(Acceptable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Escherichia coli entérotoxigène sérogroupe O6                           </a:t>
            </a:r>
            <a:r>
              <a:rPr lang="fr-FR" b="1" dirty="0"/>
              <a:t>(PT français commun) 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 err="1"/>
              <a:t>Mumps</a:t>
            </a:r>
            <a:r>
              <a:rPr lang="fr-FR" dirty="0"/>
              <a:t> </a:t>
            </a:r>
            <a:r>
              <a:rPr lang="fr-FR" dirty="0" err="1"/>
              <a:t>genotype</a:t>
            </a:r>
            <a:r>
              <a:rPr lang="fr-FR" dirty="0"/>
              <a:t> A                                                 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virus des oreillons de génotype A		                      </a:t>
            </a:r>
            <a:r>
              <a:rPr lang="fr-FR" b="1" dirty="0"/>
              <a:t>(PT français commun</a:t>
            </a:r>
            <a:r>
              <a:rPr lang="fr-FR" dirty="0"/>
              <a:t>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Streptococcus </a:t>
            </a:r>
            <a:r>
              <a:rPr lang="fr-FR" dirty="0" err="1"/>
              <a:t>pneumoniae</a:t>
            </a:r>
            <a:r>
              <a:rPr lang="fr-FR" dirty="0"/>
              <a:t> </a:t>
            </a:r>
            <a:r>
              <a:rPr lang="fr-FR" dirty="0" err="1"/>
              <a:t>Danish</a:t>
            </a:r>
            <a:r>
              <a:rPr lang="fr-FR" dirty="0"/>
              <a:t> </a:t>
            </a:r>
            <a:r>
              <a:rPr lang="fr-FR" dirty="0" err="1"/>
              <a:t>serotype</a:t>
            </a:r>
            <a:r>
              <a:rPr lang="fr-FR" dirty="0"/>
              <a:t> 48                          (PT en-US)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	Streptococcus </a:t>
            </a:r>
            <a:r>
              <a:rPr lang="fr-FR" dirty="0" err="1"/>
              <a:t>pneumoniae</a:t>
            </a:r>
            <a:r>
              <a:rPr lang="fr-FR" dirty="0"/>
              <a:t> de sérotype danois 48                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bactérie productrice de carbapénémase de type OXA-48      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bactérie Gram négative                                                                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genre Influenzavirus B				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coque Gram négatif 				     </a:t>
            </a:r>
            <a:r>
              <a:rPr lang="fr-FR" b="1" dirty="0"/>
              <a:t>(PT français commun)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bacille Gram négatif anaérobie			     </a:t>
            </a:r>
            <a:r>
              <a:rPr lang="fr-FR" b="1" dirty="0"/>
              <a:t>(PT français commun)</a:t>
            </a:r>
            <a:endParaRPr lang="fr-FR" dirty="0"/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…</a:t>
            </a:r>
          </a:p>
          <a:p>
            <a:pPr marL="900113" indent="-285750">
              <a:buFont typeface="Arial" panose="020B0604020202020204" pitchFamily="34" charset="0"/>
              <a:buChar char="•"/>
            </a:pPr>
            <a:r>
              <a:rPr lang="fr-FR" dirty="0"/>
              <a:t>…</a:t>
            </a:r>
          </a:p>
          <a:p>
            <a:endParaRPr lang="fr-FR" dirty="0"/>
          </a:p>
        </p:txBody>
      </p:sp>
      <p:pic>
        <p:nvPicPr>
          <p:cNvPr id="4" name="Image 3" descr="Une image contenant graphiques vectoriels&#10;&#10;Description générée automatiquement">
            <a:extLst>
              <a:ext uri="{FF2B5EF4-FFF2-40B4-BE49-F238E27FC236}">
                <a16:creationId xmlns:a16="http://schemas.microsoft.com/office/drawing/2014/main" id="{466F2D18-31E4-4EAC-8D0A-B973FE1CF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1943" y="4819470"/>
            <a:ext cx="1494244" cy="149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50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595</Words>
  <Application>Microsoft Office PowerPoint</Application>
  <PresentationFormat>Grand écran</PresentationFormat>
  <Paragraphs>65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MACARY</dc:creator>
  <cp:lastModifiedBy>François MACARY</cp:lastModifiedBy>
  <cp:revision>20</cp:revision>
  <dcterms:created xsi:type="dcterms:W3CDTF">2022-04-03T13:14:00Z</dcterms:created>
  <dcterms:modified xsi:type="dcterms:W3CDTF">2022-04-04T14:21:43Z</dcterms:modified>
</cp:coreProperties>
</file>