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98" r:id="rId2"/>
    <p:sldId id="270" r:id="rId3"/>
    <p:sldId id="301" r:id="rId4"/>
    <p:sldId id="300" r:id="rId5"/>
    <p:sldId id="293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7106" userDrawn="1">
          <p15:clr>
            <a:srgbClr val="A4A3A4"/>
          </p15:clr>
        </p15:guide>
        <p15:guide id="3" orient="horz" pos="374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elly Kuru" initials="KK" lastIdx="5" clrIdx="0">
    <p:extLst>
      <p:ext uri="{19B8F6BF-5375-455C-9EA6-DF929625EA0E}">
        <p15:presenceInfo xmlns:p15="http://schemas.microsoft.com/office/powerpoint/2012/main" userId="cd57ccd03dfc1e07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80"/>
    <p:restoredTop sz="61306"/>
  </p:normalViewPr>
  <p:slideViewPr>
    <p:cSldViewPr snapToGrid="0" snapToObjects="1" showGuides="1">
      <p:cViewPr>
        <p:scale>
          <a:sx n="57" d="100"/>
          <a:sy n="57" d="100"/>
        </p:scale>
        <p:origin x="3608" y="792"/>
      </p:cViewPr>
      <p:guideLst>
        <p:guide orient="horz" pos="572"/>
        <p:guide pos="7106"/>
        <p:guide orient="horz" pos="3748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50456-9AEC-8C42-82F2-939311626013}" type="datetimeFigureOut">
              <a:rPr lang="en-US" smtClean="0"/>
              <a:t>4/11/22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D4B18D-C333-9549-B84C-3099D9AA4D5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59153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en-GB" dirty="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Intent attribute should only be used to define procedures that may be done for either a diagnostic or a therapeutic reason.  So only used sparingly to differentiate two concepts that would otherwise be equivalent without the HAS INTENT.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GB" dirty="0">
                <a:latin typeface="Arial"/>
                <a:ea typeface="Arial"/>
                <a:cs typeface="Arial"/>
                <a:sym typeface="Arial"/>
              </a:rPr>
              <a:t>There are over 5000 concepts with the HAS INTENT attribute which will be reviewed in due course as part of the QI project as resources allow.</a:t>
            </a: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566593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2517120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2" name="Google Shape;312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147992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" name="Google Shape;675;g7e4ca5b0a6_5_3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6" name="Google Shape;676;g7e4ca5b0a6_5_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5623565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Generic Text" preserve="1">
  <p:cSld name="Closing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C2C0533-D31F-4479-A445-911C5EF36A7E}"/>
              </a:ext>
            </a:extLst>
          </p:cNvPr>
          <p:cNvSpPr/>
          <p:nvPr userDrawn="1"/>
        </p:nvSpPr>
        <p:spPr>
          <a:xfrm>
            <a:off x="11189586" y="0"/>
            <a:ext cx="863600" cy="6705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1" name="Google Shape;21;g7ecf017965_0_138"/>
          <p:cNvSpPr>
            <a:spLocks noGrp="1"/>
          </p:cNvSpPr>
          <p:nvPr>
            <p:ph type="pic" idx="2"/>
          </p:nvPr>
        </p:nvSpPr>
        <p:spPr>
          <a:xfrm>
            <a:off x="-1" y="0"/>
            <a:ext cx="12192001" cy="6098533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sp>
        <p:nvSpPr>
          <p:cNvPr id="6" name="Google Shape;11;p23">
            <a:extLst>
              <a:ext uri="{FF2B5EF4-FFF2-40B4-BE49-F238E27FC236}">
                <a16:creationId xmlns:a16="http://schemas.microsoft.com/office/drawing/2014/main" id="{2432471B-2B1A-4C9F-8E06-D6D80700085D}"/>
              </a:ext>
            </a:extLst>
          </p:cNvPr>
          <p:cNvSpPr txBox="1"/>
          <p:nvPr userDrawn="1"/>
        </p:nvSpPr>
        <p:spPr>
          <a:xfrm>
            <a:off x="291214" y="6416222"/>
            <a:ext cx="3134700" cy="246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000" b="0" i="0" dirty="0">
                <a:solidFill>
                  <a:schemeClr val="accent1"/>
                </a:solidFill>
                <a:effectLst/>
                <a:latin typeface="Mulish Light Roman" pitchFamily="2" charset="0"/>
              </a:rPr>
              <a:t>April 2022 Business Meetings</a:t>
            </a:r>
            <a:endParaRPr sz="1000" b="0" i="0" u="none" strike="noStrike" cap="none" dirty="0">
              <a:solidFill>
                <a:schemeClr val="accent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7" name="Google Shape;12;p23">
            <a:extLst>
              <a:ext uri="{FF2B5EF4-FFF2-40B4-BE49-F238E27FC236}">
                <a16:creationId xmlns:a16="http://schemas.microsoft.com/office/drawing/2014/main" id="{26432B09-D1B3-4ADC-B1F8-119EC3538D5A}"/>
              </a:ext>
            </a:extLst>
          </p:cNvPr>
          <p:cNvSpPr/>
          <p:nvPr userDrawn="1"/>
        </p:nvSpPr>
        <p:spPr>
          <a:xfrm rot="5400000">
            <a:off x="4004420" y="5171312"/>
            <a:ext cx="3600" cy="2736000"/>
          </a:xfrm>
          <a:prstGeom prst="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000" b="0" i="0" u="none" strike="noStrike" cap="none" dirty="0">
              <a:solidFill>
                <a:schemeClr val="accent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DBB6F5A-DEC8-43D4-8B4F-10246C71A28B}"/>
              </a:ext>
            </a:extLst>
          </p:cNvPr>
          <p:cNvSpPr txBox="1"/>
          <p:nvPr userDrawn="1"/>
        </p:nvSpPr>
        <p:spPr>
          <a:xfrm>
            <a:off x="5679022" y="6416202"/>
            <a:ext cx="7575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>
                <a:solidFill>
                  <a:schemeClr val="accent1"/>
                </a:solidFill>
                <a:latin typeface="Mulish Light Roman" pitchFamily="2" charset="0"/>
              </a:rPr>
              <a:t>snomedexpo.org  |   linkedin.com/company/ihtsdo   |   twitter.com/snomedct   |   youtube.com/c/ihtsdoorg</a:t>
            </a:r>
          </a:p>
        </p:txBody>
      </p:sp>
    </p:spTree>
    <p:extLst>
      <p:ext uri="{BB962C8B-B14F-4D97-AF65-F5344CB8AC3E}">
        <p14:creationId xmlns:p14="http://schemas.microsoft.com/office/powerpoint/2010/main" val="104022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- Yellow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089758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Promo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A3EFC3D6-F2F3-4EC0-982C-D39FFDAC9E0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66444" y="170898"/>
            <a:ext cx="11475556" cy="6516203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38781" y="3454462"/>
            <a:ext cx="3080873" cy="3008003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Light Roman" pitchFamily="2" charset="0"/>
              </a:defRPr>
            </a:lvl1pPr>
          </a:lstStyle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YAE2gdC5Lnk 0"/>
              </a:rPr>
              <a:t>Submit your abstract </a:t>
            </a:r>
            <a:endParaRPr lang="en-US" dirty="0">
              <a:solidFill>
                <a:srgbClr val="000000"/>
              </a:solidFill>
              <a:effectLst/>
              <a:latin typeface="YAE2gdC5Lnk 0"/>
            </a:endParaRP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YAE2gdC5Lnk 0"/>
              </a:rPr>
              <a:t>online at snomedexpo.org </a:t>
            </a:r>
            <a:endParaRPr lang="en-US" dirty="0">
              <a:solidFill>
                <a:srgbClr val="000000"/>
              </a:solidFill>
              <a:effectLst/>
              <a:latin typeface="YAE2gdC5Lnk 0"/>
            </a:endParaRPr>
          </a:p>
          <a:p>
            <a:r>
              <a:rPr lang="en-US" b="0" i="0" u="none" strike="noStrike" dirty="0">
                <a:solidFill>
                  <a:srgbClr val="000000"/>
                </a:solidFill>
                <a:effectLst/>
                <a:latin typeface="YAE2gdC5Lnk 0"/>
              </a:rPr>
              <a:t>before April 17, 2022</a:t>
            </a:r>
            <a:endParaRPr lang="en-US" dirty="0">
              <a:solidFill>
                <a:srgbClr val="000000"/>
              </a:solidFill>
              <a:effectLst/>
              <a:latin typeface="YAE2gdC5Lnk 0"/>
            </a:endParaRP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D05C7EBB-C0C6-4823-918D-83F110A1DF4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03273" y="980751"/>
            <a:ext cx="3080873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4123585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54DD28-9D43-4A34-890A-B2DA5D2185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4064000 w 4064000"/>
              <a:gd name="connsiteY1" fmla="*/ 0 h 2286000"/>
              <a:gd name="connsiteX2" fmla="*/ 4064000 w 4064000"/>
              <a:gd name="connsiteY2" fmla="*/ 2286000 h 2286000"/>
              <a:gd name="connsiteX3" fmla="*/ 0 w 4064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A430DD9-F6EE-479F-B927-B85D7B63B77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06400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4064000 w 4064000"/>
              <a:gd name="connsiteY1" fmla="*/ 0 h 2286000"/>
              <a:gd name="connsiteX2" fmla="*/ 4064000 w 4064000"/>
              <a:gd name="connsiteY2" fmla="*/ 2286000 h 2286000"/>
              <a:gd name="connsiteX3" fmla="*/ 0 w 4064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42A3726F-B8EF-4436-B033-590133998DE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128000" y="0"/>
            <a:ext cx="4064000" cy="2286000"/>
          </a:xfrm>
          <a:custGeom>
            <a:avLst/>
            <a:gdLst>
              <a:gd name="connsiteX0" fmla="*/ 0 w 4064000"/>
              <a:gd name="connsiteY0" fmla="*/ 0 h 2286000"/>
              <a:gd name="connsiteX1" fmla="*/ 4064000 w 4064000"/>
              <a:gd name="connsiteY1" fmla="*/ 0 h 2286000"/>
              <a:gd name="connsiteX2" fmla="*/ 4064000 w 4064000"/>
              <a:gd name="connsiteY2" fmla="*/ 2286000 h 2286000"/>
              <a:gd name="connsiteX3" fmla="*/ 0 w 40640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FABBA538-D824-4726-BF70-0264C7B2FC8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2286000"/>
            <a:ext cx="6273800" cy="2286000"/>
          </a:xfrm>
          <a:custGeom>
            <a:avLst/>
            <a:gdLst>
              <a:gd name="connsiteX0" fmla="*/ 0 w 6273800"/>
              <a:gd name="connsiteY0" fmla="*/ 0 h 2286000"/>
              <a:gd name="connsiteX1" fmla="*/ 6273800 w 6273800"/>
              <a:gd name="connsiteY1" fmla="*/ 0 h 2286000"/>
              <a:gd name="connsiteX2" fmla="*/ 6273800 w 6273800"/>
              <a:gd name="connsiteY2" fmla="*/ 2286000 h 2286000"/>
              <a:gd name="connsiteX3" fmla="*/ 0 w 6273800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273800" h="2286000">
                <a:moveTo>
                  <a:pt x="0" y="0"/>
                </a:moveTo>
                <a:lnTo>
                  <a:pt x="6273800" y="0"/>
                </a:lnTo>
                <a:lnTo>
                  <a:pt x="6273800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2BF232E8-736C-4B61-AC9B-84AFDCE494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-1" y="4572000"/>
            <a:ext cx="6805204" cy="2286000"/>
          </a:xfrm>
          <a:custGeom>
            <a:avLst/>
            <a:gdLst>
              <a:gd name="connsiteX0" fmla="*/ 0 w 6805204"/>
              <a:gd name="connsiteY0" fmla="*/ 0 h 2286000"/>
              <a:gd name="connsiteX1" fmla="*/ 6805204 w 6805204"/>
              <a:gd name="connsiteY1" fmla="*/ 0 h 2286000"/>
              <a:gd name="connsiteX2" fmla="*/ 6805204 w 6805204"/>
              <a:gd name="connsiteY2" fmla="*/ 2286000 h 2286000"/>
              <a:gd name="connsiteX3" fmla="*/ 0 w 6805204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05204" h="2286000">
                <a:moveTo>
                  <a:pt x="0" y="0"/>
                </a:moveTo>
                <a:lnTo>
                  <a:pt x="6805204" y="0"/>
                </a:lnTo>
                <a:lnTo>
                  <a:pt x="6805204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 dirty="0"/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717B97FA-C5CE-4DD4-A4CF-075EAD57BD9E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805204" y="4572000"/>
            <a:ext cx="5386797" cy="2286000"/>
          </a:xfrm>
          <a:custGeom>
            <a:avLst/>
            <a:gdLst>
              <a:gd name="connsiteX0" fmla="*/ 0 w 5386797"/>
              <a:gd name="connsiteY0" fmla="*/ 0 h 2286000"/>
              <a:gd name="connsiteX1" fmla="*/ 5386797 w 5386797"/>
              <a:gd name="connsiteY1" fmla="*/ 0 h 2286000"/>
              <a:gd name="connsiteX2" fmla="*/ 5386797 w 5386797"/>
              <a:gd name="connsiteY2" fmla="*/ 2286000 h 2286000"/>
              <a:gd name="connsiteX3" fmla="*/ 0 w 5386797"/>
              <a:gd name="connsiteY3" fmla="*/ 2286000 h 228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86797" h="2286000">
                <a:moveTo>
                  <a:pt x="0" y="0"/>
                </a:moveTo>
                <a:lnTo>
                  <a:pt x="5386797" y="0"/>
                </a:lnTo>
                <a:lnTo>
                  <a:pt x="5386797" y="2286000"/>
                </a:lnTo>
                <a:lnTo>
                  <a:pt x="0" y="2286000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pPr lvl="0"/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660132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userDrawn="1">
  <p:cSld name="One Third Imag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3626" y="360000"/>
            <a:ext cx="8169585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53989" y="1014413"/>
            <a:ext cx="8169585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227950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/3 Image Yellow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3626" y="360000"/>
            <a:ext cx="8169585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53989" y="1014413"/>
            <a:ext cx="8169585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128081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4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2205321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653626" y="360000"/>
            <a:ext cx="8169585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653989" y="1014413"/>
            <a:ext cx="8169585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6345307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/2 Imag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06174" y="360000"/>
            <a:ext cx="5917037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06537" y="1014413"/>
            <a:ext cx="5917037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8119538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14_Title Slid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233440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57" name="Google Shape;57;p43"/>
          <p:cNvSpPr>
            <a:spLocks noGrp="1"/>
          </p:cNvSpPr>
          <p:nvPr>
            <p:ph type="pic" idx="2"/>
          </p:nvPr>
        </p:nvSpPr>
        <p:spPr>
          <a:xfrm>
            <a:off x="129088" y="0"/>
            <a:ext cx="442061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●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Trebuchet MS"/>
              <a:buChar char="○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400"/>
              <a:buFont typeface="Trebuchet MS"/>
              <a:buChar char="■"/>
              <a:defRPr sz="1400" b="0" i="0" u="none" strike="noStrike" cap="none">
                <a:solidFill>
                  <a:srgbClr val="000000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Placeholder 3">
            <a:extLst>
              <a:ext uri="{FF2B5EF4-FFF2-40B4-BE49-F238E27FC236}">
                <a16:creationId xmlns:a16="http://schemas.microsoft.com/office/drawing/2014/main" id="{E3C949EE-8F7D-4850-B55A-3525D23DF7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906174" y="360000"/>
            <a:ext cx="5917037" cy="535531"/>
          </a:xfrm>
        </p:spPr>
        <p:txBody>
          <a:bodyPr wrap="square"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18010D50-8E9C-4244-9E79-E187FA562B0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4906537" y="1014413"/>
            <a:ext cx="5917037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338526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- Blu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1297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Green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51398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3_Title Slide" preserve="1" userDrawn="1">
  <p:cSld name="Full Text Purple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01BE1380-18F3-4D19-A3B7-89FB6F3B0692}"/>
              </a:ext>
            </a:extLst>
          </p:cNvPr>
          <p:cNvSpPr/>
          <p:nvPr userDrawn="1"/>
        </p:nvSpPr>
        <p:spPr>
          <a:xfrm>
            <a:off x="0" y="0"/>
            <a:ext cx="1041699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F9D3F1B-4E76-4E94-B5DE-7F48FB03EE0E}"/>
              </a:ext>
            </a:extLst>
          </p:cNvPr>
          <p:cNvSpPr/>
          <p:nvPr userDrawn="1"/>
        </p:nvSpPr>
        <p:spPr>
          <a:xfrm>
            <a:off x="0" y="0"/>
            <a:ext cx="86061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5" name="Google Shape;13;p23">
            <a:extLst>
              <a:ext uri="{FF2B5EF4-FFF2-40B4-BE49-F238E27FC236}">
                <a16:creationId xmlns:a16="http://schemas.microsoft.com/office/drawing/2014/main" id="{AF826B63-3EE5-4005-A478-417F0934813C}"/>
              </a:ext>
            </a:extLst>
          </p:cNvPr>
          <p:cNvPicPr preferRelativeResize="0"/>
          <p:nvPr userDrawn="1"/>
        </p:nvPicPr>
        <p:blipFill rotWithShape="1">
          <a:blip r:embed="rId2">
            <a:alphaModFix/>
          </a:blip>
          <a:srcRect/>
          <a:stretch/>
        </p:blipFill>
        <p:spPr>
          <a:xfrm>
            <a:off x="11292000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A4689E5-A017-493D-A977-32E330CD167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60000" y="360000"/>
            <a:ext cx="10463212" cy="535531"/>
          </a:xfrm>
        </p:spPr>
        <p:txBody>
          <a:bodyPr>
            <a:sp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  <a:latin typeface="Mulish SemiBold Italic" pitchFamily="2" charset="0"/>
              </a:defRPr>
            </a:lvl1pPr>
          </a:lstStyle>
          <a:p>
            <a:pPr lvl="0"/>
            <a:r>
              <a:rPr lang="en-US" dirty="0"/>
              <a:t>Slide Title Here</a:t>
            </a:r>
            <a:endParaRPr lang="en-CA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09BDBA37-C2C4-4C22-A694-6CDFE2C589D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360363" y="1014413"/>
            <a:ext cx="10463212" cy="5483225"/>
          </a:xfrm>
        </p:spPr>
        <p:txBody>
          <a:bodyPr/>
          <a:lstStyle>
            <a:lvl1pPr>
              <a:buClr>
                <a:schemeClr val="tx2"/>
              </a:buClr>
              <a:defRPr>
                <a:latin typeface="Mulish Regular Roman" pitchFamily="2" charset="0"/>
              </a:defRPr>
            </a:lvl1pPr>
            <a:lvl2pPr>
              <a:buClr>
                <a:schemeClr val="tx2"/>
              </a:buClr>
              <a:defRPr>
                <a:latin typeface="Mulish Regular Roman" pitchFamily="2" charset="0"/>
              </a:defRPr>
            </a:lvl2pPr>
            <a:lvl3pPr>
              <a:buClr>
                <a:schemeClr val="tx2"/>
              </a:buClr>
              <a:defRPr>
                <a:latin typeface="Mulish Regular Roman" pitchFamily="2" charset="0"/>
              </a:defRPr>
            </a:lvl3pPr>
            <a:lvl4pPr>
              <a:buClr>
                <a:schemeClr val="tx2"/>
              </a:buClr>
              <a:defRPr>
                <a:latin typeface="Mulish Regular Roman" pitchFamily="2" charset="0"/>
              </a:defRPr>
            </a:lvl4pPr>
            <a:lvl5pPr>
              <a:buClr>
                <a:schemeClr val="tx2"/>
              </a:buClr>
              <a:defRPr>
                <a:latin typeface="Mulish Regular Roman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8357743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0FF902-DDB7-9D45-99EB-619F5C22CB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B681A58-5441-2B47-9786-835DDE2951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Google Shape;11;p23">
            <a:extLst>
              <a:ext uri="{FF2B5EF4-FFF2-40B4-BE49-F238E27FC236}">
                <a16:creationId xmlns:a16="http://schemas.microsoft.com/office/drawing/2014/main" id="{D189BA68-A33F-5549-A41B-6B8C287667E6}"/>
              </a:ext>
            </a:extLst>
          </p:cNvPr>
          <p:cNvSpPr txBox="1"/>
          <p:nvPr userDrawn="1"/>
        </p:nvSpPr>
        <p:spPr>
          <a:xfrm rot="-5400000">
            <a:off x="10215800" y="4865565"/>
            <a:ext cx="3134700" cy="2615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</a:pPr>
            <a:r>
              <a:rPr lang="en-CA" sz="1100" b="0" i="0" dirty="0">
                <a:solidFill>
                  <a:srgbClr val="222222"/>
                </a:solidFill>
                <a:effectLst/>
                <a:latin typeface="Mulish Light Roman" pitchFamily="2" charset="0"/>
              </a:rPr>
              <a:t>April 2022 Business Meetings</a:t>
            </a:r>
            <a:endParaRPr sz="1100" b="0" i="0" u="none" strike="noStrike" cap="none" dirty="0">
              <a:solidFill>
                <a:srgbClr val="434A55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sp>
        <p:nvSpPr>
          <p:cNvPr id="8" name="Google Shape;12;p23">
            <a:extLst>
              <a:ext uri="{FF2B5EF4-FFF2-40B4-BE49-F238E27FC236}">
                <a16:creationId xmlns:a16="http://schemas.microsoft.com/office/drawing/2014/main" id="{9DE9F72E-A675-1945-910D-B3D5BB1CC3FD}"/>
              </a:ext>
            </a:extLst>
          </p:cNvPr>
          <p:cNvSpPr/>
          <p:nvPr userDrawn="1"/>
        </p:nvSpPr>
        <p:spPr>
          <a:xfrm>
            <a:off x="11783150" y="1243066"/>
            <a:ext cx="3600" cy="31347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pic>
        <p:nvPicPr>
          <p:cNvPr id="9" name="Google Shape;13;p23">
            <a:extLst>
              <a:ext uri="{FF2B5EF4-FFF2-40B4-BE49-F238E27FC236}">
                <a16:creationId xmlns:a16="http://schemas.microsoft.com/office/drawing/2014/main" id="{201A53F2-7F1C-F94C-A7C4-9FDF9C3A470C}"/>
              </a:ext>
            </a:extLst>
          </p:cNvPr>
          <p:cNvPicPr preferRelativeResize="0"/>
          <p:nvPr userDrawn="1"/>
        </p:nvPicPr>
        <p:blipFill rotWithShape="1">
          <a:blip r:embed="rId14">
            <a:alphaModFix/>
          </a:blip>
          <a:srcRect/>
          <a:stretch/>
        </p:blipFill>
        <p:spPr>
          <a:xfrm>
            <a:off x="-1" y="0"/>
            <a:ext cx="900000" cy="900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59;p43">
            <a:extLst>
              <a:ext uri="{FF2B5EF4-FFF2-40B4-BE49-F238E27FC236}">
                <a16:creationId xmlns:a16="http://schemas.microsoft.com/office/drawing/2014/main" id="{D1063C80-33F5-41B8-AAF0-3A2B7C56B913}"/>
              </a:ext>
            </a:extLst>
          </p:cNvPr>
          <p:cNvSpPr txBox="1"/>
          <p:nvPr userDrawn="1"/>
        </p:nvSpPr>
        <p:spPr>
          <a:xfrm>
            <a:off x="11587566" y="2272998"/>
            <a:ext cx="416448" cy="421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fld id="{00000000-1234-1234-1234-123412341234}" type="slidenum">
              <a:rPr lang="en-US" sz="1400" b="0" i="0" u="none" strike="noStrike" cap="none">
                <a:solidFill>
                  <a:schemeClr val="tx1"/>
                </a:solidFill>
                <a:latin typeface="Mulish Light Roman" pitchFamily="2" charset="0"/>
                <a:ea typeface="Trebuchet MS"/>
                <a:cs typeface="Trebuchet MS"/>
                <a:sym typeface="Trebuchet MS"/>
              </a:rPr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800"/>
                <a:buFont typeface="Arial"/>
                <a:buNone/>
              </a:pPr>
              <a:t>‹#›</a:t>
            </a:fld>
            <a:endParaRPr sz="1400" b="0" i="0" u="none" strike="noStrike" cap="none" dirty="0">
              <a:solidFill>
                <a:schemeClr val="tx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</p:spTree>
    <p:extLst>
      <p:ext uri="{BB962C8B-B14F-4D97-AF65-F5344CB8AC3E}">
        <p14:creationId xmlns:p14="http://schemas.microsoft.com/office/powerpoint/2010/main" val="4289746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68" r:id="rId2"/>
    <p:sldLayoutId id="2147483691" r:id="rId3"/>
    <p:sldLayoutId id="2147483692" r:id="rId4"/>
    <p:sldLayoutId id="2147483686" r:id="rId5"/>
    <p:sldLayoutId id="2147483693" r:id="rId6"/>
    <p:sldLayoutId id="2147483682" r:id="rId7"/>
    <p:sldLayoutId id="2147483690" r:id="rId8"/>
    <p:sldLayoutId id="2147483684" r:id="rId9"/>
    <p:sldLayoutId id="2147483683" r:id="rId10"/>
    <p:sldLayoutId id="2147483685" r:id="rId11"/>
    <p:sldLayoutId id="214748368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jpg"/><Relationship Id="rId7" Type="http://schemas.openxmlformats.org/officeDocument/2006/relationships/image" Target="../media/image8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 descr="A picture containing outdoor, water, old, traveling&#10;&#10;Description automatically generated">
            <a:extLst>
              <a:ext uri="{FF2B5EF4-FFF2-40B4-BE49-F238E27FC236}">
                <a16:creationId xmlns:a16="http://schemas.microsoft.com/office/drawing/2014/main" id="{7BCF69CE-BE5A-4531-A2FD-9F2D630AE203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custGeom>
            <a:avLst/>
            <a:gdLst>
              <a:gd name="T0" fmla="*/ 0 w 4064000"/>
              <a:gd name="T1" fmla="*/ 0 h 2286000"/>
              <a:gd name="T2" fmla="*/ 3048000 w 4064000"/>
              <a:gd name="T3" fmla="*/ 0 h 2286000"/>
              <a:gd name="T4" fmla="*/ 3048000 w 4064000"/>
              <a:gd name="T5" fmla="*/ 1714500 h 2286000"/>
              <a:gd name="T6" fmla="*/ 0 w 40640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Placeholder 12" descr="A picture containing sky, outdoor, water, building&#10;&#10;Description automatically generated">
            <a:extLst>
              <a:ext uri="{FF2B5EF4-FFF2-40B4-BE49-F238E27FC236}">
                <a16:creationId xmlns:a16="http://schemas.microsoft.com/office/drawing/2014/main" id="{BF3FA690-2E17-4DF6-BB49-3C1BC2A7626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t="12275" b="12275"/>
          <a:stretch>
            <a:fillRect/>
          </a:stretch>
        </p:blipFill>
        <p:spPr bwMode="auto">
          <a:xfrm>
            <a:off x="6805613" y="4572000"/>
            <a:ext cx="5386387" cy="2286000"/>
          </a:xfrm>
          <a:custGeom>
            <a:avLst/>
            <a:gdLst>
              <a:gd name="T0" fmla="*/ 0 w 5386797"/>
              <a:gd name="T1" fmla="*/ 0 h 2286000"/>
              <a:gd name="T2" fmla="*/ 4040098 w 5386797"/>
              <a:gd name="T3" fmla="*/ 0 h 2286000"/>
              <a:gd name="T4" fmla="*/ 4040098 w 5386797"/>
              <a:gd name="T5" fmla="*/ 1714500 h 2286000"/>
              <a:gd name="T6" fmla="*/ 0 w 5386797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5386797" h="2286000">
                <a:moveTo>
                  <a:pt x="0" y="0"/>
                </a:moveTo>
                <a:lnTo>
                  <a:pt x="5386797" y="0"/>
                </a:lnTo>
                <a:lnTo>
                  <a:pt x="5386797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AF30A52-C5A7-40C0-B2F4-608690440D9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/>
          <a:srcRect l="1406" t="26749" r="-1406" b="8473"/>
          <a:stretch/>
        </p:blipFill>
        <p:spPr bwMode="auto">
          <a:xfrm>
            <a:off x="0" y="2286000"/>
            <a:ext cx="6273800" cy="2286000"/>
          </a:xfrm>
          <a:custGeom>
            <a:avLst/>
            <a:gdLst>
              <a:gd name="T0" fmla="*/ 0 w 6273800"/>
              <a:gd name="T1" fmla="*/ 0 h 2286000"/>
              <a:gd name="T2" fmla="*/ 4705350 w 6273800"/>
              <a:gd name="T3" fmla="*/ 0 h 2286000"/>
              <a:gd name="T4" fmla="*/ 4705350 w 6273800"/>
              <a:gd name="T5" fmla="*/ 1714500 h 2286000"/>
              <a:gd name="T6" fmla="*/ 0 w 62738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273800" h="2286000">
                <a:moveTo>
                  <a:pt x="0" y="0"/>
                </a:moveTo>
                <a:lnTo>
                  <a:pt x="6273800" y="0"/>
                </a:lnTo>
                <a:lnTo>
                  <a:pt x="62738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Placeholder 10" descr="A picture containing text, swimming, ocean floor&#10;&#10;Description automatically generated">
            <a:extLst>
              <a:ext uri="{FF2B5EF4-FFF2-40B4-BE49-F238E27FC236}">
                <a16:creationId xmlns:a16="http://schemas.microsoft.com/office/drawing/2014/main" id="{79DB534A-13F5-46B1-956F-D9213138ABA9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5"/>
          <a:srcRect t="4210" b="4210"/>
          <a:stretch>
            <a:fillRect/>
          </a:stretch>
        </p:blipFill>
        <p:spPr bwMode="auto">
          <a:custGeom>
            <a:avLst/>
            <a:gdLst>
              <a:gd name="T0" fmla="*/ 0 w 4064000"/>
              <a:gd name="T1" fmla="*/ 0 h 2286000"/>
              <a:gd name="T2" fmla="*/ 3048000 w 4064000"/>
              <a:gd name="T3" fmla="*/ 0 h 2286000"/>
              <a:gd name="T4" fmla="*/ 3048000 w 4064000"/>
              <a:gd name="T5" fmla="*/ 1714500 h 2286000"/>
              <a:gd name="T6" fmla="*/ 0 w 40640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Placeholder 2">
            <a:extLst>
              <a:ext uri="{FF2B5EF4-FFF2-40B4-BE49-F238E27FC236}">
                <a16:creationId xmlns:a16="http://schemas.microsoft.com/office/drawing/2014/main" id="{E1D2A01D-5B7C-4AAA-83B3-6D3083A7480B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6"/>
          <a:srcRect t="17082" b="17082"/>
          <a:stretch/>
        </p:blipFill>
        <p:spPr bwMode="auto">
          <a:xfrm>
            <a:off x="0" y="4572000"/>
            <a:ext cx="6805613" cy="2286000"/>
          </a:xfrm>
          <a:custGeom>
            <a:avLst/>
            <a:gdLst>
              <a:gd name="T0" fmla="*/ 0 w 6805204"/>
              <a:gd name="T1" fmla="*/ 0 h 2286000"/>
              <a:gd name="T2" fmla="*/ 5103903 w 6805204"/>
              <a:gd name="T3" fmla="*/ 0 h 2286000"/>
              <a:gd name="T4" fmla="*/ 5103903 w 6805204"/>
              <a:gd name="T5" fmla="*/ 1714500 h 2286000"/>
              <a:gd name="T6" fmla="*/ 0 w 6805204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6805204" h="2286000">
                <a:moveTo>
                  <a:pt x="0" y="0"/>
                </a:moveTo>
                <a:lnTo>
                  <a:pt x="6805204" y="0"/>
                </a:lnTo>
                <a:lnTo>
                  <a:pt x="6805204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>
            <a:extLst>
              <a:ext uri="{FF2B5EF4-FFF2-40B4-BE49-F238E27FC236}">
                <a16:creationId xmlns:a16="http://schemas.microsoft.com/office/drawing/2014/main" id="{1D383C68-9C03-4667-A72F-62BEDE6D4222}"/>
              </a:ext>
            </a:extLst>
          </p:cNvPr>
          <p:cNvSpPr/>
          <p:nvPr/>
        </p:nvSpPr>
        <p:spPr>
          <a:xfrm>
            <a:off x="-1" y="4572000"/>
            <a:ext cx="6805084" cy="2286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D275EDF1-1AC2-431F-9364-C7B34C6982DE}"/>
              </a:ext>
            </a:extLst>
          </p:cNvPr>
          <p:cNvSpPr/>
          <p:nvPr/>
        </p:nvSpPr>
        <p:spPr>
          <a:xfrm>
            <a:off x="8128000" y="0"/>
            <a:ext cx="4064000" cy="2040467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461AC4A-E456-496C-B975-5D846E9B73C8}"/>
              </a:ext>
            </a:extLst>
          </p:cNvPr>
          <p:cNvSpPr/>
          <p:nvPr/>
        </p:nvSpPr>
        <p:spPr>
          <a:xfrm>
            <a:off x="6051552" y="1949451"/>
            <a:ext cx="6140449" cy="29591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0" sx="102000" sy="102000" algn="c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631654D-694E-4598-9100-43305E19AB2F}"/>
              </a:ext>
            </a:extLst>
          </p:cNvPr>
          <p:cNvSpPr txBox="1"/>
          <p:nvPr/>
        </p:nvSpPr>
        <p:spPr>
          <a:xfrm>
            <a:off x="6582834" y="2591509"/>
            <a:ext cx="5077884" cy="107721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CA" sz="3200" dirty="0">
                <a:solidFill>
                  <a:schemeClr val="accent1"/>
                </a:solidFill>
                <a:latin typeface="Mulish Regular Roman" pitchFamily="2" charset="0"/>
              </a:rPr>
              <a:t>Diagnostic and Therapeutic Procedures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413E8B2-4FE3-47F7-8968-863E6CB12EDE}"/>
              </a:ext>
            </a:extLst>
          </p:cNvPr>
          <p:cNvSpPr txBox="1"/>
          <p:nvPr/>
        </p:nvSpPr>
        <p:spPr>
          <a:xfrm>
            <a:off x="6582834" y="3850218"/>
            <a:ext cx="5202767" cy="880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  <a:latin typeface="Mulish Regular Roman" pitchFamily="2" charset="0"/>
                <a:ea typeface="Times New Roman" panose="02020603050405020304" pitchFamily="18" charset="0"/>
              </a:rPr>
              <a:t>11 April 2022</a:t>
            </a:r>
          </a:p>
          <a:p>
            <a:pPr algn="just">
              <a:lnSpc>
                <a:spcPct val="150000"/>
              </a:lnSpc>
              <a:defRPr/>
            </a:pPr>
            <a:r>
              <a:rPr lang="en-CA" dirty="0">
                <a:solidFill>
                  <a:schemeClr val="bg1">
                    <a:lumMod val="50000"/>
                  </a:schemeClr>
                </a:solidFill>
                <a:latin typeface="Mulish Regular Roman" pitchFamily="2" charset="0"/>
                <a:ea typeface="Times New Roman" panose="02020603050405020304" pitchFamily="18" charset="0"/>
              </a:rPr>
              <a:t>Elaine Wooler SNOMED International</a:t>
            </a:r>
            <a:endParaRPr lang="id-ID" dirty="0">
              <a:solidFill>
                <a:schemeClr val="bg1">
                  <a:lumMod val="50000"/>
                </a:schemeClr>
              </a:solidFill>
              <a:latin typeface="Mulish Regular Roman" pitchFamily="2" charset="0"/>
              <a:ea typeface="Times New Roman" panose="02020603050405020304" pitchFamily="18" charset="0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7D79D03-5D13-4266-B111-4B64A6E86773}"/>
              </a:ext>
            </a:extLst>
          </p:cNvPr>
          <p:cNvSpPr txBox="1"/>
          <p:nvPr/>
        </p:nvSpPr>
        <p:spPr>
          <a:xfrm>
            <a:off x="8442734" y="561282"/>
            <a:ext cx="3434531" cy="83747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en-CA" sz="3600" b="1" dirty="0">
                <a:solidFill>
                  <a:schemeClr val="bg1">
                    <a:alpha val="42000"/>
                  </a:schemeClr>
                </a:solidFill>
                <a:latin typeface="MULISH REGULAR ROMAN" pitchFamily="2" charset="77"/>
                <a:ea typeface="Times New Roman" panose="02020603050405020304" pitchFamily="18" charset="0"/>
              </a:rPr>
              <a:t>London, UK</a:t>
            </a:r>
            <a:endParaRPr lang="id-ID" sz="3600" b="1" dirty="0">
              <a:solidFill>
                <a:schemeClr val="bg1">
                  <a:alpha val="42000"/>
                </a:schemeClr>
              </a:solidFill>
              <a:latin typeface="MULISH REGULAR ROMAN" pitchFamily="2" charset="77"/>
              <a:ea typeface="Times New Roman" panose="02020603050405020304" pitchFamily="18" charset="0"/>
            </a:endParaRPr>
          </a:p>
        </p:txBody>
      </p:sp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BC62CCA6-5F98-4869-AC43-9D361D27279D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7"/>
          <a:srcRect/>
          <a:stretch/>
        </p:blipFill>
        <p:spPr bwMode="auto">
          <a:xfrm>
            <a:off x="0" y="0"/>
            <a:ext cx="4064000" cy="2286000"/>
          </a:xfrm>
          <a:custGeom>
            <a:avLst/>
            <a:gdLst>
              <a:gd name="T0" fmla="*/ 0 w 4064000"/>
              <a:gd name="T1" fmla="*/ 0 h 2286000"/>
              <a:gd name="T2" fmla="*/ 3048000 w 4064000"/>
              <a:gd name="T3" fmla="*/ 0 h 2286000"/>
              <a:gd name="T4" fmla="*/ 3048000 w 4064000"/>
              <a:gd name="T5" fmla="*/ 1714500 h 2286000"/>
              <a:gd name="T6" fmla="*/ 0 w 4064000"/>
              <a:gd name="T7" fmla="*/ 1714500 h 22860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4064000" h="2286000">
                <a:moveTo>
                  <a:pt x="0" y="0"/>
                </a:moveTo>
                <a:lnTo>
                  <a:pt x="4064000" y="0"/>
                </a:lnTo>
                <a:lnTo>
                  <a:pt x="4064000" y="2286000"/>
                </a:lnTo>
                <a:lnTo>
                  <a:pt x="0" y="2286000"/>
                </a:lnTo>
                <a:lnTo>
                  <a:pt x="0" y="0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92E9E2D8-9B82-4AA6-B166-0E5B8079F63A}"/>
              </a:ext>
            </a:extLst>
          </p:cNvPr>
          <p:cNvSpPr/>
          <p:nvPr/>
        </p:nvSpPr>
        <p:spPr>
          <a:xfrm>
            <a:off x="529" y="0"/>
            <a:ext cx="4063471" cy="2286000"/>
          </a:xfrm>
          <a:prstGeom prst="rect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351" dirty="0"/>
          </a:p>
        </p:txBody>
      </p:sp>
      <p:pic>
        <p:nvPicPr>
          <p:cNvPr id="32" name="Google Shape;269;p2">
            <a:extLst>
              <a:ext uri="{FF2B5EF4-FFF2-40B4-BE49-F238E27FC236}">
                <a16:creationId xmlns:a16="http://schemas.microsoft.com/office/drawing/2014/main" id="{D4C05B5D-D64B-48F5-BAA4-29CF9727D39A}"/>
              </a:ext>
            </a:extLst>
          </p:cNvPr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541497" y="407676"/>
            <a:ext cx="3069901" cy="1364400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40E8C7BB-FBAC-4988-8DEB-5961D7C60100}"/>
              </a:ext>
            </a:extLst>
          </p:cNvPr>
          <p:cNvSpPr txBox="1"/>
          <p:nvPr/>
        </p:nvSpPr>
        <p:spPr>
          <a:xfrm>
            <a:off x="276090" y="6383375"/>
            <a:ext cx="75758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dirty="0">
                <a:solidFill>
                  <a:schemeClr val="bg1"/>
                </a:solidFill>
                <a:latin typeface="Mulish Regular Roman" pitchFamily="2" charset="0"/>
              </a:rPr>
              <a:t>snomedexpo.org  |   linkedin.com/company/ihtsdo   |   twitter.com/snomedct   |   youtube.com/c/ihtsdoorg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 descr="A picture containing outdoor, water&#10;&#10;Description automatically generated">
            <a:extLst>
              <a:ext uri="{FF2B5EF4-FFF2-40B4-BE49-F238E27FC236}">
                <a16:creationId xmlns:a16="http://schemas.microsoft.com/office/drawing/2014/main" id="{BC9175AA-B3FC-420D-86EC-74A18D7B9F8D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/>
          <a:srcRect l="40957" r="40957"/>
          <a:stretch/>
        </p:blipFill>
        <p:spPr/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1486AB4-84F4-4C62-B8C7-33CDA41D9E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Background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36DCC2A-DF31-4D01-B293-F39547968E06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CA" dirty="0"/>
          </a:p>
          <a:p>
            <a:r>
              <a:rPr lang="en-CA" dirty="0"/>
              <a:t>Initially a request for feedback from the community of practice following a request to add Diagnostic colonoscopy when 73761001 |Colonoscopy (procedure)|already existed.</a:t>
            </a:r>
          </a:p>
          <a:p>
            <a:r>
              <a:rPr lang="en-GB" dirty="0"/>
              <a:t>Including the intent of a procedure as diagnostic or therapeutic in the description is currently a precoordination pattern that is generally not allowed in the international edition but legacy content exists in this format.</a:t>
            </a:r>
          </a:p>
          <a:p>
            <a:r>
              <a:rPr lang="en-GB" dirty="0"/>
              <a:t>SNOMED international’s suggestion to inactivate legacy content of this format was agreed with the community.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9010792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FBD3E1F-13D8-4CD1-9038-16BC837984C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Progress update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034DAF0-8565-4F28-B53B-1E2BFB84AD3D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CA" dirty="0"/>
              <a:t>Initial work inactivating diagnostic and therapeutic endoscopies is complete for the 423827005 |Endoscopy (procedure)| hierarchy.  Just over 100 concepts.</a:t>
            </a:r>
          </a:p>
          <a:p>
            <a:r>
              <a:rPr lang="en-CA" dirty="0"/>
              <a:t>Where the intent agnostic procedure has not been present this has been created.</a:t>
            </a:r>
          </a:p>
          <a:p>
            <a:r>
              <a:rPr lang="en-CA" dirty="0"/>
              <a:t>Work continuing with 363687006 |Endoscopic procedure (procedure)| of which 27 concepts state diagnostic and 30 concepts state therapeutic in the description. E.g. 172972009 |Diagnostic endoscopic examination and biopsy of nasopharynx (procedure)|</a:t>
            </a:r>
          </a:p>
          <a:p>
            <a:r>
              <a:rPr lang="en-CA" dirty="0"/>
              <a:t>423827005 |Endoscopy (procedure)| will now be subject to the QI process with template development and alignment of content to the template.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75352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DA000E-7693-443B-8161-4511FE6CAE1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CA" dirty="0"/>
              <a:t>Questions for the group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DCC1D71-A26A-4777-9849-B89EC41FC2B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en-CA" dirty="0"/>
              <a:t>The following grouper concepts exist under 362961001 |Procedure by intent (procedure)|</a:t>
            </a:r>
          </a:p>
          <a:p>
            <a:pPr lvl="2"/>
            <a:r>
              <a:rPr lang="en-CA" dirty="0"/>
              <a:t>103693007 |Diagnostic procedure (procedure)| - 764 descendants</a:t>
            </a:r>
          </a:p>
          <a:p>
            <a:pPr lvl="2"/>
            <a:r>
              <a:rPr lang="en-CA" dirty="0"/>
              <a:t>277132007 |Therapeutic procedure (procedure)| - 2088 descendants</a:t>
            </a:r>
          </a:p>
          <a:p>
            <a:pPr marL="914400" lvl="2" indent="0">
              <a:buNone/>
            </a:pPr>
            <a:endParaRPr lang="en-CA" dirty="0"/>
          </a:p>
          <a:p>
            <a:r>
              <a:rPr lang="en-CA" dirty="0"/>
              <a:t>How useful are these groupers in practice as they do not capture all diagnostic and therapeutic procedures and could they be inactivated?</a:t>
            </a:r>
          </a:p>
          <a:p>
            <a:endParaRPr lang="en-CA" dirty="0"/>
          </a:p>
          <a:p>
            <a:r>
              <a:rPr lang="en-CA" dirty="0"/>
              <a:t>Other high level concepts that give little clinical information and have few or no subtypes:  </a:t>
            </a:r>
          </a:p>
          <a:p>
            <a:pPr lvl="2"/>
            <a:r>
              <a:rPr lang="en-CA" dirty="0"/>
              <a:t>36219006 |Diagnostic procedure on tibia (procedure)|</a:t>
            </a:r>
          </a:p>
          <a:p>
            <a:pPr lvl="2"/>
            <a:r>
              <a:rPr lang="en-CA" dirty="0"/>
              <a:t>39550008 |Diagnostic procedure on iris (procedure)|</a:t>
            </a:r>
          </a:p>
          <a:p>
            <a:pPr lvl="2"/>
            <a:endParaRPr lang="en-CA" dirty="0"/>
          </a:p>
          <a:p>
            <a:pPr marL="0" indent="0">
              <a:buNone/>
            </a:pP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026872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57754AF2-7FFE-42A1-A7FA-0C47957F9FA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3">
            <a:alphaModFix amt="50000"/>
          </a:blip>
          <a:srcRect t="5532" b="5532"/>
          <a:stretch/>
        </p:blipFill>
        <p:spPr>
          <a:solidFill>
            <a:schemeClr val="accent1"/>
          </a:solidFill>
          <a:effectLst/>
        </p:spPr>
      </p:pic>
      <p:sp>
        <p:nvSpPr>
          <p:cNvPr id="682" name="Google Shape;682;g7e4ca5b0a6_5_36"/>
          <p:cNvSpPr txBox="1"/>
          <p:nvPr/>
        </p:nvSpPr>
        <p:spPr>
          <a:xfrm>
            <a:off x="3802799" y="1714536"/>
            <a:ext cx="4586400" cy="5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US" sz="4800" b="0" i="0" u="none" strike="noStrike" cap="none" dirty="0">
                <a:solidFill>
                  <a:schemeClr val="bg1"/>
                </a:solidFill>
                <a:latin typeface="Mulish Light Roman" pitchFamily="2" charset="0"/>
                <a:ea typeface="Trebuchet MS"/>
                <a:cs typeface="Trebuchet MS"/>
                <a:sym typeface="Trebuchet MS"/>
              </a:rPr>
              <a:t>Thank You</a:t>
            </a:r>
            <a:endParaRPr sz="4800" b="0" i="0" u="none" strike="noStrike" cap="none" dirty="0">
              <a:solidFill>
                <a:schemeClr val="bg1"/>
              </a:solidFill>
              <a:latin typeface="Mulish Light Roman" pitchFamily="2" charset="0"/>
              <a:ea typeface="Trebuchet MS"/>
              <a:cs typeface="Trebuchet MS"/>
              <a:sym typeface="Trebuchet MS"/>
            </a:endParaRPr>
          </a:p>
        </p:txBody>
      </p:sp>
      <p:cxnSp>
        <p:nvCxnSpPr>
          <p:cNvPr id="683" name="Google Shape;683;g7e4ca5b0a6_5_36"/>
          <p:cNvCxnSpPr>
            <a:cxnSpLocks/>
          </p:cNvCxnSpPr>
          <p:nvPr/>
        </p:nvCxnSpPr>
        <p:spPr>
          <a:xfrm>
            <a:off x="5724599" y="2800294"/>
            <a:ext cx="742800" cy="0"/>
          </a:xfrm>
          <a:prstGeom prst="straightConnector1">
            <a:avLst/>
          </a:prstGeom>
          <a:noFill/>
          <a:ln w="50800" cap="flat" cmpd="sng">
            <a:solidFill>
              <a:schemeClr val="accent4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684" name="Google Shape;684;g7e4ca5b0a6_5_3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142499" y="3209926"/>
            <a:ext cx="1907000" cy="19335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95396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3">
      <a:dk1>
        <a:srgbClr val="424A55"/>
      </a:dk1>
      <a:lt1>
        <a:srgbClr val="FFFFFF"/>
      </a:lt1>
      <a:dk2>
        <a:srgbClr val="00A9E0"/>
      </a:dk2>
      <a:lt2>
        <a:srgbClr val="F1F2F1"/>
      </a:lt2>
      <a:accent1>
        <a:srgbClr val="003865"/>
      </a:accent1>
      <a:accent2>
        <a:srgbClr val="0067B9"/>
      </a:accent2>
      <a:accent3>
        <a:srgbClr val="654EA3"/>
      </a:accent3>
      <a:accent4>
        <a:srgbClr val="FFC600"/>
      </a:accent4>
      <a:accent5>
        <a:srgbClr val="009B77"/>
      </a:accent5>
      <a:accent6>
        <a:srgbClr val="EC4B57"/>
      </a:accent6>
      <a:hlink>
        <a:srgbClr val="1DA7DD"/>
      </a:hlink>
      <a:folHlink>
        <a:srgbClr val="1DA8DE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5067</TotalTime>
  <Words>388</Words>
  <Application>Microsoft Macintosh PowerPoint</Application>
  <PresentationFormat>Widescreen</PresentationFormat>
  <Paragraphs>29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5" baseType="lpstr">
      <vt:lpstr>Arial</vt:lpstr>
      <vt:lpstr>Calibri</vt:lpstr>
      <vt:lpstr>Calibri Light</vt:lpstr>
      <vt:lpstr>Mulish Light Roman</vt:lpstr>
      <vt:lpstr>MULISH REGULAR ROMAN</vt:lpstr>
      <vt:lpstr>MULISH REGULAR ROMAN</vt:lpstr>
      <vt:lpstr>Mulish SemiBold Italic</vt:lpstr>
      <vt:lpstr>Trebuchet MS</vt:lpstr>
      <vt:lpstr>YAE2gdC5Lnk 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2020 SNOMED International Presentation Template</dc:title>
  <dc:creator>Ashley Hickey</dc:creator>
  <cp:lastModifiedBy>Elaine Wooler</cp:lastModifiedBy>
  <cp:revision>54</cp:revision>
  <cp:lastPrinted>2022-04-11T10:11:33Z</cp:lastPrinted>
  <dcterms:created xsi:type="dcterms:W3CDTF">2020-08-12T15:12:31Z</dcterms:created>
  <dcterms:modified xsi:type="dcterms:W3CDTF">2022-04-11T10:56:12Z</dcterms:modified>
</cp:coreProperties>
</file>