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569" r:id="rId3"/>
    <p:sldId id="259" r:id="rId4"/>
    <p:sldId id="263" r:id="rId5"/>
    <p:sldId id="3548" r:id="rId6"/>
    <p:sldId id="3559" r:id="rId7"/>
    <p:sldId id="3560" r:id="rId8"/>
    <p:sldId id="338" r:id="rId9"/>
    <p:sldId id="3558" r:id="rId10"/>
    <p:sldId id="3551" r:id="rId11"/>
    <p:sldId id="3552" r:id="rId12"/>
    <p:sldId id="3553" r:id="rId13"/>
    <p:sldId id="3541" r:id="rId14"/>
    <p:sldId id="261" r:id="rId15"/>
    <p:sldId id="3540" r:id="rId16"/>
    <p:sldId id="3542" r:id="rId17"/>
    <p:sldId id="3564" r:id="rId18"/>
    <p:sldId id="3557" r:id="rId19"/>
    <p:sldId id="357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955AA3-7865-4A34-9380-1B6FC754AF2A}" v="1" dt="2022-04-13T17:59:54.1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nandi, Aditya" userId="9a6b72f6-8d40-40e1-8ae1-3e02d3bab854" providerId="ADAL" clId="{31955AA3-7865-4A34-9380-1B6FC754AF2A}"/>
    <pc:docChg chg="modSld">
      <pc:chgData name="Parnandi, Aditya" userId="9a6b72f6-8d40-40e1-8ae1-3e02d3bab854" providerId="ADAL" clId="{31955AA3-7865-4A34-9380-1B6FC754AF2A}" dt="2022-04-13T19:03:01.288" v="57" actId="20577"/>
      <pc:docMkLst>
        <pc:docMk/>
      </pc:docMkLst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1101023694" sldId="256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3382345365" sldId="259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1148665781" sldId="261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704283525" sldId="263"/>
        </pc:sldMkLst>
      </pc:sldChg>
      <pc:sldChg chg="modSp mod modTransition">
        <pc:chgData name="Parnandi, Aditya" userId="9a6b72f6-8d40-40e1-8ae1-3e02d3bab854" providerId="ADAL" clId="{31955AA3-7865-4A34-9380-1B6FC754AF2A}" dt="2022-04-13T19:03:01.288" v="57" actId="20577"/>
        <pc:sldMkLst>
          <pc:docMk/>
          <pc:sldMk cId="242900313" sldId="338"/>
        </pc:sldMkLst>
        <pc:spChg chg="mod">
          <ac:chgData name="Parnandi, Aditya" userId="9a6b72f6-8d40-40e1-8ae1-3e02d3bab854" providerId="ADAL" clId="{31955AA3-7865-4A34-9380-1B6FC754AF2A}" dt="2022-04-13T19:03:01.288" v="57" actId="20577"/>
          <ac:spMkLst>
            <pc:docMk/>
            <pc:sldMk cId="242900313" sldId="338"/>
            <ac:spMk id="38" creationId="{4DF8413B-0433-48E3-9113-B541708A8A2B}"/>
          </ac:spMkLst>
        </pc:spChg>
      </pc:sldChg>
      <pc:sldChg chg="modSp mod modTransition">
        <pc:chgData name="Parnandi, Aditya" userId="9a6b72f6-8d40-40e1-8ae1-3e02d3bab854" providerId="ADAL" clId="{31955AA3-7865-4A34-9380-1B6FC754AF2A}" dt="2022-04-13T18:49:03.881" v="4" actId="1076"/>
        <pc:sldMkLst>
          <pc:docMk/>
          <pc:sldMk cId="3722090755" sldId="3540"/>
        </pc:sldMkLst>
        <pc:spChg chg="mod">
          <ac:chgData name="Parnandi, Aditya" userId="9a6b72f6-8d40-40e1-8ae1-3e02d3bab854" providerId="ADAL" clId="{31955AA3-7865-4A34-9380-1B6FC754AF2A}" dt="2022-04-13T18:49:03.881" v="4" actId="1076"/>
          <ac:spMkLst>
            <pc:docMk/>
            <pc:sldMk cId="3722090755" sldId="3540"/>
            <ac:spMk id="10" creationId="{95CCA04C-CF93-4395-80D9-452505E77B5C}"/>
          </ac:spMkLst>
        </pc:spChg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988124404" sldId="3541"/>
        </pc:sldMkLst>
      </pc:sldChg>
      <pc:sldChg chg="modSp mod modTransition">
        <pc:chgData name="Parnandi, Aditya" userId="9a6b72f6-8d40-40e1-8ae1-3e02d3bab854" providerId="ADAL" clId="{31955AA3-7865-4A34-9380-1B6FC754AF2A}" dt="2022-04-13T18:50:18.073" v="17" actId="20577"/>
        <pc:sldMkLst>
          <pc:docMk/>
          <pc:sldMk cId="4060925511" sldId="3542"/>
        </pc:sldMkLst>
        <pc:spChg chg="mod">
          <ac:chgData name="Parnandi, Aditya" userId="9a6b72f6-8d40-40e1-8ae1-3e02d3bab854" providerId="ADAL" clId="{31955AA3-7865-4A34-9380-1B6FC754AF2A}" dt="2022-04-13T18:50:18.073" v="17" actId="20577"/>
          <ac:spMkLst>
            <pc:docMk/>
            <pc:sldMk cId="4060925511" sldId="3542"/>
            <ac:spMk id="4" creationId="{EE9D544A-E568-45ED-BB7D-6F94E060C4C0}"/>
          </ac:spMkLst>
        </pc:spChg>
        <pc:cxnChg chg="mod">
          <ac:chgData name="Parnandi, Aditya" userId="9a6b72f6-8d40-40e1-8ae1-3e02d3bab854" providerId="ADAL" clId="{31955AA3-7865-4A34-9380-1B6FC754AF2A}" dt="2022-04-13T18:49:50.278" v="13" actId="14100"/>
          <ac:cxnSpMkLst>
            <pc:docMk/>
            <pc:sldMk cId="4060925511" sldId="3542"/>
            <ac:cxnSpMk id="15" creationId="{F612FC1A-772C-452A-B43A-FBDA62B814E2}"/>
          </ac:cxnSpMkLst>
        </pc:cxnChg>
      </pc:sldChg>
      <pc:sldChg chg="modSp mod modTransition">
        <pc:chgData name="Parnandi, Aditya" userId="9a6b72f6-8d40-40e1-8ae1-3e02d3bab854" providerId="ADAL" clId="{31955AA3-7865-4A34-9380-1B6FC754AF2A}" dt="2022-04-13T18:53:18.267" v="18" actId="1076"/>
        <pc:sldMkLst>
          <pc:docMk/>
          <pc:sldMk cId="3118554293" sldId="3548"/>
        </pc:sldMkLst>
        <pc:spChg chg="mod">
          <ac:chgData name="Parnandi, Aditya" userId="9a6b72f6-8d40-40e1-8ae1-3e02d3bab854" providerId="ADAL" clId="{31955AA3-7865-4A34-9380-1B6FC754AF2A}" dt="2022-04-13T18:08:32.486" v="2" actId="1076"/>
          <ac:spMkLst>
            <pc:docMk/>
            <pc:sldMk cId="3118554293" sldId="3548"/>
            <ac:spMk id="5" creationId="{BC7C6ADF-5D50-419E-9636-A024B95EA092}"/>
          </ac:spMkLst>
        </pc:spChg>
        <pc:spChg chg="mod">
          <ac:chgData name="Parnandi, Aditya" userId="9a6b72f6-8d40-40e1-8ae1-3e02d3bab854" providerId="ADAL" clId="{31955AA3-7865-4A34-9380-1B6FC754AF2A}" dt="2022-04-13T18:08:07.624" v="1" actId="1076"/>
          <ac:spMkLst>
            <pc:docMk/>
            <pc:sldMk cId="3118554293" sldId="3548"/>
            <ac:spMk id="7" creationId="{78CAA622-7F97-4E6D-8C02-8B8FC5E7575E}"/>
          </ac:spMkLst>
        </pc:spChg>
        <pc:spChg chg="mod">
          <ac:chgData name="Parnandi, Aditya" userId="9a6b72f6-8d40-40e1-8ae1-3e02d3bab854" providerId="ADAL" clId="{31955AA3-7865-4A34-9380-1B6FC754AF2A}" dt="2022-04-13T18:53:18.267" v="18" actId="1076"/>
          <ac:spMkLst>
            <pc:docMk/>
            <pc:sldMk cId="3118554293" sldId="3548"/>
            <ac:spMk id="16" creationId="{4376F7C7-C715-4883-8C01-F64D8FCCAAF1}"/>
          </ac:spMkLst>
        </pc:spChg>
        <pc:picChg chg="mod">
          <ac:chgData name="Parnandi, Aditya" userId="9a6b72f6-8d40-40e1-8ae1-3e02d3bab854" providerId="ADAL" clId="{31955AA3-7865-4A34-9380-1B6FC754AF2A}" dt="2022-04-13T18:38:05.937" v="3" actId="1076"/>
          <ac:picMkLst>
            <pc:docMk/>
            <pc:sldMk cId="3118554293" sldId="3548"/>
            <ac:picMk id="9" creationId="{6B793530-169E-46D8-9888-2AA733E195D4}"/>
          </ac:picMkLst>
        </pc:picChg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3391477418" sldId="3551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1824743962" sldId="3552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1714045592" sldId="3553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1019884410" sldId="3557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4289526885" sldId="3558"/>
        </pc:sldMkLst>
      </pc:sldChg>
      <pc:sldChg chg="modSp mod modTransition">
        <pc:chgData name="Parnandi, Aditya" userId="9a6b72f6-8d40-40e1-8ae1-3e02d3bab854" providerId="ADAL" clId="{31955AA3-7865-4A34-9380-1B6FC754AF2A}" dt="2022-04-13T18:54:59.008" v="19" actId="1076"/>
        <pc:sldMkLst>
          <pc:docMk/>
          <pc:sldMk cId="979680877" sldId="3559"/>
        </pc:sldMkLst>
        <pc:spChg chg="mod">
          <ac:chgData name="Parnandi, Aditya" userId="9a6b72f6-8d40-40e1-8ae1-3e02d3bab854" providerId="ADAL" clId="{31955AA3-7865-4A34-9380-1B6FC754AF2A}" dt="2022-04-13T18:54:59.008" v="19" actId="1076"/>
          <ac:spMkLst>
            <pc:docMk/>
            <pc:sldMk cId="979680877" sldId="3559"/>
            <ac:spMk id="35" creationId="{1A174A9F-4605-4E0D-BF48-CEC9514A0F0B}"/>
          </ac:spMkLst>
        </pc:spChg>
      </pc:sldChg>
      <pc:sldChg chg="modSp mod modTransition">
        <pc:chgData name="Parnandi, Aditya" userId="9a6b72f6-8d40-40e1-8ae1-3e02d3bab854" providerId="ADAL" clId="{31955AA3-7865-4A34-9380-1B6FC754AF2A}" dt="2022-04-13T19:02:49.958" v="41" actId="20577"/>
        <pc:sldMkLst>
          <pc:docMk/>
          <pc:sldMk cId="3627167829" sldId="3560"/>
        </pc:sldMkLst>
        <pc:spChg chg="mod">
          <ac:chgData name="Parnandi, Aditya" userId="9a6b72f6-8d40-40e1-8ae1-3e02d3bab854" providerId="ADAL" clId="{31955AA3-7865-4A34-9380-1B6FC754AF2A}" dt="2022-04-13T19:02:40.170" v="30" actId="20577"/>
          <ac:spMkLst>
            <pc:docMk/>
            <pc:sldMk cId="3627167829" sldId="3560"/>
            <ac:spMk id="3" creationId="{5DCFE117-71C0-482B-84C7-538B2F9D4025}"/>
          </ac:spMkLst>
        </pc:spChg>
        <pc:spChg chg="mod">
          <ac:chgData name="Parnandi, Aditya" userId="9a6b72f6-8d40-40e1-8ae1-3e02d3bab854" providerId="ADAL" clId="{31955AA3-7865-4A34-9380-1B6FC754AF2A}" dt="2022-04-13T19:02:49.958" v="41" actId="20577"/>
          <ac:spMkLst>
            <pc:docMk/>
            <pc:sldMk cId="3627167829" sldId="3560"/>
            <ac:spMk id="9" creationId="{651A3E13-8567-49E0-B294-DFF39A5CF795}"/>
          </ac:spMkLst>
        </pc:spChg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3216013064" sldId="3564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2557241316" sldId="3569"/>
        </pc:sldMkLst>
      </pc:sldChg>
      <pc:sldChg chg="modTransition">
        <pc:chgData name="Parnandi, Aditya" userId="9a6b72f6-8d40-40e1-8ae1-3e02d3bab854" providerId="ADAL" clId="{31955AA3-7865-4A34-9380-1B6FC754AF2A}" dt="2022-04-13T17:59:54.156" v="0"/>
        <pc:sldMkLst>
          <pc:docMk/>
          <pc:sldMk cId="2188547346" sldId="35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7153E-0C3D-4955-9AD6-E5BBCD00074E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421F1-C1D7-47BE-9D35-8F6E5C892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39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DA732-82DB-451D-B954-1F32765B8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DA4580-0764-4757-A6ED-722F7D8C6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5D238-7481-42F4-B356-4F53FA923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65133-AD0D-4AA7-B861-5F2101B6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FFB94-5D12-4F00-A9A8-809B1EB9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48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66327-92B1-42AC-B55B-28FFB659F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383E3-8914-45CD-83FD-F7D2EF1983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12B6D-EBCF-497B-9E00-C2564E428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2FC81-0DAC-401D-BE7B-A5A63B82B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0B3B2-E045-4FDF-B9AD-42EE18A27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948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AA8A5A-DB66-44A9-BD7E-E727CE360B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25071-BBA3-45BA-A208-AB2A4657D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5A823-6EB4-4085-A87C-DB5BCE82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BC5D-F5FB-4821-9F11-21A40AAC8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E4031-5384-4367-9BDA-57BF07A0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9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EF02-5BA0-443E-8CE7-4619F8AA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37C4F-0331-4F91-94EC-B018C38E2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058C-F79A-43CD-9ABA-0AB6BC26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CF4AB-2777-4BAF-9863-64D3319C5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574AD-A183-43BA-A5F2-30CB7C74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5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855A4-7E36-41F9-BBF3-155D99332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CD8795-4FD9-4E7D-BFA9-6E101840F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93439-7D71-4F48-AF74-5FEE2D812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59637-43BB-4EDC-BE87-FF4904B2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C8C62-A85C-4DFE-B052-115F56D94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7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44911-164B-49D9-9AB6-5F1725A19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D015A-69A3-4C84-8415-B76E97E6FE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B51022-B991-479C-A447-3001F9469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FC9E5-F4C7-4868-BDD8-5AFA9B457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BADC52-4E8F-4091-8F74-145BAEFBF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1B287-4A18-46F6-9022-3431056C0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4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6FBC0-3771-4311-90AA-A0580A577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0F5AE-554E-4B19-AE8A-532F08CE4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ED257-F737-400D-A3AD-0FBEF162F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2C4103-206C-44CF-AB96-BCDC97B86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001AE1-1F45-457D-A3C6-932614A522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63934D-CE42-431E-88FF-A76D7ECB1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2D6B61-8927-4F71-87FA-88E83887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112C7B-A072-423C-8B0B-436BA20E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11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BF123-61AC-4E5D-A892-D787AA366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F69566-7B9F-41A9-BAC2-0C0962B9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F46F49-187A-49A1-97E5-662683E4D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382B2F-3988-4F9F-BA74-5F7B3B02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5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56655-C28C-4D94-8514-F1F7B7022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3AF5F-4EC6-4DA6-A5DF-5A56D5A33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AC2E7-641A-453B-A04B-6F0D9FF9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348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A1771-6C05-471C-8BC4-3926F80D4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F6BCF-2515-4222-A5AD-7D8C0F1E1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B3030-CDE4-48DC-91BE-34E52155C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7C8778-5BE2-43A9-AE00-7FF84164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E53363-8CCF-4BA9-9D7B-C33F49E9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9F4C9F-EB51-4DEE-885A-84AB73E4C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4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7B1D-89B2-46E5-BA0B-166C3EC58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B3BB31-8F85-40C9-9631-21787E574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F1A90-A940-40EE-8672-26EE0E24A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B9F68-AA2B-4498-8162-27A01C1A9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BC6B1F-5A9B-4AAD-8FB3-409590F4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7E184-BD36-4D81-B0A6-732D2FBA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8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7A3D4-9B8B-4BA6-9442-C034DBACE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AB482-8846-40B8-ACD7-CF284113B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FFEC7-394F-4A4F-86EE-72C91C72D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5465B-9046-486B-8D9F-BF6D78911067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0374E-0C8A-413C-B855-8A3599EB3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64C8F-35CB-4F5B-B1CD-CD916809F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F0589-117D-4478-AB37-64DE839E8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6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2E787-BF8E-4E40-81A7-1249DF903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914" y="1722846"/>
            <a:ext cx="9144000" cy="2387600"/>
          </a:xfrm>
        </p:spPr>
        <p:txBody>
          <a:bodyPr/>
          <a:lstStyle/>
          <a:p>
            <a:r>
              <a:rPr lang="en-GB" b="1" dirty="0"/>
              <a:t>SNOMED within FDB Solutions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EAAE8-0E32-4EB2-8061-18AF8EA94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0446"/>
            <a:ext cx="9144000" cy="1147354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02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59"/>
    </mc:Choice>
    <mc:Fallback xmlns="">
      <p:transition spd="slow" advTm="1065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00EC5-C46B-4FB5-AC66-B14683561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973"/>
            <a:ext cx="10515600" cy="952574"/>
          </a:xfrm>
        </p:spPr>
        <p:txBody>
          <a:bodyPr/>
          <a:lstStyle/>
          <a:p>
            <a:pPr algn="ctr"/>
            <a:r>
              <a:rPr lang="en-GB" b="1" dirty="0"/>
              <a:t>Sensitivity Checking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8ADF2-2072-47F7-ABC9-5071BA3E2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080" y="1038160"/>
            <a:ext cx="10515600" cy="5024438"/>
          </a:xfrm>
        </p:spPr>
        <p:txBody>
          <a:bodyPr/>
          <a:lstStyle/>
          <a:p>
            <a:r>
              <a:rPr lang="en-GB" dirty="0"/>
              <a:t>FDB internal links used to trigger allergy alerts on a given product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7B874-EEEF-4801-81B2-682ADE569BB1}"/>
              </a:ext>
            </a:extLst>
          </p:cNvPr>
          <p:cNvSpPr txBox="1"/>
          <p:nvPr/>
        </p:nvSpPr>
        <p:spPr>
          <a:xfrm>
            <a:off x="521153" y="1779270"/>
            <a:ext cx="1583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Prescription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602345-6173-4DCE-829F-56D2DD697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23" y="2221366"/>
            <a:ext cx="2038078" cy="156802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60C43613-8A12-4902-9C36-F6E4E1F891A2}"/>
              </a:ext>
            </a:extLst>
          </p:cNvPr>
          <p:cNvSpPr/>
          <p:nvPr/>
        </p:nvSpPr>
        <p:spPr>
          <a:xfrm>
            <a:off x="2465293" y="2679299"/>
            <a:ext cx="560348" cy="364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AF0C2-7650-4A21-BC1B-93F18651F221}"/>
              </a:ext>
            </a:extLst>
          </p:cNvPr>
          <p:cNvSpPr txBox="1"/>
          <p:nvPr/>
        </p:nvSpPr>
        <p:spPr>
          <a:xfrm>
            <a:off x="3726830" y="1737803"/>
            <a:ext cx="132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SCT Concept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94074F-E345-45CC-9FA4-CC8BEC666A76}"/>
              </a:ext>
            </a:extLst>
          </p:cNvPr>
          <p:cNvSpPr/>
          <p:nvPr/>
        </p:nvSpPr>
        <p:spPr>
          <a:xfrm>
            <a:off x="3128734" y="2523365"/>
            <a:ext cx="2541930" cy="5137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2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28770611000001108 |Otezla 30mg tablets (Amgen Ltd) (product)|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9FFFB1-9FC9-4ED1-A71E-53E4FF30C07D}"/>
              </a:ext>
            </a:extLst>
          </p:cNvPr>
          <p:cNvCxnSpPr>
            <a:cxnSpLocks/>
          </p:cNvCxnSpPr>
          <p:nvPr/>
        </p:nvCxnSpPr>
        <p:spPr>
          <a:xfrm>
            <a:off x="8820150" y="3783466"/>
            <a:ext cx="447947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9862E1E-5154-4302-92FB-2F2F322DE5A4}"/>
              </a:ext>
            </a:extLst>
          </p:cNvPr>
          <p:cNvSpPr txBox="1"/>
          <p:nvPr/>
        </p:nvSpPr>
        <p:spPr>
          <a:xfrm>
            <a:off x="6513059" y="1691637"/>
            <a:ext cx="203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FDB Internal links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943B76-55C8-42D3-9C64-DA39521C2B14}"/>
              </a:ext>
            </a:extLst>
          </p:cNvPr>
          <p:cNvSpPr/>
          <p:nvPr/>
        </p:nvSpPr>
        <p:spPr>
          <a:xfrm>
            <a:off x="6513059" y="2578333"/>
            <a:ext cx="1804416" cy="3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ING: </a:t>
            </a:r>
            <a:r>
              <a:rPr lang="en-GB" b="1" dirty="0" err="1"/>
              <a:t>Apremilast</a:t>
            </a:r>
            <a:endParaRPr lang="en-GB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8780E0C-20C8-48F7-BBE2-40C945BDE1E1}"/>
              </a:ext>
            </a:extLst>
          </p:cNvPr>
          <p:cNvSpPr/>
          <p:nvPr/>
        </p:nvSpPr>
        <p:spPr>
          <a:xfrm>
            <a:off x="4607425" y="3740373"/>
            <a:ext cx="3748105" cy="3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  <a:p>
            <a:pPr algn="ctr"/>
            <a:r>
              <a:rPr lang="en-GB" b="1" dirty="0"/>
              <a:t>SCT: </a:t>
            </a:r>
            <a:r>
              <a:rPr lang="en-GB" sz="14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703350008 | </a:t>
            </a:r>
            <a:r>
              <a:rPr lang="en-GB" sz="1400" b="1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Apremilast</a:t>
            </a:r>
            <a:r>
              <a:rPr lang="en-GB" sz="14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(substance)</a:t>
            </a:r>
          </a:p>
          <a:p>
            <a:pPr algn="ctr"/>
            <a:endParaRPr lang="en-GB" b="1" dirty="0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A53262BF-98BD-4557-A18F-B908BA6ADF2B}"/>
              </a:ext>
            </a:extLst>
          </p:cNvPr>
          <p:cNvSpPr/>
          <p:nvPr/>
        </p:nvSpPr>
        <p:spPr>
          <a:xfrm>
            <a:off x="6890198" y="3229663"/>
            <a:ext cx="842895" cy="3714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7212CB-6715-47CE-B093-31C4BAA68870}"/>
              </a:ext>
            </a:extLst>
          </p:cNvPr>
          <p:cNvSpPr txBox="1"/>
          <p:nvPr/>
        </p:nvSpPr>
        <p:spPr>
          <a:xfrm>
            <a:off x="10391775" y="1767840"/>
            <a:ext cx="113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PMR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7AE2F5-A93B-487F-8F9C-2FA086CECE86}"/>
              </a:ext>
            </a:extLst>
          </p:cNvPr>
          <p:cNvSpPr/>
          <p:nvPr/>
        </p:nvSpPr>
        <p:spPr>
          <a:xfrm>
            <a:off x="9152954" y="3735599"/>
            <a:ext cx="28956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5F85AF-AAA7-4672-AF70-74CAC720939A}"/>
              </a:ext>
            </a:extLst>
          </p:cNvPr>
          <p:cNvSpPr txBox="1"/>
          <p:nvPr/>
        </p:nvSpPr>
        <p:spPr>
          <a:xfrm>
            <a:off x="9274675" y="3780104"/>
            <a:ext cx="26193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0" dirty="0">
                <a:effectLst/>
                <a:latin typeface="arial" panose="020B0604020202020204" pitchFamily="34" charset="0"/>
              </a:rPr>
              <a:t>703350008 | </a:t>
            </a:r>
            <a:r>
              <a:rPr lang="en-GB" sz="1400" i="0" dirty="0" err="1">
                <a:effectLst/>
                <a:latin typeface="arial" panose="020B0604020202020204" pitchFamily="34" charset="0"/>
              </a:rPr>
              <a:t>Apremilast</a:t>
            </a:r>
            <a:endParaRPr lang="en-GB" sz="14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E9030F90-8FAC-4518-ACEA-D39B5A1769B2}"/>
              </a:ext>
            </a:extLst>
          </p:cNvPr>
          <p:cNvSpPr/>
          <p:nvPr/>
        </p:nvSpPr>
        <p:spPr>
          <a:xfrm>
            <a:off x="8514302" y="3765778"/>
            <a:ext cx="560348" cy="364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xplosion: 8 Points 31">
            <a:extLst>
              <a:ext uri="{FF2B5EF4-FFF2-40B4-BE49-F238E27FC236}">
                <a16:creationId xmlns:a16="http://schemas.microsoft.com/office/drawing/2014/main" id="{BD4779CB-FDEC-40D8-B1A7-1C76AB61E499}"/>
              </a:ext>
            </a:extLst>
          </p:cNvPr>
          <p:cNvSpPr/>
          <p:nvPr/>
        </p:nvSpPr>
        <p:spPr>
          <a:xfrm>
            <a:off x="9874124" y="5043589"/>
            <a:ext cx="1682615" cy="975915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ALERT!</a:t>
            </a:r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ABC5799F-0CC3-4386-BC21-F5F6EFF4251F}"/>
              </a:ext>
            </a:extLst>
          </p:cNvPr>
          <p:cNvSpPr/>
          <p:nvPr/>
        </p:nvSpPr>
        <p:spPr>
          <a:xfrm>
            <a:off x="10452523" y="4223264"/>
            <a:ext cx="525815" cy="820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FD9ED55-2878-470B-A436-C99AE13BAA76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5670664" y="2760617"/>
            <a:ext cx="810813" cy="19638"/>
          </a:xfrm>
          <a:prstGeom prst="straightConnector1">
            <a:avLst/>
          </a:prstGeom>
          <a:ln w="762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4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88"/>
    </mc:Choice>
    <mc:Fallback xmlns="">
      <p:transition spd="slow" advTm="6518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A2C6-E654-4FE3-BC64-0612A0BD4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/>
              <a:t>Sensitivity </a:t>
            </a:r>
            <a:r>
              <a:rPr lang="en-GB" b="1" dirty="0"/>
              <a:t>Checking (Ideal SNOMED-based)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135A5-B6CE-4DD6-8BA1-1E1712C2E29E}"/>
              </a:ext>
            </a:extLst>
          </p:cNvPr>
          <p:cNvSpPr txBox="1"/>
          <p:nvPr/>
        </p:nvSpPr>
        <p:spPr>
          <a:xfrm>
            <a:off x="521153" y="1779270"/>
            <a:ext cx="1583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Prescription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92EB97-A05B-4CF1-B489-C51B6E085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23" y="2221366"/>
            <a:ext cx="2038078" cy="1568028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F8C02241-9541-4BAB-B82E-86B4734C94EE}"/>
              </a:ext>
            </a:extLst>
          </p:cNvPr>
          <p:cNvSpPr/>
          <p:nvPr/>
        </p:nvSpPr>
        <p:spPr>
          <a:xfrm>
            <a:off x="2465293" y="2679299"/>
            <a:ext cx="560348" cy="364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40946D-F7C8-46C5-B932-5A9F56BFDA89}"/>
              </a:ext>
            </a:extLst>
          </p:cNvPr>
          <p:cNvSpPr txBox="1"/>
          <p:nvPr/>
        </p:nvSpPr>
        <p:spPr>
          <a:xfrm>
            <a:off x="3726830" y="1737803"/>
            <a:ext cx="132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SCT Concept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7F9357-4648-404D-A69E-A0A115C554DE}"/>
              </a:ext>
            </a:extLst>
          </p:cNvPr>
          <p:cNvSpPr/>
          <p:nvPr/>
        </p:nvSpPr>
        <p:spPr>
          <a:xfrm>
            <a:off x="3363642" y="2672586"/>
            <a:ext cx="2732358" cy="3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2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28770611000001108 |Otezla 30mg tablets (Amgen Ltd) (product)|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4F69D24-FDB1-456F-AE67-AB7531D0874B}"/>
              </a:ext>
            </a:extLst>
          </p:cNvPr>
          <p:cNvSpPr/>
          <p:nvPr/>
        </p:nvSpPr>
        <p:spPr>
          <a:xfrm rot="5400000">
            <a:off x="4449647" y="3246721"/>
            <a:ext cx="560348" cy="364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3DF14B-D6C0-4EB5-9300-BDC510E2D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097" y="3682450"/>
            <a:ext cx="6648450" cy="1809750"/>
          </a:xfrm>
          <a:prstGeom prst="rect">
            <a:avLst/>
          </a:prstGeom>
        </p:spPr>
      </p:pic>
      <p:sp>
        <p:nvSpPr>
          <p:cNvPr id="17" name="Explosion: 8 Points 16">
            <a:extLst>
              <a:ext uri="{FF2B5EF4-FFF2-40B4-BE49-F238E27FC236}">
                <a16:creationId xmlns:a16="http://schemas.microsoft.com/office/drawing/2014/main" id="{2EBA4882-2516-4415-AA3C-5B6EA664F909}"/>
              </a:ext>
            </a:extLst>
          </p:cNvPr>
          <p:cNvSpPr/>
          <p:nvPr/>
        </p:nvSpPr>
        <p:spPr>
          <a:xfrm>
            <a:off x="10639395" y="5004242"/>
            <a:ext cx="1682615" cy="975915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ALERT!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DF2CD9D-1B09-4F82-AFC9-2176672559D0}"/>
              </a:ext>
            </a:extLst>
          </p:cNvPr>
          <p:cNvSpPr/>
          <p:nvPr/>
        </p:nvSpPr>
        <p:spPr>
          <a:xfrm rot="10800000">
            <a:off x="8969571" y="4023273"/>
            <a:ext cx="525815" cy="820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9CD113-0075-4A41-8402-C4D2BE218433}"/>
              </a:ext>
            </a:extLst>
          </p:cNvPr>
          <p:cNvSpPr/>
          <p:nvPr/>
        </p:nvSpPr>
        <p:spPr>
          <a:xfrm>
            <a:off x="7791723" y="3334942"/>
            <a:ext cx="28956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  <a:p>
            <a:pPr algn="ctr"/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794CB0-B304-4410-8112-DED892640365}"/>
              </a:ext>
            </a:extLst>
          </p:cNvPr>
          <p:cNvSpPr txBox="1"/>
          <p:nvPr/>
        </p:nvSpPr>
        <p:spPr>
          <a:xfrm>
            <a:off x="7867923" y="3374673"/>
            <a:ext cx="26193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0" dirty="0">
                <a:effectLst/>
                <a:latin typeface="arial" panose="020B0604020202020204" pitchFamily="34" charset="0"/>
              </a:rPr>
              <a:t>703350008 | </a:t>
            </a:r>
            <a:r>
              <a:rPr lang="en-GB" sz="1400" i="0" dirty="0" err="1">
                <a:effectLst/>
                <a:latin typeface="arial" panose="020B0604020202020204" pitchFamily="34" charset="0"/>
              </a:rPr>
              <a:t>Apremilast</a:t>
            </a:r>
            <a:endParaRPr lang="en-GB" sz="1400" b="1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2F49DA-931F-487C-981D-B293DA79CD7E}"/>
              </a:ext>
            </a:extLst>
          </p:cNvPr>
          <p:cNvSpPr txBox="1"/>
          <p:nvPr/>
        </p:nvSpPr>
        <p:spPr>
          <a:xfrm>
            <a:off x="8810625" y="1775614"/>
            <a:ext cx="1133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PMR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50D1862-A6E3-4441-B4A4-81F77A8487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496236" y="3953190"/>
            <a:ext cx="1508656" cy="460277"/>
          </a:xfrm>
          <a:prstGeom prst="bentConnector3">
            <a:avLst>
              <a:gd name="adj1" fmla="val 6436"/>
            </a:avLst>
          </a:prstGeom>
          <a:ln w="190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74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70"/>
    </mc:Choice>
    <mc:Fallback xmlns="">
      <p:transition spd="slow" advTm="4067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748FE-8A3B-480D-8E53-44183147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Issues with SNOMED-based Allergy-checking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1CB31-82FB-45C1-BAA6-74FEA8159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011" y="1907177"/>
            <a:ext cx="11443063" cy="4269786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|Has active ingredient| relationships were not reliably modelled at the time links were created (2005)</a:t>
            </a: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Most customers were/are using Multilex and Multilex IDs for prescribing</a:t>
            </a:r>
          </a:p>
          <a:p>
            <a:pPr marL="342900" lvl="0" indent="-342900">
              <a:buFont typeface="Wingdings" panose="05000000000000000000" pitchFamily="2" charset="2"/>
              <a:buChar char=""/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We plan to use enhanced SNOMED relationships to perform allergy checking more effectively</a:t>
            </a:r>
            <a:endParaRPr lang="en-GB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0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98"/>
    </mc:Choice>
    <mc:Fallback xmlns="">
      <p:transition spd="slow" advTm="1999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42C8D-9318-4A75-A377-3C1D1B70B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61" y="131519"/>
            <a:ext cx="10515600" cy="842412"/>
          </a:xfrm>
        </p:spPr>
        <p:txBody>
          <a:bodyPr/>
          <a:lstStyle/>
          <a:p>
            <a:pPr algn="ctr"/>
            <a:r>
              <a:rPr lang="en-GB" b="1" dirty="0"/>
              <a:t>OptimiseRx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DB563-9B46-4B8E-AF22-0D1A1486D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6696"/>
            <a:ext cx="10515600" cy="4960267"/>
          </a:xfrm>
        </p:spPr>
        <p:txBody>
          <a:bodyPr/>
          <a:lstStyle/>
          <a:p>
            <a:r>
              <a:rPr lang="en-GB" dirty="0"/>
              <a:t>Patient-specific, point-of-care medicines optimisation solution</a:t>
            </a:r>
          </a:p>
          <a:p>
            <a:r>
              <a:rPr lang="en-GB" dirty="0"/>
              <a:t>Uses patient characteristics (age, sex), conditions and drugs to logically evaluate against a set of criteria</a:t>
            </a:r>
          </a:p>
          <a:p>
            <a:r>
              <a:rPr lang="en-GB" dirty="0"/>
              <a:t>Triggers during consultation on a drug prescription</a:t>
            </a:r>
          </a:p>
          <a:p>
            <a:r>
              <a:rPr lang="en-GB" dirty="0"/>
              <a:t>Suggests more optimal therapy (Best practice, Cost) or gives advice</a:t>
            </a:r>
          </a:p>
          <a:p>
            <a:r>
              <a:rPr lang="en-GB" dirty="0"/>
              <a:t>Based on local or national guidance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B4A04-6BC4-4935-A528-87329D700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68" y="4684954"/>
            <a:ext cx="1352550" cy="1628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0EF5FF-1AC5-48F2-A8F8-D5D05DC39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8598" y="3838620"/>
            <a:ext cx="1933581" cy="12914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32242C-3ED3-4F94-A432-0023923D3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0074" y="5824830"/>
            <a:ext cx="2905125" cy="542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292EF3-AD02-40A9-9277-0830823845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381" y="3838620"/>
            <a:ext cx="1427360" cy="14273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2748DF-6EAF-4FAB-979B-963688EF5E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308" y="5720373"/>
            <a:ext cx="1509162" cy="1006108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02FFB72C-2D0D-417E-8D61-18D49AEB10C1}"/>
              </a:ext>
            </a:extLst>
          </p:cNvPr>
          <p:cNvSpPr/>
          <p:nvPr/>
        </p:nvSpPr>
        <p:spPr>
          <a:xfrm>
            <a:off x="1784466" y="5265980"/>
            <a:ext cx="1170914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42FD323-9874-4AA6-8DD1-B5AA8CAE60FB}"/>
              </a:ext>
            </a:extLst>
          </p:cNvPr>
          <p:cNvSpPr/>
          <p:nvPr/>
        </p:nvSpPr>
        <p:spPr>
          <a:xfrm>
            <a:off x="5364740" y="5233534"/>
            <a:ext cx="1170914" cy="466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260D5B8-2701-4EFF-90B6-5C9DE1D0B3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6995" y="4958055"/>
            <a:ext cx="2253401" cy="7623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488B43-ACAC-4A16-A8BB-73C3D3D344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38599" y="0"/>
            <a:ext cx="2253401" cy="76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2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389"/>
    </mc:Choice>
    <mc:Fallback xmlns="">
      <p:transition spd="slow" advTm="4538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E180F-9AC3-42A1-815B-ABE80645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76"/>
            <a:ext cx="10515600" cy="749300"/>
          </a:xfrm>
        </p:spPr>
        <p:txBody>
          <a:bodyPr/>
          <a:lstStyle/>
          <a:p>
            <a:pPr algn="ctr"/>
            <a:r>
              <a:rPr lang="en-GB" b="1" dirty="0" err="1"/>
              <a:t>AnalyseRx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77DD9-E353-4980-B6FF-C1EE4BD8F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0699"/>
            <a:ext cx="10515600" cy="4386263"/>
          </a:xfrm>
        </p:spPr>
        <p:txBody>
          <a:bodyPr>
            <a:normAutofit/>
          </a:bodyPr>
          <a:lstStyle/>
          <a:p>
            <a:r>
              <a:rPr lang="en-GB" dirty="0"/>
              <a:t>Identifies opportunities for optimisation of management of long term conditions among a patient population (at practice level)</a:t>
            </a:r>
          </a:p>
          <a:p>
            <a:r>
              <a:rPr lang="en-GB" dirty="0"/>
              <a:t>Based on national guidance</a:t>
            </a:r>
          </a:p>
          <a:p>
            <a:r>
              <a:rPr lang="en-GB" dirty="0"/>
              <a:t>Uses patient characteristics (age, sex), conditions and drugs to logically evaluate against a set of criteria</a:t>
            </a:r>
          </a:p>
          <a:p>
            <a:r>
              <a:rPr lang="en-GB" dirty="0"/>
              <a:t>Identifies opportunities (a set of patients) for healthcare professional intervention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CB4A1F-EA54-47C5-834E-2FAB27E73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3314" y="38556"/>
            <a:ext cx="2210893" cy="64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66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16"/>
    </mc:Choice>
    <mc:Fallback xmlns="">
      <p:transition spd="slow" advTm="3651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39F8-4D42-442B-865B-6843E1CC0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52"/>
            <a:ext cx="10515600" cy="836658"/>
          </a:xfrm>
        </p:spPr>
        <p:txBody>
          <a:bodyPr/>
          <a:lstStyle/>
          <a:p>
            <a:pPr algn="ctr"/>
            <a:r>
              <a:rPr lang="en-GB" b="1" dirty="0"/>
              <a:t>Receiving SNOMED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EF072-8D8E-44A5-8899-D7CD73F57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931"/>
            <a:ext cx="10515600" cy="5064032"/>
          </a:xfrm>
        </p:spPr>
        <p:txBody>
          <a:bodyPr/>
          <a:lstStyle/>
          <a:p>
            <a:r>
              <a:rPr lang="en-GB" dirty="0"/>
              <a:t>SNOMED codes are either</a:t>
            </a:r>
          </a:p>
          <a:p>
            <a:pPr lvl="1"/>
            <a:r>
              <a:rPr lang="en-GB" dirty="0"/>
              <a:t>Received natively</a:t>
            </a:r>
          </a:p>
          <a:p>
            <a:pPr lvl="1"/>
            <a:r>
              <a:rPr lang="en-GB" dirty="0"/>
              <a:t>Processed from Read codes from historical records using cross-maps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615D71-FF9B-4401-B90F-FF7E472048E0}"/>
              </a:ext>
            </a:extLst>
          </p:cNvPr>
          <p:cNvSpPr/>
          <p:nvPr/>
        </p:nvSpPr>
        <p:spPr>
          <a:xfrm>
            <a:off x="1650547" y="4288020"/>
            <a:ext cx="1695994" cy="949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CTV3 (</a:t>
            </a:r>
            <a:r>
              <a:rPr lang="en-GB" b="1" dirty="0" err="1"/>
              <a:t>ORx</a:t>
            </a:r>
            <a:r>
              <a:rPr lang="en-GB" b="1" dirty="0"/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960D76-7F68-4EC9-A39E-885C7ABED399}"/>
              </a:ext>
            </a:extLst>
          </p:cNvPr>
          <p:cNvSpPr/>
          <p:nvPr/>
        </p:nvSpPr>
        <p:spPr>
          <a:xfrm>
            <a:off x="1650547" y="3107190"/>
            <a:ext cx="1695994" cy="949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Read2 (</a:t>
            </a:r>
            <a:r>
              <a:rPr lang="en-GB" b="1" dirty="0" err="1"/>
              <a:t>ORx</a:t>
            </a:r>
            <a:r>
              <a:rPr lang="en-GB" b="1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3AE0E4-F460-4F28-97A5-A307DE849DA2}"/>
              </a:ext>
            </a:extLst>
          </p:cNvPr>
          <p:cNvSpPr/>
          <p:nvPr/>
        </p:nvSpPr>
        <p:spPr>
          <a:xfrm>
            <a:off x="1650547" y="5637815"/>
            <a:ext cx="1695994" cy="949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SNOMED (</a:t>
            </a:r>
            <a:r>
              <a:rPr lang="en-GB" b="1" dirty="0" err="1"/>
              <a:t>ORx</a:t>
            </a:r>
            <a:r>
              <a:rPr lang="en-GB" b="1" dirty="0"/>
              <a:t>/</a:t>
            </a:r>
            <a:r>
              <a:rPr lang="en-GB" b="1" dirty="0" err="1"/>
              <a:t>ARx</a:t>
            </a:r>
            <a:r>
              <a:rPr lang="en-GB" b="1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66E94A-D0D0-4C1C-826B-402B9F19DADA}"/>
              </a:ext>
            </a:extLst>
          </p:cNvPr>
          <p:cNvSpPr txBox="1"/>
          <p:nvPr/>
        </p:nvSpPr>
        <p:spPr>
          <a:xfrm>
            <a:off x="1650547" y="2500176"/>
            <a:ext cx="1695994" cy="374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INPUT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A361EE-BB8A-45DB-8D13-6579B8DD604E}"/>
              </a:ext>
            </a:extLst>
          </p:cNvPr>
          <p:cNvSpPr txBox="1"/>
          <p:nvPr/>
        </p:nvSpPr>
        <p:spPr>
          <a:xfrm>
            <a:off x="4622348" y="2482758"/>
            <a:ext cx="227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CROSS-MAPPING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55BFB2-2D35-4DF6-A548-6B7EDB85B461}"/>
              </a:ext>
            </a:extLst>
          </p:cNvPr>
          <p:cNvSpPr/>
          <p:nvPr/>
        </p:nvSpPr>
        <p:spPr>
          <a:xfrm>
            <a:off x="4272916" y="3421107"/>
            <a:ext cx="3376749" cy="1372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Data Migration</a:t>
            </a:r>
          </a:p>
          <a:p>
            <a:pPr algn="ctr"/>
            <a:r>
              <a:rPr lang="en-GB" b="1" dirty="0"/>
              <a:t>Primary Care </a:t>
            </a:r>
            <a:r>
              <a:rPr lang="en-GB" b="1" dirty="0" err="1"/>
              <a:t>Refset</a:t>
            </a:r>
            <a:r>
              <a:rPr lang="en-GB" b="1" dirty="0"/>
              <a:t> (reverse)</a:t>
            </a:r>
          </a:p>
          <a:p>
            <a:pPr algn="ctr"/>
            <a:r>
              <a:rPr lang="en-GB" b="1" dirty="0"/>
              <a:t>PBCL</a:t>
            </a:r>
          </a:p>
          <a:p>
            <a:pPr algn="ctr"/>
            <a:r>
              <a:rPr lang="en-GB" b="1" dirty="0" err="1"/>
              <a:t>CodesWithValuesAlternateMaps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CCA04C-CF93-4395-80D9-452505E77B5C}"/>
              </a:ext>
            </a:extLst>
          </p:cNvPr>
          <p:cNvSpPr txBox="1"/>
          <p:nvPr/>
        </p:nvSpPr>
        <p:spPr>
          <a:xfrm>
            <a:off x="8118293" y="2500176"/>
            <a:ext cx="1074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OUTPUT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AFA723-0EFF-40E2-ACB3-EC85C731378E}"/>
              </a:ext>
            </a:extLst>
          </p:cNvPr>
          <p:cNvSpPr/>
          <p:nvPr/>
        </p:nvSpPr>
        <p:spPr>
          <a:xfrm>
            <a:off x="8218985" y="3806852"/>
            <a:ext cx="1598024" cy="600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SNOMED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45ACEF-120A-4194-81B9-7BE2B5BAD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1678" y="3520480"/>
            <a:ext cx="1170914" cy="98396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6226F7-47BB-49DA-9E54-0889F1B49913}"/>
              </a:ext>
            </a:extLst>
          </p:cNvPr>
          <p:cNvCxnSpPr>
            <a:stCxn id="5" idx="3"/>
            <a:endCxn id="9" idx="1"/>
          </p:cNvCxnSpPr>
          <p:nvPr/>
        </p:nvCxnSpPr>
        <p:spPr>
          <a:xfrm>
            <a:off x="3346541" y="3581807"/>
            <a:ext cx="926375" cy="525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AD107FC-455D-40B4-AC4F-AE8A4BB90759}"/>
              </a:ext>
            </a:extLst>
          </p:cNvPr>
          <p:cNvCxnSpPr>
            <a:stCxn id="4" idx="3"/>
          </p:cNvCxnSpPr>
          <p:nvPr/>
        </p:nvCxnSpPr>
        <p:spPr>
          <a:xfrm flipV="1">
            <a:off x="3346541" y="4246245"/>
            <a:ext cx="926375" cy="5163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7E5C47-BB02-47DD-A191-776ECABE261C}"/>
              </a:ext>
            </a:extLst>
          </p:cNvPr>
          <p:cNvCxnSpPr>
            <a:stCxn id="9" idx="3"/>
            <a:endCxn id="11" idx="1"/>
          </p:cNvCxnSpPr>
          <p:nvPr/>
        </p:nvCxnSpPr>
        <p:spPr>
          <a:xfrm flipV="1">
            <a:off x="7649665" y="4107298"/>
            <a:ext cx="56932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2009D4D1-D933-40C8-8C87-8C19413C66A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3346541" y="4107298"/>
            <a:ext cx="4771752" cy="2005134"/>
          </a:xfrm>
          <a:prstGeom prst="bentConnector3">
            <a:avLst>
              <a:gd name="adj1" fmla="val 9507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898805B-6FCE-4766-8AC8-33E26B7C1D60}"/>
              </a:ext>
            </a:extLst>
          </p:cNvPr>
          <p:cNvSpPr txBox="1"/>
          <p:nvPr/>
        </p:nvSpPr>
        <p:spPr>
          <a:xfrm>
            <a:off x="11079286" y="4466141"/>
            <a:ext cx="1170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ORx</a:t>
            </a:r>
            <a:r>
              <a:rPr lang="en-GB" b="1" dirty="0"/>
              <a:t>/</a:t>
            </a:r>
            <a:r>
              <a:rPr lang="en-GB" b="1" dirty="0" err="1"/>
              <a:t>ARx</a:t>
            </a:r>
            <a:r>
              <a:rPr lang="en-GB" b="1" dirty="0"/>
              <a:t> Engine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14064EFA-8A49-4A9F-A347-179FF9AA594D}"/>
              </a:ext>
            </a:extLst>
          </p:cNvPr>
          <p:cNvSpPr/>
          <p:nvPr/>
        </p:nvSpPr>
        <p:spPr>
          <a:xfrm>
            <a:off x="9969409" y="4012460"/>
            <a:ext cx="699252" cy="39528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314B9F5-E5CA-400D-9576-D51679783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" y="3895096"/>
            <a:ext cx="135255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35"/>
    </mc:Choice>
    <mc:Fallback xmlns="">
      <p:transition spd="slow" advTm="4223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B917B-EC29-407C-815B-3644734B0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OptimiseRx/</a:t>
            </a:r>
            <a:r>
              <a:rPr lang="en-GB" b="1" dirty="0" err="1"/>
              <a:t>AnalyseRx</a:t>
            </a:r>
            <a:endParaRPr lang="en-GB" b="1" dirty="0"/>
          </a:p>
        </p:txBody>
      </p:sp>
      <p:sp>
        <p:nvSpPr>
          <p:cNvPr id="4" name="Flowchart: Direct Access Storage 3">
            <a:extLst>
              <a:ext uri="{FF2B5EF4-FFF2-40B4-BE49-F238E27FC236}">
                <a16:creationId xmlns:a16="http://schemas.microsoft.com/office/drawing/2014/main" id="{EE9D544A-E568-45ED-BB7D-6F94E060C4C0}"/>
              </a:ext>
            </a:extLst>
          </p:cNvPr>
          <p:cNvSpPr/>
          <p:nvPr/>
        </p:nvSpPr>
        <p:spPr>
          <a:xfrm>
            <a:off x="3137418" y="1600492"/>
            <a:ext cx="2283668" cy="837908"/>
          </a:xfrm>
          <a:prstGeom prst="flowChartMagneticDrum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Drugs (from Multilex)</a:t>
            </a:r>
          </a:p>
        </p:txBody>
      </p:sp>
      <p:sp>
        <p:nvSpPr>
          <p:cNvPr id="5" name="Flowchart: Direct Access Storage 4">
            <a:extLst>
              <a:ext uri="{FF2B5EF4-FFF2-40B4-BE49-F238E27FC236}">
                <a16:creationId xmlns:a16="http://schemas.microsoft.com/office/drawing/2014/main" id="{A92748CF-D128-41BE-BD37-98C759167871}"/>
              </a:ext>
            </a:extLst>
          </p:cNvPr>
          <p:cNvSpPr/>
          <p:nvPr/>
        </p:nvSpPr>
        <p:spPr>
          <a:xfrm>
            <a:off x="5676123" y="1600492"/>
            <a:ext cx="2614903" cy="837908"/>
          </a:xfrm>
          <a:prstGeom prst="flowChartMagneticDru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Conditions (Read/SCT)</a:t>
            </a:r>
          </a:p>
        </p:txBody>
      </p:sp>
      <p:sp>
        <p:nvSpPr>
          <p:cNvPr id="6" name="Flowchart: Direct Access Storage 5">
            <a:extLst>
              <a:ext uri="{FF2B5EF4-FFF2-40B4-BE49-F238E27FC236}">
                <a16:creationId xmlns:a16="http://schemas.microsoft.com/office/drawing/2014/main" id="{D05ED6F9-BCC2-4DA8-82B0-1BAED02F8A6B}"/>
              </a:ext>
            </a:extLst>
          </p:cNvPr>
          <p:cNvSpPr/>
          <p:nvPr/>
        </p:nvSpPr>
        <p:spPr>
          <a:xfrm>
            <a:off x="264366" y="1600492"/>
            <a:ext cx="2668556" cy="837908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Patient characteristics</a:t>
            </a:r>
          </a:p>
        </p:txBody>
      </p:sp>
      <p:sp>
        <p:nvSpPr>
          <p:cNvPr id="7" name="Flowchart: Direct Access Storage 6">
            <a:extLst>
              <a:ext uri="{FF2B5EF4-FFF2-40B4-BE49-F238E27FC236}">
                <a16:creationId xmlns:a16="http://schemas.microsoft.com/office/drawing/2014/main" id="{52D022E6-E50F-41C9-8BDE-DD3D7148DB7B}"/>
              </a:ext>
            </a:extLst>
          </p:cNvPr>
          <p:cNvSpPr/>
          <p:nvPr/>
        </p:nvSpPr>
        <p:spPr>
          <a:xfrm>
            <a:off x="9231086" y="1645590"/>
            <a:ext cx="2852058" cy="837908"/>
          </a:xfrm>
          <a:prstGeom prst="flowChartMagneticDru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Investigations (Read PBCL, SCT)</a:t>
            </a:r>
          </a:p>
        </p:txBody>
      </p:sp>
      <p:sp>
        <p:nvSpPr>
          <p:cNvPr id="8" name="Flowchart: Predefined Process 7">
            <a:extLst>
              <a:ext uri="{FF2B5EF4-FFF2-40B4-BE49-F238E27FC236}">
                <a16:creationId xmlns:a16="http://schemas.microsoft.com/office/drawing/2014/main" id="{6355DADE-37D1-4904-A8F7-2E83FA363C76}"/>
              </a:ext>
            </a:extLst>
          </p:cNvPr>
          <p:cNvSpPr/>
          <p:nvPr/>
        </p:nvSpPr>
        <p:spPr>
          <a:xfrm>
            <a:off x="4086808" y="3116424"/>
            <a:ext cx="2733870" cy="9797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ORx</a:t>
            </a:r>
            <a:r>
              <a:rPr lang="en-GB" dirty="0"/>
              <a:t> Engine: Evaluate against query logic </a:t>
            </a:r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1A1AFCE0-B3FC-4758-A2EE-F8BE9F38747F}"/>
              </a:ext>
            </a:extLst>
          </p:cNvPr>
          <p:cNvSpPr/>
          <p:nvPr/>
        </p:nvSpPr>
        <p:spPr>
          <a:xfrm>
            <a:off x="4215881" y="4500465"/>
            <a:ext cx="2410408" cy="93801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TRUE?</a:t>
            </a: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7CEC611C-FA61-46F9-B2FF-DCD4DCA25AC2}"/>
              </a:ext>
            </a:extLst>
          </p:cNvPr>
          <p:cNvSpPr/>
          <p:nvPr/>
        </p:nvSpPr>
        <p:spPr>
          <a:xfrm>
            <a:off x="4354285" y="5697608"/>
            <a:ext cx="2304662" cy="108735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FIRE RULE</a:t>
            </a:r>
          </a:p>
        </p:txBody>
      </p:sp>
      <p:sp>
        <p:nvSpPr>
          <p:cNvPr id="11" name="Flowchart: Terminator 10">
            <a:extLst>
              <a:ext uri="{FF2B5EF4-FFF2-40B4-BE49-F238E27FC236}">
                <a16:creationId xmlns:a16="http://schemas.microsoft.com/office/drawing/2014/main" id="{CD2CF09E-4347-45A3-92AB-06C6A793B750}"/>
              </a:ext>
            </a:extLst>
          </p:cNvPr>
          <p:cNvSpPr/>
          <p:nvPr/>
        </p:nvSpPr>
        <p:spPr>
          <a:xfrm>
            <a:off x="8607491" y="4618535"/>
            <a:ext cx="2668556" cy="69385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Rule Silent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F1FFB6-ACD3-4577-89D5-C169CCFEDDCD}"/>
              </a:ext>
            </a:extLst>
          </p:cNvPr>
          <p:cNvCxnSpPr>
            <a:stCxn id="6" idx="2"/>
            <a:endCxn id="8" idx="1"/>
          </p:cNvCxnSpPr>
          <p:nvPr/>
        </p:nvCxnSpPr>
        <p:spPr>
          <a:xfrm>
            <a:off x="1598644" y="2438400"/>
            <a:ext cx="2488164" cy="11678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12FC1A-772C-452A-B43A-FBDA62B814E2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279252" y="2438400"/>
            <a:ext cx="949001" cy="6780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1EA006-DEF8-4488-BF44-24D1056DAE36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5880619" y="2438400"/>
            <a:ext cx="1102956" cy="6780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B36194-23F9-4761-99F3-BE10EFDC4EF4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6820678" y="2483498"/>
            <a:ext cx="3799114" cy="11227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314B3C9-28B7-4EC1-B957-4EC7328CC798}"/>
              </a:ext>
            </a:extLst>
          </p:cNvPr>
          <p:cNvCxnSpPr>
            <a:cxnSpLocks/>
            <a:stCxn id="8" idx="2"/>
            <a:endCxn id="34" idx="0"/>
          </p:cNvCxnSpPr>
          <p:nvPr/>
        </p:nvCxnSpPr>
        <p:spPr>
          <a:xfrm>
            <a:off x="5453743" y="4096139"/>
            <a:ext cx="0" cy="3733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3FF3F63-1E24-4754-905B-6276F7CA783A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6649617" y="4965460"/>
            <a:ext cx="1957874" cy="147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95812F-EB3F-48CC-B147-92916B426B48}"/>
              </a:ext>
            </a:extLst>
          </p:cNvPr>
          <p:cNvCxnSpPr>
            <a:cxnSpLocks/>
          </p:cNvCxnSpPr>
          <p:nvPr/>
        </p:nvCxnSpPr>
        <p:spPr>
          <a:xfrm>
            <a:off x="5437413" y="5438484"/>
            <a:ext cx="16330" cy="5704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>
            <a:extLst>
              <a:ext uri="{FF2B5EF4-FFF2-40B4-BE49-F238E27FC236}">
                <a16:creationId xmlns:a16="http://schemas.microsoft.com/office/drawing/2014/main" id="{BF9BFE54-25BC-4086-A866-9A3E01B7C55C}"/>
              </a:ext>
            </a:extLst>
          </p:cNvPr>
          <p:cNvSpPr/>
          <p:nvPr/>
        </p:nvSpPr>
        <p:spPr>
          <a:xfrm>
            <a:off x="4096138" y="3116424"/>
            <a:ext cx="2733870" cy="9797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/>
              <a:t>Rules Engine: Evaluate against logical expression </a:t>
            </a:r>
          </a:p>
        </p:txBody>
      </p:sp>
      <p:sp>
        <p:nvSpPr>
          <p:cNvPr id="34" name="Flowchart: Decision 33">
            <a:extLst>
              <a:ext uri="{FF2B5EF4-FFF2-40B4-BE49-F238E27FC236}">
                <a16:creationId xmlns:a16="http://schemas.microsoft.com/office/drawing/2014/main" id="{AF37BBFC-2055-47BD-A663-0886B4840F57}"/>
              </a:ext>
            </a:extLst>
          </p:cNvPr>
          <p:cNvSpPr/>
          <p:nvPr/>
        </p:nvSpPr>
        <p:spPr>
          <a:xfrm>
            <a:off x="4248539" y="4469521"/>
            <a:ext cx="2410408" cy="97971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TRUE?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87E9E19-82C2-43FD-9E91-D360DB5DD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51" y="3134210"/>
            <a:ext cx="564657" cy="4745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89B6BB-61AF-4D28-BA40-2AF6422EF200}"/>
              </a:ext>
            </a:extLst>
          </p:cNvPr>
          <p:cNvSpPr txBox="1"/>
          <p:nvPr/>
        </p:nvSpPr>
        <p:spPr>
          <a:xfrm>
            <a:off x="805270" y="2502754"/>
            <a:ext cx="1369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Age, sex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ECC8FF-A18C-43F0-8039-AD09F6AF19D9}"/>
              </a:ext>
            </a:extLst>
          </p:cNvPr>
          <p:cNvSpPr txBox="1"/>
          <p:nvPr/>
        </p:nvSpPr>
        <p:spPr>
          <a:xfrm>
            <a:off x="10314136" y="2590909"/>
            <a:ext cx="136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PEFR, latest sodium level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382356-8B50-4265-A4A2-AE2DBD4A7CE3}"/>
              </a:ext>
            </a:extLst>
          </p:cNvPr>
          <p:cNvSpPr txBox="1"/>
          <p:nvPr/>
        </p:nvSpPr>
        <p:spPr>
          <a:xfrm>
            <a:off x="7143360" y="4637313"/>
            <a:ext cx="35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06B6E6-AD13-4516-B60D-92F89DA85C7B}"/>
              </a:ext>
            </a:extLst>
          </p:cNvPr>
          <p:cNvSpPr txBox="1"/>
          <p:nvPr/>
        </p:nvSpPr>
        <p:spPr>
          <a:xfrm>
            <a:off x="5483288" y="5438484"/>
            <a:ext cx="389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4523AB3-2AF0-4C97-ADB0-B60D9EECB9BF}"/>
              </a:ext>
            </a:extLst>
          </p:cNvPr>
          <p:cNvSpPr txBox="1"/>
          <p:nvPr/>
        </p:nvSpPr>
        <p:spPr>
          <a:xfrm>
            <a:off x="13684" y="5919553"/>
            <a:ext cx="162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OptimiseRx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31885A-4190-4421-BB0C-47E00C5C78CF}"/>
              </a:ext>
            </a:extLst>
          </p:cNvPr>
          <p:cNvSpPr txBox="1"/>
          <p:nvPr/>
        </p:nvSpPr>
        <p:spPr>
          <a:xfrm>
            <a:off x="10583832" y="5871954"/>
            <a:ext cx="162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AnalyseRx</a:t>
            </a:r>
            <a:endParaRPr lang="en-GB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1BFC34-30CC-4BC2-BEB8-F05588A7E8E8}"/>
              </a:ext>
            </a:extLst>
          </p:cNvPr>
          <p:cNvSpPr/>
          <p:nvPr/>
        </p:nvSpPr>
        <p:spPr>
          <a:xfrm>
            <a:off x="1297944" y="5757663"/>
            <a:ext cx="2205135" cy="81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User message with advice for single patient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F79DDA-3501-4E12-B7E5-719A1D4572F3}"/>
              </a:ext>
            </a:extLst>
          </p:cNvPr>
          <p:cNvSpPr/>
          <p:nvPr/>
        </p:nvSpPr>
        <p:spPr>
          <a:xfrm>
            <a:off x="7896808" y="5767669"/>
            <a:ext cx="2668555" cy="8106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User message with advice</a:t>
            </a:r>
          </a:p>
          <a:p>
            <a:pPr algn="ctr"/>
            <a:r>
              <a:rPr lang="en-GB" dirty="0"/>
              <a:t>List of patients suitable for intervention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7ED8AD-4DAF-426D-A2A9-D94E4A2C7FA3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6547679" y="6132601"/>
            <a:ext cx="1349129" cy="404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8447025-6DA2-4750-87F6-518E1E052FB7}"/>
              </a:ext>
            </a:extLst>
          </p:cNvPr>
          <p:cNvCxnSpPr>
            <a:cxnSpLocks/>
          </p:cNvCxnSpPr>
          <p:nvPr/>
        </p:nvCxnSpPr>
        <p:spPr>
          <a:xfrm flipH="1">
            <a:off x="3512926" y="6163012"/>
            <a:ext cx="9222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92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59"/>
    </mc:Choice>
    <mc:Fallback xmlns="">
      <p:transition spd="slow" advTm="57359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B917B-EC29-407C-815B-3644734B0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13" y="163294"/>
            <a:ext cx="11518174" cy="1325563"/>
          </a:xfrm>
        </p:spPr>
        <p:txBody>
          <a:bodyPr/>
          <a:lstStyle/>
          <a:p>
            <a:pPr algn="ctr"/>
            <a:r>
              <a:rPr lang="en-GB" b="1" dirty="0" err="1"/>
              <a:t>AnalyseRx</a:t>
            </a:r>
            <a:r>
              <a:rPr lang="en-GB" b="1" dirty="0"/>
              <a:t>: Intensify antihypertensive treatment in diabetics with high BP </a:t>
            </a:r>
          </a:p>
        </p:txBody>
      </p:sp>
      <p:sp>
        <p:nvSpPr>
          <p:cNvPr id="5" name="Flowchart: Direct Access Storage 4">
            <a:extLst>
              <a:ext uri="{FF2B5EF4-FFF2-40B4-BE49-F238E27FC236}">
                <a16:creationId xmlns:a16="http://schemas.microsoft.com/office/drawing/2014/main" id="{A92748CF-D128-41BE-BD37-98C759167871}"/>
              </a:ext>
            </a:extLst>
          </p:cNvPr>
          <p:cNvSpPr/>
          <p:nvPr/>
        </p:nvSpPr>
        <p:spPr>
          <a:xfrm>
            <a:off x="4528457" y="1511657"/>
            <a:ext cx="2614903" cy="837908"/>
          </a:xfrm>
          <a:prstGeom prst="flowChartMagneticDru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Diabetes mellitus*</a:t>
            </a:r>
          </a:p>
        </p:txBody>
      </p:sp>
      <p:sp>
        <p:nvSpPr>
          <p:cNvPr id="6" name="Flowchart: Direct Access Storage 5">
            <a:extLst>
              <a:ext uri="{FF2B5EF4-FFF2-40B4-BE49-F238E27FC236}">
                <a16:creationId xmlns:a16="http://schemas.microsoft.com/office/drawing/2014/main" id="{D05ED6F9-BCC2-4DA8-82B0-1BAED02F8A6B}"/>
              </a:ext>
            </a:extLst>
          </p:cNvPr>
          <p:cNvSpPr/>
          <p:nvPr/>
        </p:nvSpPr>
        <p:spPr>
          <a:xfrm>
            <a:off x="264366" y="1600492"/>
            <a:ext cx="2668556" cy="837908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Age &gt; 17</a:t>
            </a:r>
          </a:p>
        </p:txBody>
      </p:sp>
      <p:sp>
        <p:nvSpPr>
          <p:cNvPr id="7" name="Flowchart: Direct Access Storage 6">
            <a:extLst>
              <a:ext uri="{FF2B5EF4-FFF2-40B4-BE49-F238E27FC236}">
                <a16:creationId xmlns:a16="http://schemas.microsoft.com/office/drawing/2014/main" id="{52D022E6-E50F-41C9-8BDE-DD3D7148DB7B}"/>
              </a:ext>
            </a:extLst>
          </p:cNvPr>
          <p:cNvSpPr/>
          <p:nvPr/>
        </p:nvSpPr>
        <p:spPr>
          <a:xfrm>
            <a:off x="9231086" y="1645590"/>
            <a:ext cx="2852058" cy="837908"/>
          </a:xfrm>
          <a:prstGeom prst="flowChartMagneticDru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SBP&gt;140</a:t>
            </a:r>
          </a:p>
          <a:p>
            <a:pPr algn="ctr"/>
            <a:r>
              <a:rPr lang="en-GB" sz="1600" b="1" dirty="0"/>
              <a:t>DBP&gt;80*</a:t>
            </a:r>
          </a:p>
        </p:txBody>
      </p:sp>
      <p:sp>
        <p:nvSpPr>
          <p:cNvPr id="8" name="Flowchart: Predefined Process 7">
            <a:extLst>
              <a:ext uri="{FF2B5EF4-FFF2-40B4-BE49-F238E27FC236}">
                <a16:creationId xmlns:a16="http://schemas.microsoft.com/office/drawing/2014/main" id="{6355DADE-37D1-4904-A8F7-2E83FA363C76}"/>
              </a:ext>
            </a:extLst>
          </p:cNvPr>
          <p:cNvSpPr/>
          <p:nvPr/>
        </p:nvSpPr>
        <p:spPr>
          <a:xfrm>
            <a:off x="4086808" y="3116424"/>
            <a:ext cx="2733870" cy="9797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ORx</a:t>
            </a:r>
            <a:r>
              <a:rPr lang="en-GB" dirty="0"/>
              <a:t> Engine: Evaluate against query logic </a:t>
            </a:r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1A1AFCE0-B3FC-4758-A2EE-F8BE9F38747F}"/>
              </a:ext>
            </a:extLst>
          </p:cNvPr>
          <p:cNvSpPr/>
          <p:nvPr/>
        </p:nvSpPr>
        <p:spPr>
          <a:xfrm>
            <a:off x="4215881" y="4500465"/>
            <a:ext cx="2410408" cy="93801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TRUE?</a:t>
            </a: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7CEC611C-FA61-46F9-B2FF-DCD4DCA25AC2}"/>
              </a:ext>
            </a:extLst>
          </p:cNvPr>
          <p:cNvSpPr/>
          <p:nvPr/>
        </p:nvSpPr>
        <p:spPr>
          <a:xfrm>
            <a:off x="4330957" y="5788989"/>
            <a:ext cx="2304662" cy="108735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Identify patients</a:t>
            </a:r>
          </a:p>
        </p:txBody>
      </p:sp>
      <p:sp>
        <p:nvSpPr>
          <p:cNvPr id="11" name="Flowchart: Terminator 10">
            <a:extLst>
              <a:ext uri="{FF2B5EF4-FFF2-40B4-BE49-F238E27FC236}">
                <a16:creationId xmlns:a16="http://schemas.microsoft.com/office/drawing/2014/main" id="{CD2CF09E-4347-45A3-92AB-06C6A793B750}"/>
              </a:ext>
            </a:extLst>
          </p:cNvPr>
          <p:cNvSpPr/>
          <p:nvPr/>
        </p:nvSpPr>
        <p:spPr>
          <a:xfrm>
            <a:off x="8584163" y="4637313"/>
            <a:ext cx="2668556" cy="664321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Rule Silent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2F1FFB6-ACD3-4577-89D5-C169CCFEDDCD}"/>
              </a:ext>
            </a:extLst>
          </p:cNvPr>
          <p:cNvCxnSpPr>
            <a:stCxn id="6" idx="2"/>
            <a:endCxn id="8" idx="1"/>
          </p:cNvCxnSpPr>
          <p:nvPr/>
        </p:nvCxnSpPr>
        <p:spPr>
          <a:xfrm>
            <a:off x="1598644" y="2438400"/>
            <a:ext cx="2488164" cy="11678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1EA006-DEF8-4488-BF44-24D1056DAE36}"/>
              </a:ext>
            </a:extLst>
          </p:cNvPr>
          <p:cNvCxnSpPr>
            <a:cxnSpLocks/>
            <a:endCxn id="33" idx="0"/>
          </p:cNvCxnSpPr>
          <p:nvPr/>
        </p:nvCxnSpPr>
        <p:spPr>
          <a:xfrm flipH="1">
            <a:off x="5463073" y="2366866"/>
            <a:ext cx="51200" cy="7495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B36194-23F9-4761-99F3-BE10EFDC4EF4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6820678" y="2483498"/>
            <a:ext cx="3799114" cy="11227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314B3C9-28B7-4EC1-B957-4EC7328CC798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421085" y="4019550"/>
            <a:ext cx="0" cy="4809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3FF3F63-1E24-4754-905B-6276F7CA783A}"/>
              </a:ext>
            </a:extLst>
          </p:cNvPr>
          <p:cNvCxnSpPr>
            <a:stCxn id="9" idx="3"/>
            <a:endCxn id="11" idx="1"/>
          </p:cNvCxnSpPr>
          <p:nvPr/>
        </p:nvCxnSpPr>
        <p:spPr>
          <a:xfrm flipV="1">
            <a:off x="6626289" y="4969474"/>
            <a:ext cx="1957874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95812F-EB3F-48CC-B147-92916B426B48}"/>
              </a:ext>
            </a:extLst>
          </p:cNvPr>
          <p:cNvCxnSpPr>
            <a:cxnSpLocks/>
          </p:cNvCxnSpPr>
          <p:nvPr/>
        </p:nvCxnSpPr>
        <p:spPr>
          <a:xfrm>
            <a:off x="5437413" y="5438484"/>
            <a:ext cx="16330" cy="5704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lowchart: Predefined Process 32">
            <a:extLst>
              <a:ext uri="{FF2B5EF4-FFF2-40B4-BE49-F238E27FC236}">
                <a16:creationId xmlns:a16="http://schemas.microsoft.com/office/drawing/2014/main" id="{BF9BFE54-25BC-4086-A866-9A3E01B7C55C}"/>
              </a:ext>
            </a:extLst>
          </p:cNvPr>
          <p:cNvSpPr/>
          <p:nvPr/>
        </p:nvSpPr>
        <p:spPr>
          <a:xfrm>
            <a:off x="4096138" y="3116424"/>
            <a:ext cx="2733870" cy="979715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err="1"/>
              <a:t>ARx</a:t>
            </a:r>
            <a:r>
              <a:rPr lang="en-GB" b="1" dirty="0"/>
              <a:t> Engine: Evaluate against logical expression </a:t>
            </a:r>
          </a:p>
        </p:txBody>
      </p:sp>
      <p:sp>
        <p:nvSpPr>
          <p:cNvPr id="34" name="Flowchart: Decision 33">
            <a:extLst>
              <a:ext uri="{FF2B5EF4-FFF2-40B4-BE49-F238E27FC236}">
                <a16:creationId xmlns:a16="http://schemas.microsoft.com/office/drawing/2014/main" id="{AF37BBFC-2055-47BD-A663-0886B4840F57}"/>
              </a:ext>
            </a:extLst>
          </p:cNvPr>
          <p:cNvSpPr/>
          <p:nvPr/>
        </p:nvSpPr>
        <p:spPr>
          <a:xfrm>
            <a:off x="4225211" y="4500465"/>
            <a:ext cx="2410408" cy="93801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TRUE?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87E9E19-82C2-43FD-9E91-D360DB5DD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51" y="3134210"/>
            <a:ext cx="564657" cy="4745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89B6BB-61AF-4D28-BA40-2AF6422EF200}"/>
              </a:ext>
            </a:extLst>
          </p:cNvPr>
          <p:cNvSpPr txBox="1"/>
          <p:nvPr/>
        </p:nvSpPr>
        <p:spPr>
          <a:xfrm>
            <a:off x="805270" y="2502754"/>
            <a:ext cx="1369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Age, sex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886CD5B-075E-4F70-86F3-540DDD0CE3CC}"/>
              </a:ext>
            </a:extLst>
          </p:cNvPr>
          <p:cNvSpPr/>
          <p:nvPr/>
        </p:nvSpPr>
        <p:spPr>
          <a:xfrm>
            <a:off x="6688162" y="6008914"/>
            <a:ext cx="1360463" cy="483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A2054E-352F-4ED7-A614-3B294ACECBD7}"/>
              </a:ext>
            </a:extLst>
          </p:cNvPr>
          <p:cNvSpPr txBox="1"/>
          <p:nvPr/>
        </p:nvSpPr>
        <p:spPr>
          <a:xfrm>
            <a:off x="8229600" y="5842810"/>
            <a:ext cx="3619500" cy="923330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Advice to intensify antihypertensive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List of patients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044DDA-B344-47F0-9ED9-C896933B06DD}"/>
              </a:ext>
            </a:extLst>
          </p:cNvPr>
          <p:cNvSpPr txBox="1"/>
          <p:nvPr/>
        </p:nvSpPr>
        <p:spPr>
          <a:xfrm>
            <a:off x="7143360" y="4637313"/>
            <a:ext cx="35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2DF245-3406-4D30-99A6-37A26914CC42}"/>
              </a:ext>
            </a:extLst>
          </p:cNvPr>
          <p:cNvSpPr txBox="1"/>
          <p:nvPr/>
        </p:nvSpPr>
        <p:spPr>
          <a:xfrm>
            <a:off x="5483288" y="5438484"/>
            <a:ext cx="389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97B8D-0C2A-4820-B196-95E54101BD74}"/>
              </a:ext>
            </a:extLst>
          </p:cNvPr>
          <p:cNvSpPr txBox="1"/>
          <p:nvPr/>
        </p:nvSpPr>
        <p:spPr>
          <a:xfrm>
            <a:off x="161925" y="5438484"/>
            <a:ext cx="354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</a:t>
            </a:r>
            <a:r>
              <a:rPr lang="en-GB" b="1" dirty="0"/>
              <a:t>SNOMED concepts linked to FDB Term</a:t>
            </a:r>
          </a:p>
        </p:txBody>
      </p:sp>
    </p:spTree>
    <p:extLst>
      <p:ext uri="{BB962C8B-B14F-4D97-AF65-F5344CB8AC3E}">
        <p14:creationId xmlns:p14="http://schemas.microsoft.com/office/powerpoint/2010/main" val="321601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109"/>
    </mc:Choice>
    <mc:Fallback xmlns="">
      <p:transition spd="slow" advTm="9110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AA697-56F7-4A8C-826A-A347EF667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15975"/>
          </a:xfrm>
        </p:spPr>
        <p:txBody>
          <a:bodyPr/>
          <a:lstStyle/>
          <a:p>
            <a:pPr algn="ctr"/>
            <a:r>
              <a:rPr lang="en-GB" b="1" dirty="0"/>
              <a:t>Use of SNOMED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D27A5-BD74-48F2-9552-105CF6E23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9234"/>
            <a:ext cx="11136086" cy="5908766"/>
          </a:xfrm>
        </p:spPr>
        <p:txBody>
          <a:bodyPr>
            <a:normAutofit/>
          </a:bodyPr>
          <a:lstStyle/>
          <a:p>
            <a:r>
              <a:rPr lang="en-GB" b="1" dirty="0"/>
              <a:t>SNOMED definition for Condition Entities: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</a:rPr>
              <a:t>(</a:t>
            </a:r>
            <a:r>
              <a:rPr lang="en-GB" dirty="0">
                <a:solidFill>
                  <a:srgbClr val="FF0000"/>
                </a:solidFill>
              </a:rPr>
              <a:t> &lt;&lt; </a:t>
            </a:r>
            <a:r>
              <a:rPr lang="en-GB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73211009 | Diabetes mellitus (disorder) |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</a:rPr>
              <a:t>     EXCEPT  &lt;&lt;11687002 | Gestational diabetes mellitus (disorder) |  )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</a:rPr>
              <a:t>OR 161445009 |History of diabetes mellitus (situation)|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Currently SQL equivalent, but working towards the development of a dedicated SNOMED editor e.g. using </a:t>
            </a:r>
            <a:r>
              <a:rPr lang="en-GB" dirty="0" err="1"/>
              <a:t>Refset</a:t>
            </a:r>
            <a:r>
              <a:rPr lang="en-GB" dirty="0"/>
              <a:t> Management Tool to implement SNOMED Query Language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Drug entities defined using SQL to retrieve Multilex IDs, but may use native SNOMED-based definitions using drug model attributes in future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50E58A82-37FC-4AD3-9610-D862CF5867A9}"/>
              </a:ext>
            </a:extLst>
          </p:cNvPr>
          <p:cNvCxnSpPr>
            <a:cxnSpLocks/>
          </p:cNvCxnSpPr>
          <p:nvPr/>
        </p:nvCxnSpPr>
        <p:spPr>
          <a:xfrm>
            <a:off x="1593669" y="2725783"/>
            <a:ext cx="1262742" cy="703217"/>
          </a:xfrm>
          <a:prstGeom prst="bentConnector3">
            <a:avLst>
              <a:gd name="adj1" fmla="val -2414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Direct Access Storage 8">
            <a:extLst>
              <a:ext uri="{FF2B5EF4-FFF2-40B4-BE49-F238E27FC236}">
                <a16:creationId xmlns:a16="http://schemas.microsoft.com/office/drawing/2014/main" id="{29A95AA3-93C7-4B1A-9DA8-CA41513ABD0F}"/>
              </a:ext>
            </a:extLst>
          </p:cNvPr>
          <p:cNvSpPr/>
          <p:nvPr/>
        </p:nvSpPr>
        <p:spPr>
          <a:xfrm>
            <a:off x="2960914" y="2922445"/>
            <a:ext cx="2614903" cy="837908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Diabetes mellitus</a:t>
            </a:r>
          </a:p>
        </p:txBody>
      </p:sp>
    </p:spTree>
    <p:extLst>
      <p:ext uri="{BB962C8B-B14F-4D97-AF65-F5344CB8AC3E}">
        <p14:creationId xmlns:p14="http://schemas.microsoft.com/office/powerpoint/2010/main" val="101988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591"/>
    </mc:Choice>
    <mc:Fallback xmlns="">
      <p:transition spd="slow" advTm="5659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6F0AC-0A95-4B12-A2CD-50E7E99D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Future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ABB15-A248-4A96-96E5-5242FDBEB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of SNOMED Query Language to define collections of SNOMED concepts to link to grouper items in Multilex or use in OptimiseRx</a:t>
            </a:r>
          </a:p>
          <a:p>
            <a:r>
              <a:rPr lang="en-GB" dirty="0"/>
              <a:t>Use of SNOMED Query Language to define collections of drug concepts</a:t>
            </a:r>
          </a:p>
          <a:p>
            <a:r>
              <a:rPr lang="en-GB" dirty="0"/>
              <a:t>Allergy checking using SNOMED relationships rather than internal links</a:t>
            </a:r>
          </a:p>
        </p:txBody>
      </p:sp>
    </p:spTree>
    <p:extLst>
      <p:ext uri="{BB962C8B-B14F-4D97-AF65-F5344CB8AC3E}">
        <p14:creationId xmlns:p14="http://schemas.microsoft.com/office/powerpoint/2010/main" val="218854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67"/>
    </mc:Choice>
    <mc:Fallback xmlns="">
      <p:transition spd="slow" advTm="237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F080D-39E8-4B95-90C6-72772A24F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Outline of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31E42-BEAE-43A8-AE96-ADB519FFB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0983"/>
            <a:ext cx="10515600" cy="3755980"/>
          </a:xfrm>
        </p:spPr>
        <p:txBody>
          <a:bodyPr/>
          <a:lstStyle/>
          <a:p>
            <a:r>
              <a:rPr lang="en-GB" b="1" dirty="0"/>
              <a:t>Multilex:</a:t>
            </a:r>
            <a:r>
              <a:rPr lang="en-GB" dirty="0"/>
              <a:t> Point-of-care drug database and decision support solution for UK market displaying safety alerts on prescriptions</a:t>
            </a:r>
          </a:p>
          <a:p>
            <a:r>
              <a:rPr lang="en-GB" b="1" dirty="0"/>
              <a:t>OptimiseRx: </a:t>
            </a:r>
            <a:r>
              <a:rPr lang="en-GB" dirty="0"/>
              <a:t>Point-of-care solution displaying messages to users to optimise prescribing and monitoring decisions (cost, best practice)</a:t>
            </a:r>
          </a:p>
          <a:p>
            <a:r>
              <a:rPr lang="en-GB" b="1" dirty="0" err="1"/>
              <a:t>AnalyseRx</a:t>
            </a:r>
            <a:r>
              <a:rPr lang="en-GB" b="1" dirty="0"/>
              <a:t>:</a:t>
            </a:r>
            <a:r>
              <a:rPr lang="en-GB" dirty="0"/>
              <a:t> Population-based solution identifying cohorts of patients suitable for intervention (monitoring, treatment change)</a:t>
            </a:r>
          </a:p>
        </p:txBody>
      </p:sp>
    </p:spTree>
    <p:extLst>
      <p:ext uri="{BB962C8B-B14F-4D97-AF65-F5344CB8AC3E}">
        <p14:creationId xmlns:p14="http://schemas.microsoft.com/office/powerpoint/2010/main" val="255724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94"/>
    </mc:Choice>
    <mc:Fallback xmlns="">
      <p:transition spd="slow" advTm="4649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4ECDA-8E7A-4085-B874-4763C873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829"/>
            <a:ext cx="10515600" cy="993411"/>
          </a:xfrm>
        </p:spPr>
        <p:txBody>
          <a:bodyPr/>
          <a:lstStyle/>
          <a:p>
            <a:pPr algn="ctr"/>
            <a:r>
              <a:rPr lang="en-GB" b="1" dirty="0"/>
              <a:t>Multilex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BB888-226E-41F4-BDE7-37BDD0EF1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5540"/>
            <a:ext cx="10515600" cy="5002271"/>
          </a:xfrm>
        </p:spPr>
        <p:txBody>
          <a:bodyPr>
            <a:normAutofit fontScale="92500"/>
          </a:bodyPr>
          <a:lstStyle/>
          <a:p>
            <a:r>
              <a:rPr lang="en-GB" dirty="0"/>
              <a:t>Drug database and clinical decision support (safety) solution for UK market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Condition Checks</a:t>
            </a:r>
          </a:p>
          <a:p>
            <a:r>
              <a:rPr lang="en-GB" dirty="0"/>
              <a:t>Generates alerts on prescription of a drug</a:t>
            </a:r>
          </a:p>
          <a:p>
            <a:r>
              <a:rPr lang="en-GB" dirty="0"/>
              <a:t>Alerts take into account drug prescribed and conditions recorded in a patient record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FHIR Interoperability</a:t>
            </a:r>
          </a:p>
          <a:p>
            <a:r>
              <a:rPr lang="en-GB" dirty="0"/>
              <a:t>Provides SNOMED-encoded data to support details such as formulation and route to be assembled in FHIR messages for pharmacy or discharge forms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AFA372-9CB1-41CC-9732-AF39B1CF6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1519" y="230188"/>
            <a:ext cx="1400678" cy="139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3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74"/>
    </mc:Choice>
    <mc:Fallback xmlns="">
      <p:transition spd="slow" advTm="5157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FCABF-115F-49DD-90EB-BBF387989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703"/>
            <a:ext cx="10515600" cy="749572"/>
          </a:xfrm>
        </p:spPr>
        <p:txBody>
          <a:bodyPr/>
          <a:lstStyle/>
          <a:p>
            <a:pPr algn="ctr"/>
            <a:r>
              <a:rPr lang="en-GB" b="1" dirty="0"/>
              <a:t>Multilex Clinical Decision Support (CDS)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8E2C9-016A-4821-B1B2-37A594C7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1154"/>
            <a:ext cx="10515600" cy="5648143"/>
          </a:xfrm>
        </p:spPr>
        <p:txBody>
          <a:bodyPr>
            <a:normAutofit/>
          </a:bodyPr>
          <a:lstStyle/>
          <a:p>
            <a:r>
              <a:rPr lang="en-GB" dirty="0"/>
              <a:t>Multilex (Condition Checking) provides alerts on prescribing a drug when a condition in the PMR would contraindicate this</a:t>
            </a:r>
          </a:p>
          <a:p>
            <a:r>
              <a:rPr lang="en-GB" u="sng" dirty="0"/>
              <a:t>Example:</a:t>
            </a:r>
            <a:r>
              <a:rPr lang="en-GB" dirty="0"/>
              <a:t> Atenolol is prescribed to a patient with atrial fibrillation and asthma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E8418C-1B52-4FA9-8CD9-A55962F67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5314" y="3177604"/>
            <a:ext cx="1756871" cy="8342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95C5D4-84A1-4096-A6CE-C7E8E914D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3415" y="4210533"/>
            <a:ext cx="2734027" cy="6334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092AD9-FA21-4599-A767-E9F849457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742" y="3064594"/>
            <a:ext cx="2240130" cy="25362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29E402-C239-4670-996F-AABAE1E5A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0942" y="4474593"/>
            <a:ext cx="384700" cy="36943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77390B-378F-4C74-94D9-E1ABA8A5F001}"/>
              </a:ext>
            </a:extLst>
          </p:cNvPr>
          <p:cNvCxnSpPr/>
          <p:nvPr/>
        </p:nvCxnSpPr>
        <p:spPr>
          <a:xfrm>
            <a:off x="2435642" y="4659310"/>
            <a:ext cx="141777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6A0BF2E-42F4-42DF-8C05-9FE9700FCA41}"/>
              </a:ext>
            </a:extLst>
          </p:cNvPr>
          <p:cNvSpPr/>
          <p:nvPr/>
        </p:nvSpPr>
        <p:spPr>
          <a:xfrm>
            <a:off x="1225742" y="5342864"/>
            <a:ext cx="650682" cy="2579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C3F9E8-69C1-4E02-BA3C-31AC9D3C42AA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6587442" y="3594732"/>
            <a:ext cx="1702371" cy="932548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F8F1D12-F056-482C-82F8-4D2557F7FEDF}"/>
              </a:ext>
            </a:extLst>
          </p:cNvPr>
          <p:cNvSpPr/>
          <p:nvPr/>
        </p:nvSpPr>
        <p:spPr>
          <a:xfrm>
            <a:off x="3488733" y="3264466"/>
            <a:ext cx="1417772" cy="438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ASTHMA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BA5CB1-D4C5-496C-8235-C8F446A80DE7}"/>
              </a:ext>
            </a:extLst>
          </p:cNvPr>
          <p:cNvCxnSpPr>
            <a:cxnSpLocks/>
          </p:cNvCxnSpPr>
          <p:nvPr/>
        </p:nvCxnSpPr>
        <p:spPr>
          <a:xfrm flipH="1">
            <a:off x="3488733" y="3394434"/>
            <a:ext cx="4746582" cy="460106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55EB30A1-4DD8-49E0-9997-937ACBF62536}"/>
              </a:ext>
            </a:extLst>
          </p:cNvPr>
          <p:cNvSpPr/>
          <p:nvPr/>
        </p:nvSpPr>
        <p:spPr>
          <a:xfrm>
            <a:off x="5591174" y="3264466"/>
            <a:ext cx="887270" cy="63349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9CCD96-FE96-4DE1-8885-AF5A14304EB0}"/>
              </a:ext>
            </a:extLst>
          </p:cNvPr>
          <p:cNvSpPr txBox="1"/>
          <p:nvPr/>
        </p:nvSpPr>
        <p:spPr>
          <a:xfrm>
            <a:off x="5318529" y="3016836"/>
            <a:ext cx="203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CONTRAINDICATED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7D03A3-29C2-4BA9-8F55-6F1CCAEA42D8}"/>
              </a:ext>
            </a:extLst>
          </p:cNvPr>
          <p:cNvSpPr/>
          <p:nvPr/>
        </p:nvSpPr>
        <p:spPr>
          <a:xfrm>
            <a:off x="9992186" y="3264466"/>
            <a:ext cx="1361614" cy="438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 - blocker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944A813-FAB4-4FDD-B0E0-FBCB6C0D99CF}"/>
              </a:ext>
            </a:extLst>
          </p:cNvPr>
          <p:cNvSpPr/>
          <p:nvPr/>
        </p:nvSpPr>
        <p:spPr>
          <a:xfrm rot="2602710">
            <a:off x="8328653" y="4778361"/>
            <a:ext cx="1095375" cy="7158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xplosion: 8 Points 25">
            <a:extLst>
              <a:ext uri="{FF2B5EF4-FFF2-40B4-BE49-F238E27FC236}">
                <a16:creationId xmlns:a16="http://schemas.microsoft.com/office/drawing/2014/main" id="{756249C5-AFE3-4DE0-BEB6-280664CA9F92}"/>
              </a:ext>
            </a:extLst>
          </p:cNvPr>
          <p:cNvSpPr/>
          <p:nvPr/>
        </p:nvSpPr>
        <p:spPr>
          <a:xfrm>
            <a:off x="9613996" y="5381432"/>
            <a:ext cx="1933575" cy="1337865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MLX ALERT</a:t>
            </a:r>
          </a:p>
        </p:txBody>
      </p:sp>
    </p:spTree>
    <p:extLst>
      <p:ext uri="{BB962C8B-B14F-4D97-AF65-F5344CB8AC3E}">
        <p14:creationId xmlns:p14="http://schemas.microsoft.com/office/powerpoint/2010/main" val="70428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626"/>
    </mc:Choice>
    <mc:Fallback xmlns="">
      <p:transition spd="slow" advTm="6062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FD95-A78E-4C35-B871-CAFB843F3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Receiving SNOMED Codes (Multilex)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D66AE9-C50F-44CB-8BDE-1C67FABA2DC0}"/>
              </a:ext>
            </a:extLst>
          </p:cNvPr>
          <p:cNvSpPr/>
          <p:nvPr/>
        </p:nvSpPr>
        <p:spPr>
          <a:xfrm>
            <a:off x="1883180" y="3421020"/>
            <a:ext cx="1695994" cy="949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SNOMED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C6ADF-5D50-419E-9636-A024B95EA092}"/>
              </a:ext>
            </a:extLst>
          </p:cNvPr>
          <p:cNvSpPr txBox="1"/>
          <p:nvPr/>
        </p:nvSpPr>
        <p:spPr>
          <a:xfrm>
            <a:off x="1671772" y="1812389"/>
            <a:ext cx="1695994" cy="374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INPUT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10ADFC-046E-4DEC-9DBE-683BE8C784A5}"/>
              </a:ext>
            </a:extLst>
          </p:cNvPr>
          <p:cNvSpPr/>
          <p:nvPr/>
        </p:nvSpPr>
        <p:spPr>
          <a:xfrm>
            <a:off x="4265938" y="2756700"/>
            <a:ext cx="3376749" cy="918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Internal mapping from SNOMED to Multilex IDs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CAA622-7F97-4E6D-8C02-8B8FC5E7575E}"/>
              </a:ext>
            </a:extLst>
          </p:cNvPr>
          <p:cNvSpPr txBox="1"/>
          <p:nvPr/>
        </p:nvSpPr>
        <p:spPr>
          <a:xfrm>
            <a:off x="8135710" y="1813390"/>
            <a:ext cx="1074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OUTPUT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8B51B6-EED5-4251-90BA-8B9336192783}"/>
              </a:ext>
            </a:extLst>
          </p:cNvPr>
          <p:cNvSpPr/>
          <p:nvPr/>
        </p:nvSpPr>
        <p:spPr>
          <a:xfrm>
            <a:off x="8218984" y="3018499"/>
            <a:ext cx="1598024" cy="600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Multilex IDs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793530-169E-46D8-9888-2AA733E19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741" y="3234138"/>
            <a:ext cx="1170914" cy="983961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A0D2729-2668-449D-B9AA-972321066EF3}"/>
              </a:ext>
            </a:extLst>
          </p:cNvPr>
          <p:cNvSpPr/>
          <p:nvPr/>
        </p:nvSpPr>
        <p:spPr>
          <a:xfrm>
            <a:off x="9959194" y="3619391"/>
            <a:ext cx="699252" cy="39528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2C0A9D-04D9-4F8C-B3CF-CE8A72413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04" y="3215742"/>
            <a:ext cx="1352550" cy="162877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76F7C7-C715-4883-8C01-F64D8FCCAAF1}"/>
              </a:ext>
            </a:extLst>
          </p:cNvPr>
          <p:cNvSpPr/>
          <p:nvPr/>
        </p:nvSpPr>
        <p:spPr>
          <a:xfrm>
            <a:off x="10806741" y="4289695"/>
            <a:ext cx="1170914" cy="600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MULTILEX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94DFCE-3E68-45BA-B49B-87C5782F02ED}"/>
              </a:ext>
            </a:extLst>
          </p:cNvPr>
          <p:cNvCxnSpPr>
            <a:cxnSpLocks/>
          </p:cNvCxnSpPr>
          <p:nvPr/>
        </p:nvCxnSpPr>
        <p:spPr>
          <a:xfrm flipV="1">
            <a:off x="1460365" y="3967550"/>
            <a:ext cx="422815" cy="556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F1DECC-6499-4D12-BC18-8F1AC928AD6A}"/>
              </a:ext>
            </a:extLst>
          </p:cNvPr>
          <p:cNvCxnSpPr>
            <a:cxnSpLocks/>
          </p:cNvCxnSpPr>
          <p:nvPr/>
        </p:nvCxnSpPr>
        <p:spPr>
          <a:xfrm flipV="1">
            <a:off x="7634051" y="3318945"/>
            <a:ext cx="584933" cy="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186D9D9-8562-44DD-82CF-71C0ADF3ABCB}"/>
              </a:ext>
            </a:extLst>
          </p:cNvPr>
          <p:cNvSpPr txBox="1"/>
          <p:nvPr/>
        </p:nvSpPr>
        <p:spPr>
          <a:xfrm>
            <a:off x="1362075" y="5083713"/>
            <a:ext cx="105959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Drug codes are received as </a:t>
            </a:r>
            <a:r>
              <a:rPr lang="en-GB" sz="2400" dirty="0" err="1"/>
              <a:t>dm+d</a:t>
            </a:r>
            <a:r>
              <a:rPr lang="en-GB" sz="2400" dirty="0"/>
              <a:t> </a:t>
            </a:r>
            <a:r>
              <a:rPr lang="en-GB" sz="2400" dirty="0" err="1"/>
              <a:t>ConceptIDs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These are mapped to </a:t>
            </a:r>
            <a:r>
              <a:rPr lang="en-GB" sz="2400" dirty="0" err="1"/>
              <a:t>MultilexIDs</a:t>
            </a:r>
            <a:r>
              <a:rPr lang="en-GB" sz="2400" dirty="0"/>
              <a:t> </a:t>
            </a:r>
            <a:r>
              <a:rPr lang="en-GB" sz="2400"/>
              <a:t>within Multilex for </a:t>
            </a:r>
            <a:r>
              <a:rPr lang="en-GB" sz="2400" dirty="0"/>
              <a:t>use by Multilex/OptimiseRx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Allows use of drugs not yet added to </a:t>
            </a:r>
            <a:r>
              <a:rPr lang="en-GB" sz="2400" dirty="0" err="1"/>
              <a:t>dm+d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Non-drug concepts (diseases, procedures, etc) are received as SNOMED codes</a:t>
            </a:r>
          </a:p>
          <a:p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D05143-2E44-4D70-BD2C-25C4FC424912}"/>
              </a:ext>
            </a:extLst>
          </p:cNvPr>
          <p:cNvSpPr/>
          <p:nvPr/>
        </p:nvSpPr>
        <p:spPr>
          <a:xfrm>
            <a:off x="8218984" y="4139543"/>
            <a:ext cx="1695994" cy="57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SNOMED codes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EC71789C-CA4D-41EE-93B9-D12E014240F0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3579174" y="3215742"/>
            <a:ext cx="686764" cy="679895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4A8EA50A-6DB6-40CB-908B-CF2B52E9187D}"/>
              </a:ext>
            </a:extLst>
          </p:cNvPr>
          <p:cNvCxnSpPr>
            <a:cxnSpLocks/>
            <a:stCxn id="4" idx="3"/>
            <a:endCxn id="23" idx="1"/>
          </p:cNvCxnSpPr>
          <p:nvPr/>
        </p:nvCxnSpPr>
        <p:spPr>
          <a:xfrm>
            <a:off x="3579174" y="3895637"/>
            <a:ext cx="4639810" cy="529970"/>
          </a:xfrm>
          <a:prstGeom prst="bentConnector3">
            <a:avLst>
              <a:gd name="adj1" fmla="val 73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D4B1210-B7E3-4E5F-AD97-63352CE49932}"/>
              </a:ext>
            </a:extLst>
          </p:cNvPr>
          <p:cNvSpPr txBox="1"/>
          <p:nvPr/>
        </p:nvSpPr>
        <p:spPr>
          <a:xfrm>
            <a:off x="5172075" y="2303490"/>
            <a:ext cx="184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Drug codes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311764D-F2E5-4B2C-A08F-C861D8DEA907}"/>
              </a:ext>
            </a:extLst>
          </p:cNvPr>
          <p:cNvSpPr txBox="1"/>
          <p:nvPr/>
        </p:nvSpPr>
        <p:spPr>
          <a:xfrm>
            <a:off x="5172075" y="3981233"/>
            <a:ext cx="184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Non-drug codes</a:t>
            </a:r>
          </a:p>
        </p:txBody>
      </p:sp>
    </p:spTree>
    <p:extLst>
      <p:ext uri="{BB962C8B-B14F-4D97-AF65-F5344CB8AC3E}">
        <p14:creationId xmlns:p14="http://schemas.microsoft.com/office/powerpoint/2010/main" val="311855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18"/>
    </mc:Choice>
    <mc:Fallback xmlns="">
      <p:transition spd="slow" advTm="4651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EF09-7ECA-4EE6-99E6-5E20C518B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117475"/>
            <a:ext cx="10515600" cy="720725"/>
          </a:xfrm>
        </p:spPr>
        <p:txBody>
          <a:bodyPr/>
          <a:lstStyle/>
          <a:p>
            <a:pPr algn="ctr"/>
            <a:r>
              <a:rPr lang="en-GB" b="1" dirty="0"/>
              <a:t>Disease Information in Multilex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F6BB2-52D3-4F84-BDB8-B25C5CD18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066800"/>
            <a:ext cx="11182350" cy="5524499"/>
          </a:xfrm>
        </p:spPr>
        <p:txBody>
          <a:bodyPr/>
          <a:lstStyle/>
          <a:p>
            <a:r>
              <a:rPr lang="en-GB" dirty="0"/>
              <a:t>Medical terminology codes recorded at the point of care are numerous (hundreds of thousands of codes) and very detailed</a:t>
            </a:r>
          </a:p>
          <a:p>
            <a:r>
              <a:rPr lang="en-GB" dirty="0"/>
              <a:t>Such detail is not required for contraindication checking against drugs</a:t>
            </a:r>
          </a:p>
          <a:p>
            <a:r>
              <a:rPr lang="en-GB" dirty="0"/>
              <a:t>Granular terminology codes are grouped into categories sufficient to support alert authoring requirements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B00E6D9-8777-4DB8-B165-836382F3DBF7}"/>
              </a:ext>
            </a:extLst>
          </p:cNvPr>
          <p:cNvSpPr/>
          <p:nvPr/>
        </p:nvSpPr>
        <p:spPr>
          <a:xfrm>
            <a:off x="6763107" y="4229794"/>
            <a:ext cx="2102219" cy="7652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/>
              <a:t>Upper GI haemorrhage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2526BD-3172-4AA8-82DD-7318DED600AC}"/>
              </a:ext>
            </a:extLst>
          </p:cNvPr>
          <p:cNvSpPr txBox="1"/>
          <p:nvPr/>
        </p:nvSpPr>
        <p:spPr>
          <a:xfrm>
            <a:off x="799427" y="3538819"/>
            <a:ext cx="50615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Acute DU with haemorrhage</a:t>
            </a:r>
          </a:p>
          <a:p>
            <a:r>
              <a:rPr lang="en-GB" b="1" dirty="0"/>
              <a:t>Acute DU with haemorrhage and obstruction</a:t>
            </a:r>
          </a:p>
          <a:p>
            <a:r>
              <a:rPr lang="en-GB" b="1" dirty="0"/>
              <a:t>Acute DU with haemorrhage and perforation</a:t>
            </a:r>
          </a:p>
          <a:p>
            <a:r>
              <a:rPr lang="en-GB" b="1" dirty="0"/>
              <a:t>Acute GU with haemorrhage</a:t>
            </a:r>
          </a:p>
          <a:p>
            <a:r>
              <a:rPr lang="en-GB" b="1" dirty="0"/>
              <a:t>Acute GU with perforation</a:t>
            </a:r>
          </a:p>
          <a:p>
            <a:r>
              <a:rPr lang="en-GB" b="1" dirty="0"/>
              <a:t>Acute GU with obstruction</a:t>
            </a:r>
          </a:p>
          <a:p>
            <a:r>
              <a:rPr lang="en-GB" b="1" dirty="0"/>
              <a:t>Acute haemorrhagic enterocolitis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73A9FC-CA75-4A60-A2A0-475CCD681734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5105400" y="4367862"/>
            <a:ext cx="1657707" cy="244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C25A61-8675-47F3-9B77-1FDEA5FB07C1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3641014" y="4590403"/>
            <a:ext cx="3122093" cy="22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BBD9E6A-208B-4363-A4A7-0E11B8AF615D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3454241" y="4612409"/>
            <a:ext cx="3308866" cy="235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CCA4FC-B655-484B-B1F5-7A5547A5D10A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3454241" y="4612409"/>
            <a:ext cx="3308866" cy="473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F7DE75-31BF-4570-9D68-3C765966DFE5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4124325" y="4612409"/>
            <a:ext cx="2638782" cy="750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2E85EB-1DC1-42EB-A8EB-881FD940A433}"/>
              </a:ext>
            </a:extLst>
          </p:cNvPr>
          <p:cNvCxnSpPr>
            <a:cxnSpLocks/>
          </p:cNvCxnSpPr>
          <p:nvPr/>
        </p:nvCxnSpPr>
        <p:spPr>
          <a:xfrm>
            <a:off x="8952411" y="4590403"/>
            <a:ext cx="877521" cy="0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B7A4939-D048-426D-AD75-BD5F17E9F5AD}"/>
              </a:ext>
            </a:extLst>
          </p:cNvPr>
          <p:cNvSpPr/>
          <p:nvPr/>
        </p:nvSpPr>
        <p:spPr>
          <a:xfrm>
            <a:off x="9895174" y="4367862"/>
            <a:ext cx="1800437" cy="403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Metoclopramide</a:t>
            </a:r>
          </a:p>
        </p:txBody>
      </p:sp>
      <p:sp>
        <p:nvSpPr>
          <p:cNvPr id="34" name="Thought Bubble: Cloud 33">
            <a:extLst>
              <a:ext uri="{FF2B5EF4-FFF2-40B4-BE49-F238E27FC236}">
                <a16:creationId xmlns:a16="http://schemas.microsoft.com/office/drawing/2014/main" id="{A09C6B7F-C713-48AB-81D5-CC12EBCCD038}"/>
              </a:ext>
            </a:extLst>
          </p:cNvPr>
          <p:cNvSpPr/>
          <p:nvPr/>
        </p:nvSpPr>
        <p:spPr>
          <a:xfrm>
            <a:off x="9604693" y="3181356"/>
            <a:ext cx="2502191" cy="98603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Detect at level of upper  GI haemorrhage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A174A9F-4605-4E0D-BF48-CEC9514A0F0B}"/>
              </a:ext>
            </a:extLst>
          </p:cNvPr>
          <p:cNvSpPr/>
          <p:nvPr/>
        </p:nvSpPr>
        <p:spPr>
          <a:xfrm>
            <a:off x="6488959" y="5133092"/>
            <a:ext cx="2819766" cy="8271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Grouper for all related terminology codes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424A1-ECCF-4E7D-AD2D-CD971A34C0B3}"/>
              </a:ext>
            </a:extLst>
          </p:cNvPr>
          <p:cNvSpPr/>
          <p:nvPr/>
        </p:nvSpPr>
        <p:spPr>
          <a:xfrm rot="16200000">
            <a:off x="-699675" y="4531339"/>
            <a:ext cx="2354578" cy="576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SNOMED codes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8DCD59E-12F6-4397-88A9-9828009C2357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5200829" y="4186424"/>
            <a:ext cx="1562278" cy="425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0634320-3A41-46C4-A4EC-2C89B2657E78}"/>
              </a:ext>
            </a:extLst>
          </p:cNvPr>
          <p:cNvCxnSpPr>
            <a:cxnSpLocks/>
          </p:cNvCxnSpPr>
          <p:nvPr/>
        </p:nvCxnSpPr>
        <p:spPr>
          <a:xfrm>
            <a:off x="3641014" y="3722362"/>
            <a:ext cx="3122093" cy="890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68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43"/>
    </mc:Choice>
    <mc:Fallback xmlns="">
      <p:transition spd="slow" advTm="6644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B6676-F53F-4953-B297-179E5A04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295"/>
            <a:ext cx="10515600" cy="1022355"/>
          </a:xfrm>
        </p:spPr>
        <p:txBody>
          <a:bodyPr/>
          <a:lstStyle/>
          <a:p>
            <a:pPr algn="ctr"/>
            <a:r>
              <a:rPr lang="en-GB" b="1" dirty="0"/>
              <a:t>Different Granularities of Disease Grouping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FE117-71C0-482B-84C7-538B2F9D4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55" y="1419498"/>
            <a:ext cx="11625940" cy="5268584"/>
          </a:xfrm>
        </p:spPr>
        <p:txBody>
          <a:bodyPr/>
          <a:lstStyle/>
          <a:p>
            <a:r>
              <a:rPr lang="en-GB" dirty="0"/>
              <a:t>Different uses of medical conditions require different granularities for alerting</a:t>
            </a:r>
          </a:p>
          <a:p>
            <a:r>
              <a:rPr lang="en-GB" dirty="0"/>
              <a:t>Metoclopramide is contraindicated in </a:t>
            </a:r>
            <a:r>
              <a:rPr lang="en-GB" b="1" dirty="0"/>
              <a:t>GI haemorrhage</a:t>
            </a:r>
            <a:endParaRPr lang="en-GB" dirty="0"/>
          </a:p>
          <a:p>
            <a:r>
              <a:rPr lang="en-GB" dirty="0"/>
              <a:t>Such disorders include: Haemorrhagic colitis, rectal bleed, upper GI haemorrhage</a:t>
            </a:r>
          </a:p>
          <a:p>
            <a:r>
              <a:rPr lang="en-GB" dirty="0"/>
              <a:t>These more granular groupings may be required for alerts on particular drugs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78FC5AB-3B3B-412F-96CF-35F436FFA695}"/>
              </a:ext>
            </a:extLst>
          </p:cNvPr>
          <p:cNvSpPr/>
          <p:nvPr/>
        </p:nvSpPr>
        <p:spPr>
          <a:xfrm>
            <a:off x="5872432" y="4498646"/>
            <a:ext cx="2732630" cy="621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GI haemorrhage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AA8CE2-36A6-4EFB-8664-1F38EDCA8CCE}"/>
              </a:ext>
            </a:extLst>
          </p:cNvPr>
          <p:cNvCxnSpPr>
            <a:cxnSpLocks/>
          </p:cNvCxnSpPr>
          <p:nvPr/>
        </p:nvCxnSpPr>
        <p:spPr>
          <a:xfrm flipH="1">
            <a:off x="4083521" y="5306468"/>
            <a:ext cx="428158" cy="4898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1D8BA6-6A76-4D45-AF11-CDA9F1C6E400}"/>
              </a:ext>
            </a:extLst>
          </p:cNvPr>
          <p:cNvCxnSpPr>
            <a:cxnSpLocks/>
          </p:cNvCxnSpPr>
          <p:nvPr/>
        </p:nvCxnSpPr>
        <p:spPr>
          <a:xfrm>
            <a:off x="4984434" y="5255368"/>
            <a:ext cx="0" cy="9204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4EAF05-CD1A-4F88-B8C8-298C1E02B591}"/>
              </a:ext>
            </a:extLst>
          </p:cNvPr>
          <p:cNvCxnSpPr>
            <a:cxnSpLocks/>
          </p:cNvCxnSpPr>
          <p:nvPr/>
        </p:nvCxnSpPr>
        <p:spPr>
          <a:xfrm>
            <a:off x="5236206" y="5255368"/>
            <a:ext cx="891682" cy="6301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51A3E13-8567-49E0-B294-DFF39A5CF795}"/>
              </a:ext>
            </a:extLst>
          </p:cNvPr>
          <p:cNvSpPr/>
          <p:nvPr/>
        </p:nvSpPr>
        <p:spPr>
          <a:xfrm>
            <a:off x="1506583" y="5573486"/>
            <a:ext cx="2802277" cy="808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Upper GI haemorrhage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A6EE7BC-780B-48F8-A701-563A7B559EF5}"/>
              </a:ext>
            </a:extLst>
          </p:cNvPr>
          <p:cNvSpPr/>
          <p:nvPr/>
        </p:nvSpPr>
        <p:spPr>
          <a:xfrm>
            <a:off x="4083521" y="6249938"/>
            <a:ext cx="1524520" cy="438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Rectal bleed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F88B629-4FB1-4235-9099-7A5C7B338A43}"/>
              </a:ext>
            </a:extLst>
          </p:cNvPr>
          <p:cNvSpPr/>
          <p:nvPr/>
        </p:nvSpPr>
        <p:spPr>
          <a:xfrm>
            <a:off x="5743712" y="5819756"/>
            <a:ext cx="2651351" cy="4959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Haemorrhagic colitis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C781D0-4022-4D1A-B7AF-F189466AE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564" y="3889418"/>
            <a:ext cx="1423258" cy="13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6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45"/>
    </mc:Choice>
    <mc:Fallback xmlns="">
      <p:transition spd="slow" advTm="4194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27234-2375-443F-95A8-101A8B178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65087"/>
            <a:ext cx="10515600" cy="820738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Multilex CDS Pathway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BDC73-D6FF-44E2-BFFE-EF0812B70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2811462"/>
            <a:ext cx="2209800" cy="166289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B7FDFAA-D2E8-4CDD-82FE-53CC4263F4C1}"/>
              </a:ext>
            </a:extLst>
          </p:cNvPr>
          <p:cNvCxnSpPr>
            <a:cxnSpLocks/>
          </p:cNvCxnSpPr>
          <p:nvPr/>
        </p:nvCxnSpPr>
        <p:spPr>
          <a:xfrm>
            <a:off x="1201694" y="3684351"/>
            <a:ext cx="1925615" cy="2726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5BD8AAD-A5E3-4C8E-9A0D-33D8EFE124EA}"/>
              </a:ext>
            </a:extLst>
          </p:cNvPr>
          <p:cNvSpPr/>
          <p:nvPr/>
        </p:nvSpPr>
        <p:spPr>
          <a:xfrm>
            <a:off x="298343" y="2280958"/>
            <a:ext cx="2949682" cy="4381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NAUSEA/VOMITING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91332E-B8D0-467C-A3D4-A1642E2AAA8D}"/>
              </a:ext>
            </a:extLst>
          </p:cNvPr>
          <p:cNvCxnSpPr>
            <a:cxnSpLocks/>
          </p:cNvCxnSpPr>
          <p:nvPr/>
        </p:nvCxnSpPr>
        <p:spPr>
          <a:xfrm>
            <a:off x="3248025" y="2500030"/>
            <a:ext cx="4457700" cy="0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F0558E-DB95-4364-913A-49C42689C5C3}"/>
              </a:ext>
            </a:extLst>
          </p:cNvPr>
          <p:cNvSpPr txBox="1"/>
          <p:nvPr/>
        </p:nvSpPr>
        <p:spPr>
          <a:xfrm>
            <a:off x="0" y="6462229"/>
            <a:ext cx="565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PMR: 17709002 | Bleeding oesophageal varices (disorder)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C8DBA8-3611-46FB-83FC-BE02F850960E}"/>
              </a:ext>
            </a:extLst>
          </p:cNvPr>
          <p:cNvCxnSpPr>
            <a:cxnSpLocks/>
          </p:cNvCxnSpPr>
          <p:nvPr/>
        </p:nvCxnSpPr>
        <p:spPr>
          <a:xfrm flipH="1">
            <a:off x="7423316" y="3087244"/>
            <a:ext cx="1430172" cy="5228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57863A69-53FB-4B28-A538-8666AFC3CB16}"/>
              </a:ext>
            </a:extLst>
          </p:cNvPr>
          <p:cNvSpPr/>
          <p:nvPr/>
        </p:nvSpPr>
        <p:spPr>
          <a:xfrm rot="1594639">
            <a:off x="8152544" y="5058114"/>
            <a:ext cx="2249426" cy="7158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xplosion: 8 Points 23">
            <a:extLst>
              <a:ext uri="{FF2B5EF4-FFF2-40B4-BE49-F238E27FC236}">
                <a16:creationId xmlns:a16="http://schemas.microsoft.com/office/drawing/2014/main" id="{3B63D3E2-5935-4210-AD9A-EF63A053D1CB}"/>
              </a:ext>
            </a:extLst>
          </p:cNvPr>
          <p:cNvSpPr/>
          <p:nvPr/>
        </p:nvSpPr>
        <p:spPr>
          <a:xfrm>
            <a:off x="10282237" y="5394727"/>
            <a:ext cx="1933575" cy="1337865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MLX ALERT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12137A-8518-48F6-8D79-6092E23A6CCC}"/>
              </a:ext>
            </a:extLst>
          </p:cNvPr>
          <p:cNvSpPr txBox="1"/>
          <p:nvPr/>
        </p:nvSpPr>
        <p:spPr>
          <a:xfrm>
            <a:off x="978454" y="1943027"/>
            <a:ext cx="1972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PMR:  282825002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085190B-9914-4506-A9F8-06C326E18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244" y="1469776"/>
            <a:ext cx="785984" cy="94650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DEFDD06-7C21-420D-8482-F1AF5A027C4D}"/>
              </a:ext>
            </a:extLst>
          </p:cNvPr>
          <p:cNvSpPr txBox="1"/>
          <p:nvPr/>
        </p:nvSpPr>
        <p:spPr>
          <a:xfrm>
            <a:off x="8347573" y="3425535"/>
            <a:ext cx="330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* SNOMED codes are linked to these internal grouper items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CBE3793-F253-452B-B93B-B97D2F441BBF}"/>
              </a:ext>
            </a:extLst>
          </p:cNvPr>
          <p:cNvSpPr/>
          <p:nvPr/>
        </p:nvSpPr>
        <p:spPr>
          <a:xfrm>
            <a:off x="5792236" y="3168490"/>
            <a:ext cx="2371481" cy="6217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GI haemorrhage*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DFD7B15-3B89-4537-A1D2-1C02C1B53242}"/>
              </a:ext>
            </a:extLst>
          </p:cNvPr>
          <p:cNvCxnSpPr>
            <a:cxnSpLocks/>
          </p:cNvCxnSpPr>
          <p:nvPr/>
        </p:nvCxnSpPr>
        <p:spPr>
          <a:xfrm flipH="1">
            <a:off x="3945940" y="3862691"/>
            <a:ext cx="703239" cy="59218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C679313-BCEF-445F-885C-4254CA937208}"/>
              </a:ext>
            </a:extLst>
          </p:cNvPr>
          <p:cNvCxnSpPr>
            <a:cxnSpLocks/>
          </p:cNvCxnSpPr>
          <p:nvPr/>
        </p:nvCxnSpPr>
        <p:spPr>
          <a:xfrm>
            <a:off x="4846853" y="3913969"/>
            <a:ext cx="0" cy="9204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6EFE899-C351-479F-ADDB-678803B016E2}"/>
              </a:ext>
            </a:extLst>
          </p:cNvPr>
          <p:cNvCxnSpPr>
            <a:cxnSpLocks/>
          </p:cNvCxnSpPr>
          <p:nvPr/>
        </p:nvCxnSpPr>
        <p:spPr>
          <a:xfrm>
            <a:off x="5098625" y="3913969"/>
            <a:ext cx="891682" cy="6301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4DF8413B-0433-48E3-9113-B541708A8A2B}"/>
              </a:ext>
            </a:extLst>
          </p:cNvPr>
          <p:cNvSpPr/>
          <p:nvPr/>
        </p:nvSpPr>
        <p:spPr>
          <a:xfrm>
            <a:off x="2579678" y="4461795"/>
            <a:ext cx="1999373" cy="808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Upper GI haemorrhage*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C1A2932-2666-4685-8789-A6FA03EBBF83}"/>
              </a:ext>
            </a:extLst>
          </p:cNvPr>
          <p:cNvSpPr/>
          <p:nvPr/>
        </p:nvSpPr>
        <p:spPr>
          <a:xfrm>
            <a:off x="4567446" y="4895582"/>
            <a:ext cx="1620786" cy="438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Rectal bleed*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918FE38-8182-471F-80F2-6A413DE805D9}"/>
              </a:ext>
            </a:extLst>
          </p:cNvPr>
          <p:cNvSpPr/>
          <p:nvPr/>
        </p:nvSpPr>
        <p:spPr>
          <a:xfrm>
            <a:off x="5886001" y="4478357"/>
            <a:ext cx="2371481" cy="4959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Haemorrhagic colitis*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15DC9BD-7BA7-4F24-812A-C3A7FBBF4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195" y="2548019"/>
            <a:ext cx="870046" cy="13146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E737270-92FB-4BDD-913D-370E877D6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2701" y="5394727"/>
            <a:ext cx="1406478" cy="112745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DD09739-42AC-4742-AD1A-F248679915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0861" y="1764383"/>
            <a:ext cx="2686325" cy="12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0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836"/>
    </mc:Choice>
    <mc:Fallback xmlns="">
      <p:transition spd="slow" advTm="8883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26657-8BD2-4A36-BB05-F0584F5C5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56" y="88900"/>
            <a:ext cx="11118669" cy="949325"/>
          </a:xfrm>
        </p:spPr>
        <p:txBody>
          <a:bodyPr/>
          <a:lstStyle/>
          <a:p>
            <a:pPr algn="ctr"/>
            <a:r>
              <a:rPr lang="en-GB" b="1" dirty="0"/>
              <a:t>Multilex Data Items holding Disease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B83FE-0394-40B8-B568-FB049109B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665" y="1367246"/>
            <a:ext cx="10515600" cy="5268684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SNOMED codes are linked hierarchically to disease groupers e.g. </a:t>
            </a:r>
          </a:p>
          <a:p>
            <a:pPr marL="0" indent="0">
              <a:buNone/>
            </a:pPr>
            <a:r>
              <a:rPr lang="en-GB" b="1" dirty="0"/>
              <a:t>Grouper: Upper gastrointestinal haemorrhage </a:t>
            </a:r>
            <a:r>
              <a:rPr lang="en-GB" dirty="0"/>
              <a:t>holds all SNOMED concepts under the SNOMED hierarchy: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>
                <a:solidFill>
                  <a:srgbClr val="FF0000"/>
                </a:solidFill>
              </a:rPr>
              <a:t>&lt;&lt; 37372002 | Upper gastrointestinal haemorrhage (disorder)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Groupers linked manually to concepts from other SNOMED hierarchies e.g. procedures/situations, or individual concepts excluded  e.g. </a:t>
            </a:r>
            <a:r>
              <a:rPr lang="en-GB" b="1" dirty="0"/>
              <a:t>Head injury (grouper) </a:t>
            </a:r>
            <a:r>
              <a:rPr lang="en-GB" dirty="0"/>
              <a:t>can be linked to: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</a:rPr>
              <a:t>&lt;&lt; </a:t>
            </a:r>
            <a:r>
              <a:rPr lang="en-GB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82271004 | Injury of head (disorder) |</a:t>
            </a:r>
          </a:p>
          <a:p>
            <a:pPr marL="457200" lvl="1" indent="0">
              <a:buNone/>
            </a:pP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</a:rPr>
              <a:t>     EXCEPT (e.g.) 283325003 | Insect bite of ear region (disorder) |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</a:t>
            </a:r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</a:rPr>
              <a:t>UNION 400976006 |Head injury advice given (situation)|</a:t>
            </a:r>
          </a:p>
          <a:p>
            <a:pPr marL="0" indent="0">
              <a:buNone/>
            </a:pPr>
            <a:endParaRPr lang="en-GB" i="0" dirty="0">
              <a:solidFill>
                <a:srgbClr val="003300"/>
              </a:solidFill>
              <a:effectLst/>
            </a:endParaRPr>
          </a:p>
          <a:p>
            <a:r>
              <a:rPr lang="en-GB" i="0" dirty="0">
                <a:solidFill>
                  <a:srgbClr val="003300"/>
                </a:solidFill>
                <a:effectLst/>
              </a:rPr>
              <a:t>Currently a manual process using parent-child SNOMED relationships; we hope to refine process using more SNOMED functionality e.g. SNOMED Query Language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8952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511"/>
    </mc:Choice>
    <mc:Fallback xmlns="">
      <p:transition spd="slow" advTm="70511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</TotalTime>
  <Words>1140</Words>
  <Application>Microsoft Office PowerPoint</Application>
  <PresentationFormat>Widescreen</PresentationFormat>
  <Paragraphs>190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</vt:lpstr>
      <vt:lpstr>Calibri</vt:lpstr>
      <vt:lpstr>Calibri Light</vt:lpstr>
      <vt:lpstr>Wingdings</vt:lpstr>
      <vt:lpstr>Office Theme</vt:lpstr>
      <vt:lpstr>SNOMED within FDB Solutions</vt:lpstr>
      <vt:lpstr>Outline of Solutions</vt:lpstr>
      <vt:lpstr>Multilex</vt:lpstr>
      <vt:lpstr>Multilex Clinical Decision Support (CDS)</vt:lpstr>
      <vt:lpstr>Receiving SNOMED Codes (Multilex)</vt:lpstr>
      <vt:lpstr>Disease Information in Multilex</vt:lpstr>
      <vt:lpstr>Different Granularities of Disease Grouping</vt:lpstr>
      <vt:lpstr>Multilex CDS Pathway</vt:lpstr>
      <vt:lpstr>Multilex Data Items holding Disease Information</vt:lpstr>
      <vt:lpstr>Sensitivity Checking</vt:lpstr>
      <vt:lpstr>Sensitivity Checking (Ideal SNOMED-based)</vt:lpstr>
      <vt:lpstr>Issues with SNOMED-based Allergy-checking</vt:lpstr>
      <vt:lpstr>OptimiseRx</vt:lpstr>
      <vt:lpstr>AnalyseRx</vt:lpstr>
      <vt:lpstr>Receiving SNOMED Codes</vt:lpstr>
      <vt:lpstr>OptimiseRx/AnalyseRx</vt:lpstr>
      <vt:lpstr>AnalyseRx: Intensify antihypertensive treatment in diabetics with high BP </vt:lpstr>
      <vt:lpstr>Use of SNOMED Concepts</vt:lpstr>
      <vt:lpstr>Future Ideas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within FDB Applications</dc:title>
  <dc:creator>Parnandi, Aditya</dc:creator>
  <cp:lastModifiedBy>Parnandi, Aditya</cp:lastModifiedBy>
  <cp:revision>13</cp:revision>
  <dcterms:created xsi:type="dcterms:W3CDTF">2022-02-22T12:21:15Z</dcterms:created>
  <dcterms:modified xsi:type="dcterms:W3CDTF">2022-04-13T19:03:05Z</dcterms:modified>
</cp:coreProperties>
</file>