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22"/>
  </p:notesMasterIdLst>
  <p:sldIdLst>
    <p:sldId id="261" r:id="rId6"/>
    <p:sldId id="263" r:id="rId7"/>
    <p:sldId id="271" r:id="rId8"/>
    <p:sldId id="264" r:id="rId9"/>
    <p:sldId id="265" r:id="rId10"/>
    <p:sldId id="259" r:id="rId11"/>
    <p:sldId id="266" r:id="rId12"/>
    <p:sldId id="267" r:id="rId13"/>
    <p:sldId id="268" r:id="rId14"/>
    <p:sldId id="260" r:id="rId15"/>
    <p:sldId id="269" r:id="rId16"/>
    <p:sldId id="270" r:id="rId17"/>
    <p:sldId id="272" r:id="rId18"/>
    <p:sldId id="273" r:id="rId19"/>
    <p:sldId id="262" r:id="rId20"/>
    <p:sldId id="258" r:id="rId21"/>
  </p:sldIdLst>
  <p:sldSz cx="24382413" cy="13716000"/>
  <p:notesSz cx="6858000" cy="9144000"/>
  <p:defaultTextStyle>
    <a:defPPr>
      <a:defRPr lang="nb-NO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FFFFFF"/>
    <a:srgbClr val="0169E8"/>
    <a:srgbClr val="C1C1C1"/>
    <a:srgbClr val="B2B2B2"/>
    <a:srgbClr val="89898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034D91-BC2E-42C7-8A86-6E724C65292B}" v="36" vWet="40" dt="2022-03-02T13:51:59.050"/>
    <p1510:client id="{DDD355CE-D2A0-4941-93C4-A103D306DAC4}" v="29" dt="2022-03-02T18:29:02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0" y="220"/>
      </p:cViewPr>
      <p:guideLst>
        <p:guide orient="horz" pos="4320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ha Schei Hynne" userId="445c73a3-ccfd-4b02-8b3a-f299584263d0" providerId="ADAL" clId="{2A034D91-BC2E-42C7-8A86-6E724C65292B}"/>
    <pc:docChg chg="modSld">
      <pc:chgData name="Martha Schei Hynne" userId="445c73a3-ccfd-4b02-8b3a-f299584263d0" providerId="ADAL" clId="{2A034D91-BC2E-42C7-8A86-6E724C65292B}" dt="2022-03-02T13:26:53.876" v="35" actId="20577"/>
      <pc:docMkLst>
        <pc:docMk/>
      </pc:docMkLst>
      <pc:sldChg chg="modSp mod">
        <pc:chgData name="Martha Schei Hynne" userId="445c73a3-ccfd-4b02-8b3a-f299584263d0" providerId="ADAL" clId="{2A034D91-BC2E-42C7-8A86-6E724C65292B}" dt="2022-03-02T13:26:53.876" v="35" actId="20577"/>
        <pc:sldMkLst>
          <pc:docMk/>
          <pc:sldMk cId="3034824788" sldId="260"/>
        </pc:sldMkLst>
        <pc:spChg chg="mod">
          <ac:chgData name="Martha Schei Hynne" userId="445c73a3-ccfd-4b02-8b3a-f299584263d0" providerId="ADAL" clId="{2A034D91-BC2E-42C7-8A86-6E724C65292B}" dt="2022-03-02T13:26:53.876" v="35" actId="20577"/>
          <ac:spMkLst>
            <pc:docMk/>
            <pc:sldMk cId="3034824788" sldId="260"/>
            <ac:spMk id="23" creationId="{F3335BF0-1380-4C33-A3F3-23CAD574D7F4}"/>
          </ac:spMkLst>
        </pc:spChg>
      </pc:sldChg>
      <pc:sldChg chg="modSp mod">
        <pc:chgData name="Martha Schei Hynne" userId="445c73a3-ccfd-4b02-8b3a-f299584263d0" providerId="ADAL" clId="{2A034D91-BC2E-42C7-8A86-6E724C65292B}" dt="2022-03-02T13:15:10.440" v="16" actId="20577"/>
        <pc:sldMkLst>
          <pc:docMk/>
          <pc:sldMk cId="494614912" sldId="264"/>
        </pc:sldMkLst>
        <pc:spChg chg="mod">
          <ac:chgData name="Martha Schei Hynne" userId="445c73a3-ccfd-4b02-8b3a-f299584263d0" providerId="ADAL" clId="{2A034D91-BC2E-42C7-8A86-6E724C65292B}" dt="2022-03-02T13:15:10.440" v="16" actId="20577"/>
          <ac:spMkLst>
            <pc:docMk/>
            <pc:sldMk cId="494614912" sldId="264"/>
            <ac:spMk id="3" creationId="{EFCF04F3-1015-4247-BCD0-204405BE37B5}"/>
          </ac:spMkLst>
        </pc:spChg>
      </pc:sldChg>
      <pc:sldChg chg="modSp mod">
        <pc:chgData name="Martha Schei Hynne" userId="445c73a3-ccfd-4b02-8b3a-f299584263d0" providerId="ADAL" clId="{2A034D91-BC2E-42C7-8A86-6E724C65292B}" dt="2022-03-02T13:17:45.605" v="17" actId="1036"/>
        <pc:sldMkLst>
          <pc:docMk/>
          <pc:sldMk cId="3093632440" sldId="265"/>
        </pc:sldMkLst>
        <pc:spChg chg="mod">
          <ac:chgData name="Martha Schei Hynne" userId="445c73a3-ccfd-4b02-8b3a-f299584263d0" providerId="ADAL" clId="{2A034D91-BC2E-42C7-8A86-6E724C65292B}" dt="2022-03-02T13:17:45.605" v="17" actId="1036"/>
          <ac:spMkLst>
            <pc:docMk/>
            <pc:sldMk cId="3093632440" sldId="265"/>
            <ac:spMk id="6" creationId="{4A741EAF-7C9A-412C-A89B-6C2DB6B32442}"/>
          </ac:spMkLst>
        </pc:spChg>
        <pc:cxnChg chg="mod">
          <ac:chgData name="Martha Schei Hynne" userId="445c73a3-ccfd-4b02-8b3a-f299584263d0" providerId="ADAL" clId="{2A034D91-BC2E-42C7-8A86-6E724C65292B}" dt="2022-03-02T13:17:45.605" v="17" actId="1036"/>
          <ac:cxnSpMkLst>
            <pc:docMk/>
            <pc:sldMk cId="3093632440" sldId="265"/>
            <ac:cxnSpMk id="12" creationId="{F8A7050F-E463-434C-81FA-CC8E4CA35E86}"/>
          </ac:cxnSpMkLst>
        </pc:cxnChg>
        <pc:cxnChg chg="mod">
          <ac:chgData name="Martha Schei Hynne" userId="445c73a3-ccfd-4b02-8b3a-f299584263d0" providerId="ADAL" clId="{2A034D91-BC2E-42C7-8A86-6E724C65292B}" dt="2022-03-02T13:17:45.605" v="17" actId="1036"/>
          <ac:cxnSpMkLst>
            <pc:docMk/>
            <pc:sldMk cId="3093632440" sldId="265"/>
            <ac:cxnSpMk id="14" creationId="{449DA4EE-F8F5-4F64-89B6-998EB552DA1C}"/>
          </ac:cxnSpMkLst>
        </pc:cxnChg>
        <pc:cxnChg chg="mod">
          <ac:chgData name="Martha Schei Hynne" userId="445c73a3-ccfd-4b02-8b3a-f299584263d0" providerId="ADAL" clId="{2A034D91-BC2E-42C7-8A86-6E724C65292B}" dt="2022-03-02T13:17:45.605" v="17" actId="1036"/>
          <ac:cxnSpMkLst>
            <pc:docMk/>
            <pc:sldMk cId="3093632440" sldId="265"/>
            <ac:cxnSpMk id="16" creationId="{BE9D36F6-D77C-4A5F-8A8B-152A2D92FB4A}"/>
          </ac:cxnSpMkLst>
        </pc:cxnChg>
        <pc:cxnChg chg="mod">
          <ac:chgData name="Martha Schei Hynne" userId="445c73a3-ccfd-4b02-8b3a-f299584263d0" providerId="ADAL" clId="{2A034D91-BC2E-42C7-8A86-6E724C65292B}" dt="2022-03-02T13:17:45.605" v="17" actId="1036"/>
          <ac:cxnSpMkLst>
            <pc:docMk/>
            <pc:sldMk cId="3093632440" sldId="265"/>
            <ac:cxnSpMk id="18" creationId="{B7BC2288-B4B0-4E18-A3D6-EEEE210C1E97}"/>
          </ac:cxnSpMkLst>
        </pc:cxnChg>
      </pc:sldChg>
    </pc:docChg>
  </pc:docChgLst>
  <pc:docChgLst>
    <pc:chgData name="Jørn Andre Jørgensen" userId="e4fdcfba-dc61-45e0-bac4-be78688f48d2" providerId="ADAL" clId="{DDD355CE-D2A0-4941-93C4-A103D306DAC4}"/>
    <pc:docChg chg="addSld modSld">
      <pc:chgData name="Jørn Andre Jørgensen" userId="e4fdcfba-dc61-45e0-bac4-be78688f48d2" providerId="ADAL" clId="{DDD355CE-D2A0-4941-93C4-A103D306DAC4}" dt="2022-03-03T12:55:07.193" v="377" actId="20577"/>
      <pc:docMkLst>
        <pc:docMk/>
      </pc:docMkLst>
      <pc:sldChg chg="modSp mod">
        <pc:chgData name="Jørn Andre Jørgensen" userId="e4fdcfba-dc61-45e0-bac4-be78688f48d2" providerId="ADAL" clId="{DDD355CE-D2A0-4941-93C4-A103D306DAC4}" dt="2022-03-03T12:55:07.193" v="377" actId="20577"/>
        <pc:sldMkLst>
          <pc:docMk/>
          <pc:sldMk cId="3945097477" sldId="262"/>
        </pc:sldMkLst>
        <pc:spChg chg="mod">
          <ac:chgData name="Jørn Andre Jørgensen" userId="e4fdcfba-dc61-45e0-bac4-be78688f48d2" providerId="ADAL" clId="{DDD355CE-D2A0-4941-93C4-A103D306DAC4}" dt="2022-03-03T12:55:07.193" v="377" actId="20577"/>
          <ac:spMkLst>
            <pc:docMk/>
            <pc:sldMk cId="3945097477" sldId="262"/>
            <ac:spMk id="2" creationId="{00000000-0000-0000-0000-000000000000}"/>
          </ac:spMkLst>
        </pc:spChg>
      </pc:sldChg>
      <pc:sldChg chg="addSp modSp mod">
        <pc:chgData name="Jørn Andre Jørgensen" userId="e4fdcfba-dc61-45e0-bac4-be78688f48d2" providerId="ADAL" clId="{DDD355CE-D2A0-4941-93C4-A103D306DAC4}" dt="2022-03-02T18:29:08.459" v="169" actId="14100"/>
        <pc:sldMkLst>
          <pc:docMk/>
          <pc:sldMk cId="3093632440" sldId="265"/>
        </pc:sldMkLst>
        <pc:spChg chg="mod">
          <ac:chgData name="Jørn Andre Jørgensen" userId="e4fdcfba-dc61-45e0-bac4-be78688f48d2" providerId="ADAL" clId="{DDD355CE-D2A0-4941-93C4-A103D306DAC4}" dt="2022-03-02T18:28:34.913" v="156" actId="1076"/>
          <ac:spMkLst>
            <pc:docMk/>
            <pc:sldMk cId="3093632440" sldId="265"/>
            <ac:spMk id="6" creationId="{4A741EAF-7C9A-412C-A89B-6C2DB6B32442}"/>
          </ac:spMkLst>
        </pc:spChg>
        <pc:spChg chg="mod">
          <ac:chgData name="Jørn Andre Jørgensen" userId="e4fdcfba-dc61-45e0-bac4-be78688f48d2" providerId="ADAL" clId="{DDD355CE-D2A0-4941-93C4-A103D306DAC4}" dt="2022-03-02T18:28:34.913" v="156" actId="1076"/>
          <ac:spMkLst>
            <pc:docMk/>
            <pc:sldMk cId="3093632440" sldId="265"/>
            <ac:spMk id="7" creationId="{03591FD5-A486-4D94-A85D-DC2EF88BBA26}"/>
          </ac:spMkLst>
        </pc:spChg>
        <pc:spChg chg="add mod">
          <ac:chgData name="Jørn Andre Jørgensen" userId="e4fdcfba-dc61-45e0-bac4-be78688f48d2" providerId="ADAL" clId="{DDD355CE-D2A0-4941-93C4-A103D306DAC4}" dt="2022-03-02T18:28:57.018" v="166" actId="20577"/>
          <ac:spMkLst>
            <pc:docMk/>
            <pc:sldMk cId="3093632440" sldId="265"/>
            <ac:spMk id="114" creationId="{61C46EA1-1A69-4790-A2E1-9788F11FCC45}"/>
          </ac:spMkLst>
        </pc:spChg>
        <pc:cxnChg chg="mod">
          <ac:chgData name="Jørn Andre Jørgensen" userId="e4fdcfba-dc61-45e0-bac4-be78688f48d2" providerId="ADAL" clId="{DDD355CE-D2A0-4941-93C4-A103D306DAC4}" dt="2022-03-02T18:28:34.913" v="156" actId="1076"/>
          <ac:cxnSpMkLst>
            <pc:docMk/>
            <pc:sldMk cId="3093632440" sldId="265"/>
            <ac:cxnSpMk id="12" creationId="{F8A7050F-E463-434C-81FA-CC8E4CA35E86}"/>
          </ac:cxnSpMkLst>
        </pc:cxnChg>
        <pc:cxnChg chg="mod">
          <ac:chgData name="Jørn Andre Jørgensen" userId="e4fdcfba-dc61-45e0-bac4-be78688f48d2" providerId="ADAL" clId="{DDD355CE-D2A0-4941-93C4-A103D306DAC4}" dt="2022-03-02T18:28:34.913" v="156" actId="1076"/>
          <ac:cxnSpMkLst>
            <pc:docMk/>
            <pc:sldMk cId="3093632440" sldId="265"/>
            <ac:cxnSpMk id="14" creationId="{449DA4EE-F8F5-4F64-89B6-998EB552DA1C}"/>
          </ac:cxnSpMkLst>
        </pc:cxnChg>
        <pc:cxnChg chg="mod">
          <ac:chgData name="Jørn Andre Jørgensen" userId="e4fdcfba-dc61-45e0-bac4-be78688f48d2" providerId="ADAL" clId="{DDD355CE-D2A0-4941-93C4-A103D306DAC4}" dt="2022-03-02T18:28:34.913" v="156" actId="1076"/>
          <ac:cxnSpMkLst>
            <pc:docMk/>
            <pc:sldMk cId="3093632440" sldId="265"/>
            <ac:cxnSpMk id="16" creationId="{BE9D36F6-D77C-4A5F-8A8B-152A2D92FB4A}"/>
          </ac:cxnSpMkLst>
        </pc:cxnChg>
        <pc:cxnChg chg="mod">
          <ac:chgData name="Jørn Andre Jørgensen" userId="e4fdcfba-dc61-45e0-bac4-be78688f48d2" providerId="ADAL" clId="{DDD355CE-D2A0-4941-93C4-A103D306DAC4}" dt="2022-03-02T18:28:34.913" v="156" actId="1076"/>
          <ac:cxnSpMkLst>
            <pc:docMk/>
            <pc:sldMk cId="3093632440" sldId="265"/>
            <ac:cxnSpMk id="18" creationId="{B7BC2288-B4B0-4E18-A3D6-EEEE210C1E97}"/>
          </ac:cxnSpMkLst>
        </pc:cxnChg>
        <pc:cxnChg chg="add mod">
          <ac:chgData name="Jørn Andre Jørgensen" userId="e4fdcfba-dc61-45e0-bac4-be78688f48d2" providerId="ADAL" clId="{DDD355CE-D2A0-4941-93C4-A103D306DAC4}" dt="2022-03-02T18:29:08.459" v="169" actId="14100"/>
          <ac:cxnSpMkLst>
            <pc:docMk/>
            <pc:sldMk cId="3093632440" sldId="265"/>
            <ac:cxnSpMk id="115" creationId="{2B89CFD3-5B20-4A29-9F9B-F7BEEC8FD0A4}"/>
          </ac:cxnSpMkLst>
        </pc:cxnChg>
      </pc:sldChg>
      <pc:sldChg chg="modSp mod">
        <pc:chgData name="Jørn Andre Jørgensen" userId="e4fdcfba-dc61-45e0-bac4-be78688f48d2" providerId="ADAL" clId="{DDD355CE-D2A0-4941-93C4-A103D306DAC4}" dt="2022-03-02T20:31:11.663" v="367" actId="20577"/>
        <pc:sldMkLst>
          <pc:docMk/>
          <pc:sldMk cId="3046723888" sldId="267"/>
        </pc:sldMkLst>
        <pc:spChg chg="mod">
          <ac:chgData name="Jørn Andre Jørgensen" userId="e4fdcfba-dc61-45e0-bac4-be78688f48d2" providerId="ADAL" clId="{DDD355CE-D2A0-4941-93C4-A103D306DAC4}" dt="2022-03-02T20:31:11.663" v="367" actId="20577"/>
          <ac:spMkLst>
            <pc:docMk/>
            <pc:sldMk cId="3046723888" sldId="267"/>
            <ac:spMk id="3" creationId="{B8CCED39-77D8-4C1A-BFEA-2EB60884C500}"/>
          </ac:spMkLst>
        </pc:spChg>
      </pc:sldChg>
      <pc:sldChg chg="modSp new mod">
        <pc:chgData name="Jørn Andre Jørgensen" userId="e4fdcfba-dc61-45e0-bac4-be78688f48d2" providerId="ADAL" clId="{DDD355CE-D2A0-4941-93C4-A103D306DAC4}" dt="2022-03-02T18:32:22.515" v="245" actId="20577"/>
        <pc:sldMkLst>
          <pc:docMk/>
          <pc:sldMk cId="747980276" sldId="273"/>
        </pc:sldMkLst>
        <pc:spChg chg="mod">
          <ac:chgData name="Jørn Andre Jørgensen" userId="e4fdcfba-dc61-45e0-bac4-be78688f48d2" providerId="ADAL" clId="{DDD355CE-D2A0-4941-93C4-A103D306DAC4}" dt="2022-03-02T08:12:37.457" v="23" actId="20577"/>
          <ac:spMkLst>
            <pc:docMk/>
            <pc:sldMk cId="747980276" sldId="273"/>
            <ac:spMk id="2" creationId="{54C51007-2930-4652-B5EF-A6E3E568281B}"/>
          </ac:spMkLst>
        </pc:spChg>
        <pc:spChg chg="mod">
          <ac:chgData name="Jørn Andre Jørgensen" userId="e4fdcfba-dc61-45e0-bac4-be78688f48d2" providerId="ADAL" clId="{DDD355CE-D2A0-4941-93C4-A103D306DAC4}" dt="2022-03-02T18:32:22.515" v="245" actId="20577"/>
          <ac:spMkLst>
            <pc:docMk/>
            <pc:sldMk cId="747980276" sldId="273"/>
            <ac:spMk id="3" creationId="{E52324A8-E0CD-49E6-8F3C-96FE14ED74D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253DE-7D71-4444-B83E-23771FDD0C33}" type="datetimeFigureOut">
              <a:rPr lang="en-GB" smtClean="0"/>
              <a:t>01/03/2022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F1791-49DA-4A11-A71B-4DEDB48C9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dertsirkel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22092527" y="2376000"/>
            <a:ext cx="2289886" cy="89154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800225" y="5106372"/>
            <a:ext cx="17138142" cy="828676"/>
          </a:xfrm>
        </p:spPr>
        <p:txBody>
          <a:bodyPr anchor="b">
            <a:normAutofit/>
          </a:bodyPr>
          <a:lstStyle>
            <a:lvl1pPr algn="l">
              <a:defRPr sz="5700" b="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00225" y="6649441"/>
            <a:ext cx="11215401" cy="331152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000">
                <a:solidFill>
                  <a:schemeClr val="bg1"/>
                </a:solidFill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80" y="1440180"/>
            <a:ext cx="3154287" cy="216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79" y="1440180"/>
            <a:ext cx="3168000" cy="2168471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22092527" y="2376000"/>
            <a:ext cx="2289886" cy="89154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22092527" y="2376000"/>
            <a:ext cx="2289886" cy="89154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22092527" y="2376000"/>
            <a:ext cx="2289886" cy="89154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1440000"/>
            <a:ext cx="3168000" cy="2155830"/>
          </a:xfrm>
          <a:prstGeom prst="rect">
            <a:avLst/>
          </a:prstGeom>
        </p:spPr>
      </p:pic>
      <p:sp>
        <p:nvSpPr>
          <p:cNvPr id="14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1440000" y="1440000"/>
            <a:ext cx="3168000" cy="21672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22092527" y="2376000"/>
            <a:ext cx="2289600" cy="8917200"/>
          </a:xfrm>
          <a:blipFill>
            <a:blip r:embed="rId8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424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9804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43840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5D905D7-E0F6-4160-AE6F-67CD4EFBF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BA3CC88-E555-4743-B074-0D5C03611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EDF5EFE-C84D-4081-BF8F-9FDF02089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B3CC624-894E-4C41-A065-928A6BB1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2C99D5E-5058-4B50-A15C-05216400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5272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B9103C4-CDF9-498E-8973-A7D0C0D9D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41C618F-03C0-4B66-B2D0-0C5E9BC4E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6F48193-2A95-4198-AF49-7B7AA7612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2B39DBF-2FB8-478F-8956-2FB1A7B3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6BA69BB-AA24-4616-90C6-24FE0916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8051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5D45402-51E8-47D6-A7F0-AD0718B46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664AD67-F30B-4F26-B187-D55A9945E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51839EC-036E-4FD3-BF7B-117948FB2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79B4A3E-6278-419A-AD85-D24FA2EF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F3727F1-B89A-426C-B72F-005BA8CD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3059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1D3F9AD-6567-43B2-9FB0-FC0D4A3B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FA89F4C-EA58-4979-A3B2-CF99FE7B50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0563821F-44B9-491D-9752-A463546C0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A655FE8-9FE8-4406-BEF0-1A4E89D5E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A1F350F-2C1F-41DF-B88D-3FE8499B1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0C9D8A6-6003-4DF0-9BAA-403418CCC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9950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F2D03BD-7561-45C4-897C-2A55071C0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D9D5A85-3268-4F8F-BB95-0E021B17F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6643DF8-4287-463C-9C5D-016CA583A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20B8C05F-79B0-4E98-9F2A-49324D03B0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2973584E-BE8F-415C-A88E-439739916D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42C6F53-C695-45DA-8E29-AEA6086F3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13E6B2C0-3E3E-4203-8228-C6EA4E49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8F884081-AB2C-4C98-BF30-959E6233D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730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BEA9B74-4158-44B9-A182-C5723F558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2E72F243-AEB5-4F4B-904C-EBEB4ED55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093E67B-47EE-4D85-A703-9886A38AA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84393C63-4A65-4ED5-A58B-99AC2A61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7440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50D4822A-3B2A-49D3-8CC9-5247EF67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8DE50312-49FC-4880-899A-CCFE0B44A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DE22267-10C9-474A-86D7-E9F54E9D2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5287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5260449-0AA9-408E-B2CD-4284B9B53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52F47A4-0A1A-4716-A46D-AAC261DC5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5CDEAAD-DAB5-439E-A837-C5C8501DE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941A235-6B83-444A-A287-DFB8B5CF4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7FFFB6D-F203-4579-9B8B-0326CFBD6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235289A-E1C2-4F64-AC89-A4FA6DCD0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77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telsli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5454682" y="5106372"/>
            <a:ext cx="17138142" cy="828676"/>
          </a:xfrm>
        </p:spPr>
        <p:txBody>
          <a:bodyPr anchor="b">
            <a:normAutofit/>
          </a:bodyPr>
          <a:lstStyle>
            <a:lvl1pPr algn="r">
              <a:defRPr sz="57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legge inn en kapitteltittel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1377423" y="6649441"/>
            <a:ext cx="11215401" cy="3311524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4000">
                <a:solidFill>
                  <a:schemeClr val="bg1"/>
                </a:solidFill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pic>
        <p:nvPicPr>
          <p:cNvPr id="5" name="Sort_logo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80" y="1440180"/>
            <a:ext cx="3154287" cy="2160000"/>
          </a:xfrm>
          <a:prstGeom prst="rect">
            <a:avLst/>
          </a:prstGeom>
        </p:spPr>
      </p:pic>
      <p:pic>
        <p:nvPicPr>
          <p:cNvPr id="6" name="Hvit_logo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79" y="1440180"/>
            <a:ext cx="3168000" cy="2168471"/>
          </a:xfrm>
          <a:prstGeom prst="rect">
            <a:avLst/>
          </a:prstGeom>
        </p:spPr>
      </p:pic>
      <p:sp>
        <p:nvSpPr>
          <p:cNvPr id="7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1440000" y="1440000"/>
            <a:ext cx="3168000" cy="21672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pic>
        <p:nvPicPr>
          <p:cNvPr id="8" name="Blå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1440000"/>
            <a:ext cx="3168000" cy="21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13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2D74F78-2BAB-41F9-84C5-8333B0560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B13F90BF-60D2-452A-AC81-333B2E1C3F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833EBDA-8C0C-413C-BFDB-79E62D7F0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81CB1BD-04F0-4276-B106-F9F8F4A9F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0607C38-88FD-4D85-8640-C4211675D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9D958E4-8BB4-4A93-B177-7049BF47A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3102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C4A5631-A87B-43FD-AF9D-51E96B57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9DBB1198-6DFF-4B57-922C-5DA0960BC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2EC5129-8F4D-4F7F-88AA-DD6D6A530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832F1CA-E373-4963-8AED-F2A8CE91D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EEC3093-BC11-4871-BA43-AB262F77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9642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65214066-B0E7-40EB-BB7C-DCFD85C372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3F37D8D-1198-407C-AD74-BF6F24BC2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B2109AC-F99E-4F43-950D-A480DB195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8229271-AB76-4921-A85D-E1A7F63FE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C4677F9-6754-4B97-9AE2-936D31657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833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1255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/m under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440179" y="3816000"/>
            <a:ext cx="21566696" cy="8496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1407320" y="2559920"/>
            <a:ext cx="21599555" cy="742950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199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7"/>
          </p:nvPr>
        </p:nvSpPr>
        <p:spPr>
          <a:xfrm>
            <a:off x="1440177" y="3636000"/>
            <a:ext cx="10549318" cy="8658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2" name="Plassholder for innhold 5"/>
          <p:cNvSpPr>
            <a:spLocks noGrp="1"/>
          </p:cNvSpPr>
          <p:nvPr>
            <p:ph sz="quarter" idx="18"/>
          </p:nvPr>
        </p:nvSpPr>
        <p:spPr>
          <a:xfrm>
            <a:off x="12457557" y="3636000"/>
            <a:ext cx="10549318" cy="8658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1327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3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9"/>
          </p:nvPr>
        </p:nvSpPr>
        <p:spPr>
          <a:xfrm>
            <a:off x="1440180" y="3636000"/>
            <a:ext cx="7056882" cy="8658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4" name="Plassholder for innhold 4"/>
          <p:cNvSpPr>
            <a:spLocks noGrp="1"/>
          </p:cNvSpPr>
          <p:nvPr>
            <p:ph sz="quarter" idx="20"/>
          </p:nvPr>
        </p:nvSpPr>
        <p:spPr>
          <a:xfrm>
            <a:off x="8695087" y="3636000"/>
            <a:ext cx="7056882" cy="8658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4"/>
          <p:cNvSpPr>
            <a:spLocks noGrp="1"/>
          </p:cNvSpPr>
          <p:nvPr>
            <p:ph sz="quarter" idx="21"/>
          </p:nvPr>
        </p:nvSpPr>
        <p:spPr>
          <a:xfrm>
            <a:off x="15949994" y="3636000"/>
            <a:ext cx="7056882" cy="8658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61062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bred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3816477"/>
            <a:ext cx="24382413" cy="8479060"/>
          </a:xfrm>
          <a:solidFill>
            <a:schemeClr val="lt2"/>
          </a:solidFill>
        </p:spPr>
        <p:txBody>
          <a:bodyPr tIns="1800000" anchor="t" anchorCtr="1"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Sett inn bilde / graf / video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1407320" y="2667000"/>
            <a:ext cx="21599555" cy="742950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1360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innhold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24385848" cy="12832004"/>
          </a:xfrm>
          <a:solidFill>
            <a:schemeClr val="bg2"/>
          </a:solidFill>
        </p:spPr>
        <p:txBody>
          <a:bodyPr tIns="4320000" anchor="t" anchorCtr="1"/>
          <a:lstStyle>
            <a:lvl1pPr marL="0" indent="0">
              <a:buNone/>
              <a:defRPr baseline="0"/>
            </a:lvl1pPr>
          </a:lstStyle>
          <a:p>
            <a:pPr lvl="0"/>
            <a:r>
              <a:rPr lang="nb-NO" dirty="0"/>
              <a:t>Klikke for å sette inn bilde / graf / video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7756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439387" y="3633598"/>
            <a:ext cx="10549318" cy="1080135"/>
          </a:xfrm>
        </p:spPr>
        <p:txBody>
          <a:bodyPr anchor="t">
            <a:normAutofit/>
          </a:bodyPr>
          <a:lstStyle>
            <a:lvl1pPr marL="0" indent="0">
              <a:buNone/>
              <a:defRPr sz="44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12457557" y="3633598"/>
            <a:ext cx="10549318" cy="1080135"/>
          </a:xfrm>
        </p:spPr>
        <p:txBody>
          <a:bodyPr anchor="t">
            <a:normAutofit/>
          </a:bodyPr>
          <a:lstStyle>
            <a:lvl1pPr marL="0" indent="0">
              <a:buNone/>
              <a:defRPr sz="44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Tit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13"/>
          </p:nvPr>
        </p:nvSpPr>
        <p:spPr>
          <a:xfrm>
            <a:off x="1439387" y="4713732"/>
            <a:ext cx="10549318" cy="7580267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6"/>
          <p:cNvSpPr>
            <a:spLocks noGrp="1"/>
          </p:cNvSpPr>
          <p:nvPr>
            <p:ph sz="quarter" idx="14"/>
          </p:nvPr>
        </p:nvSpPr>
        <p:spPr>
          <a:xfrm>
            <a:off x="12457557" y="4713732"/>
            <a:ext cx="10549318" cy="7580267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846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440179" y="703095"/>
            <a:ext cx="21566696" cy="167362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440179" y="3636477"/>
            <a:ext cx="21566696" cy="86590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760720" y="13069633"/>
            <a:ext cx="1692332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2000">
                <a:solidFill>
                  <a:srgbClr val="C1C1C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9311351" y="13069633"/>
            <a:ext cx="10801350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2000">
                <a:solidFill>
                  <a:srgbClr val="C1C1C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21971000" y="13069633"/>
            <a:ext cx="1436097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2000">
                <a:solidFill>
                  <a:srgbClr val="C1C1C1"/>
                </a:solidFill>
              </a:defRPr>
            </a:lvl1pPr>
          </a:lstStyle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08" y="13094836"/>
            <a:ext cx="4054052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5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0" r:id="rId4"/>
    <p:sldLayoutId id="2147483652" r:id="rId5"/>
    <p:sldLayoutId id="2147483657" r:id="rId6"/>
    <p:sldLayoutId id="2147483659" r:id="rId7"/>
    <p:sldLayoutId id="2147483658" r:id="rId8"/>
    <p:sldLayoutId id="2147483653" r:id="rId9"/>
    <p:sldLayoutId id="2147483654" r:id="rId10"/>
    <p:sldLayoutId id="2147483655" r:id="rId11"/>
  </p:sldLayoutIdLst>
  <p:hf hdr="0" ftr="0" dt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540000" indent="-540000" algn="l" defTabSz="1828709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 2" panose="05020102010507070707" pitchFamily="18" charset="2"/>
        <a:buChar char=""/>
        <a:defRPr sz="4400" kern="1200">
          <a:solidFill>
            <a:srgbClr val="000000"/>
          </a:solidFill>
          <a:latin typeface="+mn-lt"/>
          <a:ea typeface="+mn-ea"/>
          <a:cs typeface="+mn-cs"/>
        </a:defRPr>
      </a:lvl1pPr>
      <a:lvl2pPr marL="972000" indent="-540000" algn="l" defTabSz="1828709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 2" panose="05020102010507070707" pitchFamily="18" charset="2"/>
        <a:buChar char=""/>
        <a:defRPr sz="4000" kern="1200">
          <a:solidFill>
            <a:srgbClr val="000000"/>
          </a:solidFill>
          <a:latin typeface="+mn-lt"/>
          <a:ea typeface="+mn-ea"/>
          <a:cs typeface="+mn-cs"/>
        </a:defRPr>
      </a:lvl2pPr>
      <a:lvl3pPr marL="1404000" indent="-540000" algn="l" defTabSz="1828709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 2" panose="05020102010507070707" pitchFamily="18" charset="2"/>
        <a:buChar char=""/>
        <a:defRPr sz="3600" kern="1200">
          <a:solidFill>
            <a:srgbClr val="000000"/>
          </a:solidFill>
          <a:latin typeface="+mn-lt"/>
          <a:ea typeface="+mn-ea"/>
          <a:cs typeface="+mn-cs"/>
        </a:defRPr>
      </a:lvl3pPr>
      <a:lvl4pPr marL="1836000" indent="-540000" algn="l" defTabSz="1828709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 2" panose="05020102010507070707" pitchFamily="18" charset="2"/>
        <a:buChar char=""/>
        <a:defRPr sz="3200" kern="1200">
          <a:solidFill>
            <a:srgbClr val="000000"/>
          </a:solidFill>
          <a:latin typeface="+mn-lt"/>
          <a:ea typeface="+mn-ea"/>
          <a:cs typeface="+mn-cs"/>
        </a:defRPr>
      </a:lvl4pPr>
      <a:lvl5pPr marL="2268000" indent="-540000" algn="l" defTabSz="1828709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 2" panose="05020102010507070707" pitchFamily="18" charset="2"/>
        <a:buChar char=""/>
        <a:defRPr sz="3200" kern="1200">
          <a:solidFill>
            <a:srgbClr val="000000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95527E78-1925-4945-AA96-38243343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D396020-5DA6-4E5F-B59B-5E55881CF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D3FE186-B56B-45B8-A5D6-79C558211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B473-2E55-4C5B-BCD7-EFD777013045}" type="datetimeFigureOut">
              <a:rPr lang="nb-NO" smtClean="0"/>
              <a:t>01.03.2022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B6DDD3F-C365-423E-B4D5-191B85A09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3B632F5-BF9A-40B0-808C-053A8A984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B938E-0FCD-478C-87FB-31304B79115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743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69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dertsirke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22092527" y="2376000"/>
            <a:ext cx="2289886" cy="89154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pic>
        <p:nvPicPr>
          <p:cNvPr id="14" name="Hvit_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79" y="1440180"/>
            <a:ext cx="3168000" cy="2168471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>
                <a:solidFill>
                  <a:srgbClr val="FFFFFF"/>
                </a:solidFill>
              </a:rPr>
              <a:t>The Norwegian </a:t>
            </a:r>
            <a:r>
              <a:rPr lang="nb-NO" dirty="0" err="1">
                <a:solidFill>
                  <a:srgbClr val="FFFFFF"/>
                </a:solidFill>
              </a:rPr>
              <a:t>Medicines</a:t>
            </a:r>
            <a:r>
              <a:rPr lang="nb-NO" dirty="0">
                <a:solidFill>
                  <a:srgbClr val="FFFFFF"/>
                </a:solidFill>
              </a:rPr>
              <a:t> Project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800225" y="6649441"/>
            <a:ext cx="14642350" cy="3311524"/>
          </a:xfrm>
        </p:spPr>
        <p:txBody>
          <a:bodyPr/>
          <a:lstStyle/>
          <a:p>
            <a:r>
              <a:rPr lang="nb-NO" dirty="0">
                <a:solidFill>
                  <a:srgbClr val="FFFFFF"/>
                </a:solidFill>
              </a:rPr>
              <a:t>DEUSG, </a:t>
            </a:r>
            <a:r>
              <a:rPr lang="nb-NO" dirty="0" err="1">
                <a:solidFill>
                  <a:srgbClr val="FFFFFF"/>
                </a:solidFill>
              </a:rPr>
              <a:t>Thursday</a:t>
            </a:r>
            <a:r>
              <a:rPr lang="nb-NO" dirty="0">
                <a:solidFill>
                  <a:srgbClr val="FFFFFF"/>
                </a:solidFill>
              </a:rPr>
              <a:t> </a:t>
            </a:r>
            <a:r>
              <a:rPr lang="nb-NO" dirty="0" err="1">
                <a:solidFill>
                  <a:srgbClr val="FFFFFF"/>
                </a:solidFill>
              </a:rPr>
              <a:t>March</a:t>
            </a:r>
            <a:r>
              <a:rPr lang="nb-NO" dirty="0">
                <a:solidFill>
                  <a:srgbClr val="FFFFFF"/>
                </a:solidFill>
              </a:rPr>
              <a:t> 3rd, 2022</a:t>
            </a:r>
          </a:p>
          <a:p>
            <a:endParaRPr lang="nb-NO" dirty="0">
              <a:solidFill>
                <a:srgbClr val="FFFFFF"/>
              </a:solidFill>
            </a:endParaRPr>
          </a:p>
          <a:p>
            <a:r>
              <a:rPr lang="nb-NO" dirty="0">
                <a:solidFill>
                  <a:srgbClr val="FFFFFF"/>
                </a:solidFill>
              </a:rPr>
              <a:t>Jørn Andre Jørgensen, Norwegian </a:t>
            </a:r>
            <a:r>
              <a:rPr lang="nb-NO" dirty="0" err="1">
                <a:solidFill>
                  <a:srgbClr val="FFFFFF"/>
                </a:solidFill>
              </a:rPr>
              <a:t>Directorate</a:t>
            </a:r>
            <a:r>
              <a:rPr lang="nb-NO" dirty="0">
                <a:solidFill>
                  <a:srgbClr val="FFFFFF"/>
                </a:solidFill>
              </a:rPr>
              <a:t> of E-</a:t>
            </a:r>
            <a:r>
              <a:rPr lang="nb-NO" dirty="0" err="1">
                <a:solidFill>
                  <a:srgbClr val="FFFFFF"/>
                </a:solidFill>
              </a:rPr>
              <a:t>health</a:t>
            </a:r>
            <a:endParaRPr lang="nb-NO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59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ktangel 22">
            <a:extLst>
              <a:ext uri="{FF2B5EF4-FFF2-40B4-BE49-F238E27FC236}">
                <a16:creationId xmlns:a16="http://schemas.microsoft.com/office/drawing/2014/main" id="{F3335BF0-1380-4C33-A3F3-23CAD574D7F4}"/>
              </a:ext>
            </a:extLst>
          </p:cNvPr>
          <p:cNvSpPr/>
          <p:nvPr/>
        </p:nvSpPr>
        <p:spPr>
          <a:xfrm>
            <a:off x="362380" y="2275393"/>
            <a:ext cx="11860504" cy="111532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nb-NO" sz="6400">
                <a:solidFill>
                  <a:prstClr val="black"/>
                </a:solidFill>
                <a:latin typeface="Calibri" panose="020F0502020204030204"/>
              </a:rPr>
              <a:t>VSO-tool</a:t>
            </a:r>
            <a:r>
              <a:rPr lang="nb-NO" sz="6400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nb-NO" sz="6400" err="1">
                <a:solidFill>
                  <a:prstClr val="black"/>
                </a:solidFill>
                <a:latin typeface="Calibri" panose="020F0502020204030204"/>
              </a:rPr>
              <a:t>NoMA</a:t>
            </a:r>
            <a:r>
              <a:rPr lang="nb-NO" sz="64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(I stor grad automatisk integrasjon)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0462E35-B886-4373-923A-5DB31BD5C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287331"/>
            <a:ext cx="21029831" cy="1664940"/>
          </a:xfrm>
        </p:spPr>
        <p:txBody>
          <a:bodyPr>
            <a:normAutofit/>
          </a:bodyPr>
          <a:lstStyle/>
          <a:p>
            <a:r>
              <a:rPr lang="nb-NO" dirty="0" err="1"/>
              <a:t>Establishing</a:t>
            </a:r>
            <a:r>
              <a:rPr lang="nb-NO" dirty="0"/>
              <a:t> Brand to </a:t>
            </a:r>
            <a:r>
              <a:rPr lang="nb-NO" dirty="0" err="1"/>
              <a:t>Clinical</a:t>
            </a:r>
            <a:r>
              <a:rPr lang="nb-NO" dirty="0"/>
              <a:t> </a:t>
            </a:r>
            <a:r>
              <a:rPr lang="nb-NO" dirty="0" err="1"/>
              <a:t>Drug</a:t>
            </a:r>
            <a:r>
              <a:rPr lang="nb-NO" dirty="0"/>
              <a:t> </a:t>
            </a:r>
            <a:r>
              <a:rPr lang="nb-NO" dirty="0" err="1"/>
              <a:t>map</a:t>
            </a:r>
            <a:endParaRPr lang="nb-NO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5A8C079F-9E87-4252-979A-79B7A196E7FE}"/>
              </a:ext>
            </a:extLst>
          </p:cNvPr>
          <p:cNvSpPr/>
          <p:nvPr/>
        </p:nvSpPr>
        <p:spPr>
          <a:xfrm>
            <a:off x="3375405" y="10497237"/>
            <a:ext cx="8152535" cy="25617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Mapping</a:t>
            </a:r>
            <a:endParaRPr lang="nb-NO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99E62632-DCBC-4B67-9C79-5577DC3C87BF}"/>
              </a:ext>
            </a:extLst>
          </p:cNvPr>
          <p:cNvSpPr/>
          <p:nvPr/>
        </p:nvSpPr>
        <p:spPr>
          <a:xfrm>
            <a:off x="816745" y="4303984"/>
            <a:ext cx="3370014" cy="18896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Brand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0A52D41C-54E5-45D9-9040-0815F9BD0646}"/>
              </a:ext>
            </a:extLst>
          </p:cNvPr>
          <p:cNvSpPr/>
          <p:nvPr/>
        </p:nvSpPr>
        <p:spPr>
          <a:xfrm>
            <a:off x="8042557" y="11290555"/>
            <a:ext cx="3163148" cy="157357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Snomed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CT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Clinical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endParaRPr lang="nb-NO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Magnetplate 6">
            <a:extLst>
              <a:ext uri="{FF2B5EF4-FFF2-40B4-BE49-F238E27FC236}">
                <a16:creationId xmlns:a16="http://schemas.microsoft.com/office/drawing/2014/main" id="{5907698D-EF31-4FDC-9A60-9BBC234FF39E}"/>
              </a:ext>
            </a:extLst>
          </p:cNvPr>
          <p:cNvSpPr/>
          <p:nvPr/>
        </p:nvSpPr>
        <p:spPr>
          <a:xfrm>
            <a:off x="12374250" y="4303984"/>
            <a:ext cx="4551384" cy="4891770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Snowstorm</a:t>
            </a:r>
            <a:endParaRPr lang="nb-NO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97EF6C7C-2EDC-435B-8DC2-C5A7E447E3C7}"/>
              </a:ext>
            </a:extLst>
          </p:cNvPr>
          <p:cNvSpPr/>
          <p:nvPr/>
        </p:nvSpPr>
        <p:spPr>
          <a:xfrm>
            <a:off x="4186759" y="4303985"/>
            <a:ext cx="3942568" cy="5591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Substance</a:t>
            </a:r>
            <a:endParaRPr lang="nb-NO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A2CA81C-59A8-4E3B-B9B4-330D805B62D6}"/>
              </a:ext>
            </a:extLst>
          </p:cNvPr>
          <p:cNvSpPr/>
          <p:nvPr/>
        </p:nvSpPr>
        <p:spPr>
          <a:xfrm>
            <a:off x="4186757" y="4962618"/>
            <a:ext cx="3942568" cy="5657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Pharm.dose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form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D7B49C5C-F640-4A4B-8F45-4BACB1686569}"/>
              </a:ext>
            </a:extLst>
          </p:cNvPr>
          <p:cNvSpPr/>
          <p:nvPr/>
        </p:nvSpPr>
        <p:spPr>
          <a:xfrm>
            <a:off x="4161590" y="5627869"/>
            <a:ext cx="3967737" cy="5657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Unit of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presentation</a:t>
            </a:r>
            <a:endParaRPr lang="nb-NO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Pil: venstre og høyre 10">
            <a:extLst>
              <a:ext uri="{FF2B5EF4-FFF2-40B4-BE49-F238E27FC236}">
                <a16:creationId xmlns:a16="http://schemas.microsoft.com/office/drawing/2014/main" id="{15A20AE3-D75C-428E-BC92-0B688A68DADE}"/>
              </a:ext>
            </a:extLst>
          </p:cNvPr>
          <p:cNvSpPr/>
          <p:nvPr/>
        </p:nvSpPr>
        <p:spPr>
          <a:xfrm>
            <a:off x="8280319" y="4303985"/>
            <a:ext cx="3942567" cy="559138"/>
          </a:xfrm>
          <a:prstGeom prst="leftRightArrow">
            <a:avLst>
              <a:gd name="adj1" fmla="val 74003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Look</a:t>
            </a:r>
            <a:r>
              <a:rPr lang="nb-NO" sz="2800" dirty="0">
                <a:solidFill>
                  <a:prstClr val="black"/>
                </a:solidFill>
                <a:latin typeface="Calibri" panose="020F0502020204030204"/>
              </a:rPr>
              <a:t>-up </a:t>
            </a:r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map</a:t>
            </a:r>
            <a:endParaRPr lang="nb-NO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Pil: venstre og høyre 11">
            <a:extLst>
              <a:ext uri="{FF2B5EF4-FFF2-40B4-BE49-F238E27FC236}">
                <a16:creationId xmlns:a16="http://schemas.microsoft.com/office/drawing/2014/main" id="{9898735A-1CEA-46F1-981C-1158FFE04090}"/>
              </a:ext>
            </a:extLst>
          </p:cNvPr>
          <p:cNvSpPr/>
          <p:nvPr/>
        </p:nvSpPr>
        <p:spPr>
          <a:xfrm>
            <a:off x="8280319" y="4962618"/>
            <a:ext cx="3942567" cy="559138"/>
          </a:xfrm>
          <a:prstGeom prst="leftRightArrow">
            <a:avLst>
              <a:gd name="adj1" fmla="val 74003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Look</a:t>
            </a:r>
            <a:r>
              <a:rPr lang="nb-NO" sz="2800" dirty="0">
                <a:solidFill>
                  <a:prstClr val="black"/>
                </a:solidFill>
                <a:latin typeface="Calibri" panose="020F0502020204030204"/>
              </a:rPr>
              <a:t>-up </a:t>
            </a:r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map</a:t>
            </a:r>
            <a:endParaRPr lang="nb-NO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Pil: venstre og høyre 12">
            <a:extLst>
              <a:ext uri="{FF2B5EF4-FFF2-40B4-BE49-F238E27FC236}">
                <a16:creationId xmlns:a16="http://schemas.microsoft.com/office/drawing/2014/main" id="{FEA8FD31-BB7B-4D3A-AAE3-E6E5452086D3}"/>
              </a:ext>
            </a:extLst>
          </p:cNvPr>
          <p:cNvSpPr/>
          <p:nvPr/>
        </p:nvSpPr>
        <p:spPr>
          <a:xfrm>
            <a:off x="8280319" y="5634484"/>
            <a:ext cx="3942567" cy="559138"/>
          </a:xfrm>
          <a:prstGeom prst="leftRightArrow">
            <a:avLst>
              <a:gd name="adj1" fmla="val 74003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Look</a:t>
            </a:r>
            <a:r>
              <a:rPr lang="nb-NO" sz="2800" dirty="0">
                <a:solidFill>
                  <a:prstClr val="black"/>
                </a:solidFill>
                <a:latin typeface="Calibri" panose="020F0502020204030204"/>
              </a:rPr>
              <a:t>-up </a:t>
            </a:r>
            <a:r>
              <a:rPr lang="nb-NO" sz="2800" dirty="0" err="1">
                <a:solidFill>
                  <a:prstClr val="black"/>
                </a:solidFill>
                <a:latin typeface="Calibri" panose="020F0502020204030204"/>
              </a:rPr>
              <a:t>map</a:t>
            </a:r>
            <a:endParaRPr lang="nb-NO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Pil: bøyd oppover 2">
            <a:extLst>
              <a:ext uri="{FF2B5EF4-FFF2-40B4-BE49-F238E27FC236}">
                <a16:creationId xmlns:a16="http://schemas.microsoft.com/office/drawing/2014/main" id="{649B7B83-B0A5-4A95-BF34-15EC89B9C07C}"/>
              </a:ext>
            </a:extLst>
          </p:cNvPr>
          <p:cNvSpPr/>
          <p:nvPr/>
        </p:nvSpPr>
        <p:spPr>
          <a:xfrm rot="5400000">
            <a:off x="6581648" y="2987378"/>
            <a:ext cx="2434991" cy="8847478"/>
          </a:xfrm>
          <a:prstGeom prst="bentUpArrow">
            <a:avLst>
              <a:gd name="adj1" fmla="val 19538"/>
              <a:gd name="adj2" fmla="val 25000"/>
              <a:gd name="adj3" fmla="val 263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241A58C2-2C35-41DD-AB08-4117A0FE3F5C}"/>
              </a:ext>
            </a:extLst>
          </p:cNvPr>
          <p:cNvSpPr txBox="1"/>
          <p:nvPr/>
        </p:nvSpPr>
        <p:spPr>
          <a:xfrm>
            <a:off x="4705880" y="7720715"/>
            <a:ext cx="5585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Search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Snomed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CT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with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full ECL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FC5D3928-D719-4F87-92B9-CC07E0C7CA7C}"/>
              </a:ext>
            </a:extLst>
          </p:cNvPr>
          <p:cNvSpPr/>
          <p:nvPr/>
        </p:nvSpPr>
        <p:spPr>
          <a:xfrm>
            <a:off x="3714817" y="11290555"/>
            <a:ext cx="3163148" cy="157357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Brand</a:t>
            </a:r>
          </a:p>
        </p:txBody>
      </p:sp>
      <p:sp>
        <p:nvSpPr>
          <p:cNvPr id="17" name="Plusstegn 16">
            <a:extLst>
              <a:ext uri="{FF2B5EF4-FFF2-40B4-BE49-F238E27FC236}">
                <a16:creationId xmlns:a16="http://schemas.microsoft.com/office/drawing/2014/main" id="{81247366-E4E5-4317-8C84-118AD953B612}"/>
              </a:ext>
            </a:extLst>
          </p:cNvPr>
          <p:cNvSpPr/>
          <p:nvPr/>
        </p:nvSpPr>
        <p:spPr>
          <a:xfrm>
            <a:off x="7048880" y="11786175"/>
            <a:ext cx="708916" cy="64447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0" name="Kobling: vinkel 19">
            <a:extLst>
              <a:ext uri="{FF2B5EF4-FFF2-40B4-BE49-F238E27FC236}">
                <a16:creationId xmlns:a16="http://schemas.microsoft.com/office/drawing/2014/main" id="{FAE3E85D-F0DA-4868-BF47-C739CB064584}"/>
              </a:ext>
            </a:extLst>
          </p:cNvPr>
          <p:cNvCxnSpPr>
            <a:endCxn id="18" idx="1"/>
          </p:cNvCxnSpPr>
          <p:nvPr/>
        </p:nvCxnSpPr>
        <p:spPr>
          <a:xfrm rot="16200000" flipH="1">
            <a:off x="-230484" y="8172228"/>
            <a:ext cx="5584498" cy="1627282"/>
          </a:xfrm>
          <a:prstGeom prst="bentConnector2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Kobling: vinkel 21">
            <a:extLst>
              <a:ext uri="{FF2B5EF4-FFF2-40B4-BE49-F238E27FC236}">
                <a16:creationId xmlns:a16="http://schemas.microsoft.com/office/drawing/2014/main" id="{701FA2D8-0CCB-43B9-A403-8C73F6317603}"/>
              </a:ext>
            </a:extLst>
          </p:cNvPr>
          <p:cNvCxnSpPr>
            <a:stCxn id="18" idx="3"/>
            <a:endCxn id="7" idx="3"/>
          </p:cNvCxnSpPr>
          <p:nvPr/>
        </p:nvCxnSpPr>
        <p:spPr>
          <a:xfrm flipV="1">
            <a:off x="11527940" y="9195755"/>
            <a:ext cx="3122003" cy="2582366"/>
          </a:xfrm>
          <a:prstGeom prst="bentConnector2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ktangel 23">
            <a:extLst>
              <a:ext uri="{FF2B5EF4-FFF2-40B4-BE49-F238E27FC236}">
                <a16:creationId xmlns:a16="http://schemas.microsoft.com/office/drawing/2014/main" id="{998AEB67-74FA-4ACE-B9B1-65317DCC1127}"/>
              </a:ext>
            </a:extLst>
          </p:cNvPr>
          <p:cNvSpPr/>
          <p:nvPr/>
        </p:nvSpPr>
        <p:spPr>
          <a:xfrm>
            <a:off x="17172825" y="4303985"/>
            <a:ext cx="1288466" cy="50982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nb-NO" sz="4800" dirty="0">
                <a:solidFill>
                  <a:prstClr val="black"/>
                </a:solidFill>
                <a:latin typeface="Calibri" panose="020F0502020204030204"/>
              </a:rPr>
              <a:t>API</a:t>
            </a:r>
          </a:p>
        </p:txBody>
      </p:sp>
      <p:sp>
        <p:nvSpPr>
          <p:cNvPr id="25" name="Multidokument 24">
            <a:extLst>
              <a:ext uri="{FF2B5EF4-FFF2-40B4-BE49-F238E27FC236}">
                <a16:creationId xmlns:a16="http://schemas.microsoft.com/office/drawing/2014/main" id="{83B537EF-5101-475A-8F1D-5DE7E9DCF9F3}"/>
              </a:ext>
            </a:extLst>
          </p:cNvPr>
          <p:cNvSpPr/>
          <p:nvPr/>
        </p:nvSpPr>
        <p:spPr>
          <a:xfrm>
            <a:off x="19946510" y="4303986"/>
            <a:ext cx="3715252" cy="5098228"/>
          </a:xfrm>
          <a:prstGeom prst="flowChartMulti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4000" dirty="0" err="1">
                <a:solidFill>
                  <a:prstClr val="black"/>
                </a:solidFill>
                <a:latin typeface="Calibri" panose="020F0502020204030204"/>
              </a:rPr>
              <a:t>Downloadable</a:t>
            </a:r>
            <a:r>
              <a:rPr lang="nb-NO" sz="4000" dirty="0">
                <a:solidFill>
                  <a:prstClr val="black"/>
                </a:solidFill>
                <a:latin typeface="Calibri" panose="020F0502020204030204"/>
              </a:rPr>
              <a:t> for </a:t>
            </a:r>
            <a:r>
              <a:rPr lang="nb-NO" sz="40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nb-NO" sz="4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sz="4000" dirty="0" err="1">
                <a:solidFill>
                  <a:prstClr val="black"/>
                </a:solidFill>
                <a:latin typeface="Calibri" panose="020F0502020204030204"/>
              </a:rPr>
              <a:t>sector</a:t>
            </a:r>
            <a:endParaRPr lang="nb-NO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Pil: høyre 25">
            <a:extLst>
              <a:ext uri="{FF2B5EF4-FFF2-40B4-BE49-F238E27FC236}">
                <a16:creationId xmlns:a16="http://schemas.microsoft.com/office/drawing/2014/main" id="{8DA5BDFC-04E6-4495-A5E4-AD835AE6F5BF}"/>
              </a:ext>
            </a:extLst>
          </p:cNvPr>
          <p:cNvSpPr/>
          <p:nvPr/>
        </p:nvSpPr>
        <p:spPr>
          <a:xfrm>
            <a:off x="18589866" y="5800462"/>
            <a:ext cx="1228066" cy="1889639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Pil: bøyd oppover 26">
            <a:extLst>
              <a:ext uri="{FF2B5EF4-FFF2-40B4-BE49-F238E27FC236}">
                <a16:creationId xmlns:a16="http://schemas.microsoft.com/office/drawing/2014/main" id="{E696C009-F940-4A4F-81CF-C420AD214CFB}"/>
              </a:ext>
            </a:extLst>
          </p:cNvPr>
          <p:cNvSpPr/>
          <p:nvPr/>
        </p:nvSpPr>
        <p:spPr>
          <a:xfrm rot="10800000" flipV="1">
            <a:off x="2044931" y="6200236"/>
            <a:ext cx="10200740" cy="2646450"/>
          </a:xfrm>
          <a:prstGeom prst="bentUpArrow">
            <a:avLst>
              <a:gd name="adj1" fmla="val 17025"/>
              <a:gd name="adj2" fmla="val 25000"/>
              <a:gd name="adj3" fmla="val 263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TekstSylinder 27">
            <a:extLst>
              <a:ext uri="{FF2B5EF4-FFF2-40B4-BE49-F238E27FC236}">
                <a16:creationId xmlns:a16="http://schemas.microsoft.com/office/drawing/2014/main" id="{76D90C3D-4C48-4894-A194-54EE26516E46}"/>
              </a:ext>
            </a:extLst>
          </p:cNvPr>
          <p:cNvSpPr txBox="1"/>
          <p:nvPr/>
        </p:nvSpPr>
        <p:spPr>
          <a:xfrm>
            <a:off x="4727111" y="8305490"/>
            <a:ext cx="6029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Returns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Clinical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for </a:t>
            </a:r>
            <a:r>
              <a:rPr lang="nb-NO" sz="320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nb-NO" sz="3200" dirty="0">
                <a:solidFill>
                  <a:prstClr val="black"/>
                </a:solidFill>
                <a:latin typeface="Calibri" panose="020F0502020204030204"/>
              </a:rPr>
              <a:t> Brand</a:t>
            </a:r>
          </a:p>
        </p:txBody>
      </p:sp>
    </p:spTree>
    <p:extLst>
      <p:ext uri="{BB962C8B-B14F-4D97-AF65-F5344CB8AC3E}">
        <p14:creationId xmlns:p14="http://schemas.microsoft.com/office/powerpoint/2010/main" val="3034824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87C2221-11FA-4163-8AD6-AE2C7597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Live demo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7C970B9-74C3-4E6D-8FA5-0548FA715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3569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524CF12-9421-40AB-B61E-C954A3A1F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Challenges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D53A29B-F205-44FF-9964-4C87350CB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sz="7200" dirty="0" err="1"/>
              <a:t>Groupers</a:t>
            </a:r>
            <a:endParaRPr lang="nb-NO" sz="7200" dirty="0"/>
          </a:p>
          <a:p>
            <a:pPr lvl="1"/>
            <a:r>
              <a:rPr lang="nb-NO" dirty="0" err="1"/>
              <a:t>Injection</a:t>
            </a:r>
            <a:r>
              <a:rPr lang="nb-NO" dirty="0"/>
              <a:t> and/or </a:t>
            </a:r>
            <a:r>
              <a:rPr lang="nb-NO" dirty="0" err="1"/>
              <a:t>infusion</a:t>
            </a:r>
            <a:endParaRPr lang="nb-NO" dirty="0"/>
          </a:p>
          <a:p>
            <a:pPr lvl="1"/>
            <a:r>
              <a:rPr lang="nb-NO" dirty="0" err="1"/>
              <a:t>Only</a:t>
            </a:r>
            <a:r>
              <a:rPr lang="nb-NO" dirty="0"/>
              <a:t> BOSS </a:t>
            </a:r>
            <a:r>
              <a:rPr lang="nb-NO" dirty="0" err="1"/>
              <a:t>vs</a:t>
            </a:r>
            <a:r>
              <a:rPr lang="nb-NO" dirty="0"/>
              <a:t> BOSS and </a:t>
            </a:r>
            <a:r>
              <a:rPr lang="nb-NO" dirty="0" err="1"/>
              <a:t>Precise</a:t>
            </a:r>
            <a:r>
              <a:rPr lang="nb-NO" dirty="0"/>
              <a:t> </a:t>
            </a:r>
            <a:r>
              <a:rPr lang="nb-NO" dirty="0" err="1"/>
              <a:t>active</a:t>
            </a:r>
            <a:r>
              <a:rPr lang="nb-NO" dirty="0"/>
              <a:t> </a:t>
            </a:r>
            <a:r>
              <a:rPr lang="nb-NO" dirty="0" err="1"/>
              <a:t>ingredient</a:t>
            </a:r>
            <a:endParaRPr lang="nb-NO" dirty="0"/>
          </a:p>
          <a:p>
            <a:pPr lvl="1"/>
            <a:r>
              <a:rPr lang="nb-NO" dirty="0"/>
              <a:t>…</a:t>
            </a:r>
          </a:p>
          <a:p>
            <a:pPr lvl="1"/>
            <a:endParaRPr lang="nb-NO" dirty="0"/>
          </a:p>
          <a:p>
            <a:pPr lvl="1"/>
            <a:r>
              <a:rPr lang="nb-NO" dirty="0"/>
              <a:t>(All of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solved</a:t>
            </a:r>
            <a:r>
              <a:rPr lang="nb-NO" dirty="0"/>
              <a:t>, </a:t>
            </a:r>
            <a:r>
              <a:rPr lang="nb-NO" dirty="0" err="1"/>
              <a:t>if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system used </a:t>
            </a:r>
            <a:r>
              <a:rPr lang="nb-NO" dirty="0" err="1"/>
              <a:t>another</a:t>
            </a:r>
            <a:r>
              <a:rPr lang="nb-NO" dirty="0"/>
              <a:t> </a:t>
            </a:r>
            <a:r>
              <a:rPr lang="nb-NO" dirty="0" err="1"/>
              <a:t>architecture</a:t>
            </a:r>
            <a:r>
              <a:rPr lang="nb-NO" dirty="0"/>
              <a:t>)</a:t>
            </a:r>
          </a:p>
          <a:p>
            <a:endParaRPr lang="nb-NO" dirty="0"/>
          </a:p>
          <a:p>
            <a:r>
              <a:rPr lang="nb-NO" dirty="0" err="1"/>
              <a:t>Manufactured</a:t>
            </a:r>
            <a:r>
              <a:rPr lang="nb-NO" dirty="0"/>
              <a:t> </a:t>
            </a:r>
            <a:r>
              <a:rPr lang="nb-NO" dirty="0" err="1"/>
              <a:t>vs</a:t>
            </a:r>
            <a:r>
              <a:rPr lang="nb-NO" dirty="0"/>
              <a:t> </a:t>
            </a:r>
            <a:r>
              <a:rPr lang="nb-NO" dirty="0" err="1"/>
              <a:t>Administrable</a:t>
            </a:r>
            <a:r>
              <a:rPr lang="nb-NO" dirty="0"/>
              <a:t> form</a:t>
            </a:r>
          </a:p>
          <a:p>
            <a:endParaRPr lang="nb-NO" dirty="0"/>
          </a:p>
          <a:p>
            <a:r>
              <a:rPr lang="nb-NO" dirty="0" err="1"/>
              <a:t>Converting</a:t>
            </a:r>
            <a:r>
              <a:rPr lang="nb-NO" dirty="0"/>
              <a:t> data from </a:t>
            </a:r>
            <a:r>
              <a:rPr lang="nb-NO" dirty="0" err="1"/>
              <a:t>ontology</a:t>
            </a:r>
            <a:r>
              <a:rPr lang="nb-NO" dirty="0"/>
              <a:t> to </a:t>
            </a:r>
            <a:r>
              <a:rPr lang="nb-NO" dirty="0" err="1"/>
              <a:t>relational</a:t>
            </a:r>
            <a:r>
              <a:rPr lang="nb-NO" dirty="0"/>
              <a:t> database</a:t>
            </a:r>
          </a:p>
        </p:txBody>
      </p:sp>
    </p:spTree>
    <p:extLst>
      <p:ext uri="{BB962C8B-B14F-4D97-AF65-F5344CB8AC3E}">
        <p14:creationId xmlns:p14="http://schemas.microsoft.com/office/powerpoint/2010/main" val="1200403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0964808-C1A9-4022-A388-8E1CF642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Ideas</a:t>
            </a:r>
            <a:r>
              <a:rPr lang="nb-NO" dirty="0"/>
              <a:t> and </a:t>
            </a:r>
            <a:r>
              <a:rPr lang="nb-NO" dirty="0" err="1"/>
              <a:t>needs</a:t>
            </a:r>
            <a:r>
              <a:rPr lang="nb-NO" dirty="0"/>
              <a:t> – </a:t>
            </a:r>
            <a:r>
              <a:rPr lang="nb-NO" dirty="0" err="1"/>
              <a:t>which</a:t>
            </a:r>
            <a:r>
              <a:rPr lang="nb-NO" dirty="0"/>
              <a:t> is up for </a:t>
            </a:r>
            <a:r>
              <a:rPr lang="nb-NO" dirty="0" err="1"/>
              <a:t>discussion</a:t>
            </a:r>
            <a:br>
              <a:rPr lang="nb-NO" dirty="0"/>
            </a:br>
            <a:r>
              <a:rPr lang="nb-NO" sz="3600" i="1" dirty="0"/>
              <a:t>(</a:t>
            </a:r>
            <a:r>
              <a:rPr lang="nb-NO" sz="3600" i="1" dirty="0" err="1"/>
              <a:t>but</a:t>
            </a:r>
            <a:r>
              <a:rPr lang="nb-NO" sz="3600" i="1" dirty="0"/>
              <a:t> not </a:t>
            </a:r>
            <a:r>
              <a:rPr lang="nb-NO" sz="3600" i="1" dirty="0" err="1"/>
              <a:t>necessarily</a:t>
            </a:r>
            <a:r>
              <a:rPr lang="nb-NO" sz="3600" i="1" dirty="0"/>
              <a:t> </a:t>
            </a:r>
            <a:r>
              <a:rPr lang="nb-NO" sz="3600" i="1" dirty="0" err="1"/>
              <a:t>making</a:t>
            </a:r>
            <a:r>
              <a:rPr lang="nb-NO" sz="3600" i="1" dirty="0"/>
              <a:t> </a:t>
            </a:r>
            <a:r>
              <a:rPr lang="nb-NO" sz="3600" i="1" dirty="0" err="1"/>
              <a:t>sense</a:t>
            </a:r>
            <a:r>
              <a:rPr lang="nb-NO" sz="3600" i="1" dirty="0"/>
              <a:t>)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6659DA9-66B2-489A-AD3D-CAC7F5BF2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Clinical</a:t>
            </a:r>
            <a:r>
              <a:rPr lang="nb-NO" dirty="0"/>
              <a:t> </a:t>
            </a:r>
            <a:r>
              <a:rPr lang="nb-NO" dirty="0" err="1"/>
              <a:t>drugs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i="1" dirty="0" err="1"/>
              <a:t>only</a:t>
            </a:r>
            <a:r>
              <a:rPr lang="nb-NO" dirty="0"/>
              <a:t> BOSS (for </a:t>
            </a:r>
            <a:r>
              <a:rPr lang="nb-NO" dirty="0" err="1"/>
              <a:t>grouping</a:t>
            </a:r>
            <a:r>
              <a:rPr lang="nb-NO" dirty="0"/>
              <a:t> purposes)</a:t>
            </a:r>
          </a:p>
          <a:p>
            <a:endParaRPr lang="nb-NO" dirty="0"/>
          </a:p>
          <a:p>
            <a:r>
              <a:rPr lang="nb-NO" dirty="0" err="1"/>
              <a:t>Groupers</a:t>
            </a:r>
            <a:r>
              <a:rPr lang="nb-NO" dirty="0"/>
              <a:t> for </a:t>
            </a:r>
            <a:r>
              <a:rPr lang="nb-NO" dirty="0" err="1"/>
              <a:t>injection</a:t>
            </a:r>
            <a:r>
              <a:rPr lang="nb-NO" dirty="0"/>
              <a:t>/</a:t>
            </a:r>
            <a:r>
              <a:rPr lang="nb-NO" dirty="0" err="1"/>
              <a:t>infusion</a:t>
            </a:r>
            <a:endParaRPr lang="nb-NO" dirty="0"/>
          </a:p>
          <a:p>
            <a:endParaRPr lang="nb-NO" dirty="0"/>
          </a:p>
          <a:p>
            <a:r>
              <a:rPr lang="nb-NO" dirty="0" err="1"/>
              <a:t>Use</a:t>
            </a:r>
            <a:r>
              <a:rPr lang="nb-NO" dirty="0"/>
              <a:t> more </a:t>
            </a:r>
            <a:r>
              <a:rPr lang="nb-NO" dirty="0" err="1"/>
              <a:t>attributes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Pharm.dose</a:t>
            </a:r>
            <a:r>
              <a:rPr lang="nb-NO" dirty="0"/>
              <a:t> forms </a:t>
            </a:r>
            <a:r>
              <a:rPr lang="nb-NO" dirty="0" err="1"/>
              <a:t>linked</a:t>
            </a:r>
            <a:r>
              <a:rPr lang="nb-NO" dirty="0"/>
              <a:t> to </a:t>
            </a:r>
            <a:r>
              <a:rPr lang="nb-NO" dirty="0" err="1"/>
              <a:t>MPFs</a:t>
            </a:r>
            <a:endParaRPr lang="nb-NO" dirty="0"/>
          </a:p>
          <a:p>
            <a:endParaRPr lang="nb-NO" dirty="0"/>
          </a:p>
          <a:p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Pharm.dose</a:t>
            </a:r>
            <a:r>
              <a:rPr lang="nb-NO" dirty="0"/>
              <a:t> forms </a:t>
            </a:r>
            <a:r>
              <a:rPr lang="nb-NO" dirty="0" err="1"/>
              <a:t>that</a:t>
            </a:r>
            <a:r>
              <a:rPr lang="nb-NO" dirty="0"/>
              <a:t> have more </a:t>
            </a:r>
            <a:r>
              <a:rPr lang="nb-NO" dirty="0" err="1"/>
              <a:t>specific</a:t>
            </a:r>
            <a:r>
              <a:rPr lang="nb-NO" dirty="0"/>
              <a:t> </a:t>
            </a:r>
            <a:r>
              <a:rPr lang="nb-NO" dirty="0" err="1"/>
              <a:t>intended</a:t>
            </a:r>
            <a:r>
              <a:rPr lang="nb-NO" dirty="0"/>
              <a:t> </a:t>
            </a:r>
            <a:r>
              <a:rPr lang="nb-NO" dirty="0" err="1"/>
              <a:t>site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«parenteral»</a:t>
            </a:r>
          </a:p>
        </p:txBody>
      </p:sp>
    </p:spTree>
    <p:extLst>
      <p:ext uri="{BB962C8B-B14F-4D97-AF65-F5344CB8AC3E}">
        <p14:creationId xmlns:p14="http://schemas.microsoft.com/office/powerpoint/2010/main" val="2360697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4C51007-2930-4652-B5EF-A6E3E5682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Norwegian </a:t>
            </a:r>
            <a:r>
              <a:rPr lang="nb-NO" dirty="0" err="1"/>
              <a:t>extension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52324A8-E0CD-49E6-8F3C-96FE14ED74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Added</a:t>
            </a:r>
            <a:r>
              <a:rPr lang="nb-NO" dirty="0"/>
              <a:t> A LOT of </a:t>
            </a:r>
            <a:r>
              <a:rPr lang="nb-NO" dirty="0" err="1"/>
              <a:t>content</a:t>
            </a:r>
            <a:endParaRPr lang="nb-NO" dirty="0"/>
          </a:p>
          <a:p>
            <a:pPr lvl="1"/>
            <a:r>
              <a:rPr lang="nb-NO" dirty="0"/>
              <a:t>3900 </a:t>
            </a:r>
            <a:r>
              <a:rPr lang="nb-NO" dirty="0" err="1"/>
              <a:t>Clinical</a:t>
            </a:r>
            <a:r>
              <a:rPr lang="nb-NO" dirty="0"/>
              <a:t> </a:t>
            </a:r>
            <a:r>
              <a:rPr lang="nb-NO" dirty="0" err="1"/>
              <a:t>Drugs</a:t>
            </a:r>
            <a:endParaRPr lang="nb-NO" dirty="0"/>
          </a:p>
          <a:p>
            <a:pPr lvl="1"/>
            <a:r>
              <a:rPr lang="nb-NO" dirty="0"/>
              <a:t>418 </a:t>
            </a:r>
            <a:r>
              <a:rPr lang="nb-NO" dirty="0" err="1"/>
              <a:t>Medicinal</a:t>
            </a:r>
            <a:r>
              <a:rPr lang="nb-NO" dirty="0"/>
              <a:t> Product Forms</a:t>
            </a:r>
          </a:p>
          <a:p>
            <a:pPr lvl="1"/>
            <a:r>
              <a:rPr lang="nb-NO" dirty="0"/>
              <a:t>207 </a:t>
            </a:r>
            <a:r>
              <a:rPr lang="nb-NO" dirty="0" err="1"/>
              <a:t>Medicinal</a:t>
            </a:r>
            <a:r>
              <a:rPr lang="nb-NO" dirty="0"/>
              <a:t> Products</a:t>
            </a:r>
          </a:p>
          <a:p>
            <a:pPr lvl="1"/>
            <a:r>
              <a:rPr lang="nb-NO" dirty="0"/>
              <a:t>207 </a:t>
            </a:r>
            <a:r>
              <a:rPr lang="nb-NO" dirty="0" err="1"/>
              <a:t>Substances</a:t>
            </a:r>
            <a:endParaRPr lang="nb-NO" dirty="0"/>
          </a:p>
          <a:p>
            <a:pPr lvl="1"/>
            <a:endParaRPr lang="nb-NO" dirty="0"/>
          </a:p>
          <a:p>
            <a:r>
              <a:rPr lang="nb-NO" dirty="0" err="1"/>
              <a:t>Designated</a:t>
            </a:r>
            <a:r>
              <a:rPr lang="nb-NO" dirty="0"/>
              <a:t> </a:t>
            </a:r>
            <a:r>
              <a:rPr lang="nb-NO" dirty="0" err="1"/>
              <a:t>medicines</a:t>
            </a:r>
            <a:r>
              <a:rPr lang="nb-NO" dirty="0"/>
              <a:t> </a:t>
            </a:r>
            <a:r>
              <a:rPr lang="nb-NO" dirty="0" err="1"/>
              <a:t>module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47980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69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vit_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79" y="1440180"/>
            <a:ext cx="3168000" cy="2168471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>
                <a:solidFill>
                  <a:srgbClr val="FFFFFF"/>
                </a:solidFill>
              </a:rPr>
              <a:t>Thank</a:t>
            </a:r>
            <a:r>
              <a:rPr lang="nb-NO" dirty="0">
                <a:solidFill>
                  <a:srgbClr val="FFFFFF"/>
                </a:solidFill>
              </a:rPr>
              <a:t> </a:t>
            </a:r>
            <a:r>
              <a:rPr lang="nb-NO" dirty="0" err="1">
                <a:solidFill>
                  <a:srgbClr val="FFFFFF"/>
                </a:solidFill>
              </a:rPr>
              <a:t>you</a:t>
            </a:r>
            <a:r>
              <a:rPr lang="nb-NO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97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16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274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Agenda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The Big Picture</a:t>
            </a:r>
          </a:p>
          <a:p>
            <a:r>
              <a:rPr lang="nb-NO" dirty="0" err="1"/>
              <a:t>Current</a:t>
            </a:r>
            <a:r>
              <a:rPr lang="nb-NO" dirty="0"/>
              <a:t> services</a:t>
            </a:r>
          </a:p>
          <a:p>
            <a:r>
              <a:rPr lang="nb-NO" dirty="0"/>
              <a:t>Information Elements – and </a:t>
            </a:r>
            <a:r>
              <a:rPr lang="nb-NO" dirty="0" err="1"/>
              <a:t>connecting</a:t>
            </a:r>
            <a:r>
              <a:rPr lang="nb-NO" dirty="0"/>
              <a:t> </a:t>
            </a:r>
            <a:r>
              <a:rPr lang="nb-NO" dirty="0" err="1"/>
              <a:t>our</a:t>
            </a:r>
            <a:r>
              <a:rPr lang="nb-NO" dirty="0"/>
              <a:t> services</a:t>
            </a:r>
          </a:p>
          <a:p>
            <a:r>
              <a:rPr lang="nb-NO" dirty="0"/>
              <a:t>Live demo – </a:t>
            </a:r>
            <a:r>
              <a:rPr lang="nb-NO" dirty="0" err="1"/>
              <a:t>use</a:t>
            </a:r>
            <a:r>
              <a:rPr lang="nb-NO" dirty="0"/>
              <a:t>-case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74449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E69CEBD-09E0-440A-B552-AB5D954FC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 </a:t>
            </a:r>
            <a:r>
              <a:rPr lang="nb-NO" dirty="0" err="1"/>
              <a:t>the</a:t>
            </a:r>
            <a:r>
              <a:rPr lang="nb-NO" dirty="0"/>
              <a:t> Big Picture</a:t>
            </a:r>
          </a:p>
        </p:txBody>
      </p:sp>
      <p:sp>
        <p:nvSpPr>
          <p:cNvPr id="4" name="Rektangel: avrundede hjørner 3">
            <a:extLst>
              <a:ext uri="{FF2B5EF4-FFF2-40B4-BE49-F238E27FC236}">
                <a16:creationId xmlns:a16="http://schemas.microsoft.com/office/drawing/2014/main" id="{E2DB054A-007F-4525-9708-6502786C2BBA}"/>
              </a:ext>
            </a:extLst>
          </p:cNvPr>
          <p:cNvSpPr/>
          <p:nvPr/>
        </p:nvSpPr>
        <p:spPr>
          <a:xfrm>
            <a:off x="9752117" y="8312727"/>
            <a:ext cx="4788131" cy="33084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«Helseplattformen»</a:t>
            </a:r>
          </a:p>
          <a:p>
            <a:pPr algn="ctr"/>
            <a:r>
              <a:rPr lang="nb-NO" dirty="0"/>
              <a:t>(</a:t>
            </a:r>
            <a:r>
              <a:rPr lang="nb-NO" dirty="0" err="1"/>
              <a:t>Epic</a:t>
            </a:r>
            <a:r>
              <a:rPr lang="nb-NO" dirty="0"/>
              <a:t> EHR)</a:t>
            </a:r>
          </a:p>
          <a:p>
            <a:pPr algn="ctr"/>
            <a:r>
              <a:rPr lang="nb-NO" dirty="0"/>
              <a:t>-</a:t>
            </a:r>
          </a:p>
          <a:p>
            <a:pPr algn="ctr"/>
            <a:r>
              <a:rPr lang="nb-NO" dirty="0" err="1"/>
              <a:t>Snomed</a:t>
            </a:r>
            <a:r>
              <a:rPr lang="nb-NO" dirty="0"/>
              <a:t> CT for </a:t>
            </a:r>
            <a:r>
              <a:rPr lang="nb-NO" dirty="0" err="1"/>
              <a:t>drugs</a:t>
            </a:r>
            <a:endParaRPr lang="nb-NO" dirty="0"/>
          </a:p>
        </p:txBody>
      </p:sp>
      <p:sp>
        <p:nvSpPr>
          <p:cNvPr id="5" name="Rektangel: avrundede hjørner 4">
            <a:extLst>
              <a:ext uri="{FF2B5EF4-FFF2-40B4-BE49-F238E27FC236}">
                <a16:creationId xmlns:a16="http://schemas.microsoft.com/office/drawing/2014/main" id="{025AD362-90F7-4A59-911F-71122A667405}"/>
              </a:ext>
            </a:extLst>
          </p:cNvPr>
          <p:cNvSpPr/>
          <p:nvPr/>
        </p:nvSpPr>
        <p:spPr>
          <a:xfrm>
            <a:off x="9752117" y="4295777"/>
            <a:ext cx="4788131" cy="18556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Allergy</a:t>
            </a:r>
            <a:r>
              <a:rPr lang="nb-NO" dirty="0"/>
              <a:t>/</a:t>
            </a:r>
            <a:r>
              <a:rPr lang="nb-NO" dirty="0" err="1"/>
              <a:t>intolerance</a:t>
            </a:r>
            <a:endParaRPr lang="nb-NO" dirty="0"/>
          </a:p>
          <a:p>
            <a:pPr algn="ctr"/>
            <a:r>
              <a:rPr lang="nb-NO" dirty="0"/>
              <a:t>Knowledge support</a:t>
            </a:r>
          </a:p>
        </p:txBody>
      </p:sp>
      <p:cxnSp>
        <p:nvCxnSpPr>
          <p:cNvPr id="7" name="Rett linje 6">
            <a:extLst>
              <a:ext uri="{FF2B5EF4-FFF2-40B4-BE49-F238E27FC236}">
                <a16:creationId xmlns:a16="http://schemas.microsoft.com/office/drawing/2014/main" id="{13089D20-ACA0-4632-AB72-08DDA3EA7A9E}"/>
              </a:ext>
            </a:extLst>
          </p:cNvPr>
          <p:cNvCxnSpPr>
            <a:stCxn id="4" idx="0"/>
          </p:cNvCxnSpPr>
          <p:nvPr/>
        </p:nvCxnSpPr>
        <p:spPr>
          <a:xfrm flipH="1" flipV="1">
            <a:off x="12112932" y="6151418"/>
            <a:ext cx="33251" cy="2161309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kstSylinder 7">
            <a:extLst>
              <a:ext uri="{FF2B5EF4-FFF2-40B4-BE49-F238E27FC236}">
                <a16:creationId xmlns:a16="http://schemas.microsoft.com/office/drawing/2014/main" id="{ECAED547-11DE-4224-9C6E-9F03EF26EBAE}"/>
              </a:ext>
            </a:extLst>
          </p:cNvPr>
          <p:cNvSpPr txBox="1"/>
          <p:nvPr/>
        </p:nvSpPr>
        <p:spPr>
          <a:xfrm>
            <a:off x="10250035" y="6771646"/>
            <a:ext cx="2002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/>
              <a:t>Snomed</a:t>
            </a:r>
            <a:r>
              <a:rPr lang="nb-NO" sz="2800" dirty="0"/>
              <a:t> CT </a:t>
            </a:r>
            <a:r>
              <a:rPr lang="nb-NO" sz="2800" dirty="0" err="1"/>
              <a:t>substance</a:t>
            </a:r>
            <a:endParaRPr lang="nb-NO" sz="2800" dirty="0"/>
          </a:p>
        </p:txBody>
      </p:sp>
      <p:sp>
        <p:nvSpPr>
          <p:cNvPr id="9" name="Rektangel: avrundede hjørner 8">
            <a:extLst>
              <a:ext uri="{FF2B5EF4-FFF2-40B4-BE49-F238E27FC236}">
                <a16:creationId xmlns:a16="http://schemas.microsoft.com/office/drawing/2014/main" id="{05C278EB-14C4-4108-8DC5-F5BCB6A24E63}"/>
              </a:ext>
            </a:extLst>
          </p:cNvPr>
          <p:cNvSpPr/>
          <p:nvPr/>
        </p:nvSpPr>
        <p:spPr>
          <a:xfrm>
            <a:off x="17917991" y="4276839"/>
            <a:ext cx="4788131" cy="1855642"/>
          </a:xfrm>
          <a:prstGeom prst="round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tx1"/>
                </a:solidFill>
              </a:rPr>
              <a:t>Cancer </a:t>
            </a:r>
            <a:r>
              <a:rPr lang="nb-NO" dirty="0" err="1">
                <a:solidFill>
                  <a:schemeClr val="tx1"/>
                </a:solidFill>
              </a:rPr>
              <a:t>registry</a:t>
            </a:r>
            <a:r>
              <a:rPr lang="nb-NO" dirty="0">
                <a:solidFill>
                  <a:schemeClr val="tx1"/>
                </a:solidFill>
              </a:rPr>
              <a:t> report</a:t>
            </a:r>
          </a:p>
        </p:txBody>
      </p:sp>
      <p:sp>
        <p:nvSpPr>
          <p:cNvPr id="10" name="Rektangel: avrundede hjørner 9">
            <a:extLst>
              <a:ext uri="{FF2B5EF4-FFF2-40B4-BE49-F238E27FC236}">
                <a16:creationId xmlns:a16="http://schemas.microsoft.com/office/drawing/2014/main" id="{1D4D277B-6549-4164-BFCB-BD5E90B1573C}"/>
              </a:ext>
            </a:extLst>
          </p:cNvPr>
          <p:cNvSpPr/>
          <p:nvPr/>
        </p:nvSpPr>
        <p:spPr>
          <a:xfrm>
            <a:off x="17917991" y="9765551"/>
            <a:ext cx="4788131" cy="1855642"/>
          </a:xfrm>
          <a:prstGeom prst="round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schemeClr val="tx1"/>
                </a:solidFill>
              </a:rPr>
              <a:t>Other</a:t>
            </a:r>
            <a:r>
              <a:rPr lang="nb-NO" dirty="0">
                <a:solidFill>
                  <a:schemeClr val="tx1"/>
                </a:solidFill>
              </a:rPr>
              <a:t> </a:t>
            </a:r>
            <a:r>
              <a:rPr lang="nb-NO" dirty="0" err="1">
                <a:solidFill>
                  <a:schemeClr val="tx1"/>
                </a:solidFill>
              </a:rPr>
              <a:t>knowledge</a:t>
            </a:r>
            <a:r>
              <a:rPr lang="nb-NO" dirty="0">
                <a:solidFill>
                  <a:schemeClr val="tx1"/>
                </a:solidFill>
              </a:rPr>
              <a:t> </a:t>
            </a:r>
            <a:r>
              <a:rPr lang="nb-NO" dirty="0" err="1">
                <a:solidFill>
                  <a:schemeClr val="tx1"/>
                </a:solidFill>
              </a:rPr>
              <a:t>sources</a:t>
            </a:r>
            <a:endParaRPr lang="nb-NO" dirty="0">
              <a:solidFill>
                <a:schemeClr val="tx1"/>
              </a:solidFill>
            </a:endParaRPr>
          </a:p>
          <a:p>
            <a:pPr algn="ctr"/>
            <a:r>
              <a:rPr lang="nb-NO" sz="2800" dirty="0" err="1">
                <a:solidFill>
                  <a:schemeClr val="tx1"/>
                </a:solidFill>
              </a:rPr>
              <a:t>Aiming</a:t>
            </a:r>
            <a:r>
              <a:rPr lang="nb-NO" sz="2800" dirty="0">
                <a:solidFill>
                  <a:schemeClr val="tx1"/>
                </a:solidFill>
              </a:rPr>
              <a:t> at </a:t>
            </a:r>
            <a:r>
              <a:rPr lang="nb-NO" sz="2800" dirty="0" err="1">
                <a:solidFill>
                  <a:schemeClr val="tx1"/>
                </a:solidFill>
              </a:rPr>
              <a:t>Snomed</a:t>
            </a:r>
            <a:r>
              <a:rPr lang="nb-NO" sz="2800" dirty="0">
                <a:solidFill>
                  <a:schemeClr val="tx1"/>
                </a:solidFill>
              </a:rPr>
              <a:t> CT </a:t>
            </a:r>
            <a:r>
              <a:rPr lang="nb-NO" sz="2800" dirty="0" err="1">
                <a:solidFill>
                  <a:schemeClr val="tx1"/>
                </a:solidFill>
              </a:rPr>
              <a:t>Clinical</a:t>
            </a:r>
            <a:r>
              <a:rPr lang="nb-NO" sz="2800" dirty="0">
                <a:solidFill>
                  <a:schemeClr val="tx1"/>
                </a:solidFill>
              </a:rPr>
              <a:t> </a:t>
            </a:r>
            <a:r>
              <a:rPr lang="nb-NO" sz="2800" dirty="0" err="1">
                <a:solidFill>
                  <a:schemeClr val="tx1"/>
                </a:solidFill>
              </a:rPr>
              <a:t>Findings</a:t>
            </a:r>
            <a:r>
              <a:rPr lang="nb-NO" sz="2800" dirty="0">
                <a:solidFill>
                  <a:schemeClr val="tx1"/>
                </a:solidFill>
              </a:rPr>
              <a:t> and MPF/CD</a:t>
            </a:r>
            <a:endParaRPr lang="nb-NO" dirty="0">
              <a:solidFill>
                <a:schemeClr val="tx1"/>
              </a:solidFill>
            </a:endParaRPr>
          </a:p>
        </p:txBody>
      </p:sp>
      <p:sp>
        <p:nvSpPr>
          <p:cNvPr id="11" name="Rektangel: avrundede hjørner 10">
            <a:extLst>
              <a:ext uri="{FF2B5EF4-FFF2-40B4-BE49-F238E27FC236}">
                <a16:creationId xmlns:a16="http://schemas.microsoft.com/office/drawing/2014/main" id="{3AB50512-E7BC-4386-BAAD-5D6B23100436}"/>
              </a:ext>
            </a:extLst>
          </p:cNvPr>
          <p:cNvSpPr/>
          <p:nvPr/>
        </p:nvSpPr>
        <p:spPr>
          <a:xfrm>
            <a:off x="17917991" y="7021195"/>
            <a:ext cx="4788131" cy="1855642"/>
          </a:xfrm>
          <a:prstGeom prst="round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tx1"/>
                </a:solidFill>
              </a:rPr>
              <a:t>National guidelines for antibiotics in hospitals</a:t>
            </a:r>
          </a:p>
          <a:p>
            <a:pPr algn="ctr"/>
            <a:r>
              <a:rPr lang="nb-NO" sz="2800" dirty="0" err="1">
                <a:solidFill>
                  <a:schemeClr val="tx1"/>
                </a:solidFill>
              </a:rPr>
              <a:t>Snomed</a:t>
            </a:r>
            <a:r>
              <a:rPr lang="nb-NO" sz="2800" dirty="0">
                <a:solidFill>
                  <a:schemeClr val="tx1"/>
                </a:solidFill>
              </a:rPr>
              <a:t> CT </a:t>
            </a:r>
            <a:r>
              <a:rPr lang="nb-NO" sz="2800" dirty="0" err="1">
                <a:solidFill>
                  <a:schemeClr val="tx1"/>
                </a:solidFill>
              </a:rPr>
              <a:t>Clinical</a:t>
            </a:r>
            <a:r>
              <a:rPr lang="nb-NO" sz="2800" dirty="0">
                <a:solidFill>
                  <a:schemeClr val="tx1"/>
                </a:solidFill>
              </a:rPr>
              <a:t> </a:t>
            </a:r>
            <a:r>
              <a:rPr lang="nb-NO" sz="2800" dirty="0" err="1">
                <a:solidFill>
                  <a:schemeClr val="tx1"/>
                </a:solidFill>
              </a:rPr>
              <a:t>Findings</a:t>
            </a:r>
            <a:r>
              <a:rPr lang="nb-NO" sz="2800" dirty="0">
                <a:solidFill>
                  <a:schemeClr val="tx1"/>
                </a:solidFill>
              </a:rPr>
              <a:t> and MPF/CD </a:t>
            </a:r>
            <a:r>
              <a:rPr lang="nb-NO" sz="2800" dirty="0" err="1">
                <a:solidFill>
                  <a:schemeClr val="tx1"/>
                </a:solidFill>
              </a:rPr>
              <a:t>enabled</a:t>
            </a:r>
            <a:endParaRPr lang="nb-NO" sz="2800" dirty="0">
              <a:solidFill>
                <a:schemeClr val="tx1"/>
              </a:solidFill>
            </a:endParaRPr>
          </a:p>
        </p:txBody>
      </p:sp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0B78E221-BA80-4B5B-9064-70E337DCA1CA}"/>
              </a:ext>
            </a:extLst>
          </p:cNvPr>
          <p:cNvCxnSpPr>
            <a:stCxn id="4" idx="3"/>
            <a:endCxn id="9" idx="1"/>
          </p:cNvCxnSpPr>
          <p:nvPr/>
        </p:nvCxnSpPr>
        <p:spPr>
          <a:xfrm flipV="1">
            <a:off x="14540248" y="5204660"/>
            <a:ext cx="3377743" cy="4762300"/>
          </a:xfrm>
          <a:prstGeom prst="line">
            <a:avLst/>
          </a:prstGeom>
          <a:ln w="57150"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ktangel: avrundede hjørner 13">
            <a:extLst>
              <a:ext uri="{FF2B5EF4-FFF2-40B4-BE49-F238E27FC236}">
                <a16:creationId xmlns:a16="http://schemas.microsoft.com/office/drawing/2014/main" id="{AA1B6F19-B88E-4D70-90E2-6E58C909C893}"/>
              </a:ext>
            </a:extLst>
          </p:cNvPr>
          <p:cNvSpPr/>
          <p:nvPr/>
        </p:nvSpPr>
        <p:spPr>
          <a:xfrm>
            <a:off x="1676291" y="8310415"/>
            <a:ext cx="4788131" cy="33084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ePrescription</a:t>
            </a:r>
            <a:endParaRPr lang="nb-NO" dirty="0"/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2AF472A0-A276-445B-8720-7F0EE5A0D365}"/>
              </a:ext>
            </a:extLst>
          </p:cNvPr>
          <p:cNvSpPr txBox="1"/>
          <p:nvPr/>
        </p:nvSpPr>
        <p:spPr>
          <a:xfrm>
            <a:off x="14360144" y="6460136"/>
            <a:ext cx="2540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/>
              <a:t>Snomed</a:t>
            </a:r>
            <a:r>
              <a:rPr lang="nb-NO" sz="2800" dirty="0"/>
              <a:t> CT </a:t>
            </a:r>
            <a:r>
              <a:rPr lang="nb-NO" sz="2800" dirty="0" err="1"/>
              <a:t>Clinical</a:t>
            </a:r>
            <a:r>
              <a:rPr lang="nb-NO" sz="2800" dirty="0"/>
              <a:t> </a:t>
            </a:r>
            <a:r>
              <a:rPr lang="nb-NO" sz="2800" dirty="0" err="1"/>
              <a:t>Drug</a:t>
            </a:r>
            <a:endParaRPr lang="nb-NO" sz="2800" dirty="0"/>
          </a:p>
        </p:txBody>
      </p: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6070F81D-DF23-4987-959F-890C4D1451AB}"/>
              </a:ext>
            </a:extLst>
          </p:cNvPr>
          <p:cNvCxnSpPr>
            <a:cxnSpLocks/>
            <a:stCxn id="4" idx="1"/>
            <a:endCxn id="14" idx="3"/>
          </p:cNvCxnSpPr>
          <p:nvPr/>
        </p:nvCxnSpPr>
        <p:spPr>
          <a:xfrm flipH="1" flipV="1">
            <a:off x="6464422" y="9964648"/>
            <a:ext cx="3287695" cy="2312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28CA8D94-C5F1-45CA-BDB3-09DD2E2EC318}"/>
              </a:ext>
            </a:extLst>
          </p:cNvPr>
          <p:cNvSpPr txBox="1"/>
          <p:nvPr/>
        </p:nvSpPr>
        <p:spPr>
          <a:xfrm>
            <a:off x="7286591" y="10016573"/>
            <a:ext cx="2002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/>
              <a:t>FEST GUID for brand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223E4346-FCC7-4ECA-A7C2-B3B04F8CA951}"/>
              </a:ext>
            </a:extLst>
          </p:cNvPr>
          <p:cNvSpPr txBox="1"/>
          <p:nvPr/>
        </p:nvSpPr>
        <p:spPr>
          <a:xfrm>
            <a:off x="6673526" y="8811444"/>
            <a:ext cx="2928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>
                <a:solidFill>
                  <a:srgbClr val="FF0000"/>
                </a:solidFill>
              </a:rPr>
              <a:t>Issue</a:t>
            </a:r>
            <a:r>
              <a:rPr lang="nb-NO" sz="2800" dirty="0">
                <a:solidFill>
                  <a:srgbClr val="FF0000"/>
                </a:solidFill>
              </a:rPr>
              <a:t> </a:t>
            </a:r>
            <a:r>
              <a:rPr lang="nb-NO" sz="2800" dirty="0" err="1">
                <a:solidFill>
                  <a:srgbClr val="FF0000"/>
                </a:solidFill>
              </a:rPr>
              <a:t>with</a:t>
            </a:r>
            <a:r>
              <a:rPr lang="nb-NO" sz="2800" dirty="0">
                <a:solidFill>
                  <a:srgbClr val="FF0000"/>
                </a:solidFill>
              </a:rPr>
              <a:t> </a:t>
            </a:r>
            <a:r>
              <a:rPr lang="nb-NO" sz="2800" dirty="0" err="1">
                <a:solidFill>
                  <a:srgbClr val="FF0000"/>
                </a:solidFill>
              </a:rPr>
              <a:t>allergy</a:t>
            </a:r>
            <a:r>
              <a:rPr lang="nb-NO" sz="2800" dirty="0">
                <a:solidFill>
                  <a:srgbClr val="FF0000"/>
                </a:solidFill>
              </a:rPr>
              <a:t>/</a:t>
            </a:r>
            <a:r>
              <a:rPr lang="nb-NO" sz="2800" dirty="0" err="1">
                <a:solidFill>
                  <a:srgbClr val="FF0000"/>
                </a:solidFill>
              </a:rPr>
              <a:t>intolerance</a:t>
            </a:r>
            <a:endParaRPr lang="nb-NO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05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CB8FAC5-A04E-4C95-9905-625498011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Norwegian </a:t>
            </a:r>
            <a:r>
              <a:rPr lang="nb-NO" dirty="0" err="1"/>
              <a:t>Medicines</a:t>
            </a:r>
            <a:r>
              <a:rPr lang="nb-NO" dirty="0"/>
              <a:t> Services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FCF04F3-1015-4247-BCD0-204405BE3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Existing</a:t>
            </a:r>
            <a:r>
              <a:rPr lang="nb-NO" dirty="0"/>
              <a:t> Service – FEST</a:t>
            </a:r>
          </a:p>
          <a:p>
            <a:pPr lvl="1"/>
            <a:r>
              <a:rPr lang="nb-NO" dirty="0"/>
              <a:t>National </a:t>
            </a:r>
            <a:r>
              <a:rPr lang="nb-NO" dirty="0" err="1"/>
              <a:t>Medicines</a:t>
            </a:r>
            <a:r>
              <a:rPr lang="nb-NO" dirty="0"/>
              <a:t> Dictionary</a:t>
            </a:r>
          </a:p>
          <a:p>
            <a:pPr lvl="1"/>
            <a:r>
              <a:rPr lang="nb-NO" dirty="0"/>
              <a:t>Basis for:</a:t>
            </a:r>
          </a:p>
          <a:p>
            <a:pPr lvl="2"/>
            <a:r>
              <a:rPr lang="nb-NO" dirty="0" err="1"/>
              <a:t>ePrescription</a:t>
            </a:r>
            <a:r>
              <a:rPr lang="nb-NO" dirty="0"/>
              <a:t>, </a:t>
            </a:r>
            <a:r>
              <a:rPr lang="nb-NO" dirty="0" err="1"/>
              <a:t>both</a:t>
            </a:r>
            <a:r>
              <a:rPr lang="nb-NO" dirty="0"/>
              <a:t> brand and </a:t>
            </a:r>
            <a:r>
              <a:rPr lang="nb-NO" dirty="0" err="1"/>
              <a:t>generic</a:t>
            </a:r>
            <a:r>
              <a:rPr lang="nb-NO" dirty="0"/>
              <a:t> </a:t>
            </a:r>
            <a:r>
              <a:rPr lang="nb-NO" dirty="0" err="1"/>
              <a:t>prescription</a:t>
            </a:r>
            <a:endParaRPr lang="nb-NO" dirty="0"/>
          </a:p>
          <a:p>
            <a:pPr lvl="2"/>
            <a:r>
              <a:rPr lang="nb-NO" dirty="0" err="1"/>
              <a:t>Allergy</a:t>
            </a:r>
            <a:r>
              <a:rPr lang="nb-NO" dirty="0"/>
              <a:t>/</a:t>
            </a:r>
            <a:r>
              <a:rPr lang="nb-NO" dirty="0" err="1"/>
              <a:t>intolerance</a:t>
            </a:r>
            <a:r>
              <a:rPr lang="nb-NO" dirty="0"/>
              <a:t> alerts (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ATC)</a:t>
            </a:r>
          </a:p>
          <a:p>
            <a:pPr lvl="2"/>
            <a:r>
              <a:rPr lang="nb-NO" dirty="0" err="1"/>
              <a:t>Medicines</a:t>
            </a:r>
            <a:r>
              <a:rPr lang="nb-NO" dirty="0"/>
              <a:t> List</a:t>
            </a:r>
          </a:p>
          <a:p>
            <a:pPr lvl="2"/>
            <a:r>
              <a:rPr lang="nb-NO" dirty="0" err="1"/>
              <a:t>Patient</a:t>
            </a:r>
            <a:r>
              <a:rPr lang="nb-NO" dirty="0"/>
              <a:t> </a:t>
            </a:r>
            <a:r>
              <a:rPr lang="nb-NO" dirty="0" err="1"/>
              <a:t>Core</a:t>
            </a:r>
            <a:r>
              <a:rPr lang="nb-NO" dirty="0"/>
              <a:t> Chart</a:t>
            </a:r>
          </a:p>
          <a:p>
            <a:r>
              <a:rPr lang="nb-NO" dirty="0"/>
              <a:t>Service under </a:t>
            </a:r>
            <a:r>
              <a:rPr lang="nb-NO" dirty="0" err="1"/>
              <a:t>development</a:t>
            </a:r>
            <a:r>
              <a:rPr lang="nb-NO" dirty="0"/>
              <a:t> – SAFEST</a:t>
            </a:r>
          </a:p>
          <a:p>
            <a:pPr lvl="1"/>
            <a:r>
              <a:rPr lang="nb-NO" dirty="0" err="1"/>
              <a:t>Additional</a:t>
            </a:r>
            <a:r>
              <a:rPr lang="nb-NO" dirty="0"/>
              <a:t> </a:t>
            </a:r>
            <a:r>
              <a:rPr lang="nb-NO" dirty="0" err="1"/>
              <a:t>Medicines</a:t>
            </a:r>
            <a:r>
              <a:rPr lang="nb-NO" dirty="0"/>
              <a:t> Dictionary to </a:t>
            </a:r>
            <a:r>
              <a:rPr lang="nb-NO" dirty="0" err="1"/>
              <a:t>meet</a:t>
            </a:r>
            <a:r>
              <a:rPr lang="nb-NO" dirty="0"/>
              <a:t> </a:t>
            </a:r>
            <a:r>
              <a:rPr lang="nb-NO" dirty="0" err="1"/>
              <a:t>needs</a:t>
            </a:r>
            <a:r>
              <a:rPr lang="nb-NO" dirty="0"/>
              <a:t> in hospitals – </a:t>
            </a:r>
            <a:r>
              <a:rPr lang="nb-NO" dirty="0" err="1"/>
              <a:t>aligned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IDMP</a:t>
            </a:r>
          </a:p>
          <a:p>
            <a:pPr lvl="1"/>
            <a:r>
              <a:rPr lang="nb-NO" dirty="0"/>
              <a:t>Basis for:</a:t>
            </a:r>
          </a:p>
          <a:p>
            <a:pPr lvl="2"/>
            <a:r>
              <a:rPr lang="nb-NO" dirty="0" err="1"/>
              <a:t>Managing</a:t>
            </a:r>
            <a:r>
              <a:rPr lang="nb-NO" dirty="0"/>
              <a:t> </a:t>
            </a:r>
            <a:r>
              <a:rPr lang="nb-NO" dirty="0" err="1"/>
              <a:t>medicines</a:t>
            </a:r>
            <a:r>
              <a:rPr lang="nb-NO" dirty="0"/>
              <a:t> in </a:t>
            </a:r>
            <a:r>
              <a:rPr lang="nb-NO" dirty="0" err="1"/>
              <a:t>institutions</a:t>
            </a:r>
            <a:r>
              <a:rPr lang="nb-NO" dirty="0"/>
              <a:t> (hospitals) – </a:t>
            </a:r>
            <a:r>
              <a:rPr lang="nb-NO" dirty="0" err="1"/>
              <a:t>incl</a:t>
            </a:r>
            <a:r>
              <a:rPr lang="nb-NO" dirty="0"/>
              <a:t>. Dose 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ordinations</a:t>
            </a:r>
            <a:endParaRPr lang="nb-NO" dirty="0"/>
          </a:p>
          <a:p>
            <a:pPr lvl="2"/>
            <a:r>
              <a:rPr lang="nb-NO" dirty="0" err="1"/>
              <a:t>Closed</a:t>
            </a:r>
            <a:r>
              <a:rPr lang="nb-NO" dirty="0"/>
              <a:t> loop</a:t>
            </a:r>
            <a:r>
              <a:rPr lang="nb-NO"/>
              <a:t> medication</a:t>
            </a:r>
            <a:endParaRPr lang="nb-NO" dirty="0"/>
          </a:p>
          <a:p>
            <a:pPr lvl="2"/>
            <a:r>
              <a:rPr lang="nb-NO" dirty="0" err="1"/>
              <a:t>Allergy</a:t>
            </a:r>
            <a:r>
              <a:rPr lang="nb-NO" dirty="0"/>
              <a:t>/</a:t>
            </a:r>
            <a:r>
              <a:rPr lang="nb-NO" dirty="0" err="1"/>
              <a:t>intolerance</a:t>
            </a:r>
            <a:r>
              <a:rPr lang="nb-NO" dirty="0"/>
              <a:t> alerts (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substance</a:t>
            </a:r>
            <a:r>
              <a:rPr lang="nb-NO" dirty="0"/>
              <a:t>) – NB! NOT </a:t>
            </a:r>
            <a:r>
              <a:rPr lang="nb-NO" dirty="0" err="1"/>
              <a:t>using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national</a:t>
            </a:r>
            <a:r>
              <a:rPr lang="nb-NO" dirty="0"/>
              <a:t> service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95ED264-BA53-4119-9459-DD257ADFB4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94614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BE06480-E4F4-4A0E-ACF5-65654CCE9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Information elements in FEST/SAFEST (not </a:t>
            </a:r>
            <a:r>
              <a:rPr lang="nb-NO" dirty="0" err="1"/>
              <a:t>exhaustive</a:t>
            </a:r>
            <a:r>
              <a:rPr lang="nb-NO" dirty="0"/>
              <a:t>)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C16B03F7-67C2-4FA3-A90B-402F2016D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5</a:t>
            </a:fld>
            <a:endParaRPr lang="nb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EE441BA1-7789-4F11-9989-C97700FFC5BF}"/>
              </a:ext>
            </a:extLst>
          </p:cNvPr>
          <p:cNvSpPr/>
          <p:nvPr/>
        </p:nvSpPr>
        <p:spPr>
          <a:xfrm>
            <a:off x="11953702" y="2611497"/>
            <a:ext cx="11053173" cy="102233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t"/>
          <a:lstStyle/>
          <a:p>
            <a:r>
              <a:rPr lang="nb-NO" dirty="0"/>
              <a:t>FEST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4A741EAF-7C9A-412C-A89B-6C2DB6B32442}"/>
              </a:ext>
            </a:extLst>
          </p:cNvPr>
          <p:cNvSpPr/>
          <p:nvPr/>
        </p:nvSpPr>
        <p:spPr>
          <a:xfrm>
            <a:off x="13333614" y="7170519"/>
            <a:ext cx="3308466" cy="188698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/>
              <a:t>Brand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03591FD5-A486-4D94-A85D-DC2EF88BBA26}"/>
              </a:ext>
            </a:extLst>
          </p:cNvPr>
          <p:cNvSpPr/>
          <p:nvPr/>
        </p:nvSpPr>
        <p:spPr>
          <a:xfrm>
            <a:off x="13333614" y="4282062"/>
            <a:ext cx="3308466" cy="18869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Generic</a:t>
            </a:r>
            <a:endParaRPr lang="nb-NO" dirty="0"/>
          </a:p>
          <a:p>
            <a:pPr algn="ctr"/>
            <a:r>
              <a:rPr lang="nb-NO" dirty="0"/>
              <a:t>(</a:t>
            </a:r>
            <a:r>
              <a:rPr lang="nb-NO" dirty="0" err="1"/>
              <a:t>with</a:t>
            </a:r>
            <a:r>
              <a:rPr lang="nb-NO" dirty="0"/>
              <a:t> all </a:t>
            </a:r>
            <a:r>
              <a:rPr lang="nb-NO" dirty="0" err="1"/>
              <a:t>information</a:t>
            </a:r>
            <a:r>
              <a:rPr lang="nb-NO" dirty="0"/>
              <a:t>)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1C1E9277-47BC-4EC0-A135-74D9103371B2}"/>
              </a:ext>
            </a:extLst>
          </p:cNvPr>
          <p:cNvSpPr/>
          <p:nvPr/>
        </p:nvSpPr>
        <p:spPr>
          <a:xfrm>
            <a:off x="18675736" y="7612716"/>
            <a:ext cx="3308466" cy="1276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Pharm.dose</a:t>
            </a:r>
            <a:r>
              <a:rPr lang="nb-NO" dirty="0"/>
              <a:t> form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B72CA944-ABD2-4721-88B1-2D01054F0338}"/>
              </a:ext>
            </a:extLst>
          </p:cNvPr>
          <p:cNvSpPr/>
          <p:nvPr/>
        </p:nvSpPr>
        <p:spPr>
          <a:xfrm>
            <a:off x="18675736" y="9127191"/>
            <a:ext cx="3308466" cy="1276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Substance</a:t>
            </a:r>
            <a:endParaRPr lang="nb-NO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B80BE423-EC48-4859-B41E-36FA79776343}"/>
              </a:ext>
            </a:extLst>
          </p:cNvPr>
          <p:cNvSpPr/>
          <p:nvPr/>
        </p:nvSpPr>
        <p:spPr>
          <a:xfrm>
            <a:off x="18662534" y="10651861"/>
            <a:ext cx="3308466" cy="1276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Strength</a:t>
            </a:r>
            <a:endParaRPr lang="nb-NO" dirty="0"/>
          </a:p>
        </p:txBody>
      </p:sp>
      <p:cxnSp>
        <p:nvCxnSpPr>
          <p:cNvPr id="12" name="Rett linje 11">
            <a:extLst>
              <a:ext uri="{FF2B5EF4-FFF2-40B4-BE49-F238E27FC236}">
                <a16:creationId xmlns:a16="http://schemas.microsoft.com/office/drawing/2014/main" id="{F8A7050F-E463-434C-81FA-CC8E4CA35E86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14987847" y="6169051"/>
            <a:ext cx="0" cy="1001468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449DA4EE-F8F5-4F64-89B6-998EB552DA1C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16642080" y="8114014"/>
            <a:ext cx="2033656" cy="1651614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BE9D36F6-D77C-4A5F-8A8B-152A2D92FB4A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16642080" y="8114014"/>
            <a:ext cx="2033656" cy="137139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B7BC2288-B4B0-4E18-A3D6-EEEE210C1E97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16642080" y="8114014"/>
            <a:ext cx="2020454" cy="3176284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ktangel 18">
            <a:extLst>
              <a:ext uri="{FF2B5EF4-FFF2-40B4-BE49-F238E27FC236}">
                <a16:creationId xmlns:a16="http://schemas.microsoft.com/office/drawing/2014/main" id="{1CA72E73-C12E-42BC-9913-36A30C934CF5}"/>
              </a:ext>
            </a:extLst>
          </p:cNvPr>
          <p:cNvSpPr/>
          <p:nvPr/>
        </p:nvSpPr>
        <p:spPr>
          <a:xfrm>
            <a:off x="626208" y="2611497"/>
            <a:ext cx="11053173" cy="10223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r>
              <a:rPr lang="nb-NO" dirty="0"/>
              <a:t>SAFEST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3D2091CE-8597-42B1-B17D-4193D50BCAA5}"/>
              </a:ext>
            </a:extLst>
          </p:cNvPr>
          <p:cNvSpPr/>
          <p:nvPr/>
        </p:nvSpPr>
        <p:spPr>
          <a:xfrm>
            <a:off x="2006121" y="10041745"/>
            <a:ext cx="3308466" cy="18869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Clinical</a:t>
            </a:r>
            <a:r>
              <a:rPr lang="nb-NO" dirty="0"/>
              <a:t> </a:t>
            </a:r>
            <a:r>
              <a:rPr lang="nb-NO" dirty="0" err="1"/>
              <a:t>Drug</a:t>
            </a:r>
            <a:endParaRPr lang="nb-NO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EDE3CE39-8C97-426F-A2F8-28C74EDEC8D5}"/>
              </a:ext>
            </a:extLst>
          </p:cNvPr>
          <p:cNvSpPr/>
          <p:nvPr/>
        </p:nvSpPr>
        <p:spPr>
          <a:xfrm>
            <a:off x="1999898" y="7172744"/>
            <a:ext cx="3308466" cy="18869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Medicinal</a:t>
            </a:r>
            <a:r>
              <a:rPr lang="nb-NO" dirty="0"/>
              <a:t> </a:t>
            </a:r>
            <a:r>
              <a:rPr lang="nb-NO" dirty="0" err="1"/>
              <a:t>product</a:t>
            </a:r>
            <a:r>
              <a:rPr lang="nb-NO" dirty="0"/>
              <a:t> form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D212EA5C-1258-47FC-8A87-77E2824CCC52}"/>
              </a:ext>
            </a:extLst>
          </p:cNvPr>
          <p:cNvSpPr/>
          <p:nvPr/>
        </p:nvSpPr>
        <p:spPr>
          <a:xfrm>
            <a:off x="7354466" y="7612716"/>
            <a:ext cx="3308466" cy="1276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Pharm.dose</a:t>
            </a:r>
            <a:r>
              <a:rPr lang="nb-NO" dirty="0"/>
              <a:t> form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D3CE3AB0-C94A-488E-A5E9-492BAFD9CBDA}"/>
              </a:ext>
            </a:extLst>
          </p:cNvPr>
          <p:cNvSpPr/>
          <p:nvPr/>
        </p:nvSpPr>
        <p:spPr>
          <a:xfrm>
            <a:off x="7354466" y="9127191"/>
            <a:ext cx="3308466" cy="1276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Substance</a:t>
            </a:r>
            <a:endParaRPr lang="nb-NO" dirty="0"/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C3DE88CF-8FC1-4717-B01B-811966DD076A}"/>
              </a:ext>
            </a:extLst>
          </p:cNvPr>
          <p:cNvSpPr/>
          <p:nvPr/>
        </p:nvSpPr>
        <p:spPr>
          <a:xfrm>
            <a:off x="7360689" y="10641666"/>
            <a:ext cx="3308466" cy="1276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Strength</a:t>
            </a:r>
            <a:endParaRPr lang="nb-NO" dirty="0"/>
          </a:p>
        </p:txBody>
      </p:sp>
      <p:cxnSp>
        <p:nvCxnSpPr>
          <p:cNvPr id="25" name="Rett linje 24">
            <a:extLst>
              <a:ext uri="{FF2B5EF4-FFF2-40B4-BE49-F238E27FC236}">
                <a16:creationId xmlns:a16="http://schemas.microsoft.com/office/drawing/2014/main" id="{9278E0D0-E994-477C-9696-680B941A93A6}"/>
              </a:ext>
            </a:extLst>
          </p:cNvPr>
          <p:cNvCxnSpPr>
            <a:stCxn id="21" idx="2"/>
            <a:endCxn id="20" idx="0"/>
          </p:cNvCxnSpPr>
          <p:nvPr/>
        </p:nvCxnSpPr>
        <p:spPr>
          <a:xfrm>
            <a:off x="3654131" y="9059733"/>
            <a:ext cx="6223" cy="9820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tt linje 25">
            <a:extLst>
              <a:ext uri="{FF2B5EF4-FFF2-40B4-BE49-F238E27FC236}">
                <a16:creationId xmlns:a16="http://schemas.microsoft.com/office/drawing/2014/main" id="{3B9BEBC0-E1C2-46CE-AFC9-FA36DE369EEA}"/>
              </a:ext>
            </a:extLst>
          </p:cNvPr>
          <p:cNvCxnSpPr>
            <a:stCxn id="20" idx="3"/>
            <a:endCxn id="23" idx="1"/>
          </p:cNvCxnSpPr>
          <p:nvPr/>
        </p:nvCxnSpPr>
        <p:spPr>
          <a:xfrm flipV="1">
            <a:off x="5314587" y="9765628"/>
            <a:ext cx="2039879" cy="12196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tt linje 26">
            <a:extLst>
              <a:ext uri="{FF2B5EF4-FFF2-40B4-BE49-F238E27FC236}">
                <a16:creationId xmlns:a16="http://schemas.microsoft.com/office/drawing/2014/main" id="{5FCF0391-27E8-4963-BEA3-2BA15C30A72B}"/>
              </a:ext>
            </a:extLst>
          </p:cNvPr>
          <p:cNvCxnSpPr>
            <a:stCxn id="20" idx="3"/>
            <a:endCxn id="22" idx="1"/>
          </p:cNvCxnSpPr>
          <p:nvPr/>
        </p:nvCxnSpPr>
        <p:spPr>
          <a:xfrm flipV="1">
            <a:off x="5314587" y="8251153"/>
            <a:ext cx="2039879" cy="2734087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tt linje 27">
            <a:extLst>
              <a:ext uri="{FF2B5EF4-FFF2-40B4-BE49-F238E27FC236}">
                <a16:creationId xmlns:a16="http://schemas.microsoft.com/office/drawing/2014/main" id="{1CF85A6B-C1F9-4D02-A5BC-443B64813ABB}"/>
              </a:ext>
            </a:extLst>
          </p:cNvPr>
          <p:cNvCxnSpPr>
            <a:cxnSpLocks/>
            <a:stCxn id="20" idx="3"/>
            <a:endCxn id="24" idx="1"/>
          </p:cNvCxnSpPr>
          <p:nvPr/>
        </p:nvCxnSpPr>
        <p:spPr>
          <a:xfrm>
            <a:off x="5314587" y="10985240"/>
            <a:ext cx="2046102" cy="294863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ktangel 29">
            <a:extLst>
              <a:ext uri="{FF2B5EF4-FFF2-40B4-BE49-F238E27FC236}">
                <a16:creationId xmlns:a16="http://schemas.microsoft.com/office/drawing/2014/main" id="{15FBEC38-E4A4-4D31-B939-6477F46F3E79}"/>
              </a:ext>
            </a:extLst>
          </p:cNvPr>
          <p:cNvSpPr/>
          <p:nvPr/>
        </p:nvSpPr>
        <p:spPr>
          <a:xfrm>
            <a:off x="1999898" y="4303743"/>
            <a:ext cx="3308466" cy="18869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Medicinal</a:t>
            </a:r>
            <a:r>
              <a:rPr lang="nb-NO" dirty="0"/>
              <a:t> </a:t>
            </a:r>
            <a:r>
              <a:rPr lang="nb-NO" dirty="0" err="1"/>
              <a:t>product</a:t>
            </a:r>
            <a:endParaRPr lang="nb-NO" dirty="0"/>
          </a:p>
        </p:txBody>
      </p:sp>
      <p:cxnSp>
        <p:nvCxnSpPr>
          <p:cNvPr id="31" name="Rett linje 30">
            <a:extLst>
              <a:ext uri="{FF2B5EF4-FFF2-40B4-BE49-F238E27FC236}">
                <a16:creationId xmlns:a16="http://schemas.microsoft.com/office/drawing/2014/main" id="{3674BCCD-EB68-4F96-ADA9-846B1A34BB0D}"/>
              </a:ext>
            </a:extLst>
          </p:cNvPr>
          <p:cNvCxnSpPr>
            <a:cxnSpLocks/>
            <a:stCxn id="30" idx="2"/>
            <a:endCxn id="21" idx="0"/>
          </p:cNvCxnSpPr>
          <p:nvPr/>
        </p:nvCxnSpPr>
        <p:spPr>
          <a:xfrm>
            <a:off x="3654131" y="6190732"/>
            <a:ext cx="0" cy="9820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il: venstre 40">
            <a:extLst>
              <a:ext uri="{FF2B5EF4-FFF2-40B4-BE49-F238E27FC236}">
                <a16:creationId xmlns:a16="http://schemas.microsoft.com/office/drawing/2014/main" id="{9571DB86-2280-42F3-8020-EE331D17A9DB}"/>
              </a:ext>
            </a:extLst>
          </p:cNvPr>
          <p:cNvSpPr/>
          <p:nvPr/>
        </p:nvSpPr>
        <p:spPr>
          <a:xfrm>
            <a:off x="17024464" y="4303743"/>
            <a:ext cx="5351827" cy="1886989"/>
          </a:xfrm>
          <a:prstGeom prst="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200" dirty="0" err="1">
                <a:solidFill>
                  <a:schemeClr val="bg1"/>
                </a:solidFill>
              </a:rPr>
              <a:t>Only</a:t>
            </a:r>
            <a:r>
              <a:rPr lang="nb-NO" sz="3200" dirty="0">
                <a:solidFill>
                  <a:schemeClr val="bg1"/>
                </a:solidFill>
              </a:rPr>
              <a:t> </a:t>
            </a:r>
            <a:r>
              <a:rPr lang="nb-NO" sz="3200" dirty="0" err="1">
                <a:solidFill>
                  <a:schemeClr val="bg1"/>
                </a:solidFill>
              </a:rPr>
              <a:t>about</a:t>
            </a:r>
            <a:r>
              <a:rPr lang="nb-NO" sz="3200" dirty="0">
                <a:solidFill>
                  <a:schemeClr val="bg1"/>
                </a:solidFill>
              </a:rPr>
              <a:t> 2700 of </a:t>
            </a:r>
            <a:r>
              <a:rPr lang="nb-NO" sz="3200" dirty="0" err="1">
                <a:solidFill>
                  <a:schemeClr val="bg1"/>
                </a:solidFill>
              </a:rPr>
              <a:t>about</a:t>
            </a:r>
            <a:r>
              <a:rPr lang="nb-NO" sz="3200" dirty="0">
                <a:solidFill>
                  <a:schemeClr val="bg1"/>
                </a:solidFill>
              </a:rPr>
              <a:t> 6800 Brands </a:t>
            </a:r>
            <a:r>
              <a:rPr lang="nb-NO" sz="3200" dirty="0" err="1">
                <a:solidFill>
                  <a:schemeClr val="bg1"/>
                </a:solidFill>
              </a:rPr>
              <a:t>are</a:t>
            </a:r>
            <a:r>
              <a:rPr lang="nb-NO" sz="3200" dirty="0">
                <a:solidFill>
                  <a:schemeClr val="bg1"/>
                </a:solidFill>
              </a:rPr>
              <a:t> </a:t>
            </a:r>
            <a:r>
              <a:rPr lang="nb-NO" sz="3200" dirty="0" err="1">
                <a:solidFill>
                  <a:schemeClr val="bg1"/>
                </a:solidFill>
              </a:rPr>
              <a:t>grouped</a:t>
            </a:r>
            <a:endParaRPr lang="nb-NO" sz="3200" dirty="0">
              <a:solidFill>
                <a:schemeClr val="bg1"/>
              </a:solidFill>
            </a:endParaRPr>
          </a:p>
        </p:txBody>
      </p:sp>
      <p:sp>
        <p:nvSpPr>
          <p:cNvPr id="114" name="Rektangel 113">
            <a:extLst>
              <a:ext uri="{FF2B5EF4-FFF2-40B4-BE49-F238E27FC236}">
                <a16:creationId xmlns:a16="http://schemas.microsoft.com/office/drawing/2014/main" id="{61C46EA1-1A69-4790-A2E1-9788F11FCC45}"/>
              </a:ext>
            </a:extLst>
          </p:cNvPr>
          <p:cNvSpPr/>
          <p:nvPr/>
        </p:nvSpPr>
        <p:spPr>
          <a:xfrm>
            <a:off x="13333614" y="10045210"/>
            <a:ext cx="3308466" cy="188698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Packages</a:t>
            </a:r>
            <a:endParaRPr lang="nb-NO" dirty="0"/>
          </a:p>
        </p:txBody>
      </p:sp>
      <p:cxnSp>
        <p:nvCxnSpPr>
          <p:cNvPr id="115" name="Rett linje 114">
            <a:extLst>
              <a:ext uri="{FF2B5EF4-FFF2-40B4-BE49-F238E27FC236}">
                <a16:creationId xmlns:a16="http://schemas.microsoft.com/office/drawing/2014/main" id="{2B89CFD3-5B20-4A29-9F9B-F7BEEC8FD0A4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4987847" y="9057508"/>
            <a:ext cx="0" cy="955917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63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ktangel 39">
            <a:extLst>
              <a:ext uri="{FF2B5EF4-FFF2-40B4-BE49-F238E27FC236}">
                <a16:creationId xmlns:a16="http://schemas.microsoft.com/office/drawing/2014/main" id="{FA6D2864-BB22-4B65-994A-6AC522CEE84D}"/>
              </a:ext>
            </a:extLst>
          </p:cNvPr>
          <p:cNvSpPr/>
          <p:nvPr/>
        </p:nvSpPr>
        <p:spPr>
          <a:xfrm>
            <a:off x="17542512" y="6775429"/>
            <a:ext cx="5692793" cy="6766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FEST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FC8FB087-4B5A-4662-BE29-93401B8AE3C6}"/>
              </a:ext>
            </a:extLst>
          </p:cNvPr>
          <p:cNvSpPr/>
          <p:nvPr/>
        </p:nvSpPr>
        <p:spPr>
          <a:xfrm>
            <a:off x="8933953" y="1208827"/>
            <a:ext cx="6090229" cy="94253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SAFEST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B16C3745-EF0C-4671-94A4-7B141BE857FF}"/>
              </a:ext>
            </a:extLst>
          </p:cNvPr>
          <p:cNvSpPr/>
          <p:nvPr/>
        </p:nvSpPr>
        <p:spPr>
          <a:xfrm>
            <a:off x="1676290" y="2174545"/>
            <a:ext cx="4551384" cy="18896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defined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by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its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therapeutic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substance</a:t>
            </a:r>
            <a:endParaRPr lang="nb-NO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6CD46EA-1267-4816-805E-878808E753F6}"/>
              </a:ext>
            </a:extLst>
          </p:cNvPr>
          <p:cNvSpPr/>
          <p:nvPr/>
        </p:nvSpPr>
        <p:spPr>
          <a:xfrm>
            <a:off x="1676290" y="5120753"/>
            <a:ext cx="4551384" cy="18896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defined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by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its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therapeutic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substance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Pharm.dose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form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FB09FFE-C1EE-4D75-B8A0-45904E7BD944}"/>
              </a:ext>
            </a:extLst>
          </p:cNvPr>
          <p:cNvSpPr/>
          <p:nvPr/>
        </p:nvSpPr>
        <p:spPr>
          <a:xfrm>
            <a:off x="1676290" y="8066961"/>
            <a:ext cx="4551384" cy="18896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defined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by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substance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, form and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strenght</a:t>
            </a:r>
            <a:endParaRPr lang="nb-NO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1A57C708-FB1A-478E-9EA0-AFC0E357145A}"/>
              </a:ext>
            </a:extLst>
          </p:cNvPr>
          <p:cNvSpPr/>
          <p:nvPr/>
        </p:nvSpPr>
        <p:spPr>
          <a:xfrm>
            <a:off x="18154738" y="11155398"/>
            <a:ext cx="4551384" cy="18896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Branded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endParaRPr lang="nb-NO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AF94573-951F-40F0-A64C-B7E0A9E09027}"/>
              </a:ext>
            </a:extLst>
          </p:cNvPr>
          <p:cNvSpPr/>
          <p:nvPr/>
        </p:nvSpPr>
        <p:spPr>
          <a:xfrm>
            <a:off x="18154738" y="8066957"/>
            <a:ext cx="4551384" cy="18896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FEST-ID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Substance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, Form,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Strength</a:t>
            </a:r>
            <a:endParaRPr lang="nb-NO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DB2B4D18-6CEA-4B66-8EAC-98F458AAFC61}"/>
              </a:ext>
            </a:extLst>
          </p:cNvPr>
          <p:cNvSpPr/>
          <p:nvPr/>
        </p:nvSpPr>
        <p:spPr>
          <a:xfrm>
            <a:off x="9915514" y="2174545"/>
            <a:ext cx="4551384" cy="18896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Snomed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CT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Medicinal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Product – VSO 1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8762090D-5695-4669-A886-13EDDA000E86}"/>
              </a:ext>
            </a:extLst>
          </p:cNvPr>
          <p:cNvSpPr/>
          <p:nvPr/>
        </p:nvSpPr>
        <p:spPr>
          <a:xfrm>
            <a:off x="9915514" y="5120753"/>
            <a:ext cx="4551384" cy="18896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Snomed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CT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Medicinal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Product form – VSO 3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B9A74804-E314-441D-911A-81E983BE71A8}"/>
              </a:ext>
            </a:extLst>
          </p:cNvPr>
          <p:cNvSpPr/>
          <p:nvPr/>
        </p:nvSpPr>
        <p:spPr>
          <a:xfrm>
            <a:off x="9915514" y="8066961"/>
            <a:ext cx="4551384" cy="18896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Snomed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CT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Clinical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Drug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– VSO 4</a:t>
            </a:r>
            <a:endParaRPr lang="nb-NO" i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4" name="Kobling: vinkel 13">
            <a:extLst>
              <a:ext uri="{FF2B5EF4-FFF2-40B4-BE49-F238E27FC236}">
                <a16:creationId xmlns:a16="http://schemas.microsoft.com/office/drawing/2014/main" id="{55CA12BE-3FC7-4B80-9BFA-55D564601E7C}"/>
              </a:ext>
            </a:extLst>
          </p:cNvPr>
          <p:cNvCxnSpPr>
            <a:cxnSpLocks/>
            <a:stCxn id="12" idx="2"/>
            <a:endCxn id="8" idx="1"/>
          </p:cNvCxnSpPr>
          <p:nvPr/>
        </p:nvCxnSpPr>
        <p:spPr>
          <a:xfrm rot="16200000" flipH="1">
            <a:off x="14101165" y="8046640"/>
            <a:ext cx="2143618" cy="5963532"/>
          </a:xfrm>
          <a:prstGeom prst="bentConnector2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F24F95CC-A3B3-4F53-8762-F7F7FB6FBE1E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3951982" y="4064182"/>
            <a:ext cx="0" cy="105657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linje 18">
            <a:extLst>
              <a:ext uri="{FF2B5EF4-FFF2-40B4-BE49-F238E27FC236}">
                <a16:creationId xmlns:a16="http://schemas.microsoft.com/office/drawing/2014/main" id="{77C596B6-3AA1-482F-AB19-50DAA191C8DF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3951982" y="7010390"/>
            <a:ext cx="0" cy="105657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tt linje 20">
            <a:extLst>
              <a:ext uri="{FF2B5EF4-FFF2-40B4-BE49-F238E27FC236}">
                <a16:creationId xmlns:a16="http://schemas.microsoft.com/office/drawing/2014/main" id="{23E7A6AA-096D-4BE7-96DE-736EA24A78E2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12191206" y="4064182"/>
            <a:ext cx="0" cy="105657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tt linje 22">
            <a:extLst>
              <a:ext uri="{FF2B5EF4-FFF2-40B4-BE49-F238E27FC236}">
                <a16:creationId xmlns:a16="http://schemas.microsoft.com/office/drawing/2014/main" id="{724542A8-78BA-4BB1-B7FE-BCB3F80F0CD7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12191206" y="7010390"/>
            <a:ext cx="0" cy="105657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l: høyre 23">
            <a:extLst>
              <a:ext uri="{FF2B5EF4-FFF2-40B4-BE49-F238E27FC236}">
                <a16:creationId xmlns:a16="http://schemas.microsoft.com/office/drawing/2014/main" id="{A367D18A-CDB6-488E-91D0-BFC01D5B5AE5}"/>
              </a:ext>
            </a:extLst>
          </p:cNvPr>
          <p:cNvSpPr/>
          <p:nvPr/>
        </p:nvSpPr>
        <p:spPr>
          <a:xfrm>
            <a:off x="6415622" y="2580918"/>
            <a:ext cx="3311944" cy="10768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Pil: høyre 24">
            <a:extLst>
              <a:ext uri="{FF2B5EF4-FFF2-40B4-BE49-F238E27FC236}">
                <a16:creationId xmlns:a16="http://schemas.microsoft.com/office/drawing/2014/main" id="{1695BEB9-259A-410F-9AAD-2B3A8280E636}"/>
              </a:ext>
            </a:extLst>
          </p:cNvPr>
          <p:cNvSpPr/>
          <p:nvPr/>
        </p:nvSpPr>
        <p:spPr>
          <a:xfrm>
            <a:off x="6415622" y="5527127"/>
            <a:ext cx="3311944" cy="10768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Pil: høyre 25">
            <a:extLst>
              <a:ext uri="{FF2B5EF4-FFF2-40B4-BE49-F238E27FC236}">
                <a16:creationId xmlns:a16="http://schemas.microsoft.com/office/drawing/2014/main" id="{BEC318F1-CB7B-4D3E-9EB9-26BF51B7943E}"/>
              </a:ext>
            </a:extLst>
          </p:cNvPr>
          <p:cNvSpPr/>
          <p:nvPr/>
        </p:nvSpPr>
        <p:spPr>
          <a:xfrm>
            <a:off x="6415622" y="8473335"/>
            <a:ext cx="3311944" cy="107689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Er lik 26">
            <a:extLst>
              <a:ext uri="{FF2B5EF4-FFF2-40B4-BE49-F238E27FC236}">
                <a16:creationId xmlns:a16="http://schemas.microsoft.com/office/drawing/2014/main" id="{E5044C60-1D0B-4B74-8CAA-5627DEED1FA6}"/>
              </a:ext>
            </a:extLst>
          </p:cNvPr>
          <p:cNvSpPr/>
          <p:nvPr/>
        </p:nvSpPr>
        <p:spPr>
          <a:xfrm>
            <a:off x="14837714" y="8473335"/>
            <a:ext cx="2946208" cy="1076890"/>
          </a:xfrm>
          <a:prstGeom prst="mathEqual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1" name="Rett linje 30">
            <a:extLst>
              <a:ext uri="{FF2B5EF4-FFF2-40B4-BE49-F238E27FC236}">
                <a16:creationId xmlns:a16="http://schemas.microsoft.com/office/drawing/2014/main" id="{004B1D17-30AE-4DF0-90BB-0192B3498664}"/>
              </a:ext>
            </a:extLst>
          </p:cNvPr>
          <p:cNvCxnSpPr>
            <a:cxnSpLocks/>
            <a:stCxn id="9" idx="2"/>
            <a:endCxn id="8" idx="0"/>
          </p:cNvCxnSpPr>
          <p:nvPr/>
        </p:nvCxnSpPr>
        <p:spPr>
          <a:xfrm>
            <a:off x="20430430" y="9956595"/>
            <a:ext cx="0" cy="11988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kstSylinder 40">
            <a:extLst>
              <a:ext uri="{FF2B5EF4-FFF2-40B4-BE49-F238E27FC236}">
                <a16:creationId xmlns:a16="http://schemas.microsoft.com/office/drawing/2014/main" id="{C352414D-C751-4D9E-B12C-8D1AB21DA118}"/>
              </a:ext>
            </a:extLst>
          </p:cNvPr>
          <p:cNvSpPr txBox="1"/>
          <p:nvPr/>
        </p:nvSpPr>
        <p:spPr>
          <a:xfrm>
            <a:off x="13050499" y="11431716"/>
            <a:ext cx="2690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Linkage</a:t>
            </a:r>
            <a:r>
              <a:rPr lang="nb-NO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nb-NO" dirty="0" err="1">
                <a:solidFill>
                  <a:prstClr val="black"/>
                </a:solidFill>
                <a:latin typeface="Calibri" panose="020F0502020204030204"/>
              </a:rPr>
              <a:t>table</a:t>
            </a:r>
            <a:endParaRPr lang="nb-NO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2869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4" grpId="0" animBg="1"/>
      <p:bldP spid="25" grpId="0" animBg="1"/>
      <p:bldP spid="26" grpId="0" animBg="1"/>
      <p:bldP spid="27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ktangel 21">
            <a:extLst>
              <a:ext uri="{FF2B5EF4-FFF2-40B4-BE49-F238E27FC236}">
                <a16:creationId xmlns:a16="http://schemas.microsoft.com/office/drawing/2014/main" id="{1ED011EA-B0D0-4AF5-890A-3A9A7BB765C0}"/>
              </a:ext>
            </a:extLst>
          </p:cNvPr>
          <p:cNvSpPr/>
          <p:nvPr/>
        </p:nvSpPr>
        <p:spPr>
          <a:xfrm>
            <a:off x="12053455" y="3009207"/>
            <a:ext cx="7215447" cy="93933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t"/>
          <a:lstStyle/>
          <a:p>
            <a:r>
              <a:rPr lang="nb-NO" dirty="0"/>
              <a:t>FEST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0DF19217-ABE4-4408-81E3-2392EE2D0FB7}"/>
              </a:ext>
            </a:extLst>
          </p:cNvPr>
          <p:cNvSpPr/>
          <p:nvPr/>
        </p:nvSpPr>
        <p:spPr>
          <a:xfrm>
            <a:off x="4887884" y="3009207"/>
            <a:ext cx="6791497" cy="93933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r>
              <a:rPr lang="nb-NO" dirty="0"/>
              <a:t>SAFEST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854B66B-9733-4727-8054-A566BAEDE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310" y="861619"/>
            <a:ext cx="21566696" cy="1673620"/>
          </a:xfrm>
        </p:spPr>
        <p:txBody>
          <a:bodyPr/>
          <a:lstStyle/>
          <a:p>
            <a:r>
              <a:rPr lang="nb-NO" dirty="0"/>
              <a:t>Linking SAFEST to FEST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2F905E0-54E2-450A-B778-4D99EBF371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7</a:t>
            </a:fld>
            <a:endParaRPr lang="nb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563FFE1-9FFD-41A5-9BF6-3413DD83CD21}"/>
              </a:ext>
            </a:extLst>
          </p:cNvPr>
          <p:cNvSpPr/>
          <p:nvPr/>
        </p:nvSpPr>
        <p:spPr>
          <a:xfrm>
            <a:off x="6345364" y="9914037"/>
            <a:ext cx="3308466" cy="18869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Clinical</a:t>
            </a:r>
            <a:r>
              <a:rPr lang="nb-NO" dirty="0"/>
              <a:t> </a:t>
            </a:r>
            <a:r>
              <a:rPr lang="nb-NO" dirty="0" err="1"/>
              <a:t>Drug</a:t>
            </a:r>
            <a:endParaRPr lang="nb-NO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B098B27-8526-40E5-BC84-4547EC57BDAE}"/>
              </a:ext>
            </a:extLst>
          </p:cNvPr>
          <p:cNvSpPr/>
          <p:nvPr/>
        </p:nvSpPr>
        <p:spPr>
          <a:xfrm>
            <a:off x="6345364" y="7045036"/>
            <a:ext cx="3308466" cy="188698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Medicinal</a:t>
            </a:r>
            <a:r>
              <a:rPr lang="nb-NO" dirty="0"/>
              <a:t> </a:t>
            </a:r>
            <a:r>
              <a:rPr lang="nb-NO" dirty="0" err="1"/>
              <a:t>product</a:t>
            </a:r>
            <a:r>
              <a:rPr lang="nb-NO" dirty="0"/>
              <a:t> form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8119BCE2-A536-40A6-9C85-B5B2DD406357}"/>
              </a:ext>
            </a:extLst>
          </p:cNvPr>
          <p:cNvSpPr/>
          <p:nvPr/>
        </p:nvSpPr>
        <p:spPr>
          <a:xfrm>
            <a:off x="6345364" y="4176035"/>
            <a:ext cx="3308466" cy="188698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 err="1"/>
              <a:t>Medicinal</a:t>
            </a:r>
            <a:r>
              <a:rPr lang="nb-NO" dirty="0"/>
              <a:t> </a:t>
            </a:r>
            <a:r>
              <a:rPr lang="nb-NO" dirty="0" err="1"/>
              <a:t>product</a:t>
            </a:r>
            <a:endParaRPr lang="nb-NO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4CBBF9E2-57F7-4733-8634-FB0C5789D771}"/>
              </a:ext>
            </a:extLst>
          </p:cNvPr>
          <p:cNvSpPr/>
          <p:nvPr/>
        </p:nvSpPr>
        <p:spPr>
          <a:xfrm>
            <a:off x="14148261" y="9914037"/>
            <a:ext cx="3308466" cy="188698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dirty="0"/>
              <a:t>Brand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C9CFCDB6-6094-4DE5-9EC3-E6DB2D223804}"/>
              </a:ext>
            </a:extLst>
          </p:cNvPr>
          <p:cNvSpPr/>
          <p:nvPr/>
        </p:nvSpPr>
        <p:spPr>
          <a:xfrm>
            <a:off x="14148261" y="7045036"/>
            <a:ext cx="3308466" cy="188698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Generic</a:t>
            </a:r>
            <a:endParaRPr lang="nb-NO" dirty="0"/>
          </a:p>
          <a:p>
            <a:pPr algn="ctr"/>
            <a:r>
              <a:rPr lang="nb-NO" dirty="0"/>
              <a:t>(</a:t>
            </a:r>
            <a:r>
              <a:rPr lang="nb-NO" dirty="0" err="1"/>
              <a:t>with</a:t>
            </a:r>
            <a:r>
              <a:rPr lang="nb-NO" dirty="0"/>
              <a:t> all </a:t>
            </a:r>
            <a:r>
              <a:rPr lang="nb-NO" dirty="0" err="1"/>
              <a:t>information</a:t>
            </a:r>
            <a:r>
              <a:rPr lang="nb-NO" dirty="0"/>
              <a:t>)</a:t>
            </a:r>
          </a:p>
        </p:txBody>
      </p:sp>
      <p:cxnSp>
        <p:nvCxnSpPr>
          <p:cNvPr id="10" name="Rett linje 9">
            <a:extLst>
              <a:ext uri="{FF2B5EF4-FFF2-40B4-BE49-F238E27FC236}">
                <a16:creationId xmlns:a16="http://schemas.microsoft.com/office/drawing/2014/main" id="{2B91B43A-DF11-4937-BEEE-7800637A13E4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9653830" y="10857532"/>
            <a:ext cx="4494431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8312BEDB-02D9-41D1-A87A-2B36FFF7A209}"/>
              </a:ext>
            </a:extLst>
          </p:cNvPr>
          <p:cNvCxnSpPr>
            <a:cxnSpLocks/>
            <a:stCxn id="8" idx="0"/>
            <a:endCxn id="9" idx="2"/>
          </p:cNvCxnSpPr>
          <p:nvPr/>
        </p:nvCxnSpPr>
        <p:spPr>
          <a:xfrm flipV="1">
            <a:off x="15802494" y="8932025"/>
            <a:ext cx="0" cy="9820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EB638718-DBFD-4E8D-8897-8B65FA5F1C0E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>
            <a:off x="7999597" y="6063024"/>
            <a:ext cx="0" cy="9820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tt linje 14">
            <a:extLst>
              <a:ext uri="{FF2B5EF4-FFF2-40B4-BE49-F238E27FC236}">
                <a16:creationId xmlns:a16="http://schemas.microsoft.com/office/drawing/2014/main" id="{D4372A29-F9F8-48EC-8E9A-FA24B837E59D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7999597" y="8932025"/>
            <a:ext cx="0" cy="982012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linje 24">
            <a:extLst>
              <a:ext uri="{FF2B5EF4-FFF2-40B4-BE49-F238E27FC236}">
                <a16:creationId xmlns:a16="http://schemas.microsoft.com/office/drawing/2014/main" id="{134BC359-3BF9-4079-9B6C-6437337CEB8C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9653830" y="7988531"/>
            <a:ext cx="4494431" cy="2869001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Sylinder 28">
            <a:extLst>
              <a:ext uri="{FF2B5EF4-FFF2-40B4-BE49-F238E27FC236}">
                <a16:creationId xmlns:a16="http://schemas.microsoft.com/office/drawing/2014/main" id="{82E4056E-EEE1-4D0C-8F26-D28BDA7D91A3}"/>
              </a:ext>
            </a:extLst>
          </p:cNvPr>
          <p:cNvSpPr txBox="1"/>
          <p:nvPr/>
        </p:nvSpPr>
        <p:spPr>
          <a:xfrm>
            <a:off x="10259282" y="7863664"/>
            <a:ext cx="3308466" cy="2395528"/>
          </a:xfrm>
          <a:prstGeom prst="rect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  <a:alpha val="30000"/>
                </a:schemeClr>
              </a:gs>
              <a:gs pos="50000">
                <a:schemeClr val="accent4">
                  <a:lumMod val="105000"/>
                  <a:satMod val="103000"/>
                  <a:tint val="73000"/>
                  <a:alpha val="40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  <a:alpha val="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546100" tIns="546100" rIns="546100" bIns="546100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b-NO" sz="2800" b="1" dirty="0">
                <a:solidFill>
                  <a:schemeClr val="bg2">
                    <a:lumMod val="25000"/>
                  </a:schemeClr>
                </a:solidFill>
              </a:rPr>
              <a:t>Not </a:t>
            </a:r>
            <a:r>
              <a:rPr lang="nb-NO" sz="2800" b="1" dirty="0" err="1">
                <a:solidFill>
                  <a:schemeClr val="bg2">
                    <a:lumMod val="25000"/>
                  </a:schemeClr>
                </a:solidFill>
              </a:rPr>
              <a:t>linked</a:t>
            </a:r>
            <a:r>
              <a:rPr lang="nb-NO" sz="2800" b="1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nb-NO" sz="2800" b="1" dirty="0" err="1">
                <a:solidFill>
                  <a:schemeClr val="bg2">
                    <a:lumMod val="25000"/>
                  </a:schemeClr>
                </a:solidFill>
              </a:rPr>
              <a:t>but</a:t>
            </a:r>
            <a:r>
              <a:rPr lang="nb-NO" sz="2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nb-NO" sz="2800" b="1" dirty="0" err="1">
                <a:solidFill>
                  <a:schemeClr val="bg2">
                    <a:lumMod val="25000"/>
                  </a:schemeClr>
                </a:solidFill>
              </a:rPr>
              <a:t>approx</a:t>
            </a:r>
            <a:r>
              <a:rPr lang="nb-NO" sz="2800" b="1" dirty="0">
                <a:solidFill>
                  <a:schemeClr val="bg2">
                    <a:lumMod val="25000"/>
                  </a:schemeClr>
                </a:solidFill>
              </a:rPr>
              <a:t> 92% </a:t>
            </a:r>
            <a:r>
              <a:rPr lang="nb-NO" sz="2800" b="1" dirty="0" err="1">
                <a:solidFill>
                  <a:schemeClr val="bg2">
                    <a:lumMod val="25000"/>
                  </a:schemeClr>
                </a:solidFill>
              </a:rPr>
              <a:t>overlap</a:t>
            </a:r>
            <a:endParaRPr lang="nb-NO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1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5419E5A-650E-409C-9551-8C0C00DC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650"/>
            <a:ext cx="22350545" cy="1657242"/>
          </a:xfrm>
        </p:spPr>
        <p:txBody>
          <a:bodyPr/>
          <a:lstStyle/>
          <a:p>
            <a:r>
              <a:rPr lang="nb-NO" dirty="0"/>
              <a:t>Linking elements of FEST and SAFEST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8CCED39-77D8-4C1A-BFEA-2EB60884C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192" y="3651459"/>
            <a:ext cx="9765858" cy="8702109"/>
          </a:xfrm>
        </p:spPr>
        <p:txBody>
          <a:bodyPr>
            <a:normAutofit/>
          </a:bodyPr>
          <a:lstStyle/>
          <a:p>
            <a:r>
              <a:rPr lang="nb-NO" dirty="0" err="1"/>
              <a:t>Illustrates</a:t>
            </a:r>
            <a:r>
              <a:rPr lang="nb-NO" dirty="0"/>
              <a:t> relationships </a:t>
            </a:r>
            <a:r>
              <a:rPr lang="nb-NO" dirty="0" err="1"/>
              <a:t>between</a:t>
            </a:r>
            <a:r>
              <a:rPr lang="nb-NO" dirty="0"/>
              <a:t> </a:t>
            </a:r>
            <a:r>
              <a:rPr lang="nb-NO" dirty="0" err="1"/>
              <a:t>key</a:t>
            </a:r>
            <a:r>
              <a:rPr lang="nb-NO" dirty="0"/>
              <a:t> elements in FEST and SAFEST (</a:t>
            </a:r>
            <a:r>
              <a:rPr lang="nb-NO" dirty="0" err="1"/>
              <a:t>Snomed</a:t>
            </a:r>
            <a:r>
              <a:rPr lang="nb-NO" dirty="0"/>
              <a:t> CT)</a:t>
            </a:r>
          </a:p>
          <a:p>
            <a:endParaRPr lang="nb-NO" dirty="0"/>
          </a:p>
          <a:p>
            <a:r>
              <a:rPr lang="nb-NO" dirty="0"/>
              <a:t>SNOMED CT used in SAFEST</a:t>
            </a:r>
          </a:p>
          <a:p>
            <a:endParaRPr lang="nb-NO" dirty="0"/>
          </a:p>
          <a:p>
            <a:r>
              <a:rPr lang="nb-NO" dirty="0" err="1"/>
              <a:t>Map</a:t>
            </a:r>
            <a:r>
              <a:rPr lang="nb-NO" dirty="0"/>
              <a:t> of elements to </a:t>
            </a:r>
            <a:r>
              <a:rPr lang="nb-NO" dirty="0" err="1"/>
              <a:t>enable</a:t>
            </a:r>
            <a:r>
              <a:rPr lang="nb-NO" dirty="0"/>
              <a:t> </a:t>
            </a:r>
            <a:r>
              <a:rPr lang="nb-NO" dirty="0" err="1"/>
              <a:t>automated</a:t>
            </a:r>
            <a:r>
              <a:rPr lang="nb-NO" dirty="0"/>
              <a:t> </a:t>
            </a:r>
            <a:r>
              <a:rPr lang="nb-NO" dirty="0" err="1"/>
              <a:t>mapping</a:t>
            </a:r>
            <a:r>
              <a:rPr lang="nb-NO" dirty="0"/>
              <a:t> of </a:t>
            </a:r>
            <a:r>
              <a:rPr lang="nb-NO" dirty="0" err="1"/>
              <a:t>drug</a:t>
            </a:r>
            <a:r>
              <a:rPr lang="nb-NO" dirty="0"/>
              <a:t> </a:t>
            </a:r>
            <a:r>
              <a:rPr lang="nb-NO" dirty="0" err="1"/>
              <a:t>dictionary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17336AE-990A-4E01-BD61-31F18EBDC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30" y="2387892"/>
            <a:ext cx="17588549" cy="134347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CF1BF9D-21DC-4A1F-88F9-915EC3E9CD11}"/>
              </a:ext>
            </a:extLst>
          </p:cNvPr>
          <p:cNvSpPr/>
          <p:nvPr/>
        </p:nvSpPr>
        <p:spPr>
          <a:xfrm>
            <a:off x="2876204" y="2793076"/>
            <a:ext cx="2128058" cy="5818909"/>
          </a:xfrm>
          <a:prstGeom prst="ellipse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marL="0" marR="0" lvl="0" indent="0" algn="ct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3600" b="0" i="0" u="none" strike="noStrike" kern="1200" cap="none" spc="0" normalizeH="0" baseline="0" noProof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3CB21577-22E0-4C63-87B2-2698F1D25559}"/>
              </a:ext>
            </a:extLst>
          </p:cNvPr>
          <p:cNvSpPr/>
          <p:nvPr/>
        </p:nvSpPr>
        <p:spPr>
          <a:xfrm>
            <a:off x="7040880" y="8611985"/>
            <a:ext cx="1572768" cy="11538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VSO-nivå 4 i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administrerbar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form</a:t>
            </a:r>
          </a:p>
        </p:txBody>
      </p:sp>
    </p:spTree>
    <p:extLst>
      <p:ext uri="{BB962C8B-B14F-4D97-AF65-F5344CB8AC3E}">
        <p14:creationId xmlns:p14="http://schemas.microsoft.com/office/powerpoint/2010/main" val="304672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4D04B7B-7A4B-4C92-ABE8-19C961C62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Maps</a:t>
            </a:r>
            <a:r>
              <a:rPr lang="nb-NO" dirty="0"/>
              <a:t> of </a:t>
            </a:r>
            <a:r>
              <a:rPr lang="nb-NO" dirty="0" err="1"/>
              <a:t>basic</a:t>
            </a:r>
            <a:r>
              <a:rPr lang="nb-NO" dirty="0"/>
              <a:t> elements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2C9F584-2CC6-4DF4-A593-6DA241F4E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179" y="2862469"/>
            <a:ext cx="21566696" cy="10150435"/>
          </a:xfrm>
        </p:spPr>
        <p:txBody>
          <a:bodyPr>
            <a:normAutofit fontScale="92500" lnSpcReduction="20000"/>
          </a:bodyPr>
          <a:lstStyle/>
          <a:p>
            <a:r>
              <a:rPr lang="nb-NO" dirty="0" err="1"/>
              <a:t>Substance</a:t>
            </a:r>
            <a:r>
              <a:rPr lang="nb-NO" dirty="0"/>
              <a:t> </a:t>
            </a:r>
            <a:r>
              <a:rPr lang="nb-NO" dirty="0" err="1"/>
              <a:t>map</a:t>
            </a:r>
            <a:endParaRPr lang="nb-NO" dirty="0"/>
          </a:p>
          <a:p>
            <a:pPr lvl="1"/>
            <a:r>
              <a:rPr lang="nb-NO" dirty="0"/>
              <a:t>«</a:t>
            </a:r>
            <a:r>
              <a:rPr lang="nb-NO" dirty="0" err="1"/>
              <a:t>Almost</a:t>
            </a:r>
            <a:r>
              <a:rPr lang="nb-NO" dirty="0"/>
              <a:t>» 1:1, </a:t>
            </a:r>
            <a:r>
              <a:rPr lang="nb-NO" dirty="0" err="1"/>
              <a:t>identical</a:t>
            </a:r>
            <a:r>
              <a:rPr lang="nb-NO" dirty="0"/>
              <a:t>. Just 1 </a:t>
            </a:r>
            <a:r>
              <a:rPr lang="nb-NO" dirty="0" err="1"/>
              <a:t>substance</a:t>
            </a:r>
            <a:r>
              <a:rPr lang="nb-NO" dirty="0"/>
              <a:t> </a:t>
            </a:r>
            <a:r>
              <a:rPr lang="nb-NO" dirty="0" err="1"/>
              <a:t>mapped</a:t>
            </a:r>
            <a:r>
              <a:rPr lang="nb-NO" dirty="0"/>
              <a:t> 2:1 </a:t>
            </a:r>
            <a:r>
              <a:rPr lang="nb-NO" dirty="0" err="1"/>
              <a:t>because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suspected</a:t>
            </a:r>
            <a:r>
              <a:rPr lang="nb-NO" dirty="0"/>
              <a:t> to be </a:t>
            </a:r>
            <a:r>
              <a:rPr lang="nb-NO" dirty="0" err="1"/>
              <a:t>duplicates</a:t>
            </a:r>
            <a:endParaRPr lang="nb-NO" dirty="0"/>
          </a:p>
          <a:p>
            <a:pPr lvl="1"/>
            <a:r>
              <a:rPr lang="nb-NO" dirty="0"/>
              <a:t>FEST GUID (</a:t>
            </a:r>
            <a:r>
              <a:rPr lang="nb-NO" dirty="0" err="1"/>
              <a:t>national</a:t>
            </a:r>
            <a:r>
              <a:rPr lang="nb-NO" dirty="0"/>
              <a:t> </a:t>
            </a:r>
            <a:r>
              <a:rPr lang="nb-NO" dirty="0" err="1"/>
              <a:t>code</a:t>
            </a:r>
            <a:r>
              <a:rPr lang="nb-NO" dirty="0"/>
              <a:t> system) to </a:t>
            </a:r>
            <a:r>
              <a:rPr lang="nb-NO" dirty="0" err="1"/>
              <a:t>Snomed</a:t>
            </a:r>
            <a:r>
              <a:rPr lang="nb-NO" dirty="0"/>
              <a:t> CT </a:t>
            </a:r>
            <a:r>
              <a:rPr lang="nb-NO" dirty="0" err="1"/>
              <a:t>Concept</a:t>
            </a:r>
            <a:r>
              <a:rPr lang="nb-NO" dirty="0"/>
              <a:t> ID.</a:t>
            </a:r>
          </a:p>
          <a:p>
            <a:pPr lvl="1"/>
            <a:r>
              <a:rPr lang="nb-NO" dirty="0"/>
              <a:t>Simple type </a:t>
            </a:r>
            <a:r>
              <a:rPr lang="nb-NO" dirty="0" err="1"/>
              <a:t>map</a:t>
            </a:r>
            <a:endParaRPr lang="nb-NO" dirty="0"/>
          </a:p>
          <a:p>
            <a:pPr lvl="1"/>
            <a:endParaRPr lang="nb-NO" dirty="0"/>
          </a:p>
          <a:p>
            <a:r>
              <a:rPr lang="nb-NO" dirty="0" err="1"/>
              <a:t>Pharmaceutical</a:t>
            </a:r>
            <a:r>
              <a:rPr lang="nb-NO" dirty="0"/>
              <a:t> dose form </a:t>
            </a:r>
            <a:r>
              <a:rPr lang="nb-NO" dirty="0" err="1"/>
              <a:t>map</a:t>
            </a:r>
            <a:endParaRPr lang="nb-NO" dirty="0"/>
          </a:p>
          <a:p>
            <a:pPr lvl="1"/>
            <a:r>
              <a:rPr lang="nb-NO" dirty="0"/>
              <a:t>Many:1, </a:t>
            </a:r>
            <a:r>
              <a:rPr lang="nb-NO" dirty="0" err="1"/>
              <a:t>narrow</a:t>
            </a:r>
            <a:r>
              <a:rPr lang="nb-NO" dirty="0"/>
              <a:t>-to-</a:t>
            </a:r>
            <a:r>
              <a:rPr lang="nb-NO" dirty="0" err="1"/>
              <a:t>broad</a:t>
            </a:r>
            <a:r>
              <a:rPr lang="nb-NO" dirty="0"/>
              <a:t>.</a:t>
            </a:r>
          </a:p>
          <a:p>
            <a:pPr lvl="1"/>
            <a:r>
              <a:rPr lang="nb-NO" dirty="0"/>
              <a:t>FEST GUID (</a:t>
            </a:r>
            <a:r>
              <a:rPr lang="nb-NO" dirty="0" err="1"/>
              <a:t>national</a:t>
            </a:r>
            <a:r>
              <a:rPr lang="nb-NO" dirty="0"/>
              <a:t> </a:t>
            </a:r>
            <a:r>
              <a:rPr lang="nb-NO" dirty="0" err="1"/>
              <a:t>code</a:t>
            </a:r>
            <a:r>
              <a:rPr lang="nb-NO" dirty="0"/>
              <a:t> system) to </a:t>
            </a:r>
            <a:r>
              <a:rPr lang="nb-NO" dirty="0" err="1"/>
              <a:t>Snomed</a:t>
            </a:r>
            <a:r>
              <a:rPr lang="nb-NO" dirty="0"/>
              <a:t> CT </a:t>
            </a:r>
            <a:r>
              <a:rPr lang="nb-NO" dirty="0" err="1"/>
              <a:t>Concept</a:t>
            </a:r>
            <a:r>
              <a:rPr lang="nb-NO" dirty="0"/>
              <a:t> ID.</a:t>
            </a:r>
          </a:p>
          <a:p>
            <a:pPr lvl="1"/>
            <a:r>
              <a:rPr lang="nb-NO" dirty="0"/>
              <a:t>Simple type </a:t>
            </a:r>
            <a:r>
              <a:rPr lang="nb-NO" dirty="0" err="1"/>
              <a:t>map</a:t>
            </a:r>
            <a:endParaRPr lang="nb-NO" dirty="0"/>
          </a:p>
          <a:p>
            <a:pPr lvl="1"/>
            <a:endParaRPr lang="nb-NO" dirty="0"/>
          </a:p>
          <a:p>
            <a:r>
              <a:rPr lang="nb-NO" dirty="0"/>
              <a:t>Unit of </a:t>
            </a:r>
            <a:r>
              <a:rPr lang="nb-NO" dirty="0" err="1"/>
              <a:t>presentation</a:t>
            </a:r>
            <a:r>
              <a:rPr lang="nb-NO" dirty="0"/>
              <a:t> </a:t>
            </a:r>
            <a:r>
              <a:rPr lang="nb-NO" dirty="0" err="1"/>
              <a:t>map</a:t>
            </a:r>
            <a:endParaRPr lang="nb-NO" dirty="0"/>
          </a:p>
          <a:p>
            <a:pPr lvl="1"/>
            <a:r>
              <a:rPr lang="nb-NO" dirty="0"/>
              <a:t>1:1, </a:t>
            </a:r>
            <a:r>
              <a:rPr lang="nb-NO" dirty="0" err="1"/>
              <a:t>identical</a:t>
            </a:r>
            <a:endParaRPr lang="nb-NO" dirty="0"/>
          </a:p>
          <a:p>
            <a:pPr lvl="1"/>
            <a:r>
              <a:rPr lang="nb-NO" dirty="0"/>
              <a:t>SPOR ID to </a:t>
            </a:r>
            <a:r>
              <a:rPr lang="nb-NO" dirty="0" err="1"/>
              <a:t>Snomed</a:t>
            </a:r>
            <a:r>
              <a:rPr lang="nb-NO" dirty="0"/>
              <a:t> CT </a:t>
            </a:r>
            <a:r>
              <a:rPr lang="nb-NO" dirty="0" err="1"/>
              <a:t>Concept</a:t>
            </a:r>
            <a:r>
              <a:rPr lang="nb-NO" dirty="0"/>
              <a:t> ID</a:t>
            </a:r>
          </a:p>
          <a:p>
            <a:pPr lvl="1"/>
            <a:r>
              <a:rPr lang="nb-NO" dirty="0"/>
              <a:t>Simple type </a:t>
            </a:r>
            <a:r>
              <a:rPr lang="nb-NO" dirty="0" err="1"/>
              <a:t>map</a:t>
            </a:r>
            <a:endParaRPr lang="nb-NO" dirty="0"/>
          </a:p>
          <a:p>
            <a:pPr lvl="1"/>
            <a:endParaRPr lang="nb-NO" dirty="0"/>
          </a:p>
          <a:p>
            <a:r>
              <a:rPr lang="nb-NO" u="sng" dirty="0" err="1"/>
              <a:t>Two</a:t>
            </a:r>
            <a:r>
              <a:rPr lang="nb-NO" dirty="0"/>
              <a:t> unit of </a:t>
            </a:r>
            <a:r>
              <a:rPr lang="nb-NO" dirty="0" err="1"/>
              <a:t>measure</a:t>
            </a:r>
            <a:r>
              <a:rPr lang="nb-NO" dirty="0"/>
              <a:t> </a:t>
            </a:r>
            <a:r>
              <a:rPr lang="nb-NO" dirty="0" err="1"/>
              <a:t>maps</a:t>
            </a:r>
            <a:r>
              <a:rPr lang="nb-NO" dirty="0"/>
              <a:t> (</a:t>
            </a:r>
            <a:r>
              <a:rPr lang="nb-NO" dirty="0" err="1"/>
              <a:t>nominator</a:t>
            </a:r>
            <a:r>
              <a:rPr lang="nb-NO" dirty="0"/>
              <a:t> and </a:t>
            </a:r>
            <a:r>
              <a:rPr lang="nb-NO" dirty="0" err="1"/>
              <a:t>denominator</a:t>
            </a:r>
            <a:r>
              <a:rPr lang="nb-NO" dirty="0"/>
              <a:t>)</a:t>
            </a:r>
          </a:p>
          <a:p>
            <a:pPr lvl="1"/>
            <a:r>
              <a:rPr lang="nb-NO" dirty="0"/>
              <a:t>1:1, </a:t>
            </a:r>
            <a:r>
              <a:rPr lang="nb-NO" dirty="0" err="1"/>
              <a:t>identical</a:t>
            </a:r>
            <a:endParaRPr lang="nb-NO" dirty="0"/>
          </a:p>
          <a:p>
            <a:pPr lvl="1"/>
            <a:r>
              <a:rPr lang="nb-NO" dirty="0" err="1"/>
              <a:t>Local</a:t>
            </a:r>
            <a:r>
              <a:rPr lang="nb-NO" dirty="0"/>
              <a:t> </a:t>
            </a:r>
            <a:r>
              <a:rPr lang="nb-NO" dirty="0" err="1"/>
              <a:t>code</a:t>
            </a:r>
            <a:r>
              <a:rPr lang="nb-NO" dirty="0"/>
              <a:t> to </a:t>
            </a:r>
            <a:r>
              <a:rPr lang="nb-NO" dirty="0" err="1"/>
              <a:t>Snomed</a:t>
            </a:r>
            <a:r>
              <a:rPr lang="nb-NO" dirty="0"/>
              <a:t> CT </a:t>
            </a:r>
            <a:r>
              <a:rPr lang="nb-NO" dirty="0" err="1"/>
              <a:t>Concept</a:t>
            </a:r>
            <a:r>
              <a:rPr lang="nb-NO" dirty="0"/>
              <a:t> ID</a:t>
            </a:r>
          </a:p>
          <a:p>
            <a:pPr lvl="1"/>
            <a:r>
              <a:rPr lang="nb-NO" dirty="0"/>
              <a:t>Simple type </a:t>
            </a:r>
            <a:r>
              <a:rPr lang="nb-NO" dirty="0" err="1"/>
              <a:t>map</a:t>
            </a: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2A21AFBF-4F52-4718-B2ED-3694E2601C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22306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Blå v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0169E8"/>
        </a:solidFill>
      </a:spPr>
      <a:bodyPr vert="horz" wrap="square" lIns="546100" tIns="546100" rIns="546100" bIns="546100" rtlCol="0">
        <a:spAutoFit/>
      </a:bodyPr>
      <a:lstStyle>
        <a:defPPr>
          <a:spcAft>
            <a:spcPts val="1000"/>
          </a:spcAft>
          <a:defRPr sz="4200" b="1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mal_DirektoratetEHelseV2.potx" id="{26015252-C40F-4176-8E39-8B9B388FAABB}" vid="{4D7361C0-BDF5-403E-A667-3508B846B5D5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B7D5DC1A94C241AA87017B825905BF" ma:contentTypeVersion="10" ma:contentTypeDescription="Create a new document." ma:contentTypeScope="" ma:versionID="974514d5b90c0209516c7579e03db63a">
  <xsd:schema xmlns:xsd="http://www.w3.org/2001/XMLSchema" xmlns:xs="http://www.w3.org/2001/XMLSchema" xmlns:p="http://schemas.microsoft.com/office/2006/metadata/properties" xmlns:ns3="802598f7-190b-4ff2-ad8a-3bf6e632abe4" xmlns:ns4="1ee30eb9-a4d8-44d5-adc5-6f022c29b093" targetNamespace="http://schemas.microsoft.com/office/2006/metadata/properties" ma:root="true" ma:fieldsID="e524436b8f6a0e00a6beafec4d50b5ac" ns3:_="" ns4:_="">
    <xsd:import namespace="802598f7-190b-4ff2-ad8a-3bf6e632abe4"/>
    <xsd:import namespace="1ee30eb9-a4d8-44d5-adc5-6f022c29b09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598f7-190b-4ff2-ad8a-3bf6e632abe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e30eb9-a4d8-44d5-adc5-6f022c29b0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75C078-88AD-4640-A670-C180FFFB54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0B32A0-2916-43D3-AF75-E44CAC2643F7}">
  <ds:schemaRefs>
    <ds:schemaRef ds:uri="1ee30eb9-a4d8-44d5-adc5-6f022c29b093"/>
    <ds:schemaRef ds:uri="802598f7-190b-4ff2-ad8a-3bf6e632abe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01726C4-1240-47A1-A39E-16F4969566EA}">
  <ds:schemaRefs>
    <ds:schemaRef ds:uri="1ee30eb9-a4d8-44d5-adc5-6f022c29b093"/>
    <ds:schemaRef ds:uri="802598f7-190b-4ff2-ad8a-3bf6e632abe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PPTmal_DirektoratetEHelseV2-1</Template>
  <TotalTime>2826</TotalTime>
  <Words>675</Words>
  <Application>Microsoft Office PowerPoint</Application>
  <PresentationFormat>Egendefinert</PresentationFormat>
  <Paragraphs>158</Paragraphs>
  <Slides>16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Wingdings 2</vt:lpstr>
      <vt:lpstr>Office-tema</vt:lpstr>
      <vt:lpstr>1_Office-tema</vt:lpstr>
      <vt:lpstr>The Norwegian Medicines Project</vt:lpstr>
      <vt:lpstr>Agenda</vt:lpstr>
      <vt:lpstr>In the Big Picture</vt:lpstr>
      <vt:lpstr>Norwegian Medicines Services</vt:lpstr>
      <vt:lpstr>Information elements in FEST/SAFEST (not exhaustive)</vt:lpstr>
      <vt:lpstr>PowerPoint-presentasjon</vt:lpstr>
      <vt:lpstr>Linking SAFEST to FEST</vt:lpstr>
      <vt:lpstr>Linking elements of FEST and SAFEST</vt:lpstr>
      <vt:lpstr>Maps of basic elements</vt:lpstr>
      <vt:lpstr>Establishing Brand to Clinical Drug map</vt:lpstr>
      <vt:lpstr>Live demo</vt:lpstr>
      <vt:lpstr>Challenges</vt:lpstr>
      <vt:lpstr>Ideas and needs – which is up for discussion (but not necessarily making sense)</vt:lpstr>
      <vt:lpstr>The Norwegian extension</vt:lpstr>
      <vt:lpstr>Thank you!</vt:lpstr>
      <vt:lpstr>PowerPoint-presentasjon</vt:lpstr>
    </vt:vector>
  </TitlesOfParts>
  <Company>Direktoratet for e-helse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Jørn Andre Jørgensen</dc:creator>
  <dc:description>template by officeconsult.no</dc:description>
  <cp:lastModifiedBy>Jørn Andre Jørgensen</cp:lastModifiedBy>
  <cp:revision>21</cp:revision>
  <dcterms:created xsi:type="dcterms:W3CDTF">2022-03-01T13:48:49Z</dcterms:created>
  <dcterms:modified xsi:type="dcterms:W3CDTF">2022-03-03T12:55:13Z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officeconsult.no</vt:lpwstr>
  </property>
  <property fmtid="{D5CDD505-2E9C-101B-9397-08002B2CF9AE}" pid="3" name="ContentTypeId">
    <vt:lpwstr>0x01010012B7D5DC1A94C241AA87017B825905BF</vt:lpwstr>
  </property>
</Properties>
</file>