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5.xml"/>
  <Override ContentType="application/vnd.openxmlformats-officedocument.presentationml.comments+xml" PartName="/ppt/comments/comment6.xml"/>
  <Override ContentType="application/vnd.openxmlformats-officedocument.presentationml.comments+xml" PartName="/ppt/comments/comment4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0" name="Sarah Harry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1-11-17T16:56:02.006">
    <p:pos x="602" y="748"/>
    <p:text>I suggest adding the prepositions: {Component/Relative to}[Property] in {Direct site/Inheres in} by {Technique]{Precondition}</p:text>
  </p:cm>
  <p:cm authorId="0" idx="2" dt="2021-11-17T16:55:00.900">
    <p:pos x="602" y="848"/>
    <p:text>I suggest Sodium quantity concentration in blood (observable entity)</p:text>
  </p:cm>
  <p:cm authorId="0" idx="3" dt="2021-11-17T16:48:26.925">
    <p:pos x="602" y="948"/>
    <p:text>I am against using the word measurement in observables.  This is strictly an act, a procedure, an orderable.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4" dt="2021-11-17T16:32:46.288">
    <p:pos x="541" y="1153"/>
    <p:text>I agree that unless acellular blood is recognised as a fluid substance this is very problematic.</p:text>
  </p:cm>
  <p:cm authorId="0" idx="5" dt="2021-11-17T16:57:17.317">
    <p:pos x="541" y="1253"/>
    <p:text>All rest agreed</p:text>
  </p:cm>
  <p:cm authorId="0" idx="6" dt="2021-11-17T16:31:33.631">
    <p:pos x="541" y="1353"/>
    <p:text>Why not simply use 86355000 | Electrolyte (substance)?</p:tex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7" dt="2021-11-17T17:22:06.393">
    <p:pos x="525" y="960"/>
    <p:text>In my reseach it is almost impossible not to throw this open to 105590001 | Substance (substance).  Anything else will cause problems.</p:text>
  </p:cm>
</p:cmLst>
</file>

<file path=ppt/comments/comment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8" dt="2021-11-17T17:23:35.258">
    <p:pos x="552" y="1105"/>
    <p:text>As with chemistry it is almost impossible not to throw this open to 105590001 | Substance (substance). Anything else will cause problems.</p:text>
  </p:cm>
</p:cmLst>
</file>

<file path=ppt/comments/comment5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9" dt="2021-11-17T17:18:03.133">
    <p:pos x="536" y="1013"/>
    <p:text>Shouldn'this also be covered by fluid, as with electrolytes/sodium?  Abs are not only measured in blood.  CSF particularly.</p:text>
  </p:cm>
</p:cmLst>
</file>

<file path=ppt/comments/comment6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0" dt="2021-11-17T17:12:23.502">
    <p:pos x="536" y="1192"/>
    <p:text>All allergen types are immunoglobulin observables, mostly IgE.  They are AFAIK all reported usingan arbitrary concentration e.g. kU/L.  I don't see the need for generic concepts here as no ambiguity exists in practice.  It would introduce a lot of redundancy.  These would be covered adequately by a broader antibody supertype.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6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cf9146f3d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gcf9146f3de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6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6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6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6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ver_bkg_3.jpg" id="14" name="Google Shape;14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/>
          <p:nvPr>
            <p:ph type="ctrTitle"/>
          </p:nvPr>
        </p:nvSpPr>
        <p:spPr>
          <a:xfrm>
            <a:off x="916720" y="657321"/>
            <a:ext cx="6480951" cy="316784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b="1" i="0" sz="4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916720" y="3825164"/>
            <a:ext cx="6400800" cy="6885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C3CD7B"/>
              </a:buClr>
              <a:buSzPts val="1600"/>
              <a:buFont typeface="Arial"/>
              <a:buNone/>
              <a:defRPr b="1" i="0" sz="1600">
                <a:solidFill>
                  <a:srgbClr val="C3CD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  <a:defRPr sz="2800"/>
            </a:lvl1pPr>
            <a:lvl2pPr indent="-406400" lvl="1" marL="914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indent="-406400" lvl="2" marL="13716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indent="-406400" lvl="3" marL="18288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4pPr>
            <a:lvl5pPr indent="-406400" lvl="4" marL="22860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»"/>
              <a:defRPr sz="2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4679846" y="1882621"/>
            <a:ext cx="3465576" cy="38954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b="0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2" type="body"/>
          </p:nvPr>
        </p:nvSpPr>
        <p:spPr>
          <a:xfrm>
            <a:off x="956439" y="1882620"/>
            <a:ext cx="3465137" cy="38954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b="0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0" type="dt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1" type="ftr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ntent_bkg_2.jpg"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  <a:defRPr b="1" i="0" sz="4500" u="none" cap="none" strike="noStrike">
                <a:solidFill>
                  <a:srgbClr val="AD122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comments" Target="../comments/comment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comments" Target="../comments/comment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omments" Target="../comments/comment3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comments" Target="../comments/comment4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comments" Target="../comments/comment5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comments" Target="../comments/commen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Meeting 20 Start</a:t>
            </a:r>
            <a:endParaRPr/>
          </a:p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4572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956667" y="-417985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 Proposal</a:t>
            </a:r>
            <a:endParaRPr/>
          </a:p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956667" y="1188720"/>
            <a:ext cx="7282212" cy="5477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Adjust scope as needed to migrate ‘subtrees’ of Evaluation procedures; agree to set scope &lt;&lt;Measurement of substance (procedure) UNION &lt;&lt;15220000|Laboratory test (procedure)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Standardize FSN terming for all Evaluation procedures to be migrated</a:t>
            </a:r>
            <a:endParaRPr/>
          </a:p>
          <a:p>
            <a:pPr indent="0" lvl="0" marL="508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None/>
            </a:pPr>
            <a:r>
              <a:rPr lang="en-US"/>
              <a:t>{Component/Relative to}[Property]{Direct site/Inheres in}{Precondition}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“Sodium </a:t>
            </a:r>
            <a:r>
              <a:rPr lang="en-US"/>
              <a:t>measurement</a:t>
            </a:r>
            <a:r>
              <a:rPr lang="en-US"/>
              <a:t> [Quantity concentration] in blood (observable entity)”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Establish templates with exemplar concepts for all recurring use cases across laboratory testing domain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956666" y="395831"/>
            <a:ext cx="8187300" cy="13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/>
              <a:t>Electrolyte measurement [Quantity concentration] in liquid substance (observable entity)</a:t>
            </a:r>
            <a:r>
              <a:rPr lang="en-US" sz="3600"/>
              <a:t> - Sarah Harry</a:t>
            </a:r>
            <a:endParaRPr sz="3600"/>
          </a:p>
        </p:txBody>
      </p:sp>
      <p:sp>
        <p:nvSpPr>
          <p:cNvPr id="47" name="Google Shape;47;p7"/>
          <p:cNvSpPr txBox="1"/>
          <p:nvPr/>
        </p:nvSpPr>
        <p:spPr>
          <a:xfrm>
            <a:off x="860104" y="1831099"/>
            <a:ext cx="7454100" cy="6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363787002|Observable entity| 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{Component = &lt; Electrolyte cation   OR &lt;Electrolyte anion),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 in| = ^(&lt;&lt;Liquid substance OR &lt;Acellular blood),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Property| = &lt;&lt;Quantity concentration,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 type| = (Quantitative OR Ordinal),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 aspect| = &lt;Time frame,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Technique| = &lt;Technique,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Precondition = &lt;Precondition value }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7"/>
          <p:cNvSpPr txBox="1"/>
          <p:nvPr/>
        </p:nvSpPr>
        <p:spPr>
          <a:xfrm>
            <a:off x="2201662" y="6320901"/>
            <a:ext cx="4314000" cy="4617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Acellular blood is also a liquid!</a:t>
            </a:r>
            <a:endParaRPr b="0" i="0" sz="2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type="title"/>
          </p:nvPr>
        </p:nvSpPr>
        <p:spPr>
          <a:xfrm>
            <a:off x="956666" y="165006"/>
            <a:ext cx="8187300" cy="13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/>
              <a:t>Chemistry laboratory measurement [Quantity concentration] in liquid substance (observable entity)</a:t>
            </a:r>
            <a:endParaRPr sz="3600"/>
          </a:p>
        </p:txBody>
      </p:sp>
      <p:sp>
        <p:nvSpPr>
          <p:cNvPr id="54" name="Google Shape;54;p8"/>
          <p:cNvSpPr txBox="1"/>
          <p:nvPr/>
        </p:nvSpPr>
        <p:spPr>
          <a:xfrm>
            <a:off x="833471" y="1524159"/>
            <a:ext cx="7454100" cy="69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363787002|Observable entity| 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{Component = &lt;Chemical,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Relative_to = &lt;Chemical,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 in| = ^(&lt;&lt;Liquid substance OR &lt;Blood material),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Property| = ^(&lt;&lt;Quantity concentration OR Dilution factor expressed as titer (property)),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 type| = &lt;Scales type,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 aspect| = &lt;Time frame,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Technique| = &lt;Technique,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Precondition =  &lt;Precondition value}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956666" y="395831"/>
            <a:ext cx="8187300" cy="13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/>
              <a:t>Toxicology laboratory measurement [Quantity concentration] in liquid substance (observable entity)</a:t>
            </a:r>
            <a:endParaRPr sz="3600"/>
          </a:p>
        </p:txBody>
      </p:sp>
      <p:sp>
        <p:nvSpPr>
          <p:cNvPr id="60" name="Google Shape;60;p9"/>
          <p:cNvSpPr txBox="1"/>
          <p:nvPr/>
        </p:nvSpPr>
        <p:spPr>
          <a:xfrm>
            <a:off x="877860" y="1754984"/>
            <a:ext cx="7454100" cy="69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363787002|Observable entity| 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{Component = &lt;Chemical,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Relative_to = &lt;Chemical,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 in| = ^(&lt;&lt;Liquid substance OR &lt;Acellular blood),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Property| = ^(&lt;&lt;Quantity concentration OR Dilution factor expressed as titer (property)),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 type| = &lt;Scales type,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 aspect| = &lt;Time frame,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Technique| = &lt;Technique,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Precondition =  &lt;Precondition value}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956666" y="147257"/>
            <a:ext cx="8187300" cy="13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2800"/>
              <a:t>Microbiology serology laboratory antibody measurement [Quantity concentration] in blood material (observable entity)</a:t>
            </a:r>
            <a:endParaRPr sz="2800"/>
          </a:p>
        </p:txBody>
      </p:sp>
      <p:sp>
        <p:nvSpPr>
          <p:cNvPr id="66" name="Google Shape;66;p10"/>
          <p:cNvSpPr txBox="1"/>
          <p:nvPr/>
        </p:nvSpPr>
        <p:spPr>
          <a:xfrm>
            <a:off x="851226" y="1609157"/>
            <a:ext cx="7454100" cy="61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363787002|Observable entity| 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{Component = &lt;&lt;Antimicrobial antibody,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 in| = </a:t>
            </a: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&lt;Blood material,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Property| = ^(&lt;&lt;Quantity concentration OR Dilution factor expressed as titer (property)),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 type| = &lt;Scales type,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 aspect| = Single point in time,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Technique| =  &lt;Technique),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Precondition =  &lt;Precondition value}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"/>
          <p:cNvSpPr txBox="1"/>
          <p:nvPr/>
        </p:nvSpPr>
        <p:spPr>
          <a:xfrm>
            <a:off x="1154097" y="5868139"/>
            <a:ext cx="5506500" cy="8310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Move Dilution factor expressed as titer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to &lt; Quantity concentration</a:t>
            </a:r>
            <a:endParaRPr b="0" i="0" sz="2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type="title"/>
          </p:nvPr>
        </p:nvSpPr>
        <p:spPr>
          <a:xfrm>
            <a:off x="956666" y="395831"/>
            <a:ext cx="8187300" cy="13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200"/>
              <a:t>Allergy laboratory antibody measurement [Quantity concentration] in blood material (observable entity)</a:t>
            </a:r>
            <a:endParaRPr sz="3200"/>
          </a:p>
        </p:txBody>
      </p:sp>
      <p:sp>
        <p:nvSpPr>
          <p:cNvPr id="73" name="Google Shape;73;p11"/>
          <p:cNvSpPr txBox="1"/>
          <p:nvPr/>
        </p:nvSpPr>
        <p:spPr>
          <a:xfrm>
            <a:off x="851226" y="1893243"/>
            <a:ext cx="7454100" cy="65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363787002|Observable entity| 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{Component = &lt;Allergen specific immunoglobulin,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 in| = &lt;Acellular blood,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Property| = ^(&lt;&lt;Quantity concentration OR Dilution factor expressed as titer (property)),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 type| =  &lt;Scales type,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 aspect| =  Single point in time,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Technique| = &lt;Technique,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Precondition =  &lt;Precondition value}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NeMed_Presentation">
  <a:themeElements>
    <a:clrScheme name="NebMed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