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6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comments/comment3.xml" ContentType="application/vnd.openxmlformats-officedocument.presentationml.comments+xml"/>
  <Override PartName="/ppt/notesSlides/notesSlide39.xml" ContentType="application/vnd.openxmlformats-officedocument.presentationml.notesSlide+xml"/>
  <Override PartName="/ppt/comments/comment4.xml" ContentType="application/vnd.openxmlformats-officedocument.presentationml.comments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6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3" r:id="rId36"/>
    <p:sldId id="290" r:id="rId37"/>
    <p:sldId id="292" r:id="rId38"/>
    <p:sldId id="303" r:id="rId39"/>
    <p:sldId id="291" r:id="rId40"/>
    <p:sldId id="299" r:id="rId41"/>
    <p:sldId id="294" r:id="rId42"/>
    <p:sldId id="295" r:id="rId43"/>
    <p:sldId id="301" r:id="rId44"/>
    <p:sldId id="296" r:id="rId45"/>
    <p:sldId id="297" r:id="rId46"/>
    <p:sldId id="302" r:id="rId47"/>
    <p:sldId id="305" r:id="rId48"/>
    <p:sldId id="308" r:id="rId49"/>
    <p:sldId id="319" r:id="rId50"/>
    <p:sldId id="306" r:id="rId51"/>
    <p:sldId id="307" r:id="rId52"/>
    <p:sldId id="309" r:id="rId53"/>
    <p:sldId id="316" r:id="rId54"/>
    <p:sldId id="311" r:id="rId55"/>
    <p:sldId id="304" r:id="rId56"/>
    <p:sldId id="310" r:id="rId57"/>
    <p:sldId id="317" r:id="rId58"/>
    <p:sldId id="320" r:id="rId59"/>
    <p:sldId id="323" r:id="rId60"/>
    <p:sldId id="325" r:id="rId61"/>
    <p:sldId id="324" r:id="rId62"/>
    <p:sldId id="326" r:id="rId63"/>
    <p:sldId id="312" r:id="rId64"/>
    <p:sldId id="314" r:id="rId65"/>
    <p:sldId id="318" r:id="rId66"/>
    <p:sldId id="313" r:id="rId67"/>
    <p:sldId id="315" r:id="rId68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70" roundtripDataSignature="AMtx7mjFRoN4l9ud+WtK4010xkePqQHzWQ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rah Harry" initials="SH" lastIdx="3" clrIdx="0">
    <p:extLst>
      <p:ext uri="{19B8F6BF-5375-455C-9EA6-DF929625EA0E}">
        <p15:presenceInfo xmlns:p15="http://schemas.microsoft.com/office/powerpoint/2012/main" userId="d0be8d124c608ca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E36B9997-EBD9-49BC-9FB4-CD0D714A6AA6}">
  <a:tblStyle styleId="{E36B9997-EBD9-49BC-9FB4-CD0D714A6AA6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1E6E7"/>
          </a:solidFill>
        </a:fill>
      </a:tcStyle>
    </a:wholeTbl>
    <a:band1H>
      <a:tcTxStyle b="off" i="off"/>
      <a:tcStyle>
        <a:tcBdr/>
        <a:fill>
          <a:solidFill>
            <a:srgbClr val="E2CACB"/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rgbClr val="E2CACB"/>
          </a:solidFill>
        </a:fill>
      </a:tcStyle>
    </a:band1V>
    <a:band2V>
      <a:tcTxStyle b="off" i="off"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2168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customschemas.google.com/relationships/presentationmetadata" Target="metadata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8-23T10:14:16.239" idx="3">
    <p:pos x="3842" y="3259"/>
    <p:text>Use 420135007 | Whole blood (substance)</p:text>
    <p:extLst>
      <p:ext uri="{C676402C-5697-4E1C-873F-D02D1690AC5C}">
        <p15:threadingInfo xmlns:p15="http://schemas.microsoft.com/office/powerpoint/2012/main" timeZoneBias="-6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8-23T10:01:43.179" idx="1">
    <p:pos x="1966" y="3572"/>
    <p:text>Suggest leave primitive and use precondition of high level 'post challenge' concept .  Group not willing to extend current LOINC additions of precoordinated siblings.</p:text>
    <p:extLst>
      <p:ext uri="{C676402C-5697-4E1C-873F-D02D1690AC5C}">
        <p15:threadingInfo xmlns:p15="http://schemas.microsoft.com/office/powerpoint/2012/main" timeZoneBias="-6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8-23T10:06:09.241" idx="2">
    <p:pos x="1617" y="3378"/>
    <p:text>Slides 36/37:  Defer to next meeting.  After considerable discussion where it was agreed that the expected property would be Quantity Rate, the group needed more information on the quantity option being represented.  A conversion formula could be applied for calculations of GFRs?</p:text>
    <p:extLst>
      <p:ext uri="{C676402C-5697-4E1C-873F-D02D1690AC5C}">
        <p15:threadingInfo xmlns:p15="http://schemas.microsoft.com/office/powerpoint/2012/main" timeZoneBias="-6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8-23T10:06:09.241" idx="2">
    <p:pos x="1617" y="3378"/>
    <p:text>Slides 36/37:  Defer to next meeting.  After considerable discussion where it was agreed that the expected property would be Quantity Rate, the group needed more information on the quantity option being represented.  A conversion formula could be applied for calculations of GFRs?</p:text>
    <p:extLst>
      <p:ext uri="{C676402C-5697-4E1C-873F-D02D1690AC5C}">
        <p15:threadingInfo xmlns:p15="http://schemas.microsoft.com/office/powerpoint/2012/main" timeZoneBias="-6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2" name="Google Shape;3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6" name="Google Shape;86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2" name="Google Shape;92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8" name="Google Shape;98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4" name="Google Shape;104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0" name="Google Shape;110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6" name="Google Shape;116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8" name="Google Shape;38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2" name="Google Shape;192;p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8" name="Google Shape;198;p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" name="Google Shape;204;p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4" name="Google Shape;4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8" name="Google Shape;218;p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5" name="Google Shape;225;p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3" name="Google Shape;233;p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1" name="Google Shape;241;p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8" name="Google Shape;248;p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5" name="Google Shape;275;p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4" name="Google Shape;254;p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8" name="Google Shape;268;p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1" name="Google Shape;261;p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46879663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1" name="Google Shape;261;p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0" name="Google Shape;5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8" name="Google Shape;248;p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26535583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2" name="Google Shape;282;p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9" name="Google Shape;289;p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3" name="Google Shape;303;p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399637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6" name="Google Shape;296;p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3" name="Google Shape;303;p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3" name="Google Shape;303;p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16888970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63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59782769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64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9610950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65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780963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6" name="Google Shape;56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" name="Google Shape;62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8" name="Google Shape;68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4" name="Google Shape;74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0" name="Google Shape;80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oogle Shape;14;p21" descr="Cover_bkg_3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21"/>
          <p:cNvSpPr txBox="1">
            <a:spLocks noGrp="1"/>
          </p:cNvSpPr>
          <p:nvPr>
            <p:ph type="ctrTitle"/>
          </p:nvPr>
        </p:nvSpPr>
        <p:spPr>
          <a:xfrm>
            <a:off x="916720" y="657321"/>
            <a:ext cx="6480951" cy="31678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>
            <a:lvl1pPr lv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Arial"/>
              <a:buNone/>
              <a:defRPr sz="45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1"/>
          <p:cNvSpPr txBox="1">
            <a:spLocks noGrp="1"/>
          </p:cNvSpPr>
          <p:nvPr>
            <p:ph type="subTitle" idx="1"/>
          </p:nvPr>
        </p:nvSpPr>
        <p:spPr>
          <a:xfrm>
            <a:off x="916720" y="3825164"/>
            <a:ext cx="6400800" cy="6885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C3CD7B"/>
              </a:buClr>
              <a:buSzPts val="1600"/>
              <a:buFont typeface="Arial"/>
              <a:buNone/>
              <a:defRPr sz="1600" b="1" i="0">
                <a:solidFill>
                  <a:srgbClr val="C3CD7B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>
  <p:cSld name="Section 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2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2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39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⮚"/>
              <a:defRPr sz="2800"/>
            </a:lvl1pPr>
            <a:lvl2pPr marL="914400" lvl="1" indent="-40640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>
                <a:latin typeface="Arial"/>
                <a:ea typeface="Arial"/>
                <a:cs typeface="Arial"/>
                <a:sym typeface="Arial"/>
              </a:defRPr>
            </a:lvl2pPr>
            <a:lvl3pPr marL="1371600" lvl="2" indent="-40640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3pPr>
            <a:lvl4pPr marL="1828800" lvl="3" indent="-40640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4pPr>
            <a:lvl5pPr marL="2286000" lvl="4" indent="-40640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»"/>
              <a:defRPr sz="2800"/>
            </a:lvl5pPr>
            <a:lvl6pPr marL="2743200" lvl="5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22"/>
          <p:cNvSpPr txBox="1">
            <a:spLocks noGrp="1"/>
          </p:cNvSpPr>
          <p:nvPr>
            <p:ph type="dt" idx="10"/>
          </p:nvPr>
        </p:nvSpPr>
        <p:spPr>
          <a:xfrm>
            <a:off x="956439" y="5936345"/>
            <a:ext cx="129354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1" name="Google Shape;21;p22"/>
          <p:cNvSpPr txBox="1">
            <a:spLocks noGrp="1"/>
          </p:cNvSpPr>
          <p:nvPr>
            <p:ph type="ftr" idx="11"/>
          </p:nvPr>
        </p:nvSpPr>
        <p:spPr>
          <a:xfrm>
            <a:off x="2265667" y="5936345"/>
            <a:ext cx="3355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2" name="Google Shape;22;p22"/>
          <p:cNvSpPr txBox="1">
            <a:spLocks noGrp="1"/>
          </p:cNvSpPr>
          <p:nvPr>
            <p:ph type="sldNum" idx="12"/>
          </p:nvPr>
        </p:nvSpPr>
        <p:spPr>
          <a:xfrm>
            <a:off x="5621047" y="5936345"/>
            <a:ext cx="12621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Custom Layout">
  <p:cSld name="1_Custom Layou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4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4"/>
          <p:cNvSpPr txBox="1">
            <a:spLocks noGrp="1"/>
          </p:cNvSpPr>
          <p:nvPr>
            <p:ph type="body" idx="1"/>
          </p:nvPr>
        </p:nvSpPr>
        <p:spPr>
          <a:xfrm>
            <a:off x="4679846" y="1882621"/>
            <a:ext cx="3465576" cy="38954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⮚"/>
              <a:defRPr sz="2400" b="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24"/>
          <p:cNvSpPr txBox="1">
            <a:spLocks noGrp="1"/>
          </p:cNvSpPr>
          <p:nvPr>
            <p:ph type="body" idx="2"/>
          </p:nvPr>
        </p:nvSpPr>
        <p:spPr>
          <a:xfrm>
            <a:off x="956439" y="1882620"/>
            <a:ext cx="3465137" cy="38954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⮚"/>
              <a:defRPr sz="2400" b="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7" name="Google Shape;27;p24"/>
          <p:cNvSpPr txBox="1">
            <a:spLocks noGrp="1"/>
          </p:cNvSpPr>
          <p:nvPr>
            <p:ph type="dt" idx="10"/>
          </p:nvPr>
        </p:nvSpPr>
        <p:spPr>
          <a:xfrm>
            <a:off x="956439" y="5936345"/>
            <a:ext cx="1293548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8" name="Google Shape;28;p24"/>
          <p:cNvSpPr txBox="1">
            <a:spLocks noGrp="1"/>
          </p:cNvSpPr>
          <p:nvPr>
            <p:ph type="ftr" idx="11"/>
          </p:nvPr>
        </p:nvSpPr>
        <p:spPr>
          <a:xfrm>
            <a:off x="2265667" y="5936345"/>
            <a:ext cx="335538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" name="Google Shape;29;p24"/>
          <p:cNvSpPr txBox="1">
            <a:spLocks noGrp="1"/>
          </p:cNvSpPr>
          <p:nvPr>
            <p:ph type="sldNum" idx="12"/>
          </p:nvPr>
        </p:nvSpPr>
        <p:spPr>
          <a:xfrm>
            <a:off x="5621047" y="5936345"/>
            <a:ext cx="126218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989EA3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0" descr="Content_bkg_2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0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  <a:defRPr sz="4500" b="1" i="0" u="none" strike="noStrike" cap="none">
                <a:solidFill>
                  <a:srgbClr val="AD122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20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46893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30200" algn="l" rtl="0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ihtsdotools.org/display/OBSERVABLE/Free,+bound,+and+Total+substances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"/>
          <p:cNvSpPr txBox="1">
            <a:spLocks noGrp="1"/>
          </p:cNvSpPr>
          <p:nvPr>
            <p:ph type="ctrTitle"/>
          </p:nvPr>
        </p:nvSpPr>
        <p:spPr>
          <a:xfrm>
            <a:off x="731525" y="394369"/>
            <a:ext cx="7266581" cy="29007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500"/>
              <a:buFont typeface="Arial"/>
              <a:buNone/>
            </a:pPr>
            <a:r>
              <a:rPr lang="en-US"/>
              <a:t>E2O Phase 1</a:t>
            </a:r>
            <a:br>
              <a:rPr lang="en-US"/>
            </a:br>
            <a:r>
              <a:rPr lang="en-US"/>
              <a:t>Semantic Interoperation of Laboratory Results</a:t>
            </a:r>
            <a:br>
              <a:rPr lang="en-US"/>
            </a:br>
            <a:endParaRPr/>
          </a:p>
        </p:txBody>
      </p:sp>
      <p:sp>
        <p:nvSpPr>
          <p:cNvPr id="35" name="Google Shape;35;p1"/>
          <p:cNvSpPr txBox="1">
            <a:spLocks noGrp="1"/>
          </p:cNvSpPr>
          <p:nvPr>
            <p:ph type="subTitle" idx="1"/>
          </p:nvPr>
        </p:nvSpPr>
        <p:spPr>
          <a:xfrm>
            <a:off x="745420" y="2870521"/>
            <a:ext cx="6400800" cy="2684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C3CD7B"/>
              </a:buClr>
              <a:buSzPts val="2400"/>
              <a:buFont typeface="Arial"/>
              <a:buNone/>
            </a:pPr>
            <a:r>
              <a:rPr lang="en-US" sz="2400"/>
              <a:t>James R. Campbell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C3CD7B"/>
              </a:buClr>
              <a:buSzPts val="2400"/>
              <a:buFont typeface="Arial"/>
              <a:buNone/>
            </a:pPr>
            <a:r>
              <a:rPr lang="en-US" sz="2400"/>
              <a:t>Sarah Harry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C3CD7B"/>
              </a:buClr>
              <a:buSzPts val="2400"/>
              <a:buFont typeface="Arial"/>
              <a:buNone/>
            </a:pPr>
            <a:r>
              <a:rPr lang="en-US" sz="2400"/>
              <a:t>Daniel Karlsson</a:t>
            </a:r>
            <a:endParaRPr sz="2400"/>
          </a:p>
          <a:p>
            <a:pPr marL="0" lvl="0" indent="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C3CD7B"/>
              </a:buClr>
              <a:buSzPts val="2400"/>
              <a:buFont typeface="Arial"/>
              <a:buNone/>
            </a:pPr>
            <a:endParaRPr sz="24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5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</a:pPr>
            <a:r>
              <a:rPr lang="en-US"/>
              <a:t>INHERES_IN assumptions</a:t>
            </a:r>
            <a:br>
              <a:rPr lang="en-US"/>
            </a:br>
            <a:r>
              <a:rPr lang="en-US"/>
              <a:t>for discussion…</a:t>
            </a:r>
            <a:endParaRPr/>
          </a:p>
        </p:txBody>
      </p:sp>
      <p:sp>
        <p:nvSpPr>
          <p:cNvPr id="89" name="Google Shape;89;p15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39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20000"/>
          </a:bodyPr>
          <a:lstStyle/>
          <a:p>
            <a:pPr marL="4572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/>
              <a:t>“Fluid sample” 🡺 3346305|Liquid (substance) (16 concepts)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/>
              <a:t>“Plasma” 🡺 50863008|Plasma (substance) (149)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/>
              <a:t>“Serum” 🡺 67922002|Serum (substance) (391)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SzPct val="100000"/>
              <a:buChar char="⮚"/>
            </a:pPr>
            <a:r>
              <a:rPr lang="en-US"/>
              <a:t>“Urine” 🡺 78014005|Urine (substance) (138)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SzPct val="100000"/>
              <a:buChar char="⮚"/>
            </a:pPr>
            <a:r>
              <a:rPr lang="en-US"/>
              <a:t>“Unspecified” 🡺 256906008|Blood material (substance) (584)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SzPct val="100000"/>
              <a:buChar char="⮚"/>
            </a:pPr>
            <a:r>
              <a:rPr lang="en-US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"/>
                  </a:ext>
                </a:extLst>
              </a:rPr>
              <a:t>“Acellular blood”</a:t>
            </a:r>
            <a:r>
              <a:rPr lang="en-US"/>
              <a:t> 🡺 762634006|Acellular blood (substance) (46)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SzPct val="100000"/>
              <a:buChar char="⮚"/>
            </a:pPr>
            <a:r>
              <a:rPr lang="en-US"/>
              <a:t>“Fecal” 🡺 39477002|Feces (substance) (13)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SzPct val="100000"/>
              <a:buChar char="⮚"/>
            </a:pPr>
            <a:r>
              <a:rPr lang="en-US"/>
              <a:t>“CSF” 🡺 65216001|Cerebrospinal fluid (substance) (8)</a:t>
            </a:r>
            <a:endParaRPr/>
          </a:p>
          <a:p>
            <a:pPr marL="457200" lvl="0" indent="-306070" algn="l" rtl="0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endParaRPr/>
          </a:p>
          <a:p>
            <a:pPr marL="457200" lvl="0" indent="-306070" algn="l" rtl="0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6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</a:pPr>
            <a:r>
              <a:rPr lang="en-US"/>
              <a:t>Issues with assigning INHERES_IN </a:t>
            </a:r>
            <a:endParaRPr/>
          </a:p>
        </p:txBody>
      </p:sp>
      <p:sp>
        <p:nvSpPr>
          <p:cNvPr id="95" name="Google Shape;95;p16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39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10000"/>
          </a:bodyPr>
          <a:lstStyle/>
          <a:p>
            <a:pPr marL="4572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17647"/>
              <a:buFont typeface="Noto Sans Symbols"/>
              <a:buChar char="⮚"/>
            </a:pPr>
            <a:r>
              <a:rPr lang="en-US"/>
              <a:t>Half of Evaluation Procedures had no defining features for HAS_SPECIMEN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17647"/>
              <a:buFont typeface="Noto Sans Symbols"/>
              <a:buChar char="⮚"/>
            </a:pPr>
            <a:r>
              <a:rPr lang="en-US"/>
              <a:t>Unspecified types of blood tests: “271062006|Fasting blood glucose (procedure)” appeared to be blood tests of some type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17647"/>
              <a:buNone/>
            </a:pPr>
            <a:r>
              <a:rPr lang="en-US" b="1"/>
              <a:t>DECISION: OK TO USE BLOOD MATERIAL AS INHERES_IN FOR NOW BUT REEVALUATE AFTER CLASSIFICATION EXPERIMENT</a:t>
            </a:r>
            <a:endParaRPr b="1"/>
          </a:p>
          <a:p>
            <a:pPr marL="457200" lvl="0" indent="-4572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17647"/>
              <a:buFont typeface="Noto Sans Symbols"/>
              <a:buChar char="⮚"/>
            </a:pPr>
            <a:r>
              <a:rPr lang="en-US"/>
              <a:t>Blood cell studies: “Erythrocyte protoporphyrins”, “Leukocyte alkaline phosphatase” 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17647"/>
              <a:buNone/>
            </a:pPr>
            <a:r>
              <a:rPr lang="en-US" b="1"/>
              <a:t>DECISION: MODEL AS INHERES_IN = CELL STRUCTURE</a:t>
            </a:r>
            <a:endParaRPr b="1"/>
          </a:p>
          <a:p>
            <a:pPr marL="457200" lvl="0" indent="-279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17647"/>
              <a:buFont typeface="Noto Sans Symbols"/>
              <a:buNone/>
            </a:pP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7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</a:pPr>
            <a:r>
              <a:rPr lang="en-US"/>
              <a:t>Issues with assigning COMPONENT</a:t>
            </a:r>
            <a:endParaRPr/>
          </a:p>
        </p:txBody>
      </p:sp>
      <p:sp>
        <p:nvSpPr>
          <p:cNvPr id="101" name="Google Shape;101;p17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39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⮚"/>
            </a:pPr>
            <a:r>
              <a:rPr lang="en-US"/>
              <a:t>Blood counts; discrepancy with modelling of tech preview: “74765001|Lymphocyte count (procedure)” do we use the cell structure or the “population of cells in fluid”</a:t>
            </a:r>
            <a:endParaRPr/>
          </a:p>
          <a:p>
            <a:pPr marL="457200" lvl="0" indent="-279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None/>
            </a:pPr>
            <a:r>
              <a:rPr lang="en-US" b="1"/>
              <a:t>DECISION: IDENTIFY THIS AND SIMILAR TESTS UNSPECIFIED AS TO AMBIGUOUS AND REMOVE FROM PHASE 1 SCOPE</a:t>
            </a:r>
            <a:endParaRPr b="1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6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500" cy="135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</a:pPr>
            <a:r>
              <a:rPr lang="en-US"/>
              <a:t>Issues with defining ‘total’ as denominator</a:t>
            </a:r>
            <a:endParaRPr/>
          </a:p>
        </p:txBody>
      </p:sp>
      <p:sp>
        <p:nvSpPr>
          <p:cNvPr id="107" name="Google Shape;107;p26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00" cy="395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⮚"/>
            </a:pPr>
            <a:r>
              <a:rPr lang="en-US"/>
              <a:t>271215008| Plasma free/total protein S ratio measurement (procedure)</a:t>
            </a:r>
            <a:endParaRPr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b="1"/>
              <a:t>DECISION: PROCEED WITH MODELING COMPONENT=FREE PROTEIN  S, RELATIVE_TO = PROTEIN S;  </a:t>
            </a:r>
            <a:endParaRPr b="1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b="1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b="1"/>
              <a:t>CONTACT TONI MORRISON WITH CONCERNS THAT FREE PROTEIN S IS NOT A SUBTYPE OF PROTEIN S</a:t>
            </a:r>
            <a:endParaRPr b="1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8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</a:pPr>
            <a:r>
              <a:rPr lang="en-US"/>
              <a:t>Issues with assigning DIRECT_SITE</a:t>
            </a:r>
            <a:endParaRPr/>
          </a:p>
        </p:txBody>
      </p:sp>
      <p:sp>
        <p:nvSpPr>
          <p:cNvPr id="113" name="Google Shape;113;p18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39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⮚"/>
            </a:pPr>
            <a:r>
              <a:rPr lang="en-US" dirty="0"/>
              <a:t>401102003|Blood spot thyroid stimulating hormone level (procedure): INHERES_IN = “Blood material”?, DIRECT_SITE = “Blood spot specimen”?</a:t>
            </a: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b="1" dirty="0"/>
              <a:t>DECISION: OK FOR NOW…</a:t>
            </a:r>
            <a:endParaRPr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7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</a:pPr>
            <a:r>
              <a:rPr lang="en-US"/>
              <a:t>Issues with assigning PROPERTY</a:t>
            </a:r>
            <a:endParaRPr/>
          </a:p>
        </p:txBody>
      </p:sp>
      <p:sp>
        <p:nvSpPr>
          <p:cNvPr id="119" name="Google Shape;119;p27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39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457200" lvl="0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⮚"/>
            </a:pPr>
            <a:r>
              <a:rPr lang="en-US"/>
              <a:t>415732003|Total treponema antibody measurement (procedure): PROPERTY = 118556004|Quantity concentration?</a:t>
            </a:r>
            <a:endParaRPr/>
          </a:p>
          <a:p>
            <a:pPr marL="50800" lvl="0" indent="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ts val="2800"/>
              <a:buNone/>
            </a:pPr>
            <a:r>
              <a:rPr lang="en-US" b="1"/>
              <a:t>DECISION: USE QUANTITY CONCENTRATION </a:t>
            </a:r>
            <a:endParaRPr/>
          </a:p>
          <a:p>
            <a:pPr marL="457200" lvl="0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⮚"/>
            </a:pPr>
            <a:r>
              <a:rPr lang="en-US"/>
              <a:t>408239004Treponema pallidum gelatin agglutination test (procedure): PROPERTY = 705057003|Presence  + TECHNIQUE = Gelatin agglutination technique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8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</a:pPr>
            <a:r>
              <a:rPr lang="en-US"/>
              <a:t>Meeting 14 discussion</a:t>
            </a:r>
            <a:br>
              <a:rPr lang="en-US"/>
            </a:br>
            <a:r>
              <a:rPr lang="en-US"/>
              <a:t>20210721</a:t>
            </a:r>
            <a:endParaRPr/>
          </a:p>
        </p:txBody>
      </p:sp>
      <p:sp>
        <p:nvSpPr>
          <p:cNvPr id="125" name="Google Shape;125;p28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741284" cy="39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⮚"/>
            </a:pPr>
            <a:r>
              <a:rPr lang="en-US"/>
              <a:t>Previous issues:</a:t>
            </a:r>
            <a:endParaRPr/>
          </a:p>
          <a:p>
            <a:pPr marL="914400" lvl="1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ts val="2800"/>
              <a:buChar char="–"/>
            </a:pPr>
            <a:r>
              <a:rPr lang="en-US"/>
              <a:t>Procedures “COMPONENT” a candidate for Observables COMPONENT</a:t>
            </a:r>
            <a:endParaRPr/>
          </a:p>
          <a:p>
            <a:pPr marL="914400" lvl="1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ts val="2800"/>
              <a:buChar char="–"/>
            </a:pPr>
            <a:r>
              <a:rPr lang="en-US"/>
              <a:t>Sparing use of DIRECT_SITE</a:t>
            </a:r>
            <a:endParaRPr/>
          </a:p>
          <a:p>
            <a:pPr marL="914400" lvl="1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ts val="2800"/>
              <a:buChar char="–"/>
            </a:pPr>
            <a:r>
              <a:rPr lang="en-US"/>
              <a:t>“Measurements”: PROPERTY = Quantity concentration</a:t>
            </a:r>
            <a:endParaRPr/>
          </a:p>
          <a:p>
            <a:pPr marL="457200" lvl="0" indent="-2286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None/>
            </a:pP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9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</a:pPr>
            <a:r>
              <a:rPr lang="en-US"/>
              <a:t>Followup from Farzaneh</a:t>
            </a:r>
            <a:endParaRPr/>
          </a:p>
        </p:txBody>
      </p:sp>
      <p:sp>
        <p:nvSpPr>
          <p:cNvPr id="131" name="Google Shape;131;p29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39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55000" lnSpcReduction="20000"/>
          </a:bodyPr>
          <a:lstStyle/>
          <a:p>
            <a:pPr marL="457200" lvl="0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81818"/>
              <a:buFont typeface="Noto Sans Symbols"/>
              <a:buChar char="⮚"/>
            </a:pPr>
            <a:r>
              <a:rPr lang="en-US" u="sng">
                <a:solidFill>
                  <a:schemeClr val="hlink"/>
                </a:solidFill>
                <a:hlinkClick r:id="rId3"/>
              </a:rPr>
              <a:t>https://confluence.ihtsdotools.org/display/OBSERVABLE/Free%2C+bound%2C+and+Total+substances</a:t>
            </a:r>
            <a:endParaRPr/>
          </a:p>
          <a:p>
            <a:pPr marL="457200" lvl="0" indent="-2286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81818"/>
              <a:buFont typeface="Noto Sans Symbols"/>
              <a:buNone/>
            </a:pPr>
            <a:endParaRPr/>
          </a:p>
          <a:p>
            <a:pPr marL="457200" lvl="0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81818"/>
              <a:buFont typeface="Noto Sans Symbols"/>
              <a:buChar char="⮚"/>
            </a:pPr>
            <a:r>
              <a:rPr lang="en-US"/>
              <a:t>The current plan is to represent the base substance, the bound and the free substance as three siblings with a "substance X and derivatives" common supertype</a:t>
            </a:r>
            <a:endParaRPr/>
          </a:p>
          <a:p>
            <a:pPr marL="457200" lvl="0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81818"/>
              <a:buFont typeface="Noto Sans Symbols"/>
              <a:buChar char="⮚"/>
            </a:pPr>
            <a:r>
              <a:rPr lang="en-US"/>
              <a:t>This would support the Observables use cases of allowing querying for substances without regard for "bound-ness", and to distinguish between bound, free, and total.</a:t>
            </a:r>
            <a:br>
              <a:rPr lang="en-US"/>
            </a:br>
            <a:endParaRPr/>
          </a:p>
          <a:p>
            <a:pPr marL="457200" lvl="0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81818"/>
              <a:buFont typeface="Noto Sans Symbols"/>
              <a:buChar char="⮚"/>
            </a:pPr>
            <a:r>
              <a:rPr lang="en-US"/>
              <a:t>Three patterns for Observables would be:</a:t>
            </a:r>
            <a:endParaRPr/>
          </a:p>
          <a:p>
            <a:pPr marL="914400" lvl="1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ct val="181818"/>
              <a:buChar char="–"/>
            </a:pPr>
            <a:r>
              <a:rPr lang="en-US"/>
              <a:t>Free X Observable === Observable &amp; component = Free X</a:t>
            </a:r>
            <a:endParaRPr/>
          </a:p>
          <a:p>
            <a:pPr marL="914400" lvl="1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ct val="181818"/>
              <a:buChar char="–"/>
            </a:pPr>
            <a:r>
              <a:rPr lang="en-US"/>
              <a:t>Bound X Observable === Observable &amp; component = Bound X (or X bound to Y)</a:t>
            </a:r>
            <a:endParaRPr/>
          </a:p>
          <a:p>
            <a:pPr marL="914400" lvl="1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ct val="181818"/>
              <a:buChar char="–"/>
            </a:pPr>
            <a:r>
              <a:rPr lang="en-US"/>
              <a:t>Total X Observable === Observable &amp; component X (base substance concept)</a:t>
            </a:r>
            <a:endParaRPr/>
          </a:p>
          <a:p>
            <a:pPr marL="457200" lvl="0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81818"/>
              <a:buFont typeface="Noto Sans Symbols"/>
              <a:buChar char="⮚"/>
            </a:pPr>
            <a:r>
              <a:rPr lang="en-US"/>
              <a:t>FOLLOWUP WITH FARZANEH AND GROUP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0"/>
          <p:cNvSpPr txBox="1">
            <a:spLocks noGrp="1"/>
          </p:cNvSpPr>
          <p:nvPr>
            <p:ph type="title"/>
          </p:nvPr>
        </p:nvSpPr>
        <p:spPr>
          <a:xfrm>
            <a:off x="990119" y="0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</a:pPr>
            <a:r>
              <a:rPr lang="en-US"/>
              <a:t>5113004| Free T4 measurement (procedure)</a:t>
            </a:r>
            <a:endParaRPr/>
          </a:p>
        </p:txBody>
      </p:sp>
      <p:sp>
        <p:nvSpPr>
          <p:cNvPr id="137" name="Google Shape;137;p30"/>
          <p:cNvSpPr txBox="1"/>
          <p:nvPr/>
        </p:nvSpPr>
        <p:spPr>
          <a:xfrm>
            <a:off x="1459864" y="5167478"/>
            <a:ext cx="6636753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INHERES_IN = BLOOD MATERIAL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COMPONENT = Free Thyroxine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PROPERTY = QUANTITY CONCENTRATION</a:t>
            </a:r>
            <a:endParaRPr/>
          </a:p>
        </p:txBody>
      </p:sp>
      <p:pic>
        <p:nvPicPr>
          <p:cNvPr id="138" name="Google Shape;138;p30"/>
          <p:cNvPicPr preferRelativeResize="0"/>
          <p:nvPr/>
        </p:nvPicPr>
        <p:blipFill rotWithShape="1">
          <a:blip r:embed="rId3">
            <a:alphaModFix/>
          </a:blip>
          <a:srcRect l="69830" t="38665" r="6045" b="24002"/>
          <a:stretch/>
        </p:blipFill>
        <p:spPr>
          <a:xfrm>
            <a:off x="1108988" y="1522141"/>
            <a:ext cx="7878533" cy="3428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30"/>
          <p:cNvPicPr preferRelativeResize="0"/>
          <p:nvPr/>
        </p:nvPicPr>
        <p:blipFill rotWithShape="1">
          <a:blip r:embed="rId4">
            <a:alphaModFix/>
          </a:blip>
          <a:srcRect l="69375" t="37701" r="7749" b="37854"/>
          <a:stretch/>
        </p:blipFill>
        <p:spPr>
          <a:xfrm>
            <a:off x="0" y="1703070"/>
            <a:ext cx="9144000" cy="31661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31"/>
          <p:cNvSpPr txBox="1">
            <a:spLocks noGrp="1"/>
          </p:cNvSpPr>
          <p:nvPr>
            <p:ph type="title"/>
          </p:nvPr>
        </p:nvSpPr>
        <p:spPr>
          <a:xfrm>
            <a:off x="990119" y="0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</a:pPr>
            <a:r>
              <a:rPr lang="en-US">
                <a:solidFill>
                  <a:srgbClr val="A5A5A5"/>
                </a:solidFill>
              </a:rPr>
              <a:t>5113004| Free T4 measurement (procedure)</a:t>
            </a:r>
            <a:endParaRPr>
              <a:solidFill>
                <a:srgbClr val="A5A5A5"/>
              </a:solidFill>
            </a:endParaRPr>
          </a:p>
        </p:txBody>
      </p:sp>
      <p:sp>
        <p:nvSpPr>
          <p:cNvPr id="145" name="Google Shape;145;p31"/>
          <p:cNvSpPr txBox="1"/>
          <p:nvPr/>
        </p:nvSpPr>
        <p:spPr>
          <a:xfrm>
            <a:off x="1459864" y="5167478"/>
            <a:ext cx="6636753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INHERES_IN = BLOOD MATERIAL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COMPONENT = Free Thyroxine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PROPERTY = QUANTITY CONCENTRATION</a:t>
            </a:r>
            <a:endParaRPr/>
          </a:p>
        </p:txBody>
      </p:sp>
      <p:pic>
        <p:nvPicPr>
          <p:cNvPr id="146" name="Google Shape;146;p31"/>
          <p:cNvPicPr preferRelativeResize="0"/>
          <p:nvPr/>
        </p:nvPicPr>
        <p:blipFill rotWithShape="1">
          <a:blip r:embed="rId3">
            <a:alphaModFix/>
          </a:blip>
          <a:srcRect l="69830" t="38665" r="6045" b="24002"/>
          <a:stretch/>
        </p:blipFill>
        <p:spPr>
          <a:xfrm>
            <a:off x="1108988" y="1522141"/>
            <a:ext cx="7878533" cy="3428999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31"/>
          <p:cNvSpPr txBox="1"/>
          <p:nvPr/>
        </p:nvSpPr>
        <p:spPr>
          <a:xfrm>
            <a:off x="865132" y="3005807"/>
            <a:ext cx="7709162" cy="15696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DELIVERABLE:  APPROACH FARZANEH WITH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CONCERNS OF TEAM THAT ‘BOUND SUBSTANCE’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MAY NOT HAVE USE CASE; QUESTION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DEPLOYMENT  PLAN FOR SNOMED CT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>
            <a:spLocks noGrp="1"/>
          </p:cNvSpPr>
          <p:nvPr>
            <p:ph type="title"/>
          </p:nvPr>
        </p:nvSpPr>
        <p:spPr>
          <a:xfrm>
            <a:off x="956666" y="-394744"/>
            <a:ext cx="8574512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</a:pPr>
            <a:r>
              <a:rPr lang="en-US"/>
              <a:t>Step 1 Plan</a:t>
            </a:r>
            <a:endParaRPr/>
          </a:p>
        </p:txBody>
      </p:sp>
      <p:sp>
        <p:nvSpPr>
          <p:cNvPr id="41" name="Google Shape;41;p8"/>
          <p:cNvSpPr txBox="1">
            <a:spLocks noGrp="1"/>
          </p:cNvSpPr>
          <p:nvPr>
            <p:ph type="body" idx="1"/>
          </p:nvPr>
        </p:nvSpPr>
        <p:spPr>
          <a:xfrm>
            <a:off x="1025508" y="1038225"/>
            <a:ext cx="7282212" cy="5657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55000" lnSpcReduction="20000"/>
          </a:bodyPr>
          <a:lstStyle/>
          <a:p>
            <a:pPr marL="4572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sz="3800"/>
              <a:t>Scope: &lt;&lt;Evaluation procedure + Method=Measurement action + Lab context OR &lt;&lt;Lab procedure (~12290 concepts)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41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sz="3800"/>
              <a:t>Proceed with assembling priority set for study and migration from systems in use: UK NHS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418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Noto Sans Symbols"/>
              <a:buChar char="⮚"/>
            </a:pPr>
            <a:r>
              <a:rPr lang="en-US" sz="3800">
                <a:solidFill>
                  <a:srgbClr val="FF0000"/>
                </a:solidFill>
              </a:rPr>
              <a:t>?Identify ambiguous or duplicate concepts for retirement (for discussion)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41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sz="3800"/>
              <a:t>Redefine supertype 🡺ISA Observable entity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41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sz="3800"/>
              <a:t>Retire invalid attribute-values  from the Procedure concept model and convert definition to Observable concept model (Some procedure attributes provide similar semantics with different value sets; eg Method 🡺Technique)</a:t>
            </a:r>
            <a:endParaRPr sz="3800"/>
          </a:p>
          <a:p>
            <a:pPr marL="457200" lvl="0" indent="-457200" algn="l" rtl="0">
              <a:lnSpc>
                <a:spcPct val="90000"/>
              </a:lnSpc>
              <a:spcBef>
                <a:spcPts val="418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Noto Sans Symbols"/>
              <a:buChar char="⮚"/>
            </a:pPr>
            <a:r>
              <a:rPr lang="en-US" sz="3800">
                <a:solidFill>
                  <a:srgbClr val="FF0000"/>
                </a:solidFill>
              </a:rPr>
              <a:t>?Structured FSN: [Component] [Property] [Inheres In] [Direct_Site_Substance][Precondition]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418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Noto Sans Symbols"/>
              <a:buChar char="⮚"/>
            </a:pPr>
            <a:r>
              <a:rPr lang="en-US" sz="3800">
                <a:solidFill>
                  <a:srgbClr val="FF0000"/>
                </a:solidFill>
              </a:rPr>
              <a:t>Equivalent to an existing Observable entity? Then retire observable as duplicate and retain SCTID of Evaluation procedure for the concept due to the presumption of standing bodies of work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41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 sz="3800"/>
              <a:t>Later: Revise Clinical findings concept model to exclude Evaluation Procedures from Includes attribute Value</a:t>
            </a:r>
            <a:endParaRPr/>
          </a:p>
          <a:p>
            <a:pPr marL="457200" lvl="0" indent="-359410" algn="l" rtl="0">
              <a:lnSpc>
                <a:spcPct val="90000"/>
              </a:lnSpc>
              <a:spcBef>
                <a:spcPts val="30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32"/>
          <p:cNvSpPr txBox="1">
            <a:spLocks noGrp="1"/>
          </p:cNvSpPr>
          <p:nvPr>
            <p:ph type="title"/>
          </p:nvPr>
        </p:nvSpPr>
        <p:spPr>
          <a:xfrm>
            <a:off x="956667" y="0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</a:pPr>
            <a:r>
              <a:rPr lang="en-US"/>
              <a:t>Procedures Review</a:t>
            </a:r>
            <a:endParaRPr/>
          </a:p>
        </p:txBody>
      </p:sp>
      <p:sp>
        <p:nvSpPr>
          <p:cNvPr id="153" name="Google Shape;153;p32"/>
          <p:cNvSpPr txBox="1">
            <a:spLocks noGrp="1"/>
          </p:cNvSpPr>
          <p:nvPr>
            <p:ph type="body" idx="1"/>
          </p:nvPr>
        </p:nvSpPr>
        <p:spPr>
          <a:xfrm>
            <a:off x="956667" y="1503477"/>
            <a:ext cx="7282212" cy="48750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457200" lvl="0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8108"/>
              <a:buFont typeface="Noto Sans Symbols"/>
              <a:buChar char="⮚"/>
            </a:pPr>
            <a:r>
              <a:rPr lang="en-US" dirty="0"/>
              <a:t>1% Process observables: “Prothrombin time”</a:t>
            </a:r>
            <a:endParaRPr dirty="0"/>
          </a:p>
          <a:p>
            <a:pPr marL="457200" lvl="0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8108"/>
              <a:buFont typeface="Noto Sans Symbols"/>
              <a:buChar char="⮚"/>
            </a:pPr>
            <a:r>
              <a:rPr lang="en-US" dirty="0"/>
              <a:t>6% </a:t>
            </a:r>
            <a:r>
              <a:rPr lang="en-US" dirty="0" err="1"/>
              <a:t>Orderables</a:t>
            </a:r>
            <a:r>
              <a:rPr lang="en-US" dirty="0"/>
              <a:t>: “HIV type 1 and 2 antibodies and antigen”</a:t>
            </a:r>
            <a:endParaRPr dirty="0"/>
          </a:p>
          <a:p>
            <a:pPr marL="457200" lvl="0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8108"/>
              <a:buFont typeface="Noto Sans Symbols"/>
              <a:buChar char="⮚"/>
            </a:pPr>
            <a:r>
              <a:rPr lang="en-US" dirty="0"/>
              <a:t>1% Ambiguous: “Rheumatoid arthritis latex test”</a:t>
            </a:r>
            <a:endParaRPr dirty="0"/>
          </a:p>
          <a:p>
            <a:pPr marL="457200" lvl="0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8108"/>
              <a:buFont typeface="Noto Sans Symbols"/>
              <a:buChar char="⮚"/>
            </a:pPr>
            <a:r>
              <a:rPr lang="en-US" dirty="0"/>
              <a:t>Not “Measurement” but rather:</a:t>
            </a:r>
            <a:endParaRPr dirty="0"/>
          </a:p>
          <a:p>
            <a:pPr marL="914400" lvl="1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ct val="108108"/>
              <a:buChar char="–"/>
            </a:pPr>
            <a:r>
              <a:rPr lang="en-US" dirty="0"/>
              <a:t>“Protein C </a:t>
            </a:r>
            <a:r>
              <a:rPr lang="en-US" u="sng" dirty="0"/>
              <a:t>Assay</a:t>
            </a:r>
            <a:r>
              <a:rPr lang="en-US" dirty="0"/>
              <a:t>” ?LEAVE OUT PROPERTY?</a:t>
            </a:r>
            <a:endParaRPr dirty="0"/>
          </a:p>
          <a:p>
            <a:pPr marL="914400" lvl="1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ct val="108108"/>
              <a:buChar char="–"/>
            </a:pPr>
            <a:r>
              <a:rPr lang="en-US" dirty="0"/>
              <a:t>“Liver antibody </a:t>
            </a:r>
            <a:r>
              <a:rPr lang="en-US" u="sng" dirty="0"/>
              <a:t>level</a:t>
            </a:r>
            <a:r>
              <a:rPr lang="en-US" dirty="0"/>
              <a:t>” USE QUANTITY CONCENTRATION</a:t>
            </a:r>
            <a:endParaRPr dirty="0"/>
          </a:p>
          <a:p>
            <a:pPr marL="914400" lvl="1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ct val="108108"/>
              <a:buChar char="–"/>
            </a:pPr>
            <a:r>
              <a:rPr lang="en-US" dirty="0"/>
              <a:t>“Malaria antigen </a:t>
            </a:r>
            <a:r>
              <a:rPr lang="en-US" u="sng" dirty="0"/>
              <a:t>test</a:t>
            </a:r>
            <a:r>
              <a:rPr lang="en-US" dirty="0"/>
              <a:t>” LEAVE OUT PROPERTY</a:t>
            </a:r>
            <a:endParaRPr dirty="0"/>
          </a:p>
          <a:p>
            <a:pPr marL="914400" lvl="1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ct val="108108"/>
              <a:buChar char="–"/>
            </a:pPr>
            <a:r>
              <a:rPr lang="en-US" dirty="0"/>
              <a:t>Cell counts…</a:t>
            </a:r>
            <a:endParaRPr dirty="0"/>
          </a:p>
          <a:p>
            <a:pPr marL="914400" lvl="1" indent="-2286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ct val="108108"/>
              <a:buNone/>
            </a:pPr>
            <a:endParaRPr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3"/>
          <p:cNvSpPr txBox="1">
            <a:spLocks noGrp="1"/>
          </p:cNvSpPr>
          <p:nvPr>
            <p:ph type="title"/>
          </p:nvPr>
        </p:nvSpPr>
        <p:spPr>
          <a:xfrm>
            <a:off x="956667" y="0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</a:pPr>
            <a:r>
              <a:rPr lang="en-US">
                <a:solidFill>
                  <a:srgbClr val="A5A5A5"/>
                </a:solidFill>
              </a:rPr>
              <a:t>Procedures Review</a:t>
            </a:r>
            <a:endParaRPr>
              <a:solidFill>
                <a:srgbClr val="A5A5A5"/>
              </a:solidFill>
            </a:endParaRPr>
          </a:p>
        </p:txBody>
      </p:sp>
      <p:sp>
        <p:nvSpPr>
          <p:cNvPr id="159" name="Google Shape;159;p33"/>
          <p:cNvSpPr txBox="1">
            <a:spLocks noGrp="1"/>
          </p:cNvSpPr>
          <p:nvPr>
            <p:ph type="body" idx="1"/>
          </p:nvPr>
        </p:nvSpPr>
        <p:spPr>
          <a:xfrm>
            <a:off x="956667" y="1503477"/>
            <a:ext cx="7282212" cy="48750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457200" lvl="0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8108"/>
              <a:buFont typeface="Noto Sans Symbols"/>
              <a:buChar char="⮚"/>
            </a:pPr>
            <a:r>
              <a:rPr lang="en-US"/>
              <a:t>1% Process observables: “Prothrombin time”</a:t>
            </a:r>
            <a:endParaRPr/>
          </a:p>
          <a:p>
            <a:pPr marL="457200" lvl="0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8108"/>
              <a:buFont typeface="Noto Sans Symbols"/>
              <a:buChar char="⮚"/>
            </a:pPr>
            <a:r>
              <a:rPr lang="en-US"/>
              <a:t>6% Orderables: “HIV type 1 and 2 antibodies and antigen”</a:t>
            </a:r>
            <a:endParaRPr/>
          </a:p>
          <a:p>
            <a:pPr marL="457200" lvl="0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8108"/>
              <a:buFont typeface="Noto Sans Symbols"/>
              <a:buChar char="⮚"/>
            </a:pPr>
            <a:r>
              <a:rPr lang="en-US"/>
              <a:t>1% Ambiguous: “Rheumatoid arthritis latex test”</a:t>
            </a:r>
            <a:endParaRPr/>
          </a:p>
          <a:p>
            <a:pPr marL="457200" lvl="0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8108"/>
              <a:buFont typeface="Noto Sans Symbols"/>
              <a:buChar char="⮚"/>
            </a:pPr>
            <a:r>
              <a:rPr lang="en-US"/>
              <a:t>Not “Measurement” but rather:</a:t>
            </a:r>
            <a:endParaRPr/>
          </a:p>
          <a:p>
            <a:pPr marL="914400" lvl="1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ct val="108108"/>
              <a:buChar char="–"/>
            </a:pPr>
            <a:r>
              <a:rPr lang="en-US"/>
              <a:t>“Protein C </a:t>
            </a:r>
            <a:r>
              <a:rPr lang="en-US" u="sng"/>
              <a:t>Assay</a:t>
            </a:r>
            <a:r>
              <a:rPr lang="en-US"/>
              <a:t>” ?LEAVE OUT PROPERTY?</a:t>
            </a:r>
            <a:endParaRPr/>
          </a:p>
          <a:p>
            <a:pPr marL="914400" lvl="1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ct val="108108"/>
              <a:buChar char="–"/>
            </a:pPr>
            <a:r>
              <a:rPr lang="en-US"/>
              <a:t>“Liver antibody </a:t>
            </a:r>
            <a:r>
              <a:rPr lang="en-US" u="sng"/>
              <a:t>level</a:t>
            </a:r>
            <a:r>
              <a:rPr lang="en-US"/>
              <a:t>” USE QUANTITY CONCENTRATION</a:t>
            </a:r>
            <a:endParaRPr/>
          </a:p>
          <a:p>
            <a:pPr marL="914400" lvl="1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ct val="108108"/>
              <a:buChar char="–"/>
            </a:pPr>
            <a:r>
              <a:rPr lang="en-US"/>
              <a:t>“Malaria antigen </a:t>
            </a:r>
            <a:r>
              <a:rPr lang="en-US" u="sng"/>
              <a:t>test</a:t>
            </a:r>
            <a:r>
              <a:rPr lang="en-US"/>
              <a:t>” LEAVE OUT PROPERTY</a:t>
            </a:r>
            <a:endParaRPr/>
          </a:p>
          <a:p>
            <a:pPr marL="914400" lvl="1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ct val="108108"/>
              <a:buChar char="–"/>
            </a:pPr>
            <a:r>
              <a:rPr lang="en-US"/>
              <a:t>Cell counts…</a:t>
            </a:r>
            <a:endParaRPr/>
          </a:p>
          <a:p>
            <a:pPr marL="914400" lvl="1" indent="-2286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ct val="108108"/>
              <a:buNone/>
            </a:pPr>
            <a:endParaRPr/>
          </a:p>
        </p:txBody>
      </p:sp>
      <p:sp>
        <p:nvSpPr>
          <p:cNvPr id="160" name="Google Shape;160;p33"/>
          <p:cNvSpPr txBox="1"/>
          <p:nvPr/>
        </p:nvSpPr>
        <p:spPr>
          <a:xfrm>
            <a:off x="1268901" y="4176685"/>
            <a:ext cx="7172156" cy="120032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DELIVERABLE: EXPLORE ‘ASSAY’ USE CASE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NEXT CALL WITH MORE EXAMPLES TO FLESH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OUT CONTEXT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34"/>
          <p:cNvSpPr txBox="1">
            <a:spLocks noGrp="1"/>
          </p:cNvSpPr>
          <p:nvPr>
            <p:ph type="title"/>
          </p:nvPr>
        </p:nvSpPr>
        <p:spPr>
          <a:xfrm>
            <a:off x="990119" y="0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</a:pPr>
            <a:r>
              <a:rPr lang="en-US"/>
              <a:t>61928009|Platelet count (procedure)</a:t>
            </a:r>
            <a:endParaRPr/>
          </a:p>
        </p:txBody>
      </p:sp>
      <p:sp>
        <p:nvSpPr>
          <p:cNvPr id="166" name="Google Shape;166;p34"/>
          <p:cNvSpPr txBox="1"/>
          <p:nvPr/>
        </p:nvSpPr>
        <p:spPr>
          <a:xfrm>
            <a:off x="1459864" y="5167478"/>
            <a:ext cx="6332183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INHERES_IN = FLUID SUBSTANCE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COMPONENT = Platelet (cell)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PROPERTY = NUMBER CONCENTRATION</a:t>
            </a:r>
            <a:endParaRPr/>
          </a:p>
        </p:txBody>
      </p:sp>
      <p:pic>
        <p:nvPicPr>
          <p:cNvPr id="167" name="Google Shape;167;p34"/>
          <p:cNvPicPr preferRelativeResize="0"/>
          <p:nvPr/>
        </p:nvPicPr>
        <p:blipFill rotWithShape="1">
          <a:blip r:embed="rId3">
            <a:alphaModFix/>
          </a:blip>
          <a:srcRect l="69792" t="37886" r="6306" b="16586"/>
          <a:stretch/>
        </p:blipFill>
        <p:spPr>
          <a:xfrm>
            <a:off x="892095" y="1464740"/>
            <a:ext cx="7315200" cy="3464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35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ct val="44444"/>
              <a:buNone/>
            </a:pPr>
            <a:r>
              <a:rPr lang="en-US"/>
              <a:t>313533009|Urine porphyrin/creatinine ratio (procedure)</a:t>
            </a:r>
            <a:endParaRPr/>
          </a:p>
        </p:txBody>
      </p:sp>
      <p:sp>
        <p:nvSpPr>
          <p:cNvPr id="173" name="Google Shape;173;p35"/>
          <p:cNvSpPr txBox="1"/>
          <p:nvPr/>
        </p:nvSpPr>
        <p:spPr>
          <a:xfrm>
            <a:off x="2095484" y="4598766"/>
            <a:ext cx="4025461" cy="1569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INHERES_IN = URINE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COMPONENT = Porphyrin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RELATIVE_TO = Creatinine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PROPERTY = Ratio</a:t>
            </a:r>
            <a:endParaRPr/>
          </a:p>
        </p:txBody>
      </p:sp>
      <p:pic>
        <p:nvPicPr>
          <p:cNvPr id="174" name="Google Shape;174;p35"/>
          <p:cNvPicPr preferRelativeResize="0"/>
          <p:nvPr/>
        </p:nvPicPr>
        <p:blipFill rotWithShape="1">
          <a:blip r:embed="rId3">
            <a:alphaModFix/>
          </a:blip>
          <a:srcRect l="69625" t="38222" r="5500" b="30221"/>
          <a:stretch/>
        </p:blipFill>
        <p:spPr>
          <a:xfrm>
            <a:off x="956666" y="1988820"/>
            <a:ext cx="7315200" cy="26099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36"/>
          <p:cNvSpPr txBox="1">
            <a:spLocks noGrp="1"/>
          </p:cNvSpPr>
          <p:nvPr>
            <p:ph type="title"/>
          </p:nvPr>
        </p:nvSpPr>
        <p:spPr>
          <a:xfrm>
            <a:off x="990119" y="0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</a:pPr>
            <a:r>
              <a:rPr lang="en-US"/>
              <a:t>391305007|Percentage CD10 count (procedure)</a:t>
            </a:r>
            <a:endParaRPr/>
          </a:p>
        </p:txBody>
      </p:sp>
      <p:sp>
        <p:nvSpPr>
          <p:cNvPr id="180" name="Google Shape;180;p36"/>
          <p:cNvSpPr txBox="1"/>
          <p:nvPr/>
        </p:nvSpPr>
        <p:spPr>
          <a:xfrm>
            <a:off x="865132" y="5108552"/>
            <a:ext cx="6611105" cy="1569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INHERES_IN = FLUID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COMPONENT = Cell positive for CD10 antigen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RELATIVE_TO = Lymphocyte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PROPERTY = Fraction </a:t>
            </a:r>
            <a:endParaRPr/>
          </a:p>
        </p:txBody>
      </p:sp>
      <p:pic>
        <p:nvPicPr>
          <p:cNvPr id="181" name="Google Shape;181;p36"/>
          <p:cNvPicPr preferRelativeResize="0"/>
          <p:nvPr/>
        </p:nvPicPr>
        <p:blipFill rotWithShape="1">
          <a:blip r:embed="rId3">
            <a:alphaModFix/>
          </a:blip>
          <a:srcRect l="69668" t="30645" r="4113" b="9083"/>
          <a:stretch/>
        </p:blipFill>
        <p:spPr>
          <a:xfrm>
            <a:off x="1193180" y="1516564"/>
            <a:ext cx="6333893" cy="34345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37"/>
          <p:cNvSpPr txBox="1">
            <a:spLocks noGrp="1"/>
          </p:cNvSpPr>
          <p:nvPr>
            <p:ph type="title"/>
          </p:nvPr>
        </p:nvSpPr>
        <p:spPr>
          <a:xfrm>
            <a:off x="990119" y="0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</a:pPr>
            <a:r>
              <a:rPr lang="en-US">
                <a:solidFill>
                  <a:srgbClr val="A5A5A5"/>
                </a:solidFill>
              </a:rPr>
              <a:t>391305007|Percentage CD10 count (procedure)</a:t>
            </a:r>
            <a:endParaRPr>
              <a:solidFill>
                <a:srgbClr val="A5A5A5"/>
              </a:solidFill>
            </a:endParaRPr>
          </a:p>
        </p:txBody>
      </p:sp>
      <p:sp>
        <p:nvSpPr>
          <p:cNvPr id="187" name="Google Shape;187;p37"/>
          <p:cNvSpPr txBox="1"/>
          <p:nvPr/>
        </p:nvSpPr>
        <p:spPr>
          <a:xfrm>
            <a:off x="865132" y="5108552"/>
            <a:ext cx="6611105" cy="1569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INHERES_IN = FLUID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COMPONENT = Cell positive for CD10 antigen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RELATIVE_TO = Lymphocyte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PROPERTY = Fraction </a:t>
            </a:r>
            <a:endParaRPr/>
          </a:p>
        </p:txBody>
      </p:sp>
      <p:pic>
        <p:nvPicPr>
          <p:cNvPr id="188" name="Google Shape;188;p37"/>
          <p:cNvPicPr preferRelativeResize="0"/>
          <p:nvPr/>
        </p:nvPicPr>
        <p:blipFill rotWithShape="1">
          <a:blip r:embed="rId3">
            <a:alphaModFix/>
          </a:blip>
          <a:srcRect l="69668" t="30645" r="4113" b="9083"/>
          <a:stretch/>
        </p:blipFill>
        <p:spPr>
          <a:xfrm>
            <a:off x="1193180" y="1516564"/>
            <a:ext cx="6333893" cy="3434577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37"/>
          <p:cNvSpPr txBox="1"/>
          <p:nvPr/>
        </p:nvSpPr>
        <p:spPr>
          <a:xfrm>
            <a:off x="865132" y="3005807"/>
            <a:ext cx="8065028" cy="267765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DELIVERABLE:  DANIEL TO APPROACH MODELLING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TEAM WITH REQUIREMENT THAT FRACTION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PROPERTY MUST BE SUBTYPE OF RATIO IN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QUALIFIERS\PROPERTY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JIM TO CHECK DEFAULT CELL TYPE FOR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DENOMINATOR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38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</a:pPr>
            <a:r>
              <a:rPr lang="en-US"/>
              <a:t>END DISCUSSION 20210721</a:t>
            </a:r>
            <a:endParaRPr/>
          </a:p>
        </p:txBody>
      </p:sp>
      <p:sp>
        <p:nvSpPr>
          <p:cNvPr id="195" name="Google Shape;195;p38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46002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/>
          </a:bodyPr>
          <a:lstStyle/>
          <a:p>
            <a:pPr marL="457200" lvl="0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8108"/>
              <a:buFont typeface="Noto Sans Symbols"/>
              <a:buChar char="⮚"/>
            </a:pPr>
            <a:r>
              <a:rPr lang="en-US"/>
              <a:t>Karim: At the last E2O I attended I had a some reservation about the general “measurement” concepts as observable entity codes because in theory any value type could go against the code – quantitative or qualitative. I think Daniel said that even the qualitative result of positive/negative is still ordinal (might have misheard). I am wondering whether the problem runs deeper if the proposal is to model these high level “measurement” concept with a property of 118556004|Quantity concentration</a:t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9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</a:pPr>
            <a:r>
              <a:rPr lang="en-US"/>
              <a:t>Followup Issues</a:t>
            </a:r>
            <a:endParaRPr/>
          </a:p>
        </p:txBody>
      </p:sp>
      <p:sp>
        <p:nvSpPr>
          <p:cNvPr id="201" name="Google Shape;201;p39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39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⮚"/>
            </a:pPr>
            <a:r>
              <a:rPr lang="en-US"/>
              <a:t>1511🡺1304 concepts excluding orderables, process observables and ambiguous procedure concepts</a:t>
            </a:r>
            <a:endParaRPr/>
          </a:p>
          <a:p>
            <a:pPr marL="457200" lvl="0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Char char="⮚"/>
            </a:pPr>
            <a:r>
              <a:rPr lang="en-US"/>
              <a:t>“Fluid lactate dehydrogenase measurement (procedure)”; Property = </a:t>
            </a:r>
            <a:r>
              <a:rPr lang="en-US" b="1"/>
              <a:t>“</a:t>
            </a:r>
            <a:r>
              <a:rPr lang="en-US" b="1" u="sng"/>
              <a:t>Catalytic concentration</a:t>
            </a:r>
            <a:r>
              <a:rPr lang="en-US" b="1"/>
              <a:t>” will be revised to QUANTITY CONCENTRATION except those specifying ‘activity’ in the FSN</a:t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40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ct val="44444"/>
              <a:buNone/>
            </a:pPr>
            <a:r>
              <a:rPr lang="en-US"/>
              <a:t>271215008|Plasma free/total protein S ratio measurement (procedure)</a:t>
            </a:r>
            <a:endParaRPr/>
          </a:p>
        </p:txBody>
      </p:sp>
      <p:pic>
        <p:nvPicPr>
          <p:cNvPr id="207" name="Google Shape;207;p40"/>
          <p:cNvPicPr preferRelativeResize="0"/>
          <p:nvPr/>
        </p:nvPicPr>
        <p:blipFill rotWithShape="1">
          <a:blip r:embed="rId3">
            <a:alphaModFix/>
          </a:blip>
          <a:srcRect l="69872" t="38290" r="7306" b="31624"/>
          <a:stretch/>
        </p:blipFill>
        <p:spPr>
          <a:xfrm>
            <a:off x="923679" y="1882620"/>
            <a:ext cx="7315200" cy="2712377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40"/>
          <p:cNvSpPr txBox="1">
            <a:spLocks noGrp="1"/>
          </p:cNvSpPr>
          <p:nvPr>
            <p:ph type="body" idx="1"/>
          </p:nvPr>
        </p:nvSpPr>
        <p:spPr>
          <a:xfrm>
            <a:off x="956667" y="644687"/>
            <a:ext cx="7282212" cy="39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None/>
            </a:pPr>
            <a:endParaRPr/>
          </a:p>
        </p:txBody>
      </p:sp>
      <p:sp>
        <p:nvSpPr>
          <p:cNvPr id="209" name="Google Shape;209;p40"/>
          <p:cNvSpPr txBox="1"/>
          <p:nvPr/>
        </p:nvSpPr>
        <p:spPr>
          <a:xfrm>
            <a:off x="1142769" y="4843853"/>
            <a:ext cx="8098692" cy="19389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INHERES_IN = PLASMA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COMPONENT = FREE PROTEIN S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PROPERTY = QUANTITY FRACTION?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RELATIVE_TO = PROTEIN S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DK has submitted to SNOMED: Fraction will be a subtype of ratio</a:t>
            </a:r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41"/>
          <p:cNvSpPr txBox="1">
            <a:spLocks noGrp="1"/>
          </p:cNvSpPr>
          <p:nvPr>
            <p:ph type="title"/>
          </p:nvPr>
        </p:nvSpPr>
        <p:spPr>
          <a:xfrm>
            <a:off x="956667" y="-468352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</a:pPr>
            <a:r>
              <a:rPr lang="en-US"/>
              <a:t>E2O 15: Properties Review</a:t>
            </a:r>
            <a:endParaRPr/>
          </a:p>
        </p:txBody>
      </p:sp>
      <p:sp>
        <p:nvSpPr>
          <p:cNvPr id="215" name="Google Shape;215;p41"/>
          <p:cNvSpPr txBox="1">
            <a:spLocks noGrp="1"/>
          </p:cNvSpPr>
          <p:nvPr>
            <p:ph type="body" idx="1"/>
          </p:nvPr>
        </p:nvSpPr>
        <p:spPr>
          <a:xfrm>
            <a:off x="956667" y="890801"/>
            <a:ext cx="7282212" cy="57664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457200" lvl="0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94594"/>
              <a:buFont typeface="Noto Sans Symbols"/>
              <a:buChar char="⮚"/>
            </a:pPr>
            <a:r>
              <a:rPr lang="en-US" sz="3200" dirty="0"/>
              <a:t>Not “Measurement” but rather:</a:t>
            </a:r>
            <a:endParaRPr dirty="0"/>
          </a:p>
          <a:p>
            <a:pPr marL="914400" lvl="1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ct val="94594"/>
              <a:buChar char="–"/>
            </a:pPr>
            <a:r>
              <a:rPr lang="en-US" sz="3200" dirty="0"/>
              <a:t>“Clostridium difficile toxin </a:t>
            </a:r>
            <a:r>
              <a:rPr lang="en-US" sz="3200" u="sng" dirty="0"/>
              <a:t>detection</a:t>
            </a:r>
            <a:r>
              <a:rPr lang="en-US" sz="3200" dirty="0"/>
              <a:t>”  </a:t>
            </a:r>
            <a:r>
              <a:rPr lang="en-US" sz="3200" b="1" dirty="0"/>
              <a:t>Agreed out of scope</a:t>
            </a:r>
            <a:endParaRPr dirty="0"/>
          </a:p>
          <a:p>
            <a:pPr marL="914400" lvl="1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ct val="94594"/>
              <a:buChar char="–"/>
            </a:pPr>
            <a:r>
              <a:rPr lang="en-US" sz="3200" dirty="0"/>
              <a:t>“</a:t>
            </a:r>
            <a:r>
              <a:rPr lang="en-US" sz="3200" u="sng" dirty="0"/>
              <a:t>Clotting factor XX assay</a:t>
            </a:r>
            <a:r>
              <a:rPr lang="en-US" sz="3200" dirty="0"/>
              <a:t>” use </a:t>
            </a:r>
            <a:r>
              <a:rPr lang="en-US" sz="3200" b="1" dirty="0"/>
              <a:t>Agreed use QUANTITY_CONCENTRATION</a:t>
            </a:r>
            <a:endParaRPr dirty="0"/>
          </a:p>
          <a:p>
            <a:pPr marL="914400" lvl="1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ct val="94594"/>
              <a:buChar char="–"/>
            </a:pPr>
            <a:r>
              <a:rPr lang="en-US" sz="3200" dirty="0"/>
              <a:t>“Anti-nuclear factor </a:t>
            </a:r>
            <a:r>
              <a:rPr lang="en-US" sz="3200" u="sng" dirty="0"/>
              <a:t>titer</a:t>
            </a:r>
            <a:r>
              <a:rPr lang="en-US" sz="3200" dirty="0"/>
              <a:t>” (vs Antinuclear antibody measurement) </a:t>
            </a:r>
            <a:r>
              <a:rPr lang="en-US" sz="3200" b="1" dirty="0"/>
              <a:t>Agreed out of scope</a:t>
            </a:r>
            <a:endParaRPr dirty="0"/>
          </a:p>
          <a:p>
            <a:pPr marL="914400" lvl="1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SzPct val="94594"/>
              <a:buChar char="–"/>
            </a:pPr>
            <a:r>
              <a:rPr lang="en-US" sz="3200" dirty="0"/>
              <a:t>“ “Red cell (Erythrocyte) B2 </a:t>
            </a:r>
            <a:r>
              <a:rPr lang="en-US" sz="3200" u="sng" dirty="0"/>
              <a:t>level</a:t>
            </a:r>
            <a:r>
              <a:rPr lang="en-US" sz="3200" dirty="0"/>
              <a:t>” </a:t>
            </a:r>
            <a:r>
              <a:rPr lang="en-US" sz="3200" b="1" dirty="0"/>
              <a:t>Agreed out of scope; will advance issue to Observables call for discussion</a:t>
            </a:r>
            <a:endParaRPr sz="32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</a:pPr>
            <a:r>
              <a:rPr lang="en-US"/>
              <a:t>NHS Evaluation Procedure Usage (READ code maps)</a:t>
            </a:r>
            <a:endParaRPr/>
          </a:p>
        </p:txBody>
      </p:sp>
      <p:graphicFrame>
        <p:nvGraphicFramePr>
          <p:cNvPr id="47" name="Google Shape;47;p9"/>
          <p:cNvGraphicFramePr/>
          <p:nvPr/>
        </p:nvGraphicFramePr>
        <p:xfrm>
          <a:off x="957263" y="1882775"/>
          <a:ext cx="7605825" cy="4442515"/>
        </p:xfrm>
        <a:graphic>
          <a:graphicData uri="http://schemas.openxmlformats.org/drawingml/2006/table">
            <a:tbl>
              <a:tblPr firstRow="1" bandRow="1">
                <a:noFill/>
                <a:tableStyleId>{E36B9997-EBD9-49BC-9FB4-CD0D714A6AA6}</a:tableStyleId>
              </a:tblPr>
              <a:tblGrid>
                <a:gridCol w="2314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55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352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b="0" i="0" u="none" strike="noStrike" cap="none" dirty="0" err="1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EvaluationProcedureID</a:t>
                      </a:r>
                      <a:endParaRPr sz="1600" b="0" i="0" u="none" strike="noStrike" cap="none" dirty="0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EvaluationProcedureTERM</a:t>
                      </a:r>
                      <a:endParaRPr sz="1600" b="0" i="0" u="none" strike="noStrike" cap="none">
                        <a:solidFill>
                          <a:schemeClr val="lt1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b="0" i="0" u="none" strike="noStrike" cap="none">
                          <a:solidFill>
                            <a:schemeClr val="lt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2011-2019 Usage</a:t>
                      </a:r>
                      <a:endParaRPr sz="1400" u="none" strike="noStrike" cap="none"/>
                    </a:p>
                  </a:txBody>
                  <a:tcPr marL="7625" marR="7625" marT="76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113075003</a:t>
                      </a:r>
                      <a:endParaRPr sz="1400" u="none" strike="noStrike" cap="none"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Creatinine measurement, serum</a:t>
                      </a:r>
                      <a:endParaRPr sz="1400" u="none" strike="noStrike" cap="none"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278893220</a:t>
                      </a:r>
                      <a:endParaRPr sz="1400" u="none" strike="noStrike" cap="none"/>
                    </a:p>
                  </a:txBody>
                  <a:tcPr marL="7625" marR="7625" marT="76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104934005</a:t>
                      </a:r>
                      <a:endParaRPr sz="1400" u="none" strike="noStrike" cap="none"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Sodium measurement, serum</a:t>
                      </a:r>
                      <a:endParaRPr sz="1400" u="none" strike="noStrike" cap="none"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263533050</a:t>
                      </a:r>
                      <a:endParaRPr sz="1400" u="none" strike="noStrike" cap="none"/>
                    </a:p>
                  </a:txBody>
                  <a:tcPr marL="7625" marR="7625" marT="76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271236005</a:t>
                      </a:r>
                      <a:endParaRPr sz="1400" u="none" strike="noStrike" cap="none"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Serum potassium measurement</a:t>
                      </a:r>
                      <a:endParaRPr sz="1400" u="none" strike="noStrike" cap="none"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263083990</a:t>
                      </a:r>
                      <a:endParaRPr sz="1400" u="none" strike="noStrike" cap="none"/>
                    </a:p>
                  </a:txBody>
                  <a:tcPr marL="7625" marR="7625" marT="76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271026005</a:t>
                      </a:r>
                      <a:endParaRPr sz="1400" u="none" strike="noStrike" cap="none"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 strike="noStrike" cap="none" dirty="0" err="1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Haemoglobin</a:t>
                      </a:r>
                      <a:r>
                        <a:rPr lang="en-US" sz="1800" b="0" i="0" u="none" strike="noStrike" cap="none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level estimation</a:t>
                      </a:r>
                      <a:endParaRPr sz="1400" u="none" strike="noStrike" cap="none" dirty="0"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250937900</a:t>
                      </a:r>
                      <a:endParaRPr sz="1400" u="none" strike="noStrike" cap="none"/>
                    </a:p>
                  </a:txBody>
                  <a:tcPr marL="7625" marR="7625" marT="76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442673006</a:t>
                      </a:r>
                      <a:endParaRPr sz="1400" u="none" strike="noStrike" cap="none"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Measurement of total haemoglobin concentration using dipstick</a:t>
                      </a:r>
                      <a:endParaRPr sz="1400" u="none" strike="noStrike" cap="none"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250937900</a:t>
                      </a:r>
                      <a:endParaRPr sz="1400" u="none" strike="noStrike" cap="none"/>
                    </a:p>
                  </a:txBody>
                  <a:tcPr marL="7625" marR="7625" marT="76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391558003</a:t>
                      </a:r>
                      <a:endParaRPr sz="1400" u="none" strike="noStrike" cap="none"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Total white blood count</a:t>
                      </a:r>
                      <a:endParaRPr sz="1400" u="none" strike="noStrike" cap="none"/>
                    </a:p>
                  </a:txBody>
                  <a:tcPr marL="7625" marR="7625" marT="7625" marB="0" anchor="b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249562990</a:t>
                      </a:r>
                      <a:endParaRPr sz="1400" u="none" strike="noStrike" cap="none"/>
                    </a:p>
                  </a:txBody>
                  <a:tcPr marL="7625" marR="7625" marT="76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767002</a:t>
                      </a:r>
                      <a:endParaRPr sz="18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White blood cell count</a:t>
                      </a:r>
                      <a:endParaRPr sz="18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>
                          <a:latin typeface="Arial"/>
                          <a:ea typeface="Arial"/>
                          <a:cs typeface="Arial"/>
                          <a:sym typeface="Arial"/>
                        </a:rPr>
                        <a:t>249562990</a:t>
                      </a:r>
                      <a:endParaRPr sz="1800" u="none" strike="noStrike" cap="non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42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ct val="44444"/>
              <a:buNone/>
            </a:pPr>
            <a:r>
              <a:rPr lang="en-US" dirty="0"/>
              <a:t>313771003|Measurement of weight of calculus (procedure)</a:t>
            </a:r>
            <a:endParaRPr dirty="0"/>
          </a:p>
        </p:txBody>
      </p:sp>
      <p:pic>
        <p:nvPicPr>
          <p:cNvPr id="221" name="Google Shape;221;p42"/>
          <p:cNvPicPr preferRelativeResize="0"/>
          <p:nvPr/>
        </p:nvPicPr>
        <p:blipFill rotWithShape="1">
          <a:blip r:embed="rId3">
            <a:alphaModFix/>
          </a:blip>
          <a:srcRect l="69817" t="36857" r="6098" b="29539"/>
          <a:stretch/>
        </p:blipFill>
        <p:spPr>
          <a:xfrm>
            <a:off x="956666" y="1972372"/>
            <a:ext cx="7315200" cy="2870523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Google Shape;222;p42"/>
          <p:cNvSpPr txBox="1"/>
          <p:nvPr/>
        </p:nvSpPr>
        <p:spPr>
          <a:xfrm>
            <a:off x="2016032" y="5157678"/>
            <a:ext cx="4314001" cy="4616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Agreed PROPERTY = ‘Mass’</a:t>
            </a:r>
            <a:endParaRPr sz="2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43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ct val="44444"/>
              <a:buNone/>
            </a:pPr>
            <a:r>
              <a:rPr lang="en-US" dirty="0"/>
              <a:t>398568001|Cytomegalovirus nucleic acid assay (procedure)</a:t>
            </a:r>
            <a:endParaRPr dirty="0"/>
          </a:p>
        </p:txBody>
      </p:sp>
      <p:pic>
        <p:nvPicPr>
          <p:cNvPr id="228" name="Google Shape;228;p43"/>
          <p:cNvPicPr preferRelativeResize="0"/>
          <p:nvPr/>
        </p:nvPicPr>
        <p:blipFill rotWithShape="1">
          <a:blip r:embed="rId3">
            <a:alphaModFix/>
          </a:blip>
          <a:srcRect l="69634" t="37723" r="5975" b="32357"/>
          <a:stretch/>
        </p:blipFill>
        <p:spPr>
          <a:xfrm>
            <a:off x="1048215" y="1754984"/>
            <a:ext cx="5898996" cy="2035154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p43"/>
          <p:cNvSpPr txBox="1">
            <a:spLocks noGrp="1"/>
          </p:cNvSpPr>
          <p:nvPr>
            <p:ph type="body" idx="1"/>
          </p:nvPr>
        </p:nvSpPr>
        <p:spPr>
          <a:xfrm>
            <a:off x="1048215" y="1630887"/>
            <a:ext cx="6077415" cy="19486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None/>
            </a:pPr>
            <a:endParaRPr/>
          </a:p>
        </p:txBody>
      </p:sp>
      <p:sp>
        <p:nvSpPr>
          <p:cNvPr id="230" name="Google Shape;230;p43"/>
          <p:cNvSpPr txBox="1"/>
          <p:nvPr/>
        </p:nvSpPr>
        <p:spPr>
          <a:xfrm>
            <a:off x="789398" y="3718679"/>
            <a:ext cx="7071167" cy="31393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Since nucleic acids may include RNA and DNA and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their subtypes specific to a species, do we extend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modeling of ‘Nucleic acids’ or use that specific to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the viral type?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29604-6|Cytomegalovirus DNA [#/volume] in Blood by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NAA with probe detection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RNA for Dengue and RNA viruses?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JCASE: these procedures are candidates for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inactivation and replacement; Out of scope for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this conversion</a:t>
            </a:r>
            <a:endParaRPr sz="24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44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</a:pPr>
            <a:r>
              <a:rPr lang="en-US"/>
              <a:t>271284001|Blood copper measurement (procedure)</a:t>
            </a:r>
            <a:endParaRPr/>
          </a:p>
        </p:txBody>
      </p:sp>
      <p:pic>
        <p:nvPicPr>
          <p:cNvPr id="236" name="Google Shape;236;p44"/>
          <p:cNvPicPr preferRelativeResize="0"/>
          <p:nvPr/>
        </p:nvPicPr>
        <p:blipFill rotWithShape="1">
          <a:blip r:embed="rId3">
            <a:alphaModFix/>
          </a:blip>
          <a:srcRect l="69914" t="38752" r="6463" b="15879"/>
          <a:stretch/>
        </p:blipFill>
        <p:spPr>
          <a:xfrm>
            <a:off x="900910" y="1882620"/>
            <a:ext cx="7156573" cy="3865626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Google Shape;237;p44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39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None/>
            </a:pPr>
            <a:endParaRPr/>
          </a:p>
        </p:txBody>
      </p:sp>
      <p:sp>
        <p:nvSpPr>
          <p:cNvPr id="238" name="Google Shape;238;p44"/>
          <p:cNvSpPr txBox="1"/>
          <p:nvPr/>
        </p:nvSpPr>
        <p:spPr>
          <a:xfrm>
            <a:off x="1819608" y="5680956"/>
            <a:ext cx="7101624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 electrolyte form in SNOMED CT nor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  for many other soluble minerals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 action; continue with modelling as available</a:t>
            </a:r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45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</a:pPr>
            <a:r>
              <a:rPr lang="en-US"/>
              <a:t>391567003|Oral fluid cocaine level (procedure)</a:t>
            </a:r>
            <a:endParaRPr/>
          </a:p>
        </p:txBody>
      </p:sp>
      <p:pic>
        <p:nvPicPr>
          <p:cNvPr id="244" name="Google Shape;244;p45"/>
          <p:cNvPicPr preferRelativeResize="0"/>
          <p:nvPr/>
        </p:nvPicPr>
        <p:blipFill rotWithShape="1">
          <a:blip r:embed="rId3">
            <a:alphaModFix/>
          </a:blip>
          <a:srcRect l="69389" t="37724" r="5976" b="15880"/>
          <a:stretch/>
        </p:blipFill>
        <p:spPr>
          <a:xfrm>
            <a:off x="745738" y="1754984"/>
            <a:ext cx="5700782" cy="3019723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p45"/>
          <p:cNvSpPr txBox="1"/>
          <p:nvPr/>
        </p:nvSpPr>
        <p:spPr>
          <a:xfrm>
            <a:off x="1166215" y="5130854"/>
            <a:ext cx="6551794" cy="15696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INHERES_IN = LIQUID SUBSTANCE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COMPONENT = COCAINE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INHERENT_LOCATION = ORAL CAVITY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PROPERTY = QUANTITY CONCENTRATION</a:t>
            </a:r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46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</a:pPr>
            <a:r>
              <a:rPr lang="en-US"/>
              <a:t>END DISCUSSION</a:t>
            </a:r>
            <a:br>
              <a:rPr lang="en-US"/>
            </a:br>
            <a:r>
              <a:rPr lang="en-US"/>
              <a:t>20210804</a:t>
            </a:r>
            <a:endParaRPr/>
          </a:p>
        </p:txBody>
      </p:sp>
      <p:sp>
        <p:nvSpPr>
          <p:cNvPr id="251" name="Google Shape;251;p46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39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None/>
            </a:pPr>
            <a:endParaRPr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50"/>
          <p:cNvSpPr txBox="1">
            <a:spLocks noGrp="1"/>
          </p:cNvSpPr>
          <p:nvPr>
            <p:ph type="title"/>
          </p:nvPr>
        </p:nvSpPr>
        <p:spPr>
          <a:xfrm>
            <a:off x="956667" y="0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ct val="44444"/>
              <a:buNone/>
            </a:pPr>
            <a:r>
              <a:rPr lang="en-US" dirty="0"/>
              <a:t>271032000|Whole blood folate measurement (procedure)</a:t>
            </a:r>
            <a:endParaRPr dirty="0"/>
          </a:p>
        </p:txBody>
      </p:sp>
      <p:pic>
        <p:nvPicPr>
          <p:cNvPr id="278" name="Google Shape;278;p50"/>
          <p:cNvPicPr preferRelativeResize="0"/>
          <p:nvPr/>
        </p:nvPicPr>
        <p:blipFill rotWithShape="1">
          <a:blip r:embed="rId3">
            <a:alphaModFix/>
          </a:blip>
          <a:srcRect l="69956" t="38829" r="6463" b="15642"/>
          <a:stretch/>
        </p:blipFill>
        <p:spPr>
          <a:xfrm>
            <a:off x="852117" y="1295522"/>
            <a:ext cx="7179989" cy="3898963"/>
          </a:xfrm>
          <a:prstGeom prst="rect">
            <a:avLst/>
          </a:prstGeom>
          <a:noFill/>
          <a:ln>
            <a:noFill/>
          </a:ln>
        </p:spPr>
      </p:pic>
      <p:sp>
        <p:nvSpPr>
          <p:cNvPr id="279" name="Google Shape;279;p50"/>
          <p:cNvSpPr txBox="1"/>
          <p:nvPr/>
        </p:nvSpPr>
        <p:spPr>
          <a:xfrm>
            <a:off x="771982" y="5098001"/>
            <a:ext cx="8426773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 dirty="0">
                <a:solidFill>
                  <a:srgbClr val="000000"/>
                </a:solidFill>
                <a:sym typeface="Arial"/>
              </a:rPr>
              <a:t>INHERES_IN = </a:t>
            </a:r>
            <a:r>
              <a:rPr lang="en-US" sz="2400" b="1" i="0" u="none" strike="noStrike" cap="none" dirty="0" smtClean="0">
                <a:solidFill>
                  <a:srgbClr val="000000"/>
                </a:solidFill>
                <a:sym typeface="Arial"/>
              </a:rPr>
              <a:t>420135007|WHOLE BLOOD SUBSTANCE</a:t>
            </a:r>
            <a:endParaRPr b="1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COMPONENT = FOLIC ACID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DIRECT_SITE = BLOOD SPECIMEN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PROPERTY = QUANTITY CONCENTRATION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47"/>
          <p:cNvSpPr txBox="1">
            <a:spLocks noGrp="1"/>
          </p:cNvSpPr>
          <p:nvPr>
            <p:ph type="title"/>
          </p:nvPr>
        </p:nvSpPr>
        <p:spPr>
          <a:xfrm>
            <a:off x="935884" y="-217232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</a:pPr>
            <a:r>
              <a:rPr lang="en-US" sz="3600" b="0" dirty="0"/>
              <a:t>313719006| 120 minute plasma cortisol measurement (procedure)</a:t>
            </a:r>
            <a:endParaRPr sz="3600" b="0" dirty="0"/>
          </a:p>
        </p:txBody>
      </p:sp>
      <p:pic>
        <p:nvPicPr>
          <p:cNvPr id="257" name="Google Shape;257;p47"/>
          <p:cNvPicPr preferRelativeResize="0"/>
          <p:nvPr/>
        </p:nvPicPr>
        <p:blipFill rotWithShape="1">
          <a:blip r:embed="rId3">
            <a:alphaModFix/>
          </a:blip>
          <a:srcRect l="39888" t="38586" r="13293" b="25050"/>
          <a:stretch/>
        </p:blipFill>
        <p:spPr>
          <a:xfrm>
            <a:off x="1080654" y="1141921"/>
            <a:ext cx="7137567" cy="3118352"/>
          </a:xfrm>
          <a:prstGeom prst="rect">
            <a:avLst/>
          </a:prstGeom>
          <a:noFill/>
          <a:ln>
            <a:noFill/>
          </a:ln>
        </p:spPr>
      </p:pic>
      <p:sp>
        <p:nvSpPr>
          <p:cNvPr id="258" name="Google Shape;258;p47"/>
          <p:cNvSpPr txBox="1"/>
          <p:nvPr/>
        </p:nvSpPr>
        <p:spPr>
          <a:xfrm>
            <a:off x="1080655" y="4715218"/>
            <a:ext cx="6530955" cy="1938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INHERES_IN = PLASMA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COMPONENT = CORTISOL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PROPERTY = QUANTITY CONCENTRATION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 dirty="0">
                <a:solidFill>
                  <a:srgbClr val="000000"/>
                </a:solidFill>
                <a:sym typeface="Arial"/>
              </a:rPr>
              <a:t>PRECONDITION = </a:t>
            </a:r>
            <a:r>
              <a:rPr lang="en-US" sz="2000" b="1" dirty="0" smtClean="0"/>
              <a:t>ADMINISTRATION OF CRH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 smtClean="0"/>
              <a:t>INSTANCE TIME STAMP IN INFO MODEL IS THE PREFERRED IDENTIFIER FOR SEQUENTIAL EXAMS</a:t>
            </a:r>
            <a:endParaRPr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49"/>
          <p:cNvSpPr txBox="1">
            <a:spLocks noGrp="1"/>
          </p:cNvSpPr>
          <p:nvPr>
            <p:ph type="title"/>
          </p:nvPr>
        </p:nvSpPr>
        <p:spPr>
          <a:xfrm>
            <a:off x="954329" y="-234176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</a:pPr>
            <a:r>
              <a:rPr lang="en-US" sz="3600" dirty="0"/>
              <a:t>Protein measurement, urine, quantitative 24 hour(procedure)</a:t>
            </a:r>
            <a:endParaRPr sz="3600" dirty="0"/>
          </a:p>
        </p:txBody>
      </p:sp>
      <p:sp>
        <p:nvSpPr>
          <p:cNvPr id="271" name="Google Shape;271;p49"/>
          <p:cNvSpPr txBox="1"/>
          <p:nvPr/>
        </p:nvSpPr>
        <p:spPr>
          <a:xfrm>
            <a:off x="1155264" y="4533672"/>
            <a:ext cx="5573962" cy="22467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INHERES_IN = URINE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COMPONENT = PROTEIN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DIRECT_SITE = 24 HOUR URINE SPECIMEN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PROPERTY = QUANTITY RATE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CHARACTERIZES = EXCRETORY </a:t>
            </a:r>
            <a:r>
              <a:rPr lang="en-US" sz="20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PROCESS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dirty="0" smtClean="0"/>
              <a:t>DEFERRED FOR OBSERVABLES DELIBERATION</a:t>
            </a:r>
            <a:endParaRPr b="1" dirty="0"/>
          </a:p>
        </p:txBody>
      </p:sp>
      <p:pic>
        <p:nvPicPr>
          <p:cNvPr id="272" name="Google Shape;272;p49"/>
          <p:cNvPicPr preferRelativeResize="0"/>
          <p:nvPr/>
        </p:nvPicPr>
        <p:blipFill rotWithShape="1">
          <a:blip r:embed="rId3">
            <a:alphaModFix/>
          </a:blip>
          <a:srcRect l="69862" t="38293" r="5990" b="9674"/>
          <a:stretch/>
        </p:blipFill>
        <p:spPr>
          <a:xfrm>
            <a:off x="954325" y="1124975"/>
            <a:ext cx="6849402" cy="34086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48"/>
          <p:cNvSpPr txBox="1">
            <a:spLocks noGrp="1"/>
          </p:cNvSpPr>
          <p:nvPr>
            <p:ph type="title"/>
          </p:nvPr>
        </p:nvSpPr>
        <p:spPr>
          <a:xfrm>
            <a:off x="935884" y="-217232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</a:pPr>
            <a:r>
              <a:rPr lang="en-US" sz="3600" b="0" dirty="0" smtClean="0"/>
              <a:t>40032601000004104|Creatinine [Mass or Moles] in 24 </a:t>
            </a:r>
            <a:r>
              <a:rPr lang="en-US" sz="3600" b="0" dirty="0"/>
              <a:t>hour urine (procedure) </a:t>
            </a:r>
            <a:endParaRPr sz="3600" b="0" dirty="0"/>
          </a:p>
        </p:txBody>
      </p:sp>
      <p:sp>
        <p:nvSpPr>
          <p:cNvPr id="264" name="Google Shape;264;p48"/>
          <p:cNvSpPr txBox="1"/>
          <p:nvPr/>
        </p:nvSpPr>
        <p:spPr>
          <a:xfrm>
            <a:off x="1080655" y="4715218"/>
            <a:ext cx="5647700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558" t="18303" r="77439" b="21986"/>
          <a:stretch/>
        </p:blipFill>
        <p:spPr>
          <a:xfrm>
            <a:off x="985520" y="1192721"/>
            <a:ext cx="6825202" cy="5532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888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48"/>
          <p:cNvSpPr txBox="1">
            <a:spLocks noGrp="1"/>
          </p:cNvSpPr>
          <p:nvPr>
            <p:ph type="title"/>
          </p:nvPr>
        </p:nvSpPr>
        <p:spPr>
          <a:xfrm>
            <a:off x="935884" y="-217232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</a:pPr>
            <a:r>
              <a:rPr lang="en-US" sz="3600" b="0" dirty="0"/>
              <a:t>8879006|Creatinine measurement, 24 hour urine (procedure) </a:t>
            </a:r>
            <a:endParaRPr sz="3600" b="0" dirty="0"/>
          </a:p>
        </p:txBody>
      </p:sp>
      <p:sp>
        <p:nvSpPr>
          <p:cNvPr id="264" name="Google Shape;264;p48"/>
          <p:cNvSpPr txBox="1"/>
          <p:nvPr/>
        </p:nvSpPr>
        <p:spPr>
          <a:xfrm>
            <a:off x="1080655" y="4715218"/>
            <a:ext cx="5647700" cy="2154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INHERES_IN = URINE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COMPONENT = CREATININE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PROPERTY = QUANTITY CONCENTRATION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DIRECT SITE = 24 HOUR URINE </a:t>
            </a:r>
            <a:r>
              <a:rPr lang="en-US" sz="20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SPECIMEN</a:t>
            </a:r>
          </a:p>
          <a:p>
            <a:r>
              <a:rPr lang="en-US" sz="2000" b="1" dirty="0" smtClean="0"/>
              <a:t>DEFERRED TO OBSERVABLES DELIBERATION</a:t>
            </a:r>
            <a:endParaRPr lang="en-US" sz="2000" b="1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pic>
        <p:nvPicPr>
          <p:cNvPr id="265" name="Google Shape;265;p48"/>
          <p:cNvPicPr preferRelativeResize="0"/>
          <p:nvPr/>
        </p:nvPicPr>
        <p:blipFill rotWithShape="1">
          <a:blip r:embed="rId3">
            <a:alphaModFix/>
          </a:blip>
          <a:srcRect l="40043" t="38510" r="12229" b="17044"/>
          <a:stretch/>
        </p:blipFill>
        <p:spPr>
          <a:xfrm>
            <a:off x="1080655" y="1319644"/>
            <a:ext cx="6380018" cy="33419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0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3600"/>
              <a:buFont typeface="Arial"/>
              <a:buNone/>
            </a:pPr>
            <a:r>
              <a:rPr lang="en-US" sz="3600"/>
              <a:t>113075003|Creatinine measurement, serum (procedure)|</a:t>
            </a:r>
            <a:endParaRPr sz="3600"/>
          </a:p>
        </p:txBody>
      </p:sp>
      <p:pic>
        <p:nvPicPr>
          <p:cNvPr id="53" name="Google Shape;53;p10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 l="4581" t="22287" r="77566" b="54951"/>
          <a:stretch/>
        </p:blipFill>
        <p:spPr>
          <a:xfrm>
            <a:off x="956666" y="2079811"/>
            <a:ext cx="7315200" cy="26233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46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</a:pPr>
            <a:r>
              <a:rPr lang="en-US" dirty="0"/>
              <a:t>END DISCUSSION</a:t>
            </a:r>
            <a:r>
              <a:rPr lang="en-US"/>
              <a:t/>
            </a:r>
            <a:br>
              <a:rPr lang="en-US"/>
            </a:br>
            <a:r>
              <a:rPr lang="en-US"/>
              <a:t>20210818</a:t>
            </a:r>
            <a:endParaRPr dirty="0"/>
          </a:p>
        </p:txBody>
      </p:sp>
      <p:sp>
        <p:nvSpPr>
          <p:cNvPr id="251" name="Google Shape;251;p46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39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53674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51"/>
          <p:cNvSpPr txBox="1">
            <a:spLocks noGrp="1"/>
          </p:cNvSpPr>
          <p:nvPr>
            <p:ph type="title"/>
          </p:nvPr>
        </p:nvSpPr>
        <p:spPr>
          <a:xfrm>
            <a:off x="954329" y="93815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ct val="55555"/>
              <a:buNone/>
            </a:pPr>
            <a:r>
              <a:rPr lang="en-US" sz="3600"/>
              <a:t>104133003|Erythrocyte mean corpuscular volume determination (procedure)</a:t>
            </a:r>
            <a:endParaRPr sz="3600"/>
          </a:p>
        </p:txBody>
      </p:sp>
      <p:sp>
        <p:nvSpPr>
          <p:cNvPr id="285" name="Google Shape;285;p51"/>
          <p:cNvSpPr txBox="1"/>
          <p:nvPr/>
        </p:nvSpPr>
        <p:spPr>
          <a:xfrm>
            <a:off x="935470" y="4569745"/>
            <a:ext cx="7334059" cy="132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INHERES_IN = </a:t>
            </a:r>
            <a:r>
              <a:rPr lang="en-US" sz="2000" dirty="0" smtClean="0"/>
              <a:t>ERYTHROCYTE</a:t>
            </a:r>
          </a:p>
          <a:p>
            <a:pPr lvl="0"/>
            <a:r>
              <a:rPr lang="en-US" sz="2000" dirty="0" smtClean="0"/>
              <a:t>INHERENT_LOCATION=POPULATION </a:t>
            </a:r>
            <a:r>
              <a:rPr lang="en-US" sz="2000" dirty="0"/>
              <a:t>OF ALL ERYTHROCYTES IN </a:t>
            </a:r>
            <a:r>
              <a:rPr lang="en-US" sz="2000" dirty="0" smtClean="0"/>
              <a:t>PORTION </a:t>
            </a:r>
            <a:r>
              <a:rPr lang="en-US" sz="2000" dirty="0"/>
              <a:t>OF FLUID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PROPERTY 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= ENTITIC VOLUME</a:t>
            </a:r>
            <a:endParaRPr dirty="0"/>
          </a:p>
        </p:txBody>
      </p:sp>
      <p:pic>
        <p:nvPicPr>
          <p:cNvPr id="286" name="Google Shape;286;p51"/>
          <p:cNvPicPr preferRelativeResize="0"/>
          <p:nvPr/>
        </p:nvPicPr>
        <p:blipFill rotWithShape="1">
          <a:blip r:embed="rId3">
            <a:alphaModFix/>
          </a:blip>
          <a:srcRect l="69303" t="38180" r="6045" b="31639"/>
          <a:stretch/>
        </p:blipFill>
        <p:spPr>
          <a:xfrm>
            <a:off x="954329" y="1541238"/>
            <a:ext cx="7315200" cy="25189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52"/>
          <p:cNvSpPr txBox="1">
            <a:spLocks noGrp="1"/>
          </p:cNvSpPr>
          <p:nvPr>
            <p:ph type="title"/>
          </p:nvPr>
        </p:nvSpPr>
        <p:spPr>
          <a:xfrm>
            <a:off x="954329" y="-234176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</a:pPr>
            <a:r>
              <a:rPr lang="en-US" sz="3600"/>
              <a:t>Anti-mitochondrial antibody pattern (procedure)</a:t>
            </a:r>
            <a:endParaRPr sz="3600"/>
          </a:p>
        </p:txBody>
      </p:sp>
      <p:sp>
        <p:nvSpPr>
          <p:cNvPr id="292" name="Google Shape;292;p52"/>
          <p:cNvSpPr txBox="1"/>
          <p:nvPr/>
        </p:nvSpPr>
        <p:spPr>
          <a:xfrm>
            <a:off x="1172352" y="4860830"/>
            <a:ext cx="6349815" cy="1938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INHERES_IN = CELL?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COMPONENT = ANTI-MITOCHONDRIAL ANTIBODY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SCALE_TYPE = NOMINAL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PROPERTY = </a:t>
            </a:r>
            <a:r>
              <a:rPr lang="en-US" sz="20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MORPHOLOGY</a:t>
            </a:r>
            <a:r>
              <a:rPr lang="en-US" sz="20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NEEDS DISCUSSION DEFERRED TO COMMITTEE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TECHNIQUE = CYTOLOGY STAINING</a:t>
            </a:r>
            <a:endParaRPr dirty="0"/>
          </a:p>
        </p:txBody>
      </p:sp>
      <p:pic>
        <p:nvPicPr>
          <p:cNvPr id="293" name="Google Shape;293;p52"/>
          <p:cNvPicPr preferRelativeResize="0"/>
          <p:nvPr/>
        </p:nvPicPr>
        <p:blipFill rotWithShape="1">
          <a:blip r:embed="rId3">
            <a:alphaModFix/>
          </a:blip>
          <a:srcRect l="69957" t="38217" r="5292" b="17566"/>
          <a:stretch/>
        </p:blipFill>
        <p:spPr>
          <a:xfrm>
            <a:off x="821871" y="1124977"/>
            <a:ext cx="8105803" cy="36111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54"/>
          <p:cNvSpPr txBox="1">
            <a:spLocks noGrp="1"/>
          </p:cNvSpPr>
          <p:nvPr>
            <p:ph type="title"/>
          </p:nvPr>
        </p:nvSpPr>
        <p:spPr>
          <a:xfrm>
            <a:off x="794558" y="-133588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</a:pPr>
            <a:r>
              <a:rPr lang="en-US" dirty="0" smtClean="0"/>
              <a:t>413066002|Antinuclear factor </a:t>
            </a:r>
            <a:r>
              <a:rPr lang="en-US" dirty="0" err="1" smtClean="0"/>
              <a:t>titre</a:t>
            </a:r>
            <a:r>
              <a:rPr lang="en-US" dirty="0" smtClean="0"/>
              <a:t> (procedure</a:t>
            </a:r>
            <a:r>
              <a:rPr lang="en-US" dirty="0"/>
              <a:t>)</a:t>
            </a:r>
            <a:endParaRPr dirty="0"/>
          </a:p>
        </p:txBody>
      </p:sp>
      <p:sp>
        <p:nvSpPr>
          <p:cNvPr id="306" name="Google Shape;306;p54"/>
          <p:cNvSpPr txBox="1">
            <a:spLocks noGrp="1"/>
          </p:cNvSpPr>
          <p:nvPr>
            <p:ph type="body" idx="1"/>
          </p:nvPr>
        </p:nvSpPr>
        <p:spPr>
          <a:xfrm>
            <a:off x="1042583" y="2310710"/>
            <a:ext cx="7282212" cy="2924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None/>
            </a:pPr>
            <a:endParaRPr/>
          </a:p>
        </p:txBody>
      </p:sp>
      <p:sp>
        <p:nvSpPr>
          <p:cNvPr id="308" name="Google Shape;308;p54"/>
          <p:cNvSpPr txBox="1"/>
          <p:nvPr/>
        </p:nvSpPr>
        <p:spPr>
          <a:xfrm>
            <a:off x="917643" y="4971433"/>
            <a:ext cx="6551794" cy="1938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INHERES_IN = </a:t>
            </a:r>
            <a:r>
              <a:rPr lang="en-US" sz="2000" dirty="0" smtClean="0"/>
              <a:t>CELL NUCLEUS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COMPONENT = </a:t>
            </a:r>
            <a:r>
              <a:rPr lang="en-US" sz="2000" dirty="0" smtClean="0"/>
              <a:t>ANTINUCLEAR </a:t>
            </a:r>
            <a:r>
              <a:rPr lang="en-US" sz="20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ANTIBODY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SCALE_TYPE = </a:t>
            </a:r>
            <a:r>
              <a:rPr lang="en-US" sz="2000" dirty="0" smtClean="0"/>
              <a:t>ORDINAL</a:t>
            </a:r>
            <a:r>
              <a:rPr lang="en-US" sz="20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PROPERTY = </a:t>
            </a:r>
            <a:r>
              <a:rPr lang="en-US" sz="2000" dirty="0" smtClean="0"/>
              <a:t>TITRE  </a:t>
            </a:r>
            <a:r>
              <a:rPr lang="en-US" sz="2000" b="1" dirty="0" smtClean="0"/>
              <a:t>DISCUSSION DEFERRED TO COMMITTEE</a:t>
            </a:r>
            <a:endParaRPr b="1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TECHNIQUE = </a:t>
            </a:r>
            <a:r>
              <a:rPr lang="en-US" sz="20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CYTOLOGY STAINING</a:t>
            </a:r>
            <a:endParaRPr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571"/>
          <a:stretch/>
        </p:blipFill>
        <p:spPr>
          <a:xfrm>
            <a:off x="917643" y="1464688"/>
            <a:ext cx="9144000" cy="262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204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53"/>
          <p:cNvSpPr txBox="1">
            <a:spLocks noGrp="1"/>
          </p:cNvSpPr>
          <p:nvPr>
            <p:ph type="title"/>
          </p:nvPr>
        </p:nvSpPr>
        <p:spPr>
          <a:xfrm>
            <a:off x="954329" y="-234176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</a:pPr>
            <a:r>
              <a:rPr lang="en-US" sz="3600"/>
              <a:t>Leukocyte alkaline phosphatase score (procedure)</a:t>
            </a:r>
            <a:endParaRPr sz="3600"/>
          </a:p>
        </p:txBody>
      </p:sp>
      <p:sp>
        <p:nvSpPr>
          <p:cNvPr id="299" name="Google Shape;299;p53"/>
          <p:cNvSpPr txBox="1"/>
          <p:nvPr/>
        </p:nvSpPr>
        <p:spPr>
          <a:xfrm>
            <a:off x="1166215" y="4971295"/>
            <a:ext cx="7321235" cy="19389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INHERES_IN = LEUKOCYTE (CELL)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COMPONENT = LEUKOCYTE ALKALINE PHOSPHATASE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SCALE_TYPE = ORDINAL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PROPERTY = </a:t>
            </a:r>
            <a:r>
              <a:rPr lang="en-US" sz="20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MORPHOLOGY  </a:t>
            </a:r>
            <a:r>
              <a:rPr lang="en-US" sz="2000" b="1" i="0" u="none" strike="noStrike" cap="none" dirty="0" smtClean="0">
                <a:solidFill>
                  <a:srgbClr val="000000"/>
                </a:solidFill>
                <a:sym typeface="Arial"/>
              </a:rPr>
              <a:t>NEEDS DISCUSSION BY OBSERVABLES</a:t>
            </a:r>
            <a:endParaRPr b="1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TECHNIQUE = LAP SUPRAVITAL STAINING, MICROSCOPY</a:t>
            </a:r>
            <a:endParaRPr dirty="0"/>
          </a:p>
        </p:txBody>
      </p:sp>
      <p:pic>
        <p:nvPicPr>
          <p:cNvPr id="300" name="Google Shape;300;p53"/>
          <p:cNvPicPr preferRelativeResize="0"/>
          <p:nvPr/>
        </p:nvPicPr>
        <p:blipFill rotWithShape="1">
          <a:blip r:embed="rId3">
            <a:alphaModFix/>
          </a:blip>
          <a:srcRect b="23938"/>
          <a:stretch/>
        </p:blipFill>
        <p:spPr>
          <a:xfrm>
            <a:off x="1166215" y="1215774"/>
            <a:ext cx="9144000" cy="388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54"/>
          <p:cNvSpPr txBox="1">
            <a:spLocks noGrp="1"/>
          </p:cNvSpPr>
          <p:nvPr>
            <p:ph type="title"/>
          </p:nvPr>
        </p:nvSpPr>
        <p:spPr>
          <a:xfrm>
            <a:off x="794558" y="-133588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</a:pPr>
            <a:r>
              <a:rPr lang="en-US" dirty="0"/>
              <a:t>165826003|Leptospira agglutinin test (procedure)</a:t>
            </a:r>
            <a:endParaRPr dirty="0"/>
          </a:p>
        </p:txBody>
      </p:sp>
      <p:sp>
        <p:nvSpPr>
          <p:cNvPr id="306" name="Google Shape;306;p54"/>
          <p:cNvSpPr txBox="1">
            <a:spLocks noGrp="1"/>
          </p:cNvSpPr>
          <p:nvPr>
            <p:ph type="body" idx="1"/>
          </p:nvPr>
        </p:nvSpPr>
        <p:spPr>
          <a:xfrm>
            <a:off x="956666" y="1893771"/>
            <a:ext cx="7282212" cy="2924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None/>
            </a:pPr>
            <a:endParaRPr/>
          </a:p>
        </p:txBody>
      </p:sp>
      <p:pic>
        <p:nvPicPr>
          <p:cNvPr id="307" name="Google Shape;307;p54"/>
          <p:cNvPicPr preferRelativeResize="0"/>
          <p:nvPr/>
        </p:nvPicPr>
        <p:blipFill rotWithShape="1">
          <a:blip r:embed="rId3">
            <a:alphaModFix/>
          </a:blip>
          <a:srcRect l="69809" t="37047" r="1199" b="8682"/>
          <a:stretch/>
        </p:blipFill>
        <p:spPr>
          <a:xfrm>
            <a:off x="956666" y="1225565"/>
            <a:ext cx="6566210" cy="3457096"/>
          </a:xfrm>
          <a:prstGeom prst="rect">
            <a:avLst/>
          </a:prstGeom>
          <a:noFill/>
          <a:ln>
            <a:noFill/>
          </a:ln>
        </p:spPr>
      </p:pic>
      <p:sp>
        <p:nvSpPr>
          <p:cNvPr id="308" name="Google Shape;308;p54"/>
          <p:cNvSpPr txBox="1"/>
          <p:nvPr/>
        </p:nvSpPr>
        <p:spPr>
          <a:xfrm>
            <a:off x="917643" y="4955007"/>
            <a:ext cx="6551794" cy="1631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INHERES_IN = BLOOD MATERIAL?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COMPONENT = LEPTOSPIRA ANTIBODY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SCALE_TYPE = </a:t>
            </a:r>
            <a:r>
              <a:rPr lang="en-US" sz="20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ORDINAL</a:t>
            </a:r>
            <a:endParaRPr b="1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PROPERTY = </a:t>
            </a:r>
            <a:r>
              <a:rPr lang="en-US" sz="20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PRESENCE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TECHNIQUE </a:t>
            </a: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= LATEX AGGLUTINATION TECHNIQUE</a:t>
            </a:r>
            <a:endParaRPr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54"/>
          <p:cNvSpPr txBox="1">
            <a:spLocks noGrp="1"/>
          </p:cNvSpPr>
          <p:nvPr>
            <p:ph type="title"/>
          </p:nvPr>
        </p:nvSpPr>
        <p:spPr>
          <a:xfrm>
            <a:off x="794558" y="-133588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</a:pPr>
            <a:r>
              <a:rPr lang="en-US" sz="3600" dirty="0" smtClean="0"/>
              <a:t>397617007|VonWillebrand factor activity measurement (procedure</a:t>
            </a:r>
            <a:r>
              <a:rPr lang="en-US" sz="3600" dirty="0"/>
              <a:t>)</a:t>
            </a:r>
            <a:endParaRPr sz="3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65344" t="48539" r="4192" b="18383"/>
          <a:stretch/>
        </p:blipFill>
        <p:spPr>
          <a:xfrm>
            <a:off x="917643" y="1446553"/>
            <a:ext cx="7965409" cy="2583377"/>
          </a:xfrm>
          <a:prstGeom prst="rect">
            <a:avLst/>
          </a:prstGeom>
        </p:spPr>
      </p:pic>
      <p:sp>
        <p:nvSpPr>
          <p:cNvPr id="306" name="Google Shape;306;p54"/>
          <p:cNvSpPr txBox="1">
            <a:spLocks noGrp="1"/>
          </p:cNvSpPr>
          <p:nvPr>
            <p:ph type="body" idx="1"/>
          </p:nvPr>
        </p:nvSpPr>
        <p:spPr>
          <a:xfrm>
            <a:off x="956666" y="1893771"/>
            <a:ext cx="7282212" cy="2924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oto Sans Symbols"/>
              <a:buNone/>
            </a:pPr>
            <a:endParaRPr dirty="0"/>
          </a:p>
        </p:txBody>
      </p:sp>
      <p:sp>
        <p:nvSpPr>
          <p:cNvPr id="308" name="Google Shape;308;p54"/>
          <p:cNvSpPr txBox="1"/>
          <p:nvPr/>
        </p:nvSpPr>
        <p:spPr>
          <a:xfrm>
            <a:off x="917643" y="4955007"/>
            <a:ext cx="6551794" cy="1631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INHERES_IN = </a:t>
            </a:r>
            <a:r>
              <a:rPr lang="en-US" sz="2000" dirty="0" smtClean="0"/>
              <a:t>BLOOD MATERIAL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COMPONENT = </a:t>
            </a:r>
            <a:r>
              <a:rPr lang="en-US" sz="2000" dirty="0" smtClean="0"/>
              <a:t>VONWILLEBRAND FACTOR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PROPERTY = </a:t>
            </a:r>
            <a:r>
              <a:rPr lang="en-US" sz="2000" dirty="0" smtClean="0"/>
              <a:t>CATALYTIC CONCENTRATION?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0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TECHNIQUE =?</a:t>
            </a:r>
            <a:r>
              <a:rPr lang="en-US" sz="2000" b="1" i="0" u="none" strike="noStrike" cap="none" dirty="0" smtClean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OUT OF SCOPE AS PROCESS OBSERVABLE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6589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Phase 1 Body of Work Revisions for Transfer Axioms: JRC and SH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Compile to OWL, classify with SNOMED CT and edit modelling errors; 40-50 modelling changes</a:t>
            </a:r>
          </a:p>
          <a:p>
            <a:r>
              <a:rPr lang="en-US" dirty="0" smtClean="0"/>
              <a:t>Added some ‘</a:t>
            </a:r>
            <a:r>
              <a:rPr lang="en-US" dirty="0" err="1" smtClean="0"/>
              <a:t>supertype</a:t>
            </a:r>
            <a:r>
              <a:rPr lang="en-US" dirty="0" smtClean="0"/>
              <a:t>’ E2O Procedures to assure logically complete build</a:t>
            </a:r>
          </a:p>
          <a:p>
            <a:r>
              <a:rPr lang="en-US" dirty="0" smtClean="0"/>
              <a:t>Final scope: 1208 &lt;</a:t>
            </a:r>
            <a:r>
              <a:rPr lang="en-US" dirty="0" err="1" smtClean="0"/>
              <a:t>EvaluationProcedures</a:t>
            </a:r>
            <a:r>
              <a:rPr lang="en-US" dirty="0" smtClean="0"/>
              <a:t> with axioms (</a:t>
            </a:r>
            <a:r>
              <a:rPr lang="en-US" sz="2000" dirty="0" smtClean="0"/>
              <a:t>E2O_PHASE1_FINAL_JRC_SH20211029.XLSX</a:t>
            </a:r>
            <a:r>
              <a:rPr lang="en-US" dirty="0" smtClean="0"/>
              <a:t>) (</a:t>
            </a:r>
            <a:r>
              <a:rPr lang="en-US" sz="2400" dirty="0" smtClean="0"/>
              <a:t>e20_20211029.owl</a:t>
            </a:r>
            <a:r>
              <a:rPr lang="en-US" dirty="0" smtClean="0"/>
              <a:t>)</a:t>
            </a:r>
          </a:p>
          <a:p>
            <a:r>
              <a:rPr lang="en-US" dirty="0" smtClean="0"/>
              <a:t>Imported into Protégé and classified with SNOMED CT 20210630, Nebraska LOINC Technology Preview and Nebraska Lexicon 20210924 (</a:t>
            </a:r>
            <a:r>
              <a:rPr lang="en-US" sz="2400" dirty="0" smtClean="0"/>
              <a:t>SNOMEDCT_LOINC_20210924.owl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576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2237" y="23333"/>
            <a:ext cx="7606427" cy="1359153"/>
          </a:xfrm>
        </p:spPr>
        <p:txBody>
          <a:bodyPr/>
          <a:lstStyle/>
          <a:p>
            <a:r>
              <a:rPr lang="en-US" dirty="0" smtClean="0"/>
              <a:t>High Frequency UK Lab Codes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51360" t="40859"/>
          <a:stretch/>
        </p:blipFill>
        <p:spPr>
          <a:xfrm>
            <a:off x="690544" y="1382486"/>
            <a:ext cx="15636240" cy="5678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762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Frequency UK lab classes for templates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8344291"/>
              </p:ext>
            </p:extLst>
          </p:nvPr>
        </p:nvGraphicFramePr>
        <p:xfrm>
          <a:off x="1240536" y="1754984"/>
          <a:ext cx="7501128" cy="3408680"/>
        </p:xfrm>
        <a:graphic>
          <a:graphicData uri="http://schemas.openxmlformats.org/drawingml/2006/table">
            <a:tbl>
              <a:tblPr firstRow="1" bandRow="1">
                <a:tableStyleId>{E36B9997-EBD9-49BC-9FB4-CD0D714A6AA6}</a:tableStyleId>
              </a:tblPr>
              <a:tblGrid>
                <a:gridCol w="3806822">
                  <a:extLst>
                    <a:ext uri="{9D8B030D-6E8A-4147-A177-3AD203B41FA5}">
                      <a16:colId xmlns:a16="http://schemas.microsoft.com/office/drawing/2014/main" val="513042370"/>
                    </a:ext>
                  </a:extLst>
                </a:gridCol>
                <a:gridCol w="3694306">
                  <a:extLst>
                    <a:ext uri="{9D8B030D-6E8A-4147-A177-3AD203B41FA5}">
                      <a16:colId xmlns:a16="http://schemas.microsoft.com/office/drawing/2014/main" val="380837467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Laborary</a:t>
                      </a:r>
                      <a:r>
                        <a:rPr lang="en-US" dirty="0" smtClean="0"/>
                        <a:t> Test Class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Exemplar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1725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Chemistry concentration</a:t>
                      </a:r>
                      <a:r>
                        <a:rPr lang="en-US" baseline="0" dirty="0" smtClean="0"/>
                        <a:t> measurements on some liquid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Creatinine measurement, serum (procedure)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64983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Electrolyte concentration measurements</a:t>
                      </a:r>
                      <a:r>
                        <a:rPr lang="en-US" baseline="0" dirty="0" smtClean="0"/>
                        <a:t> on some liquid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Sodium measurement, serum (procedure)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96456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Chemistry concentration relative to some chemical concentration on some liquid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Urine albumin/creatinine measurement (procedure)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94511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Antibody measurement expressed as a titer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Antimitochondial</a:t>
                      </a:r>
                      <a:r>
                        <a:rPr lang="en-US" dirty="0" smtClean="0"/>
                        <a:t> antibody titer (procedure)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00483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Cell counts</a:t>
                      </a:r>
                      <a:r>
                        <a:rPr lang="en-US" baseline="0" dirty="0" smtClean="0"/>
                        <a:t> in some liquid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White blood cell count (procedure)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73329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Cell</a:t>
                      </a:r>
                      <a:r>
                        <a:rPr lang="en-US" baseline="0" dirty="0" smtClean="0"/>
                        <a:t> counts in blood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Complete blood count (procedure)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84562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82693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65808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857820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</a:pPr>
            <a:r>
              <a:rPr lang="en-US"/>
              <a:t>Lab Templates:</a:t>
            </a:r>
            <a:br>
              <a:rPr lang="en-US"/>
            </a:br>
            <a:r>
              <a:rPr lang="en-US"/>
              <a:t>Assumptions &amp; Pragmatics</a:t>
            </a:r>
            <a:endParaRPr/>
          </a:p>
        </p:txBody>
      </p:sp>
      <p:sp>
        <p:nvSpPr>
          <p:cNvPr id="59" name="Google Shape;59;p11"/>
          <p:cNvSpPr txBox="1">
            <a:spLocks noGrp="1"/>
          </p:cNvSpPr>
          <p:nvPr>
            <p:ph type="body" idx="1"/>
          </p:nvPr>
        </p:nvSpPr>
        <p:spPr>
          <a:xfrm>
            <a:off x="956666" y="1882620"/>
            <a:ext cx="7857819" cy="39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7500" lnSpcReduction="20000"/>
          </a:bodyPr>
          <a:lstStyle/>
          <a:p>
            <a:pPr marL="4572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/>
              <a:t>The most specific Substance will be chosen based upon FSN and/or COMPONENT value to specify the Observables COMPONENT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434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/>
              <a:t>If specimen is specified in SCT definition,  INHERES_IN will be populated with that substance; otherwise the FSN will be reviewed for the appropriate substance grouper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434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/>
              <a:t>If “measurement” is specified in FSN, then  PROPERTY will be populated with the most general MEASUREMENT_PROPERTY that is consistent with laboratory test deployment eg: 118594004|Quantity concentration(qualifier)|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434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/>
              <a:t>DIRECT_SITE will not be routinely employed unless a particular specimen preparation is specified in the FSN:</a:t>
            </a:r>
            <a:endParaRPr/>
          </a:p>
          <a:p>
            <a:pPr marL="457200" lvl="0" indent="-319405" algn="l" rtl="0">
              <a:lnSpc>
                <a:spcPct val="90000"/>
              </a:lnSpc>
              <a:spcBef>
                <a:spcPts val="434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endParaRPr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Interoperation Use cases for Discussion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3600" dirty="0" smtClean="0"/>
              <a:t>Creatinine measurement, serum </a:t>
            </a:r>
          </a:p>
          <a:p>
            <a:r>
              <a:rPr lang="en-US" sz="3600" dirty="0" smtClean="0"/>
              <a:t>Serum sodium measurement</a:t>
            </a:r>
          </a:p>
          <a:p>
            <a:r>
              <a:rPr lang="en-US" sz="3600" dirty="0" smtClean="0"/>
              <a:t>Total hemoglobin measurement using dipstick</a:t>
            </a:r>
          </a:p>
          <a:p>
            <a:r>
              <a:rPr lang="en-US" sz="3600" dirty="0" smtClean="0"/>
              <a:t>White blood cell count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806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0"/>
            <a:ext cx="7606427" cy="1359153"/>
          </a:xfrm>
        </p:spPr>
        <p:txBody>
          <a:bodyPr>
            <a:normAutofit/>
          </a:bodyPr>
          <a:lstStyle/>
          <a:p>
            <a:r>
              <a:rPr lang="en-US" sz="3600" dirty="0"/>
              <a:t>70901006|E2O Creatinine measurement (observable entity</a:t>
            </a:r>
            <a:r>
              <a:rPr lang="en-US" sz="3600" dirty="0" smtClean="0"/>
              <a:t>)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6810" t="19240" r="65805" b="36025"/>
          <a:stretch/>
        </p:blipFill>
        <p:spPr>
          <a:xfrm>
            <a:off x="662377" y="1359153"/>
            <a:ext cx="7680960" cy="5903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515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102" y="0"/>
            <a:ext cx="7606427" cy="1359153"/>
          </a:xfrm>
        </p:spPr>
        <p:txBody>
          <a:bodyPr/>
          <a:lstStyle/>
          <a:p>
            <a:r>
              <a:rPr lang="en-US" dirty="0" smtClean="0"/>
              <a:t>Observables Blood Sodium Measurements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7390" t="19903" r="67524" b="37768"/>
          <a:stretch/>
        </p:blipFill>
        <p:spPr>
          <a:xfrm>
            <a:off x="662375" y="1359151"/>
            <a:ext cx="6858000" cy="5747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974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0"/>
            <a:ext cx="7606427" cy="1359153"/>
          </a:xfrm>
        </p:spPr>
        <p:txBody>
          <a:bodyPr>
            <a:normAutofit/>
          </a:bodyPr>
          <a:lstStyle/>
          <a:p>
            <a:r>
              <a:rPr lang="en-US" dirty="0" smtClean="0"/>
              <a:t>Sodium Measurements Procedures Classification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00" t="57955" r="88880" b="23767"/>
          <a:stretch/>
        </p:blipFill>
        <p:spPr>
          <a:xfrm>
            <a:off x="714928" y="1471448"/>
            <a:ext cx="8595360" cy="429768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937518" y="2217683"/>
            <a:ext cx="28248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TO OBSERVABLES…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37518" y="4578976"/>
            <a:ext cx="28248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TO OBSERVABLES…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42621" y="4298731"/>
            <a:ext cx="28248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TO OBSERVABLES…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37518" y="5174052"/>
            <a:ext cx="28248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TO OBSERVABLES…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42621" y="3658855"/>
            <a:ext cx="28248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TO OBSERVABLES…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10181" y="2815543"/>
            <a:ext cx="28248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TO OBSERVABLES…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12608" y="1884994"/>
            <a:ext cx="28248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TO OBSERVABLES…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298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7" y="133073"/>
            <a:ext cx="7606427" cy="1359153"/>
          </a:xfrm>
        </p:spPr>
        <p:txBody>
          <a:bodyPr/>
          <a:lstStyle/>
          <a:p>
            <a:r>
              <a:rPr lang="en-US" dirty="0" smtClean="0"/>
              <a:t>Semantic Objectives of Migration?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4371" y="1492226"/>
            <a:ext cx="7282212" cy="4975380"/>
          </a:xfrm>
        </p:spPr>
        <p:txBody>
          <a:bodyPr>
            <a:normAutofit lnSpcReduction="10000"/>
          </a:bodyPr>
          <a:lstStyle/>
          <a:p>
            <a:pPr marL="565150" indent="-514350">
              <a:buFont typeface="+mj-lt"/>
              <a:buAutoNum type="arabicPeriod"/>
            </a:pPr>
            <a:r>
              <a:rPr lang="en-US" dirty="0" smtClean="0"/>
              <a:t>Support interoperation within Observables of Evaluation Procedure lab concepts that have been frequently employed by members for lab results coding</a:t>
            </a:r>
          </a:p>
          <a:p>
            <a:pPr marL="565150" indent="-514350">
              <a:buFont typeface="+mj-lt"/>
              <a:buAutoNum type="arabicPeriod"/>
            </a:pPr>
            <a:r>
              <a:rPr lang="en-US" dirty="0" smtClean="0"/>
              <a:t>Move all Evaluation Procedures to Observable entities”</a:t>
            </a:r>
          </a:p>
          <a:p>
            <a:pPr marL="1022350" lvl="1" indent="-514350">
              <a:buFont typeface="+mj-lt"/>
              <a:buAutoNum type="arabicPeriod"/>
            </a:pPr>
            <a:r>
              <a:rPr lang="en-US" dirty="0" smtClean="0"/>
              <a:t>Inactivate Procedures without viable clinical use cases as </a:t>
            </a:r>
            <a:r>
              <a:rPr lang="en-US" dirty="0" err="1" smtClean="0"/>
              <a:t>Orderables</a:t>
            </a:r>
            <a:r>
              <a:rPr lang="en-US" dirty="0" smtClean="0"/>
              <a:t> or </a:t>
            </a:r>
            <a:r>
              <a:rPr lang="en-US" dirty="0" err="1" smtClean="0"/>
              <a:t>Reportables</a:t>
            </a:r>
            <a:endParaRPr lang="en-US" dirty="0" smtClean="0"/>
          </a:p>
          <a:p>
            <a:pPr marL="1022350" lvl="1" indent="-514350">
              <a:buFont typeface="+mj-lt"/>
              <a:buAutoNum type="arabicPeriod"/>
            </a:pPr>
            <a:r>
              <a:rPr lang="en-US" dirty="0" smtClean="0"/>
              <a:t>Transfer entire subhierarchies as practicable in single move for integrity of Procedures</a:t>
            </a:r>
          </a:p>
        </p:txBody>
      </p:sp>
    </p:spTree>
    <p:extLst>
      <p:ext uri="{BB962C8B-B14F-4D97-AF65-F5344CB8AC3E}">
        <p14:creationId xmlns:p14="http://schemas.microsoft.com/office/powerpoint/2010/main" val="3211263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Meeting </a:t>
            </a:r>
            <a:r>
              <a:rPr lang="en-US" dirty="0" smtClean="0"/>
              <a:t>20</a:t>
            </a:r>
            <a:r>
              <a:rPr lang="en-US" dirty="0" smtClean="0"/>
              <a:t> </a:t>
            </a:r>
            <a:r>
              <a:rPr lang="en-US" dirty="0" smtClean="0"/>
              <a:t>Start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855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0"/>
            <a:ext cx="7606427" cy="1359153"/>
          </a:xfrm>
        </p:spPr>
        <p:txBody>
          <a:bodyPr>
            <a:normAutofit/>
          </a:bodyPr>
          <a:lstStyle/>
          <a:p>
            <a:r>
              <a:rPr lang="en-US" dirty="0" smtClean="0"/>
              <a:t>Sodium Measurements Procedures Classification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00" t="57955" r="88880" b="23767"/>
          <a:stretch/>
        </p:blipFill>
        <p:spPr>
          <a:xfrm>
            <a:off x="714928" y="1471448"/>
            <a:ext cx="8595360" cy="429768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73510" y="2198026"/>
            <a:ext cx="28248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TO OBSERVABLES…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37518" y="4578976"/>
            <a:ext cx="28248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TO OBSERVABLES…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42621" y="4298731"/>
            <a:ext cx="28248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TO OBSERVABLES…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37518" y="5174052"/>
            <a:ext cx="28248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TO OBSERVABLES…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42621" y="3658855"/>
            <a:ext cx="28248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TO OBSERVABLES…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10181" y="2815543"/>
            <a:ext cx="28248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TO OBSERVABLES…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12608" y="1884994"/>
            <a:ext cx="19832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INACTIVATE…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979891" y="3095788"/>
            <a:ext cx="9989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ADD…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74920" y="2529341"/>
            <a:ext cx="9989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ADD…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79891" y="3361317"/>
            <a:ext cx="24128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PROCEDURAL?…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955531" y="3970563"/>
            <a:ext cx="9989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ADD…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699331" y="4919629"/>
            <a:ext cx="9989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ADD…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284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7" y="-417985"/>
            <a:ext cx="7606427" cy="1359153"/>
          </a:xfrm>
        </p:spPr>
        <p:txBody>
          <a:bodyPr/>
          <a:lstStyle/>
          <a:p>
            <a:r>
              <a:rPr lang="en-US" dirty="0" smtClean="0"/>
              <a:t> Proposal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6667" y="1188720"/>
            <a:ext cx="7282212" cy="5477256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Adjust scope as needed to migrate ‘subtrees’ of Evaluation </a:t>
            </a:r>
            <a:r>
              <a:rPr lang="en-US" dirty="0" smtClean="0"/>
              <a:t>procedures; agree to set scope &lt;&lt;Measurement of substance (procedure) UNION &lt;&lt;15220000|Laboratory test (procedure)</a:t>
            </a:r>
            <a:endParaRPr lang="en-US" dirty="0" smtClean="0"/>
          </a:p>
          <a:p>
            <a:r>
              <a:rPr lang="en-US" dirty="0" smtClean="0"/>
              <a:t>Standardize FSN terming for all Evaluation procedures to be migrated</a:t>
            </a:r>
          </a:p>
          <a:p>
            <a:pPr marL="50800" indent="0">
              <a:buNone/>
            </a:pPr>
            <a:r>
              <a:rPr lang="en-US" dirty="0" smtClean="0"/>
              <a:t>{Component/Relative to}[Property</a:t>
            </a:r>
            <a:r>
              <a:rPr lang="en-US" dirty="0"/>
              <a:t>]</a:t>
            </a:r>
            <a:r>
              <a:rPr lang="en-US" dirty="0" smtClean="0"/>
              <a:t>{Direct site/Inheres in}{Precondition}</a:t>
            </a:r>
          </a:p>
          <a:p>
            <a:r>
              <a:rPr lang="en-US" dirty="0" smtClean="0"/>
              <a:t>“Sodium measurement [Quantity concentration] in blood (observable entity)”</a:t>
            </a:r>
          </a:p>
          <a:p>
            <a:r>
              <a:rPr lang="en-US" dirty="0" smtClean="0"/>
              <a:t>Establish templates with exemplar concepts for all </a:t>
            </a:r>
            <a:r>
              <a:rPr lang="en-US" dirty="0" smtClean="0"/>
              <a:t>recurring use cases across laboratory testing domain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0533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8187334" cy="1359153"/>
          </a:xfrm>
        </p:spPr>
        <p:txBody>
          <a:bodyPr>
            <a:noAutofit/>
          </a:bodyPr>
          <a:lstStyle/>
          <a:p>
            <a:r>
              <a:rPr lang="en-US" sz="3600" dirty="0" smtClean="0"/>
              <a:t>Electrolyte measurement [Quantity concentration] in liquid substance (observable entity)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860104" y="1831099"/>
            <a:ext cx="7453994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363787002|Observable </a:t>
            </a:r>
            <a:r>
              <a:rPr lang="en-US" sz="2800" dirty="0" smtClean="0"/>
              <a:t>entity| :</a:t>
            </a:r>
          </a:p>
          <a:p>
            <a:r>
              <a:rPr lang="en-US" sz="2800" dirty="0" smtClean="0"/>
              <a:t>{Component </a:t>
            </a:r>
            <a:r>
              <a:rPr lang="en-US" sz="2800" dirty="0" smtClean="0"/>
              <a:t>= </a:t>
            </a:r>
            <a:r>
              <a:rPr lang="en-US" sz="2800" dirty="0" smtClean="0"/>
              <a:t>&lt; </a:t>
            </a:r>
            <a:r>
              <a:rPr lang="en-US" sz="2800" dirty="0" smtClean="0"/>
              <a:t>Electrolyte cation   OR &lt;Electrolyte </a:t>
            </a:r>
            <a:r>
              <a:rPr lang="en-US" sz="2800" dirty="0" smtClean="0"/>
              <a:t>anion),</a:t>
            </a:r>
            <a:endParaRPr lang="en-US" sz="2800" dirty="0" smtClean="0"/>
          </a:p>
          <a:p>
            <a:r>
              <a:rPr lang="en-US" sz="2800" dirty="0" smtClean="0"/>
              <a:t>Inheres in| = </a:t>
            </a:r>
            <a:r>
              <a:rPr lang="en-US" sz="2800" dirty="0" smtClean="0"/>
              <a:t>^(&lt;&lt;Liquid </a:t>
            </a:r>
            <a:r>
              <a:rPr lang="en-US" sz="2800" dirty="0" smtClean="0"/>
              <a:t>substance OR </a:t>
            </a:r>
            <a:r>
              <a:rPr lang="en-US" sz="2800" dirty="0" smtClean="0"/>
              <a:t>&lt;Acellular </a:t>
            </a:r>
            <a:r>
              <a:rPr lang="en-US" sz="2800" dirty="0" smtClean="0"/>
              <a:t>blood</a:t>
            </a:r>
            <a:r>
              <a:rPr lang="en-US" sz="2800" dirty="0" smtClean="0"/>
              <a:t>),</a:t>
            </a:r>
            <a:endParaRPr lang="en-US" sz="2800" dirty="0" smtClean="0"/>
          </a:p>
          <a:p>
            <a:r>
              <a:rPr lang="en-US" sz="2800" dirty="0" smtClean="0"/>
              <a:t>Property| = </a:t>
            </a:r>
            <a:r>
              <a:rPr lang="en-US" sz="2800" dirty="0" smtClean="0"/>
              <a:t>&lt;&lt;Quantity concentration,</a:t>
            </a:r>
            <a:endParaRPr lang="en-US" sz="2800" dirty="0" smtClean="0"/>
          </a:p>
          <a:p>
            <a:r>
              <a:rPr lang="en-US" sz="2800" dirty="0" smtClean="0"/>
              <a:t>Scale type| = </a:t>
            </a:r>
            <a:r>
              <a:rPr lang="en-US" sz="2800" dirty="0" smtClean="0"/>
              <a:t>(Quantitative OR Ordinal),</a:t>
            </a:r>
            <a:endParaRPr lang="en-US" sz="2800" dirty="0" smtClean="0"/>
          </a:p>
          <a:p>
            <a:r>
              <a:rPr lang="en-US" sz="2800" dirty="0" smtClean="0"/>
              <a:t>Time aspect| = </a:t>
            </a:r>
            <a:r>
              <a:rPr lang="en-US" sz="2800" dirty="0" smtClean="0"/>
              <a:t>&lt;Time frame,</a:t>
            </a:r>
            <a:endParaRPr lang="en-US" sz="2800" dirty="0" smtClean="0"/>
          </a:p>
          <a:p>
            <a:r>
              <a:rPr lang="en-US" sz="2800" dirty="0" smtClean="0"/>
              <a:t>Technique| = &lt;Technique,</a:t>
            </a:r>
          </a:p>
          <a:p>
            <a:r>
              <a:rPr lang="en-US" sz="2800" dirty="0" smtClean="0"/>
              <a:t>Precondition = &lt;Precondition value</a:t>
            </a:r>
            <a:r>
              <a:rPr lang="en-US" sz="2800" dirty="0" smtClean="0"/>
              <a:t> }</a:t>
            </a:r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201662" y="6320901"/>
            <a:ext cx="4314001" cy="461665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Acellular blood is also a liquid!</a:t>
            </a:r>
            <a:endParaRPr lang="en-US" sz="2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038289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165006"/>
            <a:ext cx="8187334" cy="1359153"/>
          </a:xfrm>
        </p:spPr>
        <p:txBody>
          <a:bodyPr>
            <a:noAutofit/>
          </a:bodyPr>
          <a:lstStyle/>
          <a:p>
            <a:r>
              <a:rPr lang="en-US" sz="3600" dirty="0"/>
              <a:t>Chemistry laboratory measurement [Quantity concentration] in liquid substance (observable entity)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833471" y="1524159"/>
            <a:ext cx="7453994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363787002|Observable </a:t>
            </a:r>
            <a:r>
              <a:rPr lang="en-US" sz="2800" dirty="0" smtClean="0"/>
              <a:t>entity| :</a:t>
            </a:r>
          </a:p>
          <a:p>
            <a:r>
              <a:rPr lang="en-US" sz="2800" dirty="0" smtClean="0"/>
              <a:t>{Component </a:t>
            </a:r>
            <a:r>
              <a:rPr lang="en-US" sz="2800" dirty="0" smtClean="0"/>
              <a:t>= </a:t>
            </a:r>
            <a:r>
              <a:rPr lang="en-US" sz="2800" dirty="0" smtClean="0"/>
              <a:t>&lt;Chemical,</a:t>
            </a:r>
          </a:p>
          <a:p>
            <a:r>
              <a:rPr lang="en-US" sz="2800" dirty="0" err="1" smtClean="0"/>
              <a:t>Relative_to</a:t>
            </a:r>
            <a:r>
              <a:rPr lang="en-US" sz="2800" dirty="0" smtClean="0"/>
              <a:t> = &lt;Chemical,</a:t>
            </a:r>
            <a:endParaRPr lang="en-US" sz="2800" dirty="0" smtClean="0"/>
          </a:p>
          <a:p>
            <a:r>
              <a:rPr lang="en-US" sz="2800" dirty="0" smtClean="0"/>
              <a:t>Inheres in| = </a:t>
            </a:r>
            <a:r>
              <a:rPr lang="en-US" sz="2800" dirty="0" smtClean="0"/>
              <a:t>^(&lt;&lt;Liquid </a:t>
            </a:r>
            <a:r>
              <a:rPr lang="en-US" sz="2800" dirty="0" smtClean="0"/>
              <a:t>substance OR </a:t>
            </a:r>
            <a:r>
              <a:rPr lang="en-US" sz="2800" dirty="0" smtClean="0"/>
              <a:t>&lt;Blood material),</a:t>
            </a:r>
            <a:endParaRPr lang="en-US" sz="2800" dirty="0" smtClean="0"/>
          </a:p>
          <a:p>
            <a:r>
              <a:rPr lang="en-US" sz="2800" dirty="0" smtClean="0"/>
              <a:t>Property| = </a:t>
            </a:r>
            <a:r>
              <a:rPr lang="en-US" sz="2800" dirty="0" smtClean="0"/>
              <a:t>^(&lt;&lt;Quantity concentration OR Dilution factor expressed as titer (property)),</a:t>
            </a:r>
            <a:endParaRPr lang="en-US" sz="2800" dirty="0" smtClean="0"/>
          </a:p>
          <a:p>
            <a:r>
              <a:rPr lang="en-US" sz="2800" dirty="0" smtClean="0"/>
              <a:t>Scale type| = </a:t>
            </a:r>
            <a:r>
              <a:rPr lang="en-US" sz="2800" dirty="0" smtClean="0"/>
              <a:t>&lt;Scales type,</a:t>
            </a:r>
            <a:endParaRPr lang="en-US" sz="2800" dirty="0" smtClean="0"/>
          </a:p>
          <a:p>
            <a:r>
              <a:rPr lang="en-US" sz="2800" dirty="0" smtClean="0"/>
              <a:t>Time aspect| = </a:t>
            </a:r>
            <a:r>
              <a:rPr lang="en-US" sz="2800" dirty="0" smtClean="0"/>
              <a:t>&lt;Time frame,</a:t>
            </a:r>
            <a:endParaRPr lang="en-US" sz="2800" dirty="0" smtClean="0"/>
          </a:p>
          <a:p>
            <a:r>
              <a:rPr lang="en-US" sz="2800" dirty="0" smtClean="0"/>
              <a:t>Technique| = &lt;Technique,</a:t>
            </a:r>
          </a:p>
          <a:p>
            <a:r>
              <a:rPr lang="en-US" sz="2800" dirty="0" smtClean="0"/>
              <a:t>Precondition = </a:t>
            </a:r>
            <a:r>
              <a:rPr lang="en-US" sz="2800" dirty="0" smtClean="0"/>
              <a:t> &lt;Precondition value}</a:t>
            </a:r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215121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5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8342079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1800"/>
              <a:buNone/>
            </a:pPr>
            <a:r>
              <a:rPr lang="en-US" sz="4000"/>
              <a:t>Migration Model Requirements</a:t>
            </a:r>
            <a:endParaRPr sz="4000"/>
          </a:p>
        </p:txBody>
      </p:sp>
      <p:sp>
        <p:nvSpPr>
          <p:cNvPr id="65" name="Google Shape;65;p25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39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457200" lvl="0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8108"/>
              <a:buFont typeface="Noto Sans Symbols"/>
              <a:buChar char="⮚"/>
            </a:pPr>
            <a:r>
              <a:rPr lang="en-US"/>
              <a:t>INHERES_IN = what we are testing</a:t>
            </a:r>
            <a:endParaRPr/>
          </a:p>
          <a:p>
            <a:pPr marL="457200" lvl="0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8108"/>
              <a:buFont typeface="Noto Sans Symbols"/>
              <a:buChar char="⮚"/>
            </a:pPr>
            <a:r>
              <a:rPr lang="en-US"/>
              <a:t>COMPONENT = what we are testing for</a:t>
            </a:r>
            <a:endParaRPr/>
          </a:p>
          <a:p>
            <a:pPr marL="457200" lvl="0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8108"/>
              <a:buFont typeface="Noto Sans Symbols"/>
              <a:buChar char="⮚"/>
            </a:pPr>
            <a:r>
              <a:rPr lang="en-US"/>
              <a:t>PROPERTY = the aspect of the tested </a:t>
            </a:r>
            <a:endParaRPr/>
          </a:p>
          <a:p>
            <a:pPr marL="457200" lvl="0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8108"/>
              <a:buFont typeface="Noto Sans Symbols"/>
              <a:buChar char="⮚"/>
            </a:pPr>
            <a:r>
              <a:rPr lang="en-US"/>
              <a:t>RELATIVE_TO = if a COMPONENT ratio requires a denominator</a:t>
            </a:r>
            <a:endParaRPr/>
          </a:p>
          <a:p>
            <a:pPr marL="457200" lvl="0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8108"/>
              <a:buFont typeface="Noto Sans Symbols"/>
              <a:buChar char="⮚"/>
            </a:pPr>
            <a:r>
              <a:rPr lang="en-US"/>
              <a:t>TECHNIQUE = if a specified method</a:t>
            </a:r>
            <a:endParaRPr/>
          </a:p>
          <a:p>
            <a:pPr marL="457200" lvl="0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8108"/>
              <a:buFont typeface="Noto Sans Symbols"/>
              <a:buChar char="⮚"/>
            </a:pPr>
            <a:r>
              <a:rPr lang="en-US"/>
              <a:t>PRECONDITION = how the patient was prepared for testing</a:t>
            </a:r>
            <a:endParaRPr/>
          </a:p>
          <a:p>
            <a:pPr marL="457200" lvl="0" indent="-4064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8108"/>
              <a:buFont typeface="Noto Sans Symbols"/>
              <a:buChar char="⮚"/>
            </a:pPr>
            <a:r>
              <a:rPr lang="en-US"/>
              <a:t>DIRECT_SITE = only if a specific specimen preparation</a:t>
            </a:r>
            <a:endParaRPr/>
          </a:p>
          <a:p>
            <a:pPr marL="457200" lvl="0" indent="-228600" algn="l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8108"/>
              <a:buFont typeface="Noto Sans Symbols"/>
              <a:buNone/>
            </a:pPr>
            <a:endParaRPr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8187334" cy="1359153"/>
          </a:xfrm>
        </p:spPr>
        <p:txBody>
          <a:bodyPr>
            <a:noAutofit/>
          </a:bodyPr>
          <a:lstStyle/>
          <a:p>
            <a:r>
              <a:rPr lang="en-US" sz="3600" dirty="0" smtClean="0"/>
              <a:t>Toxicology </a:t>
            </a:r>
            <a:r>
              <a:rPr lang="en-US" sz="3600" dirty="0"/>
              <a:t>laboratory measurement [Quantity concentration] in liquid substance (observable entity)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877860" y="1754984"/>
            <a:ext cx="7453994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363787002|Observable </a:t>
            </a:r>
            <a:r>
              <a:rPr lang="en-US" sz="2800" dirty="0" smtClean="0"/>
              <a:t>entity| :</a:t>
            </a:r>
          </a:p>
          <a:p>
            <a:r>
              <a:rPr lang="en-US" sz="2800" dirty="0" smtClean="0"/>
              <a:t>{Component </a:t>
            </a:r>
            <a:r>
              <a:rPr lang="en-US" sz="2800" dirty="0" smtClean="0"/>
              <a:t>= </a:t>
            </a:r>
            <a:r>
              <a:rPr lang="en-US" sz="2800" dirty="0" smtClean="0"/>
              <a:t>&lt;Chemical,</a:t>
            </a:r>
          </a:p>
          <a:p>
            <a:r>
              <a:rPr lang="en-US" sz="2800" dirty="0" err="1" smtClean="0"/>
              <a:t>Relative_to</a:t>
            </a:r>
            <a:r>
              <a:rPr lang="en-US" sz="2800" dirty="0" smtClean="0"/>
              <a:t> = &lt;Chemical,</a:t>
            </a:r>
            <a:endParaRPr lang="en-US" sz="2800" dirty="0" smtClean="0"/>
          </a:p>
          <a:p>
            <a:r>
              <a:rPr lang="en-US" sz="2800" dirty="0" smtClean="0"/>
              <a:t>Inheres in| = </a:t>
            </a:r>
            <a:r>
              <a:rPr lang="en-US" sz="2800" dirty="0" smtClean="0"/>
              <a:t>^(&lt;&lt;Liquid </a:t>
            </a:r>
            <a:r>
              <a:rPr lang="en-US" sz="2800" dirty="0" smtClean="0"/>
              <a:t>substance OR </a:t>
            </a:r>
            <a:r>
              <a:rPr lang="en-US" sz="2800" dirty="0" smtClean="0"/>
              <a:t>&lt;Acellular blood),</a:t>
            </a:r>
            <a:endParaRPr lang="en-US" sz="2800" dirty="0" smtClean="0"/>
          </a:p>
          <a:p>
            <a:r>
              <a:rPr lang="en-US" sz="2800" dirty="0" smtClean="0"/>
              <a:t>Property| = </a:t>
            </a:r>
            <a:r>
              <a:rPr lang="en-US" sz="2800" dirty="0" smtClean="0"/>
              <a:t>^(&lt;&lt;Quantity concentration OR Dilution factor expressed as titer (property)),</a:t>
            </a:r>
            <a:endParaRPr lang="en-US" sz="2800" dirty="0" smtClean="0"/>
          </a:p>
          <a:p>
            <a:r>
              <a:rPr lang="en-US" sz="2800" dirty="0" smtClean="0"/>
              <a:t>Scale type| = </a:t>
            </a:r>
            <a:r>
              <a:rPr lang="en-US" sz="2800" dirty="0" smtClean="0"/>
              <a:t>&lt;Scales type,</a:t>
            </a:r>
            <a:endParaRPr lang="en-US" sz="2800" dirty="0" smtClean="0"/>
          </a:p>
          <a:p>
            <a:r>
              <a:rPr lang="en-US" sz="2800" dirty="0" smtClean="0"/>
              <a:t>Time aspect| = </a:t>
            </a:r>
            <a:r>
              <a:rPr lang="en-US" sz="2800" dirty="0" smtClean="0"/>
              <a:t>&lt;Time frame,</a:t>
            </a:r>
            <a:endParaRPr lang="en-US" sz="2800" dirty="0" smtClean="0"/>
          </a:p>
          <a:p>
            <a:r>
              <a:rPr lang="en-US" sz="2800" dirty="0" smtClean="0"/>
              <a:t>Technique| = &lt;Technique,</a:t>
            </a:r>
          </a:p>
          <a:p>
            <a:r>
              <a:rPr lang="en-US" sz="2800" dirty="0" smtClean="0"/>
              <a:t>Precondition = </a:t>
            </a:r>
            <a:r>
              <a:rPr lang="en-US" sz="2800" dirty="0" smtClean="0"/>
              <a:t> &lt;Precondition value}</a:t>
            </a:r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63467890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147257"/>
            <a:ext cx="8187334" cy="1359153"/>
          </a:xfrm>
        </p:spPr>
        <p:txBody>
          <a:bodyPr>
            <a:noAutofit/>
          </a:bodyPr>
          <a:lstStyle/>
          <a:p>
            <a:r>
              <a:rPr lang="en-US" sz="2800" dirty="0" smtClean="0"/>
              <a:t>Microbiology serology </a:t>
            </a:r>
            <a:r>
              <a:rPr lang="en-US" sz="2800" dirty="0"/>
              <a:t>laboratory </a:t>
            </a:r>
            <a:r>
              <a:rPr lang="en-US" sz="2800" dirty="0" smtClean="0"/>
              <a:t>antibody measurement </a:t>
            </a:r>
            <a:r>
              <a:rPr lang="en-US" sz="2800" dirty="0"/>
              <a:t>[Quantity concentration] in </a:t>
            </a:r>
            <a:r>
              <a:rPr lang="en-US" sz="2800" dirty="0" smtClean="0"/>
              <a:t>blood material </a:t>
            </a:r>
            <a:r>
              <a:rPr lang="en-US" sz="2800" dirty="0"/>
              <a:t>(observable entity)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851226" y="1609157"/>
            <a:ext cx="7453994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363787002|Observable </a:t>
            </a:r>
            <a:r>
              <a:rPr lang="en-US" sz="2800" dirty="0" smtClean="0"/>
              <a:t>entity| :</a:t>
            </a:r>
          </a:p>
          <a:p>
            <a:r>
              <a:rPr lang="en-US" sz="2800" dirty="0" smtClean="0"/>
              <a:t>{Component </a:t>
            </a:r>
            <a:r>
              <a:rPr lang="en-US" sz="2800" dirty="0" smtClean="0"/>
              <a:t>= </a:t>
            </a:r>
            <a:r>
              <a:rPr lang="en-US" sz="2800" dirty="0" smtClean="0"/>
              <a:t>&lt;&lt;Antimicrobial antibody,</a:t>
            </a:r>
          </a:p>
          <a:p>
            <a:r>
              <a:rPr lang="en-US" sz="2800" dirty="0" smtClean="0"/>
              <a:t>Inheres </a:t>
            </a:r>
            <a:r>
              <a:rPr lang="en-US" sz="2800" dirty="0" smtClean="0"/>
              <a:t>in| = </a:t>
            </a:r>
            <a:r>
              <a:rPr lang="en-US" sz="2800" dirty="0" smtClean="0"/>
              <a:t>&lt;Blood material,</a:t>
            </a:r>
            <a:endParaRPr lang="en-US" sz="2800" dirty="0" smtClean="0"/>
          </a:p>
          <a:p>
            <a:r>
              <a:rPr lang="en-US" sz="2800" dirty="0" smtClean="0"/>
              <a:t>Property| = </a:t>
            </a:r>
            <a:r>
              <a:rPr lang="en-US" sz="2800" dirty="0" smtClean="0"/>
              <a:t>^(&lt;&lt;Quantity concentration OR Dilution factor expressed as titer (property)),</a:t>
            </a:r>
            <a:endParaRPr lang="en-US" sz="2800" dirty="0" smtClean="0"/>
          </a:p>
          <a:p>
            <a:r>
              <a:rPr lang="en-US" sz="2800" dirty="0" smtClean="0"/>
              <a:t>Scale type| = </a:t>
            </a:r>
            <a:r>
              <a:rPr lang="en-US" sz="2800" dirty="0" smtClean="0"/>
              <a:t>&lt;Scales type,</a:t>
            </a:r>
            <a:endParaRPr lang="en-US" sz="2800" dirty="0" smtClean="0"/>
          </a:p>
          <a:p>
            <a:r>
              <a:rPr lang="en-US" sz="2800" dirty="0" smtClean="0"/>
              <a:t>Time aspect| = </a:t>
            </a:r>
            <a:r>
              <a:rPr lang="en-US" sz="2800" dirty="0" smtClean="0"/>
              <a:t>Single point in time</a:t>
            </a:r>
            <a:r>
              <a:rPr lang="en-US" sz="2800" dirty="0" smtClean="0"/>
              <a:t>,</a:t>
            </a:r>
            <a:endParaRPr lang="en-US" sz="2800" dirty="0" smtClean="0"/>
          </a:p>
          <a:p>
            <a:r>
              <a:rPr lang="en-US" sz="2800" dirty="0" smtClean="0"/>
              <a:t>Technique| =  &lt;Technique),</a:t>
            </a:r>
          </a:p>
          <a:p>
            <a:r>
              <a:rPr lang="en-US" sz="2800" dirty="0" smtClean="0"/>
              <a:t>Precondition = </a:t>
            </a:r>
            <a:r>
              <a:rPr lang="en-US" sz="2800" dirty="0" smtClean="0"/>
              <a:t> &lt;Precondition value}</a:t>
            </a:r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154097" y="5868139"/>
            <a:ext cx="5506636" cy="830997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Move Dilution factor expressed as titer </a:t>
            </a:r>
          </a:p>
          <a:p>
            <a:r>
              <a:rPr lang="en-US" sz="2400" dirty="0" smtClean="0">
                <a:solidFill>
                  <a:schemeClr val="accent1"/>
                </a:solidFill>
              </a:rPr>
              <a:t>to &lt; Quantity concentration</a:t>
            </a:r>
            <a:endParaRPr lang="en-US" sz="2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64126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8187334" cy="1359153"/>
          </a:xfrm>
        </p:spPr>
        <p:txBody>
          <a:bodyPr>
            <a:noAutofit/>
          </a:bodyPr>
          <a:lstStyle/>
          <a:p>
            <a:r>
              <a:rPr lang="en-US" sz="3200" dirty="0" smtClean="0"/>
              <a:t>Allergy </a:t>
            </a:r>
            <a:r>
              <a:rPr lang="en-US" sz="3200" dirty="0"/>
              <a:t>laboratory </a:t>
            </a:r>
            <a:r>
              <a:rPr lang="en-US" sz="3200" dirty="0" smtClean="0"/>
              <a:t>antibody measurement </a:t>
            </a:r>
            <a:r>
              <a:rPr lang="en-US" sz="3200" dirty="0"/>
              <a:t>[Quantity concentration] in </a:t>
            </a:r>
            <a:r>
              <a:rPr lang="en-US" sz="3200" dirty="0" smtClean="0"/>
              <a:t>blood material </a:t>
            </a:r>
            <a:r>
              <a:rPr lang="en-US" sz="3200" dirty="0"/>
              <a:t>(observable entity)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851226" y="1893243"/>
            <a:ext cx="7453994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363787002|Observable </a:t>
            </a:r>
            <a:r>
              <a:rPr lang="en-US" sz="2800" dirty="0" smtClean="0"/>
              <a:t>entity| :</a:t>
            </a:r>
          </a:p>
          <a:p>
            <a:r>
              <a:rPr lang="en-US" sz="2800" dirty="0" smtClean="0"/>
              <a:t>{Component </a:t>
            </a:r>
            <a:r>
              <a:rPr lang="en-US" sz="2800" dirty="0" smtClean="0"/>
              <a:t>= </a:t>
            </a:r>
            <a:r>
              <a:rPr lang="en-US" sz="2800" dirty="0" smtClean="0"/>
              <a:t>&lt;Allergen specific immunoglobulin,</a:t>
            </a:r>
          </a:p>
          <a:p>
            <a:r>
              <a:rPr lang="en-US" sz="2800" dirty="0" smtClean="0"/>
              <a:t>Inheres </a:t>
            </a:r>
            <a:r>
              <a:rPr lang="en-US" sz="2800" dirty="0" smtClean="0"/>
              <a:t>in| = </a:t>
            </a:r>
            <a:r>
              <a:rPr lang="en-US" sz="2800" dirty="0" smtClean="0"/>
              <a:t>&lt;Acellular blood,</a:t>
            </a:r>
            <a:endParaRPr lang="en-US" sz="2800" dirty="0" smtClean="0"/>
          </a:p>
          <a:p>
            <a:r>
              <a:rPr lang="en-US" sz="2800" dirty="0" smtClean="0"/>
              <a:t>Property| = </a:t>
            </a:r>
            <a:r>
              <a:rPr lang="en-US" sz="2800" dirty="0" smtClean="0"/>
              <a:t>^(&lt;&lt;Quantity concentration OR Dilution factor expressed as titer (property)),</a:t>
            </a:r>
            <a:endParaRPr lang="en-US" sz="2800" dirty="0" smtClean="0"/>
          </a:p>
          <a:p>
            <a:r>
              <a:rPr lang="en-US" sz="2800" dirty="0" smtClean="0"/>
              <a:t>Scale type| = </a:t>
            </a:r>
            <a:r>
              <a:rPr lang="en-US" sz="2800" dirty="0" smtClean="0"/>
              <a:t> &lt;Scales type,</a:t>
            </a:r>
            <a:endParaRPr lang="en-US" sz="2800" dirty="0" smtClean="0"/>
          </a:p>
          <a:p>
            <a:r>
              <a:rPr lang="en-US" sz="2800" dirty="0" smtClean="0"/>
              <a:t>Time aspect| = </a:t>
            </a:r>
            <a:r>
              <a:rPr lang="en-US" sz="2800" dirty="0" smtClean="0"/>
              <a:t> </a:t>
            </a:r>
            <a:r>
              <a:rPr lang="en-US" sz="2800" dirty="0" smtClean="0"/>
              <a:t>Single point in time</a:t>
            </a:r>
            <a:r>
              <a:rPr lang="en-US" sz="2800" dirty="0" smtClean="0"/>
              <a:t>,</a:t>
            </a:r>
            <a:endParaRPr lang="en-US" sz="2800" dirty="0" smtClean="0"/>
          </a:p>
          <a:p>
            <a:r>
              <a:rPr lang="en-US" sz="2800" dirty="0" smtClean="0"/>
              <a:t>Technique| = &lt;Technique,</a:t>
            </a:r>
          </a:p>
          <a:p>
            <a:r>
              <a:rPr lang="en-US" sz="2800" dirty="0" smtClean="0"/>
              <a:t>Precondition = </a:t>
            </a:r>
            <a:r>
              <a:rPr lang="en-US" sz="2800" dirty="0" smtClean="0"/>
              <a:t> &lt;Precondition value}</a:t>
            </a:r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822222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38" y="412704"/>
            <a:ext cx="8394162" cy="1359153"/>
          </a:xfrm>
        </p:spPr>
        <p:txBody>
          <a:bodyPr>
            <a:noAutofit/>
          </a:bodyPr>
          <a:lstStyle/>
          <a:p>
            <a:r>
              <a:rPr lang="en-US" sz="3600" dirty="0" smtClean="0"/>
              <a:t>442673006|Total </a:t>
            </a:r>
            <a:r>
              <a:rPr lang="en-US" sz="3600" dirty="0" smtClean="0"/>
              <a:t>Hemoglobin Measurement by dipstick (procedure)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3716000" y="-2033588"/>
            <a:ext cx="7315200" cy="218503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t="46240" r="70089" b="36822"/>
          <a:stretch/>
        </p:blipFill>
        <p:spPr>
          <a:xfrm>
            <a:off x="0" y="2163705"/>
            <a:ext cx="9144000" cy="258246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40246" y="5340874"/>
            <a:ext cx="6607899" cy="584775"/>
          </a:xfrm>
          <a:prstGeom prst="rect">
            <a:avLst/>
          </a:prstGeom>
          <a:solidFill>
            <a:schemeClr val="bg1"/>
          </a:solidFill>
          <a:ln w="4445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Hematology lab will be a challenge</a:t>
            </a:r>
            <a:r>
              <a:rPr lang="en-US" sz="3200" dirty="0" smtClean="0">
                <a:solidFill>
                  <a:srgbClr val="C00000"/>
                </a:solidFill>
              </a:rPr>
              <a:t> </a:t>
            </a:r>
            <a:endParaRPr lang="en-US" sz="3200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879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38" y="-235540"/>
            <a:ext cx="8100248" cy="1359153"/>
          </a:xfrm>
        </p:spPr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Hemoglobin Measurements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3716000" y="-2033588"/>
            <a:ext cx="7315200" cy="218503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6964" t="20333" r="66220" b="14404"/>
          <a:stretch/>
        </p:blipFill>
        <p:spPr>
          <a:xfrm>
            <a:off x="598714" y="1123613"/>
            <a:ext cx="5029200" cy="5830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960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38" y="412704"/>
            <a:ext cx="8394162" cy="1359153"/>
          </a:xfrm>
        </p:spPr>
        <p:txBody>
          <a:bodyPr>
            <a:noAutofit/>
          </a:bodyPr>
          <a:lstStyle/>
          <a:p>
            <a:r>
              <a:rPr lang="en-US" sz="3600" dirty="0" smtClean="0"/>
              <a:t>442673006|Total Hemoglobin Measurement by dipstick (procedure)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3716000" y="-2033588"/>
            <a:ext cx="7315200" cy="218503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t="46240" r="70089" b="36822"/>
          <a:stretch/>
        </p:blipFill>
        <p:spPr>
          <a:xfrm>
            <a:off x="0" y="2163705"/>
            <a:ext cx="9144000" cy="258246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41614" y="5350018"/>
            <a:ext cx="3897221" cy="584775"/>
          </a:xfrm>
          <a:prstGeom prst="rect">
            <a:avLst/>
          </a:prstGeom>
          <a:solidFill>
            <a:schemeClr val="bg1"/>
          </a:solidFill>
          <a:ln w="4445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Proposal: Inactivate </a:t>
            </a:r>
          </a:p>
        </p:txBody>
      </p:sp>
    </p:spTree>
    <p:extLst>
      <p:ext uri="{BB962C8B-B14F-4D97-AF65-F5344CB8AC3E}">
        <p14:creationId xmlns:p14="http://schemas.microsoft.com/office/powerpoint/2010/main" val="4041346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8008658" cy="1359153"/>
          </a:xfrm>
        </p:spPr>
        <p:txBody>
          <a:bodyPr>
            <a:normAutofit/>
          </a:bodyPr>
          <a:lstStyle/>
          <a:p>
            <a:r>
              <a:rPr lang="en-US" dirty="0" smtClean="0"/>
              <a:t>391558003|</a:t>
            </a:r>
            <a:r>
              <a:rPr lang="en-US" u="sng" dirty="0" smtClean="0"/>
              <a:t>Total</a:t>
            </a:r>
            <a:r>
              <a:rPr lang="en-US" dirty="0" smtClean="0"/>
              <a:t> white blood cell count (procedure)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724" t="42810" r="70402" b="14379"/>
          <a:stretch/>
        </p:blipFill>
        <p:spPr>
          <a:xfrm>
            <a:off x="0" y="1671107"/>
            <a:ext cx="9176580" cy="464560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3603" y="3517964"/>
            <a:ext cx="8861721" cy="1569660"/>
          </a:xfrm>
          <a:prstGeom prst="rect">
            <a:avLst/>
          </a:prstGeom>
          <a:solidFill>
            <a:schemeClr val="bg1"/>
          </a:solidFill>
          <a:ln w="4445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FSN is ambiguous:</a:t>
            </a:r>
          </a:p>
          <a:p>
            <a:r>
              <a:rPr lang="en-US" sz="3200" dirty="0" smtClean="0">
                <a:solidFill>
                  <a:srgbClr val="C00000"/>
                </a:solidFill>
              </a:rPr>
              <a:t>-Leukocyte [Number Concentration] in blood?</a:t>
            </a:r>
          </a:p>
          <a:p>
            <a:r>
              <a:rPr lang="en-US" sz="3200" dirty="0" smtClean="0">
                <a:solidFill>
                  <a:srgbClr val="C00000"/>
                </a:solidFill>
              </a:rPr>
              <a:t>-Population of all leukocytes [Number] in blood?</a:t>
            </a:r>
          </a:p>
        </p:txBody>
      </p:sp>
    </p:spTree>
    <p:extLst>
      <p:ext uri="{BB962C8B-B14F-4D97-AF65-F5344CB8AC3E}">
        <p14:creationId xmlns:p14="http://schemas.microsoft.com/office/powerpoint/2010/main" val="14215105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9297" y="395831"/>
            <a:ext cx="8261131" cy="1359153"/>
          </a:xfrm>
        </p:spPr>
        <p:txBody>
          <a:bodyPr>
            <a:noAutofit/>
          </a:bodyPr>
          <a:lstStyle/>
          <a:p>
            <a:r>
              <a:rPr lang="en-US" sz="3200" dirty="0" smtClean="0"/>
              <a:t>439412001|Polymerase chain reaction test for adenovirus (procedure)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990" t="44728" r="68550" b="37853"/>
          <a:stretch/>
        </p:blipFill>
        <p:spPr>
          <a:xfrm>
            <a:off x="0" y="2024744"/>
            <a:ext cx="9144000" cy="287307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0707" y="3984098"/>
            <a:ext cx="8042586" cy="2554545"/>
          </a:xfrm>
          <a:prstGeom prst="rect">
            <a:avLst/>
          </a:prstGeom>
          <a:solidFill>
            <a:schemeClr val="bg1"/>
          </a:solidFill>
          <a:ln w="4445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Must change modelling for nucleic acid </a:t>
            </a:r>
          </a:p>
          <a:p>
            <a:r>
              <a:rPr lang="en-US" sz="3200" dirty="0">
                <a:solidFill>
                  <a:srgbClr val="C00000"/>
                </a:solidFill>
              </a:rPr>
              <a:t> </a:t>
            </a:r>
            <a:r>
              <a:rPr lang="en-US" sz="3200" dirty="0" smtClean="0">
                <a:solidFill>
                  <a:srgbClr val="C00000"/>
                </a:solidFill>
              </a:rPr>
              <a:t>  detection Component to ‘Nucleic acid </a:t>
            </a:r>
          </a:p>
          <a:p>
            <a:r>
              <a:rPr lang="en-US" sz="3200" dirty="0" smtClean="0">
                <a:solidFill>
                  <a:srgbClr val="C00000"/>
                </a:solidFill>
              </a:rPr>
              <a:t>   sequence with specificity for Adenovirus’</a:t>
            </a:r>
          </a:p>
          <a:p>
            <a:endParaRPr lang="en-US" sz="3200" dirty="0" smtClean="0">
              <a:solidFill>
                <a:srgbClr val="C00000"/>
              </a:solidFill>
            </a:endParaRPr>
          </a:p>
          <a:p>
            <a:r>
              <a:rPr lang="en-US" sz="3200" dirty="0" smtClean="0">
                <a:solidFill>
                  <a:srgbClr val="C00000"/>
                </a:solidFill>
              </a:rPr>
              <a:t>This will require new content in Substances</a:t>
            </a:r>
          </a:p>
        </p:txBody>
      </p:sp>
    </p:spTree>
    <p:extLst>
      <p:ext uri="{BB962C8B-B14F-4D97-AF65-F5344CB8AC3E}">
        <p14:creationId xmlns:p14="http://schemas.microsoft.com/office/powerpoint/2010/main" val="3447281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</a:pPr>
            <a:r>
              <a:rPr lang="en-US"/>
              <a:t>Phase 1 Procedures Prep for Classification Testing</a:t>
            </a:r>
            <a:endParaRPr/>
          </a:p>
        </p:txBody>
      </p:sp>
      <p:sp>
        <p:nvSpPr>
          <p:cNvPr id="71" name="Google Shape;71;p12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46002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514350" lvl="0" indent="-5143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arenR"/>
            </a:pPr>
            <a:r>
              <a:rPr lang="en-US"/>
              <a:t>Use UK Procedures codes in use for Phase 1 migration assessment (1730 concepts)</a:t>
            </a:r>
            <a:endParaRPr/>
          </a:p>
          <a:p>
            <a:pPr marL="514350" lvl="0" indent="-514350" algn="l" rtl="0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arenR"/>
            </a:pPr>
            <a:r>
              <a:rPr lang="en-US"/>
              <a:t>Identify Orderables and Process-model Observables by examining FSN and HAS_SPECIMEN and remove those from UK Procedure codes use case (1436 concepts)</a:t>
            </a:r>
            <a:endParaRPr/>
          </a:p>
          <a:p>
            <a:pPr marL="514350" lvl="0" indent="-514350" algn="l" rtl="0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arenR"/>
            </a:pPr>
            <a:r>
              <a:rPr lang="en-US"/>
              <a:t>Review Specimens and FSN and develop candidates for INHERES_IN</a:t>
            </a:r>
            <a:endParaRPr/>
          </a:p>
          <a:p>
            <a:pPr marL="514350" lvl="0" indent="-514350" algn="l" rtl="0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arenR"/>
            </a:pPr>
            <a:r>
              <a:rPr lang="en-US"/>
              <a:t>Review Components and FSN and develop candidates for COMPONENT</a:t>
            </a:r>
            <a:endParaRPr/>
          </a:p>
          <a:p>
            <a:pPr marL="514350" lvl="0" indent="-514350" algn="l" rtl="0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AutoNum type="arabicParenR"/>
            </a:pPr>
            <a:r>
              <a:rPr lang="en-US"/>
              <a:t>Assemble candidates for additional defining attributes: PROPERTY, TECHNIQUE, RELATIVE_TO, PRECONDITION, DIRECT_SITE </a:t>
            </a:r>
            <a:endParaRPr/>
          </a:p>
          <a:p>
            <a:pPr marL="457200" lvl="0" indent="-306070" algn="l" rtl="0">
              <a:lnSpc>
                <a:spcPct val="90000"/>
              </a:lnSpc>
              <a:spcBef>
                <a:spcPts val="476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None/>
            </a:pP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4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ts val="4500"/>
              <a:buFont typeface="Arial"/>
              <a:buNone/>
            </a:pPr>
            <a:r>
              <a:rPr lang="en-US"/>
              <a:t>HAS_SPECIMEN Values</a:t>
            </a:r>
            <a:br>
              <a:rPr lang="en-US"/>
            </a:br>
            <a:r>
              <a:rPr lang="en-US"/>
              <a:t>in Procedure concept defs</a:t>
            </a:r>
            <a:endParaRPr/>
          </a:p>
        </p:txBody>
      </p:sp>
      <p:graphicFrame>
        <p:nvGraphicFramePr>
          <p:cNvPr id="77" name="Google Shape;77;p14"/>
          <p:cNvGraphicFramePr/>
          <p:nvPr/>
        </p:nvGraphicFramePr>
        <p:xfrm>
          <a:off x="957263" y="1882775"/>
          <a:ext cx="3000000" cy="3000000"/>
        </p:xfrm>
        <a:graphic>
          <a:graphicData uri="http://schemas.openxmlformats.org/drawingml/2006/table">
            <a:tbl>
              <a:tblPr firstRow="1" bandRow="1">
                <a:noFill/>
                <a:tableStyleId>{E36B9997-EBD9-49BC-9FB4-CD0D714A6AA6}</a:tableStyleId>
              </a:tblPr>
              <a:tblGrid>
                <a:gridCol w="12975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084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58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SCTID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FSN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#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NULL</a:t>
                      </a:r>
                      <a:endParaRPr sz="14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null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689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122592007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Acellular blood (serum or plasma specimen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50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119350003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Calculus specimen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6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276833005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24 hour urine sample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29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119364003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Serum specimen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313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122575003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Urine specimen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110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258442002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Fluid sample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16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119361006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Plasma specimen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-US" sz="1800" u="none" strike="noStrike" cap="none"/>
                        <a:t>118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3"/>
          <p:cNvSpPr txBox="1"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b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D122A"/>
              </a:buClr>
              <a:buSzPct val="100000"/>
              <a:buFont typeface="Arial"/>
              <a:buNone/>
            </a:pPr>
            <a:r>
              <a:rPr lang="en-US"/>
              <a:t>Phase 1 Sample Preparation for Classification Testing</a:t>
            </a:r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body" idx="1"/>
          </p:nvPr>
        </p:nvSpPr>
        <p:spPr>
          <a:xfrm>
            <a:off x="956667" y="1882620"/>
            <a:ext cx="7282212" cy="3950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457200" lvl="0" indent="-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/>
              <a:t>1730 Procedure concepts verified in use for lab results coding in UK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/>
              <a:t>211 Orderables: “73718004|Urine protein electrophoresis (procedure)” removed from sample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/>
              <a:t>8 Process Observables model: </a:t>
            </a:r>
            <a:r>
              <a:rPr lang="en-US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0"/>
                  </a:ext>
                </a:extLst>
              </a:rPr>
              <a:t>“395135003|Activated partial thromboplastin time 50:50 mix”</a:t>
            </a:r>
            <a:r>
              <a:rPr lang="en-US"/>
              <a:t> (urinary excretion rates, PT, PTT and clotting tests) removed from sample</a:t>
            </a:r>
            <a:endParaRPr/>
          </a:p>
          <a:p>
            <a:pPr marL="457200" lvl="0" indent="-457200" algn="l" rtl="0">
              <a:lnSpc>
                <a:spcPct val="90000"/>
              </a:lnSpc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⮚"/>
            </a:pPr>
            <a:r>
              <a:rPr lang="en-US"/>
              <a:t>1511 UK procedure concepts in use for lab results coding for phase 1 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NeMed_Presentation">
  <a:themeElements>
    <a:clrScheme name="NebMed">
      <a:dk1>
        <a:srgbClr val="000000"/>
      </a:dk1>
      <a:lt1>
        <a:srgbClr val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002957"/>
      </a:hlink>
      <a:folHlink>
        <a:srgbClr val="129DB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2222</TotalTime>
  <Words>2943</Words>
  <Application>Microsoft Office PowerPoint</Application>
  <PresentationFormat>On-screen Show (4:3)</PresentationFormat>
  <Paragraphs>439</Paragraphs>
  <Slides>67</Slides>
  <Notes>49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67</vt:i4>
      </vt:variant>
    </vt:vector>
  </HeadingPairs>
  <TitlesOfParts>
    <vt:vector size="71" baseType="lpstr">
      <vt:lpstr>Arial</vt:lpstr>
      <vt:lpstr>Calibri</vt:lpstr>
      <vt:lpstr>Noto Sans Symbols</vt:lpstr>
      <vt:lpstr>NeMed_Presentation</vt:lpstr>
      <vt:lpstr>E2O Phase 1 Semantic Interoperation of Laboratory Results </vt:lpstr>
      <vt:lpstr>Step 1 Plan</vt:lpstr>
      <vt:lpstr>NHS Evaluation Procedure Usage (READ code maps)</vt:lpstr>
      <vt:lpstr>113075003|Creatinine measurement, serum (procedure)|</vt:lpstr>
      <vt:lpstr>Lab Templates: Assumptions &amp; Pragmatics</vt:lpstr>
      <vt:lpstr>Migration Model Requirements</vt:lpstr>
      <vt:lpstr>Phase 1 Procedures Prep for Classification Testing</vt:lpstr>
      <vt:lpstr>HAS_SPECIMEN Values in Procedure concept defs</vt:lpstr>
      <vt:lpstr>Phase 1 Sample Preparation for Classification Testing</vt:lpstr>
      <vt:lpstr>INHERES_IN assumptions for discussion…</vt:lpstr>
      <vt:lpstr>Issues with assigning INHERES_IN </vt:lpstr>
      <vt:lpstr>Issues with assigning COMPONENT</vt:lpstr>
      <vt:lpstr>Issues with defining ‘total’ as denominator</vt:lpstr>
      <vt:lpstr>Issues with assigning DIRECT_SITE</vt:lpstr>
      <vt:lpstr>Issues with assigning PROPERTY</vt:lpstr>
      <vt:lpstr>Meeting 14 discussion 20210721</vt:lpstr>
      <vt:lpstr>Followup from Farzaneh</vt:lpstr>
      <vt:lpstr>5113004| Free T4 measurement (procedure)</vt:lpstr>
      <vt:lpstr>5113004| Free T4 measurement (procedure)</vt:lpstr>
      <vt:lpstr>Procedures Review</vt:lpstr>
      <vt:lpstr>Procedures Review</vt:lpstr>
      <vt:lpstr>61928009|Platelet count (procedure)</vt:lpstr>
      <vt:lpstr>313533009|Urine porphyrin/creatinine ratio (procedure)</vt:lpstr>
      <vt:lpstr>391305007|Percentage CD10 count (procedure)</vt:lpstr>
      <vt:lpstr>391305007|Percentage CD10 count (procedure)</vt:lpstr>
      <vt:lpstr>END DISCUSSION 20210721</vt:lpstr>
      <vt:lpstr>Followup Issues</vt:lpstr>
      <vt:lpstr>271215008|Plasma free/total protein S ratio measurement (procedure)</vt:lpstr>
      <vt:lpstr>E2O 15: Properties Review</vt:lpstr>
      <vt:lpstr>313771003|Measurement of weight of calculus (procedure)</vt:lpstr>
      <vt:lpstr>398568001|Cytomegalovirus nucleic acid assay (procedure)</vt:lpstr>
      <vt:lpstr>271284001|Blood copper measurement (procedure)</vt:lpstr>
      <vt:lpstr>391567003|Oral fluid cocaine level (procedure)</vt:lpstr>
      <vt:lpstr>END DISCUSSION 20210804</vt:lpstr>
      <vt:lpstr>271032000|Whole blood folate measurement (procedure)</vt:lpstr>
      <vt:lpstr>313719006| 120 minute plasma cortisol measurement (procedure)</vt:lpstr>
      <vt:lpstr>Protein measurement, urine, quantitative 24 hour(procedure)</vt:lpstr>
      <vt:lpstr>40032601000004104|Creatinine [Mass or Moles] in 24 hour urine (procedure) </vt:lpstr>
      <vt:lpstr>8879006|Creatinine measurement, 24 hour urine (procedure) </vt:lpstr>
      <vt:lpstr>END DISCUSSION 20210818</vt:lpstr>
      <vt:lpstr>104133003|Erythrocyte mean corpuscular volume determination (procedure)</vt:lpstr>
      <vt:lpstr>Anti-mitochondrial antibody pattern (procedure)</vt:lpstr>
      <vt:lpstr>413066002|Antinuclear factor titre (procedure)</vt:lpstr>
      <vt:lpstr>Leukocyte alkaline phosphatase score (procedure)</vt:lpstr>
      <vt:lpstr>165826003|Leptospira agglutinin test (procedure)</vt:lpstr>
      <vt:lpstr>397617007|VonWillebrand factor activity measurement (procedure)</vt:lpstr>
      <vt:lpstr>Phase 1 Body of Work Revisions for Transfer Axioms: JRC and SH</vt:lpstr>
      <vt:lpstr>High Frequency UK Lab Codes</vt:lpstr>
      <vt:lpstr>High Frequency UK lab classes for templates</vt:lpstr>
      <vt:lpstr>Interoperation Use cases for Discussion</vt:lpstr>
      <vt:lpstr>70901006|E2O Creatinine measurement (observable entity)</vt:lpstr>
      <vt:lpstr>Observables Blood Sodium Measurements</vt:lpstr>
      <vt:lpstr>Sodium Measurements Procedures Classification</vt:lpstr>
      <vt:lpstr>Semantic Objectives of Migration?</vt:lpstr>
      <vt:lpstr>Meeting 20 Start</vt:lpstr>
      <vt:lpstr>Sodium Measurements Procedures Classification</vt:lpstr>
      <vt:lpstr> Proposal</vt:lpstr>
      <vt:lpstr>Electrolyte measurement [Quantity concentration] in liquid substance (observable entity)</vt:lpstr>
      <vt:lpstr>Chemistry laboratory measurement [Quantity concentration] in liquid substance (observable entity)</vt:lpstr>
      <vt:lpstr>Toxicology laboratory measurement [Quantity concentration] in liquid substance (observable entity)</vt:lpstr>
      <vt:lpstr>Microbiology serology laboratory antibody measurement [Quantity concentration] in blood material (observable entity)</vt:lpstr>
      <vt:lpstr>Allergy laboratory antibody measurement [Quantity concentration] in blood material (observable entity)</vt:lpstr>
      <vt:lpstr>442673006|Total Hemoglobin Measurement by dipstick (procedure)</vt:lpstr>
      <vt:lpstr> Hemoglobin Measurements</vt:lpstr>
      <vt:lpstr>442673006|Total Hemoglobin Measurement by dipstick (procedure)</vt:lpstr>
      <vt:lpstr>391558003|Total white blood cell count (procedure)</vt:lpstr>
      <vt:lpstr>439412001|Polymerase chain reaction test for adenovirus (procedure)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E2O Phase 1 Semantic Interoperation of Laboratory Results</dc:title>
  <dc:creator>Greg</dc:creator>
  <cp:lastModifiedBy>Jim Campbell</cp:lastModifiedBy>
  <cp:revision>64</cp:revision>
  <dcterms:created xsi:type="dcterms:W3CDTF">2014-09-17T15:14:42Z</dcterms:created>
  <dcterms:modified xsi:type="dcterms:W3CDTF">2021-11-17T14:50:14Z</dcterms:modified>
</cp:coreProperties>
</file>