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1" r:id="rId6"/>
    <p:sldId id="262" r:id="rId7"/>
    <p:sldId id="260" r:id="rId8"/>
    <p:sldId id="266" r:id="rId9"/>
    <p:sldId id="264" r:id="rId10"/>
    <p:sldId id="263"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snapToObjects="1">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8A02F-4255-AD4D-B791-DC3AABC4203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CDAB93A2-8B4E-344E-B276-449CCF6984E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EA031D7-7C65-B54D-AA43-27750734C2D3}"/>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492CB357-6005-7B4F-B23F-EF20DF185A2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EE661B-CF0A-BE41-B02D-CF41DDC6354F}"/>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3724969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BEAF8-4B8F-6047-B7C3-E9E27EDBBB0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7E686EE-DA56-E04E-A973-705964156BA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2F5EF64-E9C4-8F41-AE24-E8290D9FFB0C}"/>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081F270C-EF27-6342-9F9F-9AFE9C85F7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C31A9A-5F70-F54E-B918-0E4DE9B5F123}"/>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278266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0D5775A-465B-994C-AE98-BF1B974425FF}"/>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96530AE-C0F7-FC45-AF4D-626078A2268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E3BA66E-EEBB-B343-8E95-FA8E468B5EC5}"/>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249A8C31-02A5-C641-819A-BFEAD2A74D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08C1E2-9683-F343-955C-3B86C61CC8D6}"/>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363659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1D109-BB2C-124E-9A74-30F67F4945A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1FC8EE1-2506-084C-B9D4-F74AE29C7A0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A1644F9-7156-1646-A035-AD089F7FB256}"/>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733675EC-C4FB-CF4B-BD42-D580182EC9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C275CB-AAF9-1141-8677-64774739A8F3}"/>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3972434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C7D00A-A8F0-564C-B174-F21CD0B96CD9}"/>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5C80A6E4-0D90-894C-9048-2D45E7679B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8303BB09-A873-7E48-B8FF-8673B39EA208}"/>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FE0E0352-5C26-F049-911D-E82A1F08F9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E178077-2A57-EC4A-800C-45B459879333}"/>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75641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6CD6C-8E3D-2447-87EE-84A56D5E66D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A66788F-BEF1-A64E-9932-035A3FE2A132}"/>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A4CA28C-7B32-D249-8FA0-746A6FEC683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D6869AC-AE42-DA42-87D3-218C45FA3385}"/>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6" name="Footer Placeholder 5">
            <a:extLst>
              <a:ext uri="{FF2B5EF4-FFF2-40B4-BE49-F238E27FC236}">
                <a16:creationId xmlns:a16="http://schemas.microsoft.com/office/drawing/2014/main" id="{D3AF59C7-EF34-EA40-9C7B-81A5E319F7D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7E899E-E1CA-8E4A-883E-A4F84642BFDF}"/>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363579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F9DD2-3EA0-2040-A671-1015B04DD54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202A049D-FBF2-6B49-8CBA-ED43EFADA21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9ED9A9A-F9C0-1647-8F23-1FA29C7C22E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58420D7-F00D-A04B-81C2-E0098A97FF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0461D09-9AFB-544D-B15B-9F16FAA8D2D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A60A89D-64F5-F242-A3EB-1100A9EE0FEB}"/>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8" name="Footer Placeholder 7">
            <a:extLst>
              <a:ext uri="{FF2B5EF4-FFF2-40B4-BE49-F238E27FC236}">
                <a16:creationId xmlns:a16="http://schemas.microsoft.com/office/drawing/2014/main" id="{FBB9AD1F-7050-A04C-8BFF-2218EB5B4D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548AF50-B376-F543-AB1D-45AC203B283A}"/>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2492149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F67FA-35C5-2940-AF78-69B4A3C7ED0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A6F392C-350C-C24B-9513-4B94B58E435E}"/>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4" name="Footer Placeholder 3">
            <a:extLst>
              <a:ext uri="{FF2B5EF4-FFF2-40B4-BE49-F238E27FC236}">
                <a16:creationId xmlns:a16="http://schemas.microsoft.com/office/drawing/2014/main" id="{32A93412-5B21-C547-BD4F-CD16CB3E98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211C345-789F-2A45-8335-A33FE7D49B3F}"/>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3147512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FE2B31-2A34-0D43-A6F5-8655F0793E91}"/>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3" name="Footer Placeholder 2">
            <a:extLst>
              <a:ext uri="{FF2B5EF4-FFF2-40B4-BE49-F238E27FC236}">
                <a16:creationId xmlns:a16="http://schemas.microsoft.com/office/drawing/2014/main" id="{B22B1E6C-9AA5-8B46-A93D-20A4A768A61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3082934-8C78-3A42-861B-892D10D1051D}"/>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12030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26196-2754-4E44-94BF-CC27CB42F80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A1C5E8A8-AC20-AE4D-8021-A0C69E8F37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B49F70A-B919-8146-A437-A33606A8C4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770A15F-7F80-FD48-A378-2B3B9CE41456}"/>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6" name="Footer Placeholder 5">
            <a:extLst>
              <a:ext uri="{FF2B5EF4-FFF2-40B4-BE49-F238E27FC236}">
                <a16:creationId xmlns:a16="http://schemas.microsoft.com/office/drawing/2014/main" id="{C67CD078-282E-8F49-8A19-E764FC0E59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B8D75F-C400-1D46-BD73-619E5B18E4F4}"/>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2588260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3BC6E-DBF5-314C-A969-249CF588734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5E827F6-9D32-EB41-AEB0-5F64910A8A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C8A52F-DA2A-1942-A92A-ACC55ED0B2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C0B4219-2DCE-3C41-A8B1-22A0AB5F9CC3}"/>
              </a:ext>
            </a:extLst>
          </p:cNvPr>
          <p:cNvSpPr>
            <a:spLocks noGrp="1"/>
          </p:cNvSpPr>
          <p:nvPr>
            <p:ph type="dt" sz="half" idx="10"/>
          </p:nvPr>
        </p:nvSpPr>
        <p:spPr/>
        <p:txBody>
          <a:bodyPr/>
          <a:lstStyle/>
          <a:p>
            <a:fld id="{C39C15B3-013A-CD41-A112-34E65D61FC2E}" type="datetimeFigureOut">
              <a:rPr lang="en-US" smtClean="0"/>
              <a:t>9/22/21</a:t>
            </a:fld>
            <a:endParaRPr lang="en-US"/>
          </a:p>
        </p:txBody>
      </p:sp>
      <p:sp>
        <p:nvSpPr>
          <p:cNvPr id="6" name="Footer Placeholder 5">
            <a:extLst>
              <a:ext uri="{FF2B5EF4-FFF2-40B4-BE49-F238E27FC236}">
                <a16:creationId xmlns:a16="http://schemas.microsoft.com/office/drawing/2014/main" id="{983E2D3F-9FC0-B445-8B81-8BC1BD5C79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A0B15A3-AD93-0D42-B303-2AE5607A964E}"/>
              </a:ext>
            </a:extLst>
          </p:cNvPr>
          <p:cNvSpPr>
            <a:spLocks noGrp="1"/>
          </p:cNvSpPr>
          <p:nvPr>
            <p:ph type="sldNum" sz="quarter" idx="12"/>
          </p:nvPr>
        </p:nvSpPr>
        <p:spPr/>
        <p:txBody>
          <a:bodyPr/>
          <a:lstStyle/>
          <a:p>
            <a:fld id="{B32EEC7A-A990-BF40-A5B3-ED262D0D5E70}" type="slidenum">
              <a:rPr lang="en-US" smtClean="0"/>
              <a:t>‹#›</a:t>
            </a:fld>
            <a:endParaRPr lang="en-US"/>
          </a:p>
        </p:txBody>
      </p:sp>
    </p:spTree>
    <p:extLst>
      <p:ext uri="{BB962C8B-B14F-4D97-AF65-F5344CB8AC3E}">
        <p14:creationId xmlns:p14="http://schemas.microsoft.com/office/powerpoint/2010/main" val="1937267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4648621-FCAE-2D4A-91E4-23458DCEB9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1F37798-D8DF-494C-B6DF-FFC9304240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52F805-4732-FE42-8426-5ECA6B9C15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9C15B3-013A-CD41-A112-34E65D61FC2E}" type="datetimeFigureOut">
              <a:rPr lang="en-US" smtClean="0"/>
              <a:t>9/22/21</a:t>
            </a:fld>
            <a:endParaRPr lang="en-US"/>
          </a:p>
        </p:txBody>
      </p:sp>
      <p:sp>
        <p:nvSpPr>
          <p:cNvPr id="5" name="Footer Placeholder 4">
            <a:extLst>
              <a:ext uri="{FF2B5EF4-FFF2-40B4-BE49-F238E27FC236}">
                <a16:creationId xmlns:a16="http://schemas.microsoft.com/office/drawing/2014/main" id="{3A395BAF-FF13-084A-8ECC-1C2522E12E8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61E633E-239A-4E45-978E-5760808B28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2EEC7A-A990-BF40-A5B3-ED262D0D5E70}" type="slidenum">
              <a:rPr lang="en-US" smtClean="0"/>
              <a:t>‹#›</a:t>
            </a:fld>
            <a:endParaRPr lang="en-US"/>
          </a:p>
        </p:txBody>
      </p:sp>
    </p:spTree>
    <p:extLst>
      <p:ext uri="{BB962C8B-B14F-4D97-AF65-F5344CB8AC3E}">
        <p14:creationId xmlns:p14="http://schemas.microsoft.com/office/powerpoint/2010/main" val="3028664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BC1F0C-087E-1D40-9BFC-0D6696D7B49A}"/>
              </a:ext>
            </a:extLst>
          </p:cNvPr>
          <p:cNvSpPr>
            <a:spLocks noGrp="1"/>
          </p:cNvSpPr>
          <p:nvPr>
            <p:ph type="ctrTitle"/>
          </p:nvPr>
        </p:nvSpPr>
        <p:spPr/>
        <p:txBody>
          <a:bodyPr/>
          <a:lstStyle/>
          <a:p>
            <a:r>
              <a:rPr lang="en-US" dirty="0"/>
              <a:t>Inactivation of Ambiguous Concepts</a:t>
            </a:r>
          </a:p>
        </p:txBody>
      </p:sp>
      <p:sp>
        <p:nvSpPr>
          <p:cNvPr id="3" name="Subtitle 2">
            <a:extLst>
              <a:ext uri="{FF2B5EF4-FFF2-40B4-BE49-F238E27FC236}">
                <a16:creationId xmlns:a16="http://schemas.microsoft.com/office/drawing/2014/main" id="{CFC0D0ED-0AFB-FE47-9225-2AD2106BB670}"/>
              </a:ext>
            </a:extLst>
          </p:cNvPr>
          <p:cNvSpPr>
            <a:spLocks noGrp="1"/>
          </p:cNvSpPr>
          <p:nvPr>
            <p:ph type="subTitle" idx="1"/>
          </p:nvPr>
        </p:nvSpPr>
        <p:spPr/>
        <p:txBody>
          <a:bodyPr>
            <a:normAutofit/>
          </a:bodyPr>
          <a:lstStyle/>
          <a:p>
            <a:r>
              <a:rPr lang="en-US" sz="1400" i="1" dirty="0"/>
              <a:t>Concept Inactivation Group – EAG 22 September 2021</a:t>
            </a:r>
          </a:p>
        </p:txBody>
      </p:sp>
    </p:spTree>
    <p:extLst>
      <p:ext uri="{BB962C8B-B14F-4D97-AF65-F5344CB8AC3E}">
        <p14:creationId xmlns:p14="http://schemas.microsoft.com/office/powerpoint/2010/main" val="3367275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Chart, line chart&#10;&#10;Description automatically generated">
            <a:extLst>
              <a:ext uri="{FF2B5EF4-FFF2-40B4-BE49-F238E27FC236}">
                <a16:creationId xmlns:a16="http://schemas.microsoft.com/office/drawing/2014/main" id="{7874491F-4846-D849-A7B1-D028BDC489BD}"/>
              </a:ext>
            </a:extLst>
          </p:cNvPr>
          <p:cNvPicPr>
            <a:picLocks noChangeAspect="1"/>
          </p:cNvPicPr>
          <p:nvPr/>
        </p:nvPicPr>
        <p:blipFill>
          <a:blip r:embed="rId2"/>
          <a:stretch>
            <a:fillRect/>
          </a:stretch>
        </p:blipFill>
        <p:spPr>
          <a:xfrm>
            <a:off x="2960913" y="609600"/>
            <a:ext cx="6150429" cy="5638800"/>
          </a:xfrm>
          <a:prstGeom prst="rect">
            <a:avLst/>
          </a:prstGeom>
        </p:spPr>
      </p:pic>
    </p:spTree>
    <p:extLst>
      <p:ext uri="{BB962C8B-B14F-4D97-AF65-F5344CB8AC3E}">
        <p14:creationId xmlns:p14="http://schemas.microsoft.com/office/powerpoint/2010/main" val="3567815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AADA3-F4B7-E242-88CA-2C2CA96AAA52}"/>
              </a:ext>
            </a:extLst>
          </p:cNvPr>
          <p:cNvSpPr>
            <a:spLocks noGrp="1"/>
          </p:cNvSpPr>
          <p:nvPr>
            <p:ph type="title"/>
          </p:nvPr>
        </p:nvSpPr>
        <p:spPr/>
        <p:txBody>
          <a:bodyPr/>
          <a:lstStyle/>
          <a:p>
            <a:pPr algn="ctr"/>
            <a:r>
              <a:rPr lang="en-US" dirty="0"/>
              <a:t>Why the sudden increase in Ambiguous </a:t>
            </a:r>
            <a:r>
              <a:rPr lang="en-US" dirty="0" err="1"/>
              <a:t>inactivations</a:t>
            </a:r>
            <a:endParaRPr lang="en-US" dirty="0"/>
          </a:p>
        </p:txBody>
      </p:sp>
      <p:sp>
        <p:nvSpPr>
          <p:cNvPr id="3" name="Content Placeholder 2">
            <a:extLst>
              <a:ext uri="{FF2B5EF4-FFF2-40B4-BE49-F238E27FC236}">
                <a16:creationId xmlns:a16="http://schemas.microsoft.com/office/drawing/2014/main" id="{0F254928-11C9-BD4F-9379-9BFBC128E2A0}"/>
              </a:ext>
            </a:extLst>
          </p:cNvPr>
          <p:cNvSpPr>
            <a:spLocks noGrp="1"/>
          </p:cNvSpPr>
          <p:nvPr>
            <p:ph idx="1"/>
          </p:nvPr>
        </p:nvSpPr>
        <p:spPr/>
        <p:txBody>
          <a:bodyPr/>
          <a:lstStyle/>
          <a:p>
            <a:r>
              <a:rPr lang="en-US" dirty="0"/>
              <a:t>The QI project has identified content that either is out of scope for SCT or does not conform to current editorial policy</a:t>
            </a:r>
          </a:p>
          <a:p>
            <a:r>
              <a:rPr lang="en-US" dirty="0"/>
              <a:t>Current inactivation reasons and historical associations are inadequate: </a:t>
            </a:r>
          </a:p>
          <a:p>
            <a:pPr lvl="1"/>
            <a:r>
              <a:rPr lang="en-US" dirty="0"/>
              <a:t>Inability to assign “Classification derived concept”</a:t>
            </a:r>
          </a:p>
          <a:p>
            <a:pPr lvl="1"/>
            <a:r>
              <a:rPr lang="en-US" dirty="0"/>
              <a:t>Non-conformance to editorial policy does not support a historical association</a:t>
            </a:r>
          </a:p>
          <a:p>
            <a:pPr lvl="1"/>
            <a:r>
              <a:rPr lang="en-US" dirty="0"/>
              <a:t>Etc.</a:t>
            </a:r>
          </a:p>
          <a:p>
            <a:r>
              <a:rPr lang="en-US" dirty="0"/>
              <a:t>We know that many </a:t>
            </a:r>
            <a:r>
              <a:rPr lang="en-US" dirty="0" err="1"/>
              <a:t>inactivations</a:t>
            </a:r>
            <a:r>
              <a:rPr lang="en-US" dirty="0"/>
              <a:t> have used ambiguous as a work around for content that should be inactivated as nonconformance to editorial policy</a:t>
            </a:r>
          </a:p>
        </p:txBody>
      </p:sp>
    </p:spTree>
    <p:extLst>
      <p:ext uri="{BB962C8B-B14F-4D97-AF65-F5344CB8AC3E}">
        <p14:creationId xmlns:p14="http://schemas.microsoft.com/office/powerpoint/2010/main" val="2949965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BD8DDA-31ED-674D-AF2A-058B732BC7C8}"/>
              </a:ext>
            </a:extLst>
          </p:cNvPr>
          <p:cNvSpPr>
            <a:spLocks noGrp="1"/>
          </p:cNvSpPr>
          <p:nvPr>
            <p:ph type="title"/>
          </p:nvPr>
        </p:nvSpPr>
        <p:spPr/>
        <p:txBody>
          <a:bodyPr/>
          <a:lstStyle/>
          <a:p>
            <a:pPr algn="ctr"/>
            <a:r>
              <a:rPr lang="en-US" dirty="0"/>
              <a:t>Proposal – Assess the size of the problem</a:t>
            </a:r>
          </a:p>
        </p:txBody>
      </p:sp>
      <p:sp>
        <p:nvSpPr>
          <p:cNvPr id="3" name="Content Placeholder 2">
            <a:extLst>
              <a:ext uri="{FF2B5EF4-FFF2-40B4-BE49-F238E27FC236}">
                <a16:creationId xmlns:a16="http://schemas.microsoft.com/office/drawing/2014/main" id="{DB1DFEFB-8874-FA45-97E5-D34E6908EC61}"/>
              </a:ext>
            </a:extLst>
          </p:cNvPr>
          <p:cNvSpPr>
            <a:spLocks noGrp="1"/>
          </p:cNvSpPr>
          <p:nvPr>
            <p:ph idx="1"/>
          </p:nvPr>
        </p:nvSpPr>
        <p:spPr/>
        <p:txBody>
          <a:bodyPr/>
          <a:lstStyle/>
          <a:p>
            <a:r>
              <a:rPr lang="en-US" dirty="0"/>
              <a:t>We suggest that we go back 5 years:</a:t>
            </a:r>
          </a:p>
          <a:p>
            <a:pPr lvl="1"/>
            <a:r>
              <a:rPr lang="en-US" dirty="0"/>
              <a:t>For those ambiguous </a:t>
            </a:r>
            <a:r>
              <a:rPr lang="en-US" dirty="0" err="1"/>
              <a:t>inactivations</a:t>
            </a:r>
            <a:r>
              <a:rPr lang="en-US" dirty="0"/>
              <a:t> that have a single POSSIBLY_EQUIVALENT_TO, identify those that need to be reallocated to a more  appropriate inactivation reason and tag them for reassignment (many already have an appropriate historical association)</a:t>
            </a:r>
          </a:p>
          <a:p>
            <a:pPr lvl="1"/>
            <a:r>
              <a:rPr lang="en-US" dirty="0"/>
              <a:t>The remainder should be reviewed and divided into:</a:t>
            </a:r>
          </a:p>
          <a:p>
            <a:pPr lvl="2"/>
            <a:r>
              <a:rPr lang="en-US" dirty="0"/>
              <a:t>Those that could be improved with the addition of further clinically useful concepts</a:t>
            </a:r>
          </a:p>
          <a:p>
            <a:pPr lvl="2"/>
            <a:r>
              <a:rPr lang="en-US" dirty="0"/>
              <a:t>Those that legitimately represent classification derived concepts or other inactivation reasons</a:t>
            </a:r>
          </a:p>
          <a:p>
            <a:pPr lvl="2"/>
            <a:r>
              <a:rPr lang="en-US" dirty="0"/>
              <a:t>Those that fall into the “difficult” category</a:t>
            </a:r>
          </a:p>
          <a:p>
            <a:r>
              <a:rPr lang="en-US" dirty="0"/>
              <a:t>Bring the results back to the EAG for further discussion</a:t>
            </a:r>
          </a:p>
          <a:p>
            <a:endParaRPr lang="en-US" dirty="0"/>
          </a:p>
          <a:p>
            <a:pPr lvl="1"/>
            <a:endParaRPr lang="en-US" dirty="0"/>
          </a:p>
        </p:txBody>
      </p:sp>
    </p:spTree>
    <p:extLst>
      <p:ext uri="{BB962C8B-B14F-4D97-AF65-F5344CB8AC3E}">
        <p14:creationId xmlns:p14="http://schemas.microsoft.com/office/powerpoint/2010/main" val="263791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55EE0-AF9E-4743-A03E-35E45E5371F7}"/>
              </a:ext>
            </a:extLst>
          </p:cNvPr>
          <p:cNvSpPr>
            <a:spLocks noGrp="1"/>
          </p:cNvSpPr>
          <p:nvPr>
            <p:ph type="title"/>
          </p:nvPr>
        </p:nvSpPr>
        <p:spPr/>
        <p:txBody>
          <a:bodyPr/>
          <a:lstStyle/>
          <a:p>
            <a:pPr algn="ctr"/>
            <a:r>
              <a:rPr lang="en-US" dirty="0"/>
              <a:t>Problematic Examples </a:t>
            </a:r>
          </a:p>
        </p:txBody>
      </p:sp>
      <p:sp>
        <p:nvSpPr>
          <p:cNvPr id="3" name="Content Placeholder 2">
            <a:extLst>
              <a:ext uri="{FF2B5EF4-FFF2-40B4-BE49-F238E27FC236}">
                <a16:creationId xmlns:a16="http://schemas.microsoft.com/office/drawing/2014/main" id="{90B865E6-DEFF-3D4C-9301-F72D965CBD50}"/>
              </a:ext>
            </a:extLst>
          </p:cNvPr>
          <p:cNvSpPr>
            <a:spLocks noGrp="1"/>
          </p:cNvSpPr>
          <p:nvPr>
            <p:ph idx="1"/>
          </p:nvPr>
        </p:nvSpPr>
        <p:spPr/>
        <p:txBody>
          <a:bodyPr/>
          <a:lstStyle/>
          <a:p>
            <a:pPr>
              <a:lnSpc>
                <a:spcPct val="200000"/>
              </a:lnSpc>
            </a:pPr>
            <a:r>
              <a:rPr lang="en-GB" sz="2400" dirty="0"/>
              <a:t>208493001 |Open fracture finger distal phalanx, multiple (disorder)|</a:t>
            </a:r>
          </a:p>
          <a:p>
            <a:pPr>
              <a:lnSpc>
                <a:spcPct val="200000"/>
              </a:lnSpc>
            </a:pPr>
            <a:r>
              <a:rPr lang="en-GB" sz="2400" dirty="0"/>
              <a:t>208488004 |Open fracture finger middle phalanx, multiple (disorder)|</a:t>
            </a:r>
          </a:p>
          <a:p>
            <a:pPr>
              <a:lnSpc>
                <a:spcPct val="200000"/>
              </a:lnSpc>
            </a:pPr>
            <a:r>
              <a:rPr lang="en-GB" sz="2400" dirty="0"/>
              <a:t>208482003 |Open fracture finger proximal phalanx, multiple (disorder)|</a:t>
            </a:r>
          </a:p>
          <a:p>
            <a:endParaRPr lang="en-US" dirty="0"/>
          </a:p>
        </p:txBody>
      </p:sp>
    </p:spTree>
    <p:extLst>
      <p:ext uri="{BB962C8B-B14F-4D97-AF65-F5344CB8AC3E}">
        <p14:creationId xmlns:p14="http://schemas.microsoft.com/office/powerpoint/2010/main" val="3391130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3E32E6-A2D2-4143-BF99-C406B710E0AD}"/>
              </a:ext>
            </a:extLst>
          </p:cNvPr>
          <p:cNvSpPr>
            <a:spLocks noGrp="1"/>
          </p:cNvSpPr>
          <p:nvPr>
            <p:ph type="title"/>
          </p:nvPr>
        </p:nvSpPr>
        <p:spPr/>
        <p:txBody>
          <a:bodyPr/>
          <a:lstStyle/>
          <a:p>
            <a:pPr algn="ctr"/>
            <a:r>
              <a:rPr lang="en-US" dirty="0"/>
              <a:t>Issues</a:t>
            </a:r>
          </a:p>
        </p:txBody>
      </p:sp>
      <p:sp>
        <p:nvSpPr>
          <p:cNvPr id="3" name="Content Placeholder 2">
            <a:extLst>
              <a:ext uri="{FF2B5EF4-FFF2-40B4-BE49-F238E27FC236}">
                <a16:creationId xmlns:a16="http://schemas.microsoft.com/office/drawing/2014/main" id="{69712725-18F8-BE4B-BB16-536CD2F2A0C7}"/>
              </a:ext>
            </a:extLst>
          </p:cNvPr>
          <p:cNvSpPr>
            <a:spLocks noGrp="1"/>
          </p:cNvSpPr>
          <p:nvPr>
            <p:ph idx="1"/>
          </p:nvPr>
        </p:nvSpPr>
        <p:spPr>
          <a:xfrm>
            <a:off x="838200" y="1371600"/>
            <a:ext cx="10515600" cy="5040086"/>
          </a:xfrm>
        </p:spPr>
        <p:txBody>
          <a:bodyPr>
            <a:normAutofit/>
          </a:bodyPr>
          <a:lstStyle/>
          <a:p>
            <a:pPr>
              <a:lnSpc>
                <a:spcPct val="100000"/>
              </a:lnSpc>
              <a:spcBef>
                <a:spcPts val="600"/>
              </a:spcBef>
              <a:spcAft>
                <a:spcPts val="600"/>
              </a:spcAft>
            </a:pPr>
            <a:r>
              <a:rPr lang="en-US" sz="2400" dirty="0"/>
              <a:t>These concepts were derived from ICD-9</a:t>
            </a:r>
          </a:p>
          <a:p>
            <a:pPr>
              <a:lnSpc>
                <a:spcPct val="100000"/>
              </a:lnSpc>
              <a:spcBef>
                <a:spcPts val="600"/>
              </a:spcBef>
              <a:spcAft>
                <a:spcPts val="600"/>
              </a:spcAft>
            </a:pPr>
            <a:r>
              <a:rPr lang="en-US" sz="2400" dirty="0"/>
              <a:t>It is not clear whether this should be interpreted as:</a:t>
            </a:r>
          </a:p>
          <a:p>
            <a:pPr lvl="1">
              <a:lnSpc>
                <a:spcPct val="100000"/>
              </a:lnSpc>
              <a:spcBef>
                <a:spcPts val="600"/>
              </a:spcBef>
              <a:spcAft>
                <a:spcPts val="600"/>
              </a:spcAft>
            </a:pPr>
            <a:r>
              <a:rPr lang="en-US" sz="2000" dirty="0"/>
              <a:t>Open fracture of multiple distal phalanges</a:t>
            </a:r>
          </a:p>
          <a:p>
            <a:pPr lvl="1">
              <a:lnSpc>
                <a:spcPct val="100000"/>
              </a:lnSpc>
              <a:spcBef>
                <a:spcPts val="600"/>
              </a:spcBef>
              <a:spcAft>
                <a:spcPts val="600"/>
              </a:spcAft>
            </a:pPr>
            <a:r>
              <a:rPr lang="en-US" sz="2000" dirty="0"/>
              <a:t>Open fracture of multiple sites of distal phalanx</a:t>
            </a:r>
          </a:p>
          <a:p>
            <a:pPr>
              <a:lnSpc>
                <a:spcPct val="100000"/>
              </a:lnSpc>
              <a:spcBef>
                <a:spcPts val="600"/>
              </a:spcBef>
              <a:spcAft>
                <a:spcPts val="600"/>
              </a:spcAft>
            </a:pPr>
            <a:r>
              <a:rPr lang="en-US" sz="2400" dirty="0"/>
              <a:t>Resolving the ambiguity would result in 2 potential targets:</a:t>
            </a:r>
          </a:p>
          <a:p>
            <a:pPr lvl="1">
              <a:lnSpc>
                <a:spcPct val="100000"/>
              </a:lnSpc>
              <a:spcBef>
                <a:spcPts val="600"/>
              </a:spcBef>
              <a:spcAft>
                <a:spcPts val="600"/>
              </a:spcAft>
            </a:pPr>
            <a:r>
              <a:rPr lang="en-GB" sz="2000" dirty="0"/>
              <a:t>“Open fracture of distal phalanx of multiple fingers”</a:t>
            </a:r>
          </a:p>
          <a:p>
            <a:pPr lvl="1">
              <a:lnSpc>
                <a:spcPct val="100000"/>
              </a:lnSpc>
              <a:spcBef>
                <a:spcPts val="600"/>
              </a:spcBef>
              <a:spcAft>
                <a:spcPts val="600"/>
              </a:spcAft>
            </a:pPr>
            <a:r>
              <a:rPr lang="en-GB" sz="2000" dirty="0"/>
              <a:t>“Multiple open fractures of distal phalanx of finger”</a:t>
            </a:r>
            <a:endParaRPr lang="en-US" sz="2000" dirty="0"/>
          </a:p>
          <a:p>
            <a:pPr>
              <a:lnSpc>
                <a:spcPct val="100000"/>
              </a:lnSpc>
              <a:spcBef>
                <a:spcPts val="600"/>
              </a:spcBef>
              <a:spcAft>
                <a:spcPts val="600"/>
              </a:spcAft>
            </a:pPr>
            <a:r>
              <a:rPr lang="en-US" sz="2400" dirty="0"/>
              <a:t>A review of the literature suggests there is little evidence to support the concept of multiple fractures of an individual phalanx</a:t>
            </a:r>
          </a:p>
          <a:p>
            <a:pPr lvl="1">
              <a:lnSpc>
                <a:spcPct val="100000"/>
              </a:lnSpc>
              <a:spcBef>
                <a:spcPts val="600"/>
              </a:spcBef>
              <a:spcAft>
                <a:spcPts val="600"/>
              </a:spcAft>
            </a:pPr>
            <a:r>
              <a:rPr lang="en-US" sz="2000" i="1" dirty="0"/>
              <a:t>Multi-fragmentary and comminuted fractures are recognized within some classifications of finger fractures but do not currently exist in SCT</a:t>
            </a:r>
            <a:endParaRPr lang="en-GB" sz="2000" i="1" dirty="0"/>
          </a:p>
        </p:txBody>
      </p:sp>
    </p:spTree>
    <p:extLst>
      <p:ext uri="{BB962C8B-B14F-4D97-AF65-F5344CB8AC3E}">
        <p14:creationId xmlns:p14="http://schemas.microsoft.com/office/powerpoint/2010/main" val="34260126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C25ECE-E976-B641-8E09-6910167D2729}"/>
              </a:ext>
            </a:extLst>
          </p:cNvPr>
          <p:cNvSpPr>
            <a:spLocks noGrp="1"/>
          </p:cNvSpPr>
          <p:nvPr>
            <p:ph type="title"/>
          </p:nvPr>
        </p:nvSpPr>
        <p:spPr/>
        <p:txBody>
          <a:bodyPr/>
          <a:lstStyle/>
          <a:p>
            <a:pPr algn="ctr"/>
            <a:r>
              <a:rPr lang="en-US" dirty="0"/>
              <a:t>Solution 1 – Fully Resolve the Ambiguity   </a:t>
            </a:r>
          </a:p>
        </p:txBody>
      </p:sp>
      <p:sp>
        <p:nvSpPr>
          <p:cNvPr id="3" name="Content Placeholder 2">
            <a:extLst>
              <a:ext uri="{FF2B5EF4-FFF2-40B4-BE49-F238E27FC236}">
                <a16:creationId xmlns:a16="http://schemas.microsoft.com/office/drawing/2014/main" id="{9AACCC90-00DC-E746-B68F-01AFBC7DC4E6}"/>
              </a:ext>
            </a:extLst>
          </p:cNvPr>
          <p:cNvSpPr>
            <a:spLocks noGrp="1"/>
          </p:cNvSpPr>
          <p:nvPr>
            <p:ph idx="1"/>
          </p:nvPr>
        </p:nvSpPr>
        <p:spPr>
          <a:xfrm>
            <a:off x="838200" y="1545772"/>
            <a:ext cx="10515600" cy="4844142"/>
          </a:xfrm>
        </p:spPr>
        <p:txBody>
          <a:bodyPr>
            <a:normAutofit fontScale="92500" lnSpcReduction="10000"/>
          </a:bodyPr>
          <a:lstStyle/>
          <a:p>
            <a:r>
              <a:rPr lang="en-US" dirty="0"/>
              <a:t>Create 2 POSSIBLY_EQUIVALENT_TO target concepts:</a:t>
            </a:r>
          </a:p>
          <a:p>
            <a:pPr lvl="1"/>
            <a:r>
              <a:rPr lang="en-US" dirty="0"/>
              <a:t>Open fracture of multiple distal phalanges</a:t>
            </a:r>
          </a:p>
          <a:p>
            <a:pPr lvl="1"/>
            <a:r>
              <a:rPr lang="en-US" dirty="0"/>
              <a:t>Open fracture of multiple sites of distal phalanx</a:t>
            </a:r>
          </a:p>
          <a:p>
            <a:pPr lvl="1"/>
            <a:r>
              <a:rPr lang="en-US" dirty="0"/>
              <a:t>Inactivate “Open fracture of multiple sites of distal phalanx” as “nonconformance to editorial policy” as it is a concept that is not a clinically useful (e.g. we can find no evidence that multiple fractures of a single phalanx occurs) and replace with a new concept “</a:t>
            </a:r>
            <a:r>
              <a:rPr lang="en-GB" dirty="0"/>
              <a:t>Open multi-</a:t>
            </a:r>
            <a:r>
              <a:rPr lang="en-GB"/>
              <a:t>fragmentory</a:t>
            </a:r>
            <a:r>
              <a:rPr lang="en-GB" dirty="0"/>
              <a:t> fracture of distal phalanx”</a:t>
            </a:r>
            <a:endParaRPr lang="en-US" dirty="0"/>
          </a:p>
          <a:p>
            <a:r>
              <a:rPr lang="en-US" dirty="0"/>
              <a:t>Pro’s:</a:t>
            </a:r>
          </a:p>
          <a:p>
            <a:pPr lvl="1"/>
            <a:r>
              <a:rPr lang="en-US" dirty="0"/>
              <a:t>Provides all POSSIBLY_EQUIVALENT_TO’s</a:t>
            </a:r>
          </a:p>
          <a:p>
            <a:pPr lvl="1"/>
            <a:r>
              <a:rPr lang="en-US" dirty="0"/>
              <a:t>Retains integrity of historical data</a:t>
            </a:r>
          </a:p>
          <a:p>
            <a:r>
              <a:rPr lang="en-US" dirty="0"/>
              <a:t>Con’s:</a:t>
            </a:r>
          </a:p>
          <a:p>
            <a:pPr lvl="1"/>
            <a:r>
              <a:rPr lang="en-US" dirty="0"/>
              <a:t>Creation of a concept that is never released</a:t>
            </a:r>
          </a:p>
          <a:p>
            <a:pPr lvl="1"/>
            <a:r>
              <a:rPr lang="en-US" dirty="0"/>
              <a:t>Time consuming exercise</a:t>
            </a:r>
          </a:p>
          <a:p>
            <a:pPr lvl="1"/>
            <a:r>
              <a:rPr lang="en-US" dirty="0"/>
              <a:t>Tooling does not currently support this solution</a:t>
            </a:r>
          </a:p>
          <a:p>
            <a:pPr lvl="1"/>
            <a:endParaRPr lang="en-US" dirty="0"/>
          </a:p>
        </p:txBody>
      </p:sp>
    </p:spTree>
    <p:extLst>
      <p:ext uri="{BB962C8B-B14F-4D97-AF65-F5344CB8AC3E}">
        <p14:creationId xmlns:p14="http://schemas.microsoft.com/office/powerpoint/2010/main" val="1880153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41F1E-4BF0-0644-9487-FEC05DBF2BAF}"/>
              </a:ext>
            </a:extLst>
          </p:cNvPr>
          <p:cNvSpPr>
            <a:spLocks noGrp="1"/>
          </p:cNvSpPr>
          <p:nvPr>
            <p:ph type="title"/>
          </p:nvPr>
        </p:nvSpPr>
        <p:spPr/>
        <p:txBody>
          <a:bodyPr>
            <a:normAutofit fontScale="90000"/>
          </a:bodyPr>
          <a:lstStyle/>
          <a:p>
            <a:pPr algn="ctr"/>
            <a:r>
              <a:rPr lang="en-US" dirty="0"/>
              <a:t>Solution 2 – Create new concept(s) for</a:t>
            </a:r>
            <a:br>
              <a:rPr lang="en-US" dirty="0"/>
            </a:br>
            <a:r>
              <a:rPr lang="en-US" dirty="0"/>
              <a:t>Multi-fragmentary and/or comminuted fractures</a:t>
            </a:r>
          </a:p>
        </p:txBody>
      </p:sp>
      <p:sp>
        <p:nvSpPr>
          <p:cNvPr id="3" name="Content Placeholder 2">
            <a:extLst>
              <a:ext uri="{FF2B5EF4-FFF2-40B4-BE49-F238E27FC236}">
                <a16:creationId xmlns:a16="http://schemas.microsoft.com/office/drawing/2014/main" id="{5A0EB210-EABD-F74B-A5CC-470A31AA4CA7}"/>
              </a:ext>
            </a:extLst>
          </p:cNvPr>
          <p:cNvSpPr>
            <a:spLocks noGrp="1"/>
          </p:cNvSpPr>
          <p:nvPr>
            <p:ph idx="1"/>
          </p:nvPr>
        </p:nvSpPr>
        <p:spPr>
          <a:xfrm>
            <a:off x="631371" y="1825625"/>
            <a:ext cx="11027229" cy="4351338"/>
          </a:xfrm>
        </p:spPr>
        <p:txBody>
          <a:bodyPr>
            <a:normAutofit/>
          </a:bodyPr>
          <a:lstStyle/>
          <a:p>
            <a:pPr>
              <a:lnSpc>
                <a:spcPct val="110000"/>
              </a:lnSpc>
              <a:spcBef>
                <a:spcPts val="600"/>
              </a:spcBef>
              <a:spcAft>
                <a:spcPts val="600"/>
              </a:spcAft>
            </a:pPr>
            <a:r>
              <a:rPr lang="en-US" sz="2400" dirty="0"/>
              <a:t>Create a new concept to represent Multi-fragmentary/comminuted fracture of the distal phalanx</a:t>
            </a:r>
          </a:p>
          <a:p>
            <a:pPr>
              <a:lnSpc>
                <a:spcPct val="110000"/>
              </a:lnSpc>
              <a:spcBef>
                <a:spcPts val="600"/>
              </a:spcBef>
              <a:spcAft>
                <a:spcPts val="600"/>
              </a:spcAft>
            </a:pPr>
            <a:r>
              <a:rPr lang="en-US" sz="2400" dirty="0"/>
              <a:t>Inactivate </a:t>
            </a:r>
            <a:r>
              <a:rPr lang="en-GB" sz="2400" dirty="0"/>
              <a:t>208493001 |Open fracture finger distal phalanx, multiple (disorder)| as “Ambiguous”</a:t>
            </a:r>
          </a:p>
          <a:p>
            <a:pPr lvl="1">
              <a:lnSpc>
                <a:spcPct val="110000"/>
              </a:lnSpc>
              <a:spcBef>
                <a:spcPts val="600"/>
              </a:spcBef>
              <a:spcAft>
                <a:spcPts val="600"/>
              </a:spcAft>
            </a:pPr>
            <a:r>
              <a:rPr lang="en-GB" dirty="0"/>
              <a:t>POSSIBLY_EQUIVALENT_TO: Open fracture of distal phalanx of multiple fingers</a:t>
            </a:r>
          </a:p>
          <a:p>
            <a:pPr lvl="1">
              <a:lnSpc>
                <a:spcPct val="110000"/>
              </a:lnSpc>
              <a:spcBef>
                <a:spcPts val="600"/>
              </a:spcBef>
              <a:spcAft>
                <a:spcPts val="600"/>
              </a:spcAft>
            </a:pPr>
            <a:r>
              <a:rPr lang="en-GB" dirty="0"/>
              <a:t>POSSIBLY_EQUIVALENT_TO: Open </a:t>
            </a:r>
            <a:r>
              <a:rPr lang="en-GB" dirty="0" err="1"/>
              <a:t>comminuted</a:t>
            </a:r>
            <a:r>
              <a:rPr lang="en-GB" dirty="0"/>
              <a:t> fracture of distal phalanx</a:t>
            </a:r>
          </a:p>
          <a:p>
            <a:pPr marL="0" indent="0">
              <a:buNone/>
            </a:pPr>
            <a:endParaRPr lang="en-GB" dirty="0"/>
          </a:p>
          <a:p>
            <a:endParaRPr lang="en-US" dirty="0"/>
          </a:p>
        </p:txBody>
      </p:sp>
    </p:spTree>
    <p:extLst>
      <p:ext uri="{BB962C8B-B14F-4D97-AF65-F5344CB8AC3E}">
        <p14:creationId xmlns:p14="http://schemas.microsoft.com/office/powerpoint/2010/main" val="33252231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CFD9A-AB8F-8642-9107-8A8B3FE5B1A7}"/>
              </a:ext>
            </a:extLst>
          </p:cNvPr>
          <p:cNvSpPr>
            <a:spLocks noGrp="1"/>
          </p:cNvSpPr>
          <p:nvPr>
            <p:ph type="title"/>
          </p:nvPr>
        </p:nvSpPr>
        <p:spPr/>
        <p:txBody>
          <a:bodyPr/>
          <a:lstStyle/>
          <a:p>
            <a:pPr algn="ctr"/>
            <a:r>
              <a:rPr lang="en-US" dirty="0"/>
              <a:t>Option 2 - continued</a:t>
            </a:r>
          </a:p>
        </p:txBody>
      </p:sp>
      <p:sp>
        <p:nvSpPr>
          <p:cNvPr id="3" name="Content Placeholder 2">
            <a:extLst>
              <a:ext uri="{FF2B5EF4-FFF2-40B4-BE49-F238E27FC236}">
                <a16:creationId xmlns:a16="http://schemas.microsoft.com/office/drawing/2014/main" id="{56D0971E-C08C-3944-B0A0-DD97E505AD00}"/>
              </a:ext>
            </a:extLst>
          </p:cNvPr>
          <p:cNvSpPr>
            <a:spLocks noGrp="1"/>
          </p:cNvSpPr>
          <p:nvPr>
            <p:ph idx="1"/>
          </p:nvPr>
        </p:nvSpPr>
        <p:spPr/>
        <p:txBody>
          <a:bodyPr>
            <a:normAutofit/>
          </a:bodyPr>
          <a:lstStyle/>
          <a:p>
            <a:r>
              <a:rPr lang="en-GB" dirty="0"/>
              <a:t>Pro’s:</a:t>
            </a:r>
          </a:p>
          <a:p>
            <a:pPr lvl="1"/>
            <a:r>
              <a:rPr lang="en-GB" dirty="0"/>
              <a:t>Satisfies the requirements for inactivation of an ambiguous concept</a:t>
            </a:r>
          </a:p>
          <a:p>
            <a:pPr lvl="1"/>
            <a:r>
              <a:rPr lang="en-GB" dirty="0"/>
              <a:t>Avoids creation of a new concept that will never be released</a:t>
            </a:r>
          </a:p>
          <a:p>
            <a:pPr lvl="1"/>
            <a:r>
              <a:rPr lang="en-GB" dirty="0"/>
              <a:t>Is less damaging to the integrity of historical data than option 3</a:t>
            </a:r>
          </a:p>
          <a:p>
            <a:r>
              <a:rPr lang="en-GB" dirty="0"/>
              <a:t>Con’s:</a:t>
            </a:r>
          </a:p>
          <a:p>
            <a:pPr lvl="1"/>
            <a:r>
              <a:rPr lang="en-GB" dirty="0"/>
              <a:t>Potentially a small amount of degradation to historical data</a:t>
            </a:r>
          </a:p>
          <a:p>
            <a:pPr lvl="1"/>
            <a:endParaRPr lang="en-GB" dirty="0"/>
          </a:p>
          <a:p>
            <a:pPr marL="0" indent="0">
              <a:buNone/>
            </a:pPr>
            <a:r>
              <a:rPr lang="en-GB" sz="2000" i="1" dirty="0"/>
              <a:t>Note: The guidance for use of ICD states that every effort should be made to record the fractures applicable to each individual phalanx and usage data for 208493001 |Open fracture finger distal phalanx, multiple (disorder)| suggests that there has been very little live usage.</a:t>
            </a:r>
          </a:p>
          <a:p>
            <a:pPr lvl="1"/>
            <a:endParaRPr lang="en-GB" dirty="0"/>
          </a:p>
          <a:p>
            <a:endParaRPr lang="en-US" dirty="0"/>
          </a:p>
        </p:txBody>
      </p:sp>
    </p:spTree>
    <p:extLst>
      <p:ext uri="{BB962C8B-B14F-4D97-AF65-F5344CB8AC3E}">
        <p14:creationId xmlns:p14="http://schemas.microsoft.com/office/powerpoint/2010/main" val="839779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F7A34-CE9C-0A48-B101-9516D49B384A}"/>
              </a:ext>
            </a:extLst>
          </p:cNvPr>
          <p:cNvSpPr>
            <a:spLocks noGrp="1"/>
          </p:cNvSpPr>
          <p:nvPr>
            <p:ph type="title"/>
          </p:nvPr>
        </p:nvSpPr>
        <p:spPr/>
        <p:txBody>
          <a:bodyPr/>
          <a:lstStyle/>
          <a:p>
            <a:pPr algn="ctr"/>
            <a:r>
              <a:rPr lang="en-US" dirty="0"/>
              <a:t>Solution 3 – Inactivate as a “Classification derived concept”</a:t>
            </a:r>
          </a:p>
        </p:txBody>
      </p:sp>
      <p:sp>
        <p:nvSpPr>
          <p:cNvPr id="3" name="Content Placeholder 2">
            <a:extLst>
              <a:ext uri="{FF2B5EF4-FFF2-40B4-BE49-F238E27FC236}">
                <a16:creationId xmlns:a16="http://schemas.microsoft.com/office/drawing/2014/main" id="{B760CB0F-F501-2C4B-A597-EC4EF54D3C68}"/>
              </a:ext>
            </a:extLst>
          </p:cNvPr>
          <p:cNvSpPr>
            <a:spLocks noGrp="1"/>
          </p:cNvSpPr>
          <p:nvPr>
            <p:ph idx="1"/>
          </p:nvPr>
        </p:nvSpPr>
        <p:spPr>
          <a:xfrm>
            <a:off x="838200" y="1690688"/>
            <a:ext cx="10515600" cy="4802187"/>
          </a:xfrm>
        </p:spPr>
        <p:txBody>
          <a:bodyPr>
            <a:normAutofit/>
          </a:bodyPr>
          <a:lstStyle/>
          <a:p>
            <a:r>
              <a:rPr lang="en-US" dirty="0"/>
              <a:t>Inactivate as </a:t>
            </a:r>
            <a:r>
              <a:rPr lang="en-GB" dirty="0"/>
              <a:t>"Classification derived concept” as it is derived from 816.13 Open fracture of multiple sites of phalanx or phalanges of hand.</a:t>
            </a:r>
          </a:p>
          <a:p>
            <a:pPr lvl="1"/>
            <a:r>
              <a:rPr lang="en-GB" dirty="0"/>
              <a:t>REPLACED_BY “Open fracture of distal phalanx of multiple fingers”</a:t>
            </a:r>
          </a:p>
          <a:p>
            <a:r>
              <a:rPr lang="en-GB" dirty="0"/>
              <a:t>Pro’s:</a:t>
            </a:r>
          </a:p>
          <a:p>
            <a:pPr lvl="1"/>
            <a:r>
              <a:rPr lang="en-GB" dirty="0"/>
              <a:t>Simple to implement</a:t>
            </a:r>
          </a:p>
          <a:p>
            <a:pPr lvl="1"/>
            <a:r>
              <a:rPr lang="en-GB" dirty="0"/>
              <a:t>Will account for most of the instances in the clinical record</a:t>
            </a:r>
          </a:p>
          <a:p>
            <a:r>
              <a:rPr lang="en-GB" dirty="0"/>
              <a:t>Con’s:</a:t>
            </a:r>
          </a:p>
          <a:p>
            <a:pPr lvl="1"/>
            <a:r>
              <a:rPr lang="en-US" dirty="0"/>
              <a:t>There will be some degradation of historical data integrity</a:t>
            </a:r>
          </a:p>
          <a:p>
            <a:pPr lvl="1"/>
            <a:r>
              <a:rPr lang="en-US" dirty="0"/>
              <a:t>There is no way of recording Multi-fragmentary and comminuted fractures of the distal phalanx</a:t>
            </a:r>
          </a:p>
        </p:txBody>
      </p:sp>
    </p:spTree>
    <p:extLst>
      <p:ext uri="{BB962C8B-B14F-4D97-AF65-F5344CB8AC3E}">
        <p14:creationId xmlns:p14="http://schemas.microsoft.com/office/powerpoint/2010/main" val="3360921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9BB76-A966-5649-8A26-D914B57C1945}"/>
              </a:ext>
            </a:extLst>
          </p:cNvPr>
          <p:cNvSpPr>
            <a:spLocks noGrp="1"/>
          </p:cNvSpPr>
          <p:nvPr>
            <p:ph type="title"/>
          </p:nvPr>
        </p:nvSpPr>
        <p:spPr/>
        <p:txBody>
          <a:bodyPr/>
          <a:lstStyle/>
          <a:p>
            <a:pPr algn="ctr"/>
            <a:r>
              <a:rPr lang="en-US" dirty="0"/>
              <a:t>General Comments</a:t>
            </a:r>
          </a:p>
        </p:txBody>
      </p:sp>
      <p:sp>
        <p:nvSpPr>
          <p:cNvPr id="3" name="Content Placeholder 2">
            <a:extLst>
              <a:ext uri="{FF2B5EF4-FFF2-40B4-BE49-F238E27FC236}">
                <a16:creationId xmlns:a16="http://schemas.microsoft.com/office/drawing/2014/main" id="{017D7B21-937E-484D-A62A-F3550FE349F4}"/>
              </a:ext>
            </a:extLst>
          </p:cNvPr>
          <p:cNvSpPr>
            <a:spLocks noGrp="1"/>
          </p:cNvSpPr>
          <p:nvPr>
            <p:ph idx="1"/>
          </p:nvPr>
        </p:nvSpPr>
        <p:spPr>
          <a:xfrm>
            <a:off x="838200" y="1524000"/>
            <a:ext cx="10515600" cy="4652963"/>
          </a:xfrm>
        </p:spPr>
        <p:txBody>
          <a:bodyPr/>
          <a:lstStyle/>
          <a:p>
            <a:pPr>
              <a:lnSpc>
                <a:spcPct val="100000"/>
              </a:lnSpc>
              <a:spcBef>
                <a:spcPts val="600"/>
              </a:spcBef>
              <a:spcAft>
                <a:spcPts val="600"/>
              </a:spcAft>
            </a:pPr>
            <a:r>
              <a:rPr lang="en-US" dirty="0"/>
              <a:t>The example given is a specific us case and, in this instance, discussion reveals a number of potential solutions.</a:t>
            </a:r>
          </a:p>
          <a:p>
            <a:pPr>
              <a:lnSpc>
                <a:spcPct val="100000"/>
              </a:lnSpc>
              <a:spcBef>
                <a:spcPts val="600"/>
              </a:spcBef>
              <a:spcAft>
                <a:spcPts val="600"/>
              </a:spcAft>
            </a:pPr>
            <a:r>
              <a:rPr lang="en-US" dirty="0"/>
              <a:t>It is our considered opinion that most of the ambiguous </a:t>
            </a:r>
            <a:r>
              <a:rPr lang="en-US" dirty="0" err="1"/>
              <a:t>inactivations</a:t>
            </a:r>
            <a:r>
              <a:rPr lang="en-US" dirty="0"/>
              <a:t> will be resolvable by identifying all of the potential POSSIBLY_EQUIVALENT_TO targets and where necessary creating new concepts where they do not currently exist.</a:t>
            </a:r>
          </a:p>
          <a:p>
            <a:pPr>
              <a:lnSpc>
                <a:spcPct val="100000"/>
              </a:lnSpc>
              <a:spcBef>
                <a:spcPts val="600"/>
              </a:spcBef>
              <a:spcAft>
                <a:spcPts val="600"/>
              </a:spcAft>
            </a:pPr>
            <a:r>
              <a:rPr lang="en-US" dirty="0"/>
              <a:t>However, some ambiguous concepts will be difficult to resolve and where it is found that usage of the concept is high, care must be taken to safeguard historical data integrity and patient safety</a:t>
            </a:r>
          </a:p>
          <a:p>
            <a:endParaRPr lang="en-US" dirty="0"/>
          </a:p>
        </p:txBody>
      </p:sp>
    </p:spTree>
    <p:extLst>
      <p:ext uri="{BB962C8B-B14F-4D97-AF65-F5344CB8AC3E}">
        <p14:creationId xmlns:p14="http://schemas.microsoft.com/office/powerpoint/2010/main" val="36888299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D7CCE-57F4-1340-A91F-F64FC674D3C4}"/>
              </a:ext>
            </a:extLst>
          </p:cNvPr>
          <p:cNvSpPr>
            <a:spLocks noGrp="1"/>
          </p:cNvSpPr>
          <p:nvPr>
            <p:ph type="title"/>
          </p:nvPr>
        </p:nvSpPr>
        <p:spPr/>
        <p:txBody>
          <a:bodyPr/>
          <a:lstStyle/>
          <a:p>
            <a:pPr algn="ctr"/>
            <a:r>
              <a:rPr lang="en-US" dirty="0"/>
              <a:t>Moving Forward</a:t>
            </a:r>
          </a:p>
        </p:txBody>
      </p:sp>
      <p:sp>
        <p:nvSpPr>
          <p:cNvPr id="3" name="Content Placeholder 2">
            <a:extLst>
              <a:ext uri="{FF2B5EF4-FFF2-40B4-BE49-F238E27FC236}">
                <a16:creationId xmlns:a16="http://schemas.microsoft.com/office/drawing/2014/main" id="{C2121336-A904-194D-A03B-187A60B91371}"/>
              </a:ext>
            </a:extLst>
          </p:cNvPr>
          <p:cNvSpPr>
            <a:spLocks noGrp="1"/>
          </p:cNvSpPr>
          <p:nvPr>
            <p:ph idx="1"/>
          </p:nvPr>
        </p:nvSpPr>
        <p:spPr/>
        <p:txBody>
          <a:bodyPr/>
          <a:lstStyle/>
          <a:p>
            <a:pPr>
              <a:lnSpc>
                <a:spcPct val="150000"/>
              </a:lnSpc>
              <a:spcBef>
                <a:spcPts val="600"/>
              </a:spcBef>
              <a:spcAft>
                <a:spcPts val="600"/>
              </a:spcAft>
            </a:pPr>
            <a:r>
              <a:rPr lang="en-US" dirty="0"/>
              <a:t>While we all agree that maintenance of historical data integrity is important, we do not have concrete evidence of the magnitude of the problem raised by existing ambiguous </a:t>
            </a:r>
            <a:r>
              <a:rPr lang="en-US" dirty="0" err="1"/>
              <a:t>inactivations</a:t>
            </a:r>
            <a:r>
              <a:rPr lang="en-US" dirty="0"/>
              <a:t>.</a:t>
            </a:r>
          </a:p>
          <a:p>
            <a:pPr>
              <a:lnSpc>
                <a:spcPct val="150000"/>
              </a:lnSpc>
              <a:spcBef>
                <a:spcPts val="600"/>
              </a:spcBef>
              <a:spcAft>
                <a:spcPts val="600"/>
              </a:spcAft>
            </a:pPr>
            <a:r>
              <a:rPr lang="en-US" dirty="0"/>
              <a:t>In the absence of concrete evidence, it is difficult to establish whether it is necessary to pursue ‘purity’ in the solution.</a:t>
            </a:r>
          </a:p>
          <a:p>
            <a:pPr>
              <a:lnSpc>
                <a:spcPct val="150000"/>
              </a:lnSpc>
              <a:spcBef>
                <a:spcPts val="600"/>
              </a:spcBef>
              <a:spcAft>
                <a:spcPts val="600"/>
              </a:spcAft>
            </a:pPr>
            <a:r>
              <a:rPr lang="en-US" dirty="0"/>
              <a:t>A review of the inactivation statistics since 2002 shows:</a:t>
            </a:r>
          </a:p>
        </p:txBody>
      </p:sp>
    </p:spTree>
    <p:extLst>
      <p:ext uri="{BB962C8B-B14F-4D97-AF65-F5344CB8AC3E}">
        <p14:creationId xmlns:p14="http://schemas.microsoft.com/office/powerpoint/2010/main" val="4433576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618</TotalTime>
  <Words>899</Words>
  <Application>Microsoft Macintosh PowerPoint</Application>
  <PresentationFormat>Widescreen</PresentationFormat>
  <Paragraphs>74</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Inactivation of Ambiguous Concepts</vt:lpstr>
      <vt:lpstr>Problematic Examples </vt:lpstr>
      <vt:lpstr>Issues</vt:lpstr>
      <vt:lpstr>Solution 1 – Fully Resolve the Ambiguity   </vt:lpstr>
      <vt:lpstr>Solution 2 – Create new concept(s) for Multi-fragmentary and/or comminuted fractures</vt:lpstr>
      <vt:lpstr>Option 2 - continued</vt:lpstr>
      <vt:lpstr>Solution 3 – Inactivate as a “Classification derived concept”</vt:lpstr>
      <vt:lpstr>General Comments</vt:lpstr>
      <vt:lpstr>Moving Forward</vt:lpstr>
      <vt:lpstr>PowerPoint Presentation</vt:lpstr>
      <vt:lpstr>Why the sudden increase in Ambiguous inactivations</vt:lpstr>
      <vt:lpstr>Proposal – Assess the size of the problem</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Inactivation of Ambiguous Concepts</dc:title>
  <dc:creator>Paul Amos</dc:creator>
  <cp:lastModifiedBy>Paul Amos</cp:lastModifiedBy>
  <cp:revision>4</cp:revision>
  <dcterms:created xsi:type="dcterms:W3CDTF">2021-09-22T08:38:30Z</dcterms:created>
  <dcterms:modified xsi:type="dcterms:W3CDTF">2021-09-22T18:56:51Z</dcterms:modified>
</cp:coreProperties>
</file>