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6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39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3" r:id="rId36"/>
    <p:sldId id="290" r:id="rId37"/>
    <p:sldId id="292" r:id="rId38"/>
    <p:sldId id="303" r:id="rId39"/>
    <p:sldId id="291" r:id="rId40"/>
    <p:sldId id="299" r:id="rId41"/>
    <p:sldId id="294" r:id="rId42"/>
    <p:sldId id="295" r:id="rId43"/>
    <p:sldId id="301" r:id="rId44"/>
    <p:sldId id="296" r:id="rId45"/>
    <p:sldId id="297" r:id="rId46"/>
    <p:sldId id="302" r:id="rId47"/>
    <p:sldId id="304" r:id="rId48"/>
    <p:sldId id="305" r:id="rId49"/>
    <p:sldId id="308" r:id="rId50"/>
    <p:sldId id="306" r:id="rId51"/>
    <p:sldId id="307" r:id="rId52"/>
    <p:sldId id="309" r:id="rId53"/>
    <p:sldId id="310" r:id="rId54"/>
    <p:sldId id="311" r:id="rId55"/>
    <p:sldId id="314" r:id="rId56"/>
    <p:sldId id="312" r:id="rId57"/>
    <p:sldId id="313" r:id="rId5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0" roundtripDataSignature="AMtx7mjFRoN4l9ud+WtK4010xkePqQHzW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Harry" initials="SH" lastIdx="3" clrIdx="0">
    <p:extLst>
      <p:ext uri="{19B8F6BF-5375-455C-9EA6-DF929625EA0E}">
        <p15:presenceInfo xmlns:p15="http://schemas.microsoft.com/office/powerpoint/2012/main" userId="d0be8d124c608ca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36B9997-EBD9-49BC-9FB4-CD0D714A6AA6}">
  <a:tblStyle styleId="{E36B9997-EBD9-49BC-9FB4-CD0D714A6AA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1E6E7"/>
          </a:solidFill>
        </a:fill>
      </a:tcStyle>
    </a:wholeTbl>
    <a:band1H>
      <a:tcTxStyle b="off" i="off"/>
      <a:tcStyle>
        <a:tcBdr/>
        <a:fill>
          <a:solidFill>
            <a:srgbClr val="E2CACB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E2CACB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140" y="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customschemas.google.com/relationships/presentationmetadata" Target="meta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3T10:14:16.239" idx="3">
    <p:pos x="3842" y="3259"/>
    <p:text>Use 420135007 | Whole blood (substance)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3T10:01:43.179" idx="1">
    <p:pos x="1966" y="3572"/>
    <p:text>Suggest leave primitive and use precondition of high level 'post challenge' concept .  Group not willing to extend current LOINC additions of precoordinated siblings.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3T10:06:09.241" idx="2">
    <p:pos x="1617" y="3378"/>
    <p:text>Slides 36/37:  Defer to next meeting.  After considerable discussion where it was agreed that the expected property would be Quantity Rate, the group needed more information on the quantity option being represented.  A conversion formula could be applied for calculations of GFRs?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3T10:06:09.241" idx="2">
    <p:pos x="1617" y="3378"/>
    <p:text>Slides 36/37:  Defer to next meeting.  After considerable discussion where it was agreed that the expected property would be Quantity Rate, the group needed more information on the quantity option being represented.  A conversion formula could be applied for calculations of GFRs?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" name="Google Shape;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2" name="Google Shape;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" name="Google Shape;9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0" name="Google Shape;11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687966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" name="Google Shape;5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65355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99637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688897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610950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9782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" name="Google Shape;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" name="Google Shape;6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4" name="Google Shape;7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" name="Google Shape;8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1" descr="Cover_bkg_3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1"/>
          <p:cNvSpPr txBox="1">
            <a:spLocks noGrp="1"/>
          </p:cNvSpPr>
          <p:nvPr>
            <p:ph type="ctrTitle"/>
          </p:nvPr>
        </p:nvSpPr>
        <p:spPr>
          <a:xfrm>
            <a:off x="916720" y="657321"/>
            <a:ext cx="6480951" cy="3167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1"/>
          <p:cNvSpPr txBox="1">
            <a:spLocks noGrp="1"/>
          </p:cNvSpPr>
          <p:nvPr>
            <p:ph type="subTitle" idx="1"/>
          </p:nvPr>
        </p:nvSpPr>
        <p:spPr>
          <a:xfrm>
            <a:off x="916720" y="3825164"/>
            <a:ext cx="6400800" cy="68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C3CD7B"/>
              </a:buClr>
              <a:buSzPts val="1600"/>
              <a:buFont typeface="Arial"/>
              <a:buNone/>
              <a:defRPr sz="1600" b="1" i="0">
                <a:solidFill>
                  <a:srgbClr val="C3CD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  <a:defRPr sz="2800"/>
            </a:lvl1pPr>
            <a:lvl2pPr marL="914400" lvl="1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marL="1828800" lvl="3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4pPr>
            <a:lvl5pPr marL="2286000" lvl="4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»"/>
              <a:defRPr sz="2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22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body" idx="1"/>
          </p:nvPr>
        </p:nvSpPr>
        <p:spPr>
          <a:xfrm>
            <a:off x="4679846" y="1882621"/>
            <a:ext cx="3465576" cy="38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body" idx="2"/>
          </p:nvPr>
        </p:nvSpPr>
        <p:spPr>
          <a:xfrm>
            <a:off x="956439" y="1882620"/>
            <a:ext cx="3465137" cy="3895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0" descr="Content_bkg_2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  <a:defRPr sz="4500" b="1" i="0" u="none" strike="noStrike" cap="none">
                <a:solidFill>
                  <a:srgbClr val="AD122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OBSERVABLE/Free,+bound,+and+Total+substance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"/>
          <p:cNvSpPr txBox="1"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</a:pPr>
            <a:r>
              <a:rPr lang="en-US"/>
              <a:t>E2O Phase 1</a:t>
            </a:r>
            <a:br>
              <a:rPr lang="en-US"/>
            </a:br>
            <a:r>
              <a:rPr lang="en-US"/>
              <a:t>Semantic Interoperation of Laboratory Results</a:t>
            </a:r>
            <a:br>
              <a:rPr lang="en-US"/>
            </a:br>
            <a:endParaRPr/>
          </a:p>
        </p:txBody>
      </p:sp>
      <p:sp>
        <p:nvSpPr>
          <p:cNvPr id="35" name="Google Shape;35;p1"/>
          <p:cNvSpPr txBox="1"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/>
              <a:t>James R. Campbell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/>
              <a:t>Sarah Harry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/>
              <a:t>Daniel Karlsson</a:t>
            </a:r>
            <a:endParaRPr sz="2400"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INHERES_IN assumptions</a:t>
            </a:r>
            <a:br>
              <a:rPr lang="en-US"/>
            </a:br>
            <a:r>
              <a:rPr lang="en-US"/>
              <a:t>for discussion…</a:t>
            </a:r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“Fluid sample” 🡺 3346305|Liquid (substance) (16 concepts)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“Plasma” 🡺 50863008|Plasma (substance) (149)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“Serum” 🡺 67922002|Serum (substance) (391)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SzPct val="100000"/>
              <a:buChar char="⮚"/>
            </a:pPr>
            <a:r>
              <a:rPr lang="en-US"/>
              <a:t>“Urine” 🡺 78014005|Urine (substance) (138)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SzPct val="100000"/>
              <a:buChar char="⮚"/>
            </a:pPr>
            <a:r>
              <a:rPr lang="en-US"/>
              <a:t>“Unspecified” 🡺 256906008|Blood material (substance) (584)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SzPct val="100000"/>
              <a:buChar char="⮚"/>
            </a:pP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“Acellular blood”</a:t>
            </a:r>
            <a:r>
              <a:rPr lang="en-US"/>
              <a:t> 🡺 762634006|Acellular blood (substance) (46)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SzPct val="100000"/>
              <a:buChar char="⮚"/>
            </a:pPr>
            <a:r>
              <a:rPr lang="en-US"/>
              <a:t>“Fecal” 🡺 39477002|Feces (substance) (13)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SzPct val="100000"/>
              <a:buChar char="⮚"/>
            </a:pPr>
            <a:r>
              <a:rPr lang="en-US"/>
              <a:t>“CSF” 🡺 65216001|Cerebrospinal fluid (substance) (8)</a:t>
            </a:r>
            <a:endParaRPr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INHERES_IN </a:t>
            </a:r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7647"/>
              <a:buFont typeface="Noto Sans Symbols"/>
              <a:buChar char="⮚"/>
            </a:pPr>
            <a:r>
              <a:rPr lang="en-US"/>
              <a:t>Half of Evaluation Procedures had no defining features for HAS_SPECIMEN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17647"/>
              <a:buFont typeface="Noto Sans Symbols"/>
              <a:buChar char="⮚"/>
            </a:pPr>
            <a:r>
              <a:rPr lang="en-US"/>
              <a:t>Unspecified types of blood tests: “271062006|Fasting blood glucose (procedure)” appeared to be blood tests of some type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17647"/>
              <a:buNone/>
            </a:pPr>
            <a:r>
              <a:rPr lang="en-US" b="1"/>
              <a:t>DECISION: OK TO USE BLOOD MATERIAL AS INHERES_IN FOR NOW BUT REEVALUATE AFTER CLASSIFICATION EXPERIMENT</a:t>
            </a:r>
            <a:endParaRPr b="1"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17647"/>
              <a:buFont typeface="Noto Sans Symbols"/>
              <a:buChar char="⮚"/>
            </a:pPr>
            <a:r>
              <a:rPr lang="en-US"/>
              <a:t>Blood cell studies: “Erythrocyte protoporphyrins”, “Leukocyte alkaline phosphatase”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17647"/>
              <a:buNone/>
            </a:pPr>
            <a:r>
              <a:rPr lang="en-US" b="1"/>
              <a:t>DECISION: MODEL AS INHERES_IN = CELL STRUCTURE</a:t>
            </a:r>
            <a:endParaRPr b="1"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17647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COMPONENT</a:t>
            </a:r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Blood counts; discrepancy with modelling of tech preview: “74765001|Lymphocyte count (procedure)” do we use the cell structure or the “population of cells in fluid”</a:t>
            </a:r>
            <a:endParaRPr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rPr lang="en-US" b="1"/>
              <a:t>DECISION: IDENTIFY THIS AND SIMILAR TESTS UNSPECIFIED AS TO AMBIGUOUS AND REMOVE FROM PHASE 1 SCOPE</a:t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500" cy="135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defining ‘total’ as denominator</a:t>
            </a:r>
            <a:endParaRPr/>
          </a:p>
        </p:txBody>
      </p:sp>
      <p:sp>
        <p:nvSpPr>
          <p:cNvPr id="107" name="Google Shape;107;p2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00" cy="39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271215008| Plasma free/total protein S ratio measurement (procedure)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/>
              <a:t>DECISION: PROCEED WITH MODELING COMPONENT=FREE PROTEIN  S, RELATIVE_TO = PROTEIN S;  </a:t>
            </a:r>
            <a:endParaRPr b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b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/>
              <a:t>CONTACT TONI MORRISON WITH CONCERNS THAT FREE PROTEIN S IS NOT A SUBTYPE OF PROTEIN S</a:t>
            </a:r>
            <a:endParaRPr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DIRECT_SITE</a:t>
            </a:r>
            <a:endParaRPr/>
          </a:p>
        </p:txBody>
      </p:sp>
      <p:sp>
        <p:nvSpPr>
          <p:cNvPr id="113" name="Google Shape;113;p18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401102003|Blood spot thyroid stimulating hormone level (procedure): INHERES_IN = “Blood material”?, DIRECT_SITE = “Blood spot specimen”?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/>
              <a:t>DECISION: OK FOR NOW…</a:t>
            </a:r>
            <a:endParaRPr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7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Issues with assigning PROPERTY</a:t>
            </a:r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415732003|Total treponema antibody measurement (procedure): PROPERTY = 118556004|Quantity concentration?</a:t>
            </a:r>
            <a:endParaRPr/>
          </a:p>
          <a:p>
            <a:pPr marL="5080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rPr lang="en-US" b="1"/>
              <a:t>DECISION: USE QUANTITY CONCENTRATION 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408239004Treponema pallidum gelatin agglutination test (procedure): PROPERTY = 705057003|Presence  + TECHNIQUE = Gelatin agglutination technique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8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Meeting 14 discussion</a:t>
            </a:r>
            <a:br>
              <a:rPr lang="en-US"/>
            </a:br>
            <a:r>
              <a:rPr lang="en-US"/>
              <a:t>20210721</a:t>
            </a:r>
            <a:endParaRPr/>
          </a:p>
        </p:txBody>
      </p:sp>
      <p:sp>
        <p:nvSpPr>
          <p:cNvPr id="125" name="Google Shape;125;p28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741284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Previous issues: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/>
              <a:t>Procedures “COMPONENT” a candidate for Observables COMPONENT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/>
              <a:t>Sparing use of DIRECT_SITE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/>
              <a:t>“Measurements”: PROPERTY = Quantity concentration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9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Followup from Farzaneh</a:t>
            </a:r>
            <a:endParaRPr/>
          </a:p>
        </p:txBody>
      </p:sp>
      <p:sp>
        <p:nvSpPr>
          <p:cNvPr id="131" name="Google Shape;131;p29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Char char="⮚"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https://confluence.ihtsdotools.org/display/OBSERVABLE/Free%2C+bound%2C+and+Total+substances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None/>
            </a:pP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Char char="⮚"/>
            </a:pPr>
            <a:r>
              <a:rPr lang="en-US"/>
              <a:t>The current plan is to represent the base substance, the bound and the free substance as three siblings with a "substance X and derivatives" common supertype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Char char="⮚"/>
            </a:pPr>
            <a:r>
              <a:rPr lang="en-US"/>
              <a:t>This would support the Observables use cases of allowing querying for substances without regard for "bound-ness", and to distinguish between bound, free, and total.</a:t>
            </a:r>
            <a:br>
              <a:rPr lang="en-US"/>
            </a:b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Char char="⮚"/>
            </a:pPr>
            <a:r>
              <a:rPr lang="en-US"/>
              <a:t>Three patterns for Observables would be: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81818"/>
              <a:buChar char="–"/>
            </a:pPr>
            <a:r>
              <a:rPr lang="en-US"/>
              <a:t>Free X Observable === Observable &amp; component = Free X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81818"/>
              <a:buChar char="–"/>
            </a:pPr>
            <a:r>
              <a:rPr lang="en-US"/>
              <a:t>Bound X Observable === Observable &amp; component = Bound X (or X bound to Y)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81818"/>
              <a:buChar char="–"/>
            </a:pPr>
            <a:r>
              <a:rPr lang="en-US"/>
              <a:t>Total X Observable === Observable &amp; component X (base substance concept)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Char char="⮚"/>
            </a:pPr>
            <a:r>
              <a:rPr lang="en-US"/>
              <a:t>FOLLOWUP WITH FARZANEH AND GROUP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5113004| Free T4 measurement (procedure)</a:t>
            </a:r>
            <a:endParaRPr/>
          </a:p>
        </p:txBody>
      </p:sp>
      <p:sp>
        <p:nvSpPr>
          <p:cNvPr id="137" name="Google Shape;137;p30"/>
          <p:cNvSpPr txBox="1"/>
          <p:nvPr/>
        </p:nvSpPr>
        <p:spPr>
          <a:xfrm>
            <a:off x="1459864" y="5167478"/>
            <a:ext cx="663675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BLOOD MATERIAL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Free Thyroxine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/>
          </a:p>
        </p:txBody>
      </p:sp>
      <p:pic>
        <p:nvPicPr>
          <p:cNvPr id="138" name="Google Shape;138;p30"/>
          <p:cNvPicPr preferRelativeResize="0"/>
          <p:nvPr/>
        </p:nvPicPr>
        <p:blipFill rotWithShape="1">
          <a:blip r:embed="rId3">
            <a:alphaModFix/>
          </a:blip>
          <a:srcRect l="69830" t="38665" r="6045" b="24002"/>
          <a:stretch/>
        </p:blipFill>
        <p:spPr>
          <a:xfrm>
            <a:off x="1108988" y="1522141"/>
            <a:ext cx="7878533" cy="342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30"/>
          <p:cNvPicPr preferRelativeResize="0"/>
          <p:nvPr/>
        </p:nvPicPr>
        <p:blipFill rotWithShape="1">
          <a:blip r:embed="rId4">
            <a:alphaModFix/>
          </a:blip>
          <a:srcRect l="69375" t="37701" r="7749" b="37854"/>
          <a:stretch/>
        </p:blipFill>
        <p:spPr>
          <a:xfrm>
            <a:off x="0" y="1703070"/>
            <a:ext cx="9144000" cy="3166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1"/>
          <p:cNvSpPr txBox="1"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>
                <a:solidFill>
                  <a:srgbClr val="A5A5A5"/>
                </a:solidFill>
              </a:rPr>
              <a:t>5113004| Free T4 measurement (procedure)</a:t>
            </a:r>
            <a:endParaRPr>
              <a:solidFill>
                <a:srgbClr val="A5A5A5"/>
              </a:solidFill>
            </a:endParaRPr>
          </a:p>
        </p:txBody>
      </p:sp>
      <p:sp>
        <p:nvSpPr>
          <p:cNvPr id="145" name="Google Shape;145;p31"/>
          <p:cNvSpPr txBox="1"/>
          <p:nvPr/>
        </p:nvSpPr>
        <p:spPr>
          <a:xfrm>
            <a:off x="1459864" y="5167478"/>
            <a:ext cx="663675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BLOOD MATERIAL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Free Thyroxine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/>
          </a:p>
        </p:txBody>
      </p:sp>
      <p:pic>
        <p:nvPicPr>
          <p:cNvPr id="146" name="Google Shape;146;p31"/>
          <p:cNvPicPr preferRelativeResize="0"/>
          <p:nvPr/>
        </p:nvPicPr>
        <p:blipFill rotWithShape="1">
          <a:blip r:embed="rId3">
            <a:alphaModFix/>
          </a:blip>
          <a:srcRect l="69830" t="38665" r="6045" b="24002"/>
          <a:stretch/>
        </p:blipFill>
        <p:spPr>
          <a:xfrm>
            <a:off x="1108988" y="1522141"/>
            <a:ext cx="7878533" cy="3428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1"/>
          <p:cNvSpPr txBox="1"/>
          <p:nvPr/>
        </p:nvSpPr>
        <p:spPr>
          <a:xfrm>
            <a:off x="865132" y="3005807"/>
            <a:ext cx="7709162" cy="1569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DELIVERABLE:  APPROACH FARZANEH WITH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CONCERNS OF TEAM THAT ‘BOUND SUBSTANCE’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MAY NOT HAVE USE CASE; QUESTION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DEPLOYMENT  PLAN FOR SNOMED CT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956666" y="-394744"/>
            <a:ext cx="8574512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Step 1 Plan</a:t>
            </a:r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1"/>
          </p:nvPr>
        </p:nvSpPr>
        <p:spPr>
          <a:xfrm>
            <a:off x="1025508" y="1038225"/>
            <a:ext cx="7282212" cy="565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/>
              <a:t>Scope: &lt;&lt;Evaluation procedure + Method=Measurement action + Lab context OR &lt;&lt;Lab procedure (~12290 concepts)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/>
              <a:t>Proceed with assembling priority set for study and migration from systems in use: UK NHS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>
                <a:solidFill>
                  <a:srgbClr val="FF0000"/>
                </a:solidFill>
              </a:rPr>
              <a:t>?Identify ambiguous or duplicate concepts for retirement (for discussion)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/>
              <a:t>Redefine supertype 🡺ISA Observable entity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/>
              <a:t>Retire invalid attribute-values  from the Procedure concept model and convert definition to Observable concept model (Some procedure attributes provide similar semantics with different value sets; eg Method 🡺Technique)</a:t>
            </a:r>
            <a:endParaRPr sz="380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>
                <a:solidFill>
                  <a:srgbClr val="FF0000"/>
                </a:solidFill>
              </a:rPr>
              <a:t>?Structured FSN: [Component] [Property] [Inheres In] [Direct_Site_Substance][Precondition]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>
                <a:solidFill>
                  <a:srgbClr val="FF0000"/>
                </a:solidFill>
              </a:rPr>
              <a:t>Equivalent to an existing Observable entity? Then retire observable as duplicate and retain SCTID of Evaluation procedure for the concept due to the presumption of standing bodies of work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/>
              <a:t>Later: Revise Clinical findings concept model to exclude Evaluation Procedures from Includes attribute Value</a:t>
            </a:r>
            <a:endParaRPr/>
          </a:p>
          <a:p>
            <a:pPr marL="457200" lvl="0" indent="-359410" algn="l" rtl="0">
              <a:lnSpc>
                <a:spcPct val="90000"/>
              </a:lnSpc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2"/>
          <p:cNvSpPr txBox="1"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Procedures Review</a:t>
            </a:r>
            <a:endParaRPr/>
          </a:p>
        </p:txBody>
      </p:sp>
      <p:sp>
        <p:nvSpPr>
          <p:cNvPr id="153" name="Google Shape;153;p32"/>
          <p:cNvSpPr txBox="1">
            <a:spLocks noGrp="1"/>
          </p:cNvSpPr>
          <p:nvPr>
            <p:ph type="body" idx="1"/>
          </p:nvPr>
        </p:nvSpPr>
        <p:spPr>
          <a:xfrm>
            <a:off x="956667" y="1503477"/>
            <a:ext cx="7282212" cy="4875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 dirty="0"/>
              <a:t>1% Process observables: “Prothrombin time”</a:t>
            </a:r>
            <a:endParaRPr dirty="0"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 dirty="0"/>
              <a:t>6% </a:t>
            </a:r>
            <a:r>
              <a:rPr lang="en-US" dirty="0" err="1"/>
              <a:t>Orderables</a:t>
            </a:r>
            <a:r>
              <a:rPr lang="en-US" dirty="0"/>
              <a:t>: “HIV type 1 and 2 antibodies and antigen”</a:t>
            </a:r>
            <a:endParaRPr dirty="0"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 dirty="0"/>
              <a:t>1% Ambiguous: “Rheumatoid arthritis latex test”</a:t>
            </a:r>
            <a:endParaRPr dirty="0"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 dirty="0"/>
              <a:t>Not “Measurement” but rather: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 dirty="0"/>
              <a:t>“Protein C </a:t>
            </a:r>
            <a:r>
              <a:rPr lang="en-US" u="sng" dirty="0"/>
              <a:t>Assay</a:t>
            </a:r>
            <a:r>
              <a:rPr lang="en-US" dirty="0"/>
              <a:t>” ?LEAVE OUT PROPERTY?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 dirty="0"/>
              <a:t>“Liver antibody </a:t>
            </a:r>
            <a:r>
              <a:rPr lang="en-US" u="sng" dirty="0"/>
              <a:t>level</a:t>
            </a:r>
            <a:r>
              <a:rPr lang="en-US" dirty="0"/>
              <a:t>” USE QUANTITY CONCENTRATION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 dirty="0"/>
              <a:t>“Malaria antigen </a:t>
            </a:r>
            <a:r>
              <a:rPr lang="en-US" u="sng" dirty="0"/>
              <a:t>test</a:t>
            </a:r>
            <a:r>
              <a:rPr lang="en-US" dirty="0"/>
              <a:t>” LEAVE OUT PROPERTY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 dirty="0"/>
              <a:t>Cell counts…</a:t>
            </a:r>
            <a:endParaRPr dirty="0"/>
          </a:p>
          <a:p>
            <a:pPr marL="914400" lvl="1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None/>
            </a:pPr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3"/>
          <p:cNvSpPr txBox="1"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>
                <a:solidFill>
                  <a:srgbClr val="A5A5A5"/>
                </a:solidFill>
              </a:rPr>
              <a:t>Procedures Review</a:t>
            </a:r>
            <a:endParaRPr>
              <a:solidFill>
                <a:srgbClr val="A5A5A5"/>
              </a:solidFill>
            </a:endParaRPr>
          </a:p>
        </p:txBody>
      </p:sp>
      <p:sp>
        <p:nvSpPr>
          <p:cNvPr id="159" name="Google Shape;159;p33"/>
          <p:cNvSpPr txBox="1">
            <a:spLocks noGrp="1"/>
          </p:cNvSpPr>
          <p:nvPr>
            <p:ph type="body" idx="1"/>
          </p:nvPr>
        </p:nvSpPr>
        <p:spPr>
          <a:xfrm>
            <a:off x="956667" y="1503477"/>
            <a:ext cx="7282212" cy="4875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1% Process observables: “Prothrombin time”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6% Orderables: “HIV type 1 and 2 antibodies and antigen”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1% Ambiguous: “Rheumatoid arthritis latex test”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Not “Measurement” but rather: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/>
              <a:t>“Protein C </a:t>
            </a:r>
            <a:r>
              <a:rPr lang="en-US" u="sng"/>
              <a:t>Assay</a:t>
            </a:r>
            <a:r>
              <a:rPr lang="en-US"/>
              <a:t>” ?LEAVE OUT PROPERTY?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/>
              <a:t>“Liver antibody </a:t>
            </a:r>
            <a:r>
              <a:rPr lang="en-US" u="sng"/>
              <a:t>level</a:t>
            </a:r>
            <a:r>
              <a:rPr lang="en-US"/>
              <a:t>” USE QUANTITY CONCENTRATION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/>
              <a:t>“Malaria antigen </a:t>
            </a:r>
            <a:r>
              <a:rPr lang="en-US" u="sng"/>
              <a:t>test</a:t>
            </a:r>
            <a:r>
              <a:rPr lang="en-US"/>
              <a:t>” LEAVE OUT PROPERTY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/>
              <a:t>Cell counts…</a:t>
            </a:r>
            <a:endParaRPr/>
          </a:p>
          <a:p>
            <a:pPr marL="914400" lvl="1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None/>
            </a:pPr>
            <a:endParaRPr/>
          </a:p>
        </p:txBody>
      </p:sp>
      <p:sp>
        <p:nvSpPr>
          <p:cNvPr id="160" name="Google Shape;160;p33"/>
          <p:cNvSpPr txBox="1"/>
          <p:nvPr/>
        </p:nvSpPr>
        <p:spPr>
          <a:xfrm>
            <a:off x="1268901" y="4176685"/>
            <a:ext cx="7172156" cy="12003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DELIVERABLE: EXPLORE ‘ASSAY’ USE CASE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NEXT CALL WITH MORE EXAMPLES TO FLESH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OUT CONTEXT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4"/>
          <p:cNvSpPr txBox="1"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61928009|Platelet count (procedure)</a:t>
            </a:r>
            <a:endParaRPr/>
          </a:p>
        </p:txBody>
      </p:sp>
      <p:sp>
        <p:nvSpPr>
          <p:cNvPr id="166" name="Google Shape;166;p34"/>
          <p:cNvSpPr txBox="1"/>
          <p:nvPr/>
        </p:nvSpPr>
        <p:spPr>
          <a:xfrm>
            <a:off x="1459864" y="5167478"/>
            <a:ext cx="63321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FLUID SUBSTANCE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Platelet (cell)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NUMBER CONCENTRATION</a:t>
            </a:r>
            <a:endParaRPr/>
          </a:p>
        </p:txBody>
      </p:sp>
      <p:pic>
        <p:nvPicPr>
          <p:cNvPr id="167" name="Google Shape;167;p34"/>
          <p:cNvPicPr preferRelativeResize="0"/>
          <p:nvPr/>
        </p:nvPicPr>
        <p:blipFill rotWithShape="1">
          <a:blip r:embed="rId3">
            <a:alphaModFix/>
          </a:blip>
          <a:srcRect l="69792" t="37886" r="6306" b="16586"/>
          <a:stretch/>
        </p:blipFill>
        <p:spPr>
          <a:xfrm>
            <a:off x="892095" y="1464740"/>
            <a:ext cx="7315200" cy="346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44444"/>
              <a:buNone/>
            </a:pPr>
            <a:r>
              <a:rPr lang="en-US"/>
              <a:t>313533009|Urine porphyrin/creatinine ratio (procedure)</a:t>
            </a:r>
            <a:endParaRPr/>
          </a:p>
        </p:txBody>
      </p:sp>
      <p:sp>
        <p:nvSpPr>
          <p:cNvPr id="173" name="Google Shape;173;p35"/>
          <p:cNvSpPr txBox="1"/>
          <p:nvPr/>
        </p:nvSpPr>
        <p:spPr>
          <a:xfrm>
            <a:off x="2095484" y="4598766"/>
            <a:ext cx="4025461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URINE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Porphyrin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RELATIVE_TO = Creatinine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Ratio</a:t>
            </a:r>
            <a:endParaRPr/>
          </a:p>
        </p:txBody>
      </p:sp>
      <p:pic>
        <p:nvPicPr>
          <p:cNvPr id="174" name="Google Shape;174;p35"/>
          <p:cNvPicPr preferRelativeResize="0"/>
          <p:nvPr/>
        </p:nvPicPr>
        <p:blipFill rotWithShape="1">
          <a:blip r:embed="rId3">
            <a:alphaModFix/>
          </a:blip>
          <a:srcRect l="69625" t="38222" r="5500" b="30221"/>
          <a:stretch/>
        </p:blipFill>
        <p:spPr>
          <a:xfrm>
            <a:off x="956666" y="1988820"/>
            <a:ext cx="7315200" cy="26099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6"/>
          <p:cNvSpPr txBox="1"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391305007|Percentage CD10 count (procedure)</a:t>
            </a:r>
            <a:endParaRPr/>
          </a:p>
        </p:txBody>
      </p:sp>
      <p:sp>
        <p:nvSpPr>
          <p:cNvPr id="180" name="Google Shape;180;p36"/>
          <p:cNvSpPr txBox="1"/>
          <p:nvPr/>
        </p:nvSpPr>
        <p:spPr>
          <a:xfrm>
            <a:off x="865132" y="5108552"/>
            <a:ext cx="6611105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FLUID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Cell positive for CD10 antigen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RELATIVE_TO = Lymphocyte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Fraction </a:t>
            </a:r>
            <a:endParaRPr/>
          </a:p>
        </p:txBody>
      </p:sp>
      <p:pic>
        <p:nvPicPr>
          <p:cNvPr id="181" name="Google Shape;181;p36"/>
          <p:cNvPicPr preferRelativeResize="0"/>
          <p:nvPr/>
        </p:nvPicPr>
        <p:blipFill rotWithShape="1">
          <a:blip r:embed="rId3">
            <a:alphaModFix/>
          </a:blip>
          <a:srcRect l="69668" t="30645" r="4113" b="9083"/>
          <a:stretch/>
        </p:blipFill>
        <p:spPr>
          <a:xfrm>
            <a:off x="1193180" y="1516564"/>
            <a:ext cx="6333893" cy="3434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7"/>
          <p:cNvSpPr txBox="1"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>
                <a:solidFill>
                  <a:srgbClr val="A5A5A5"/>
                </a:solidFill>
              </a:rPr>
              <a:t>391305007|Percentage CD10 count (procedure)</a:t>
            </a:r>
            <a:endParaRPr>
              <a:solidFill>
                <a:srgbClr val="A5A5A5"/>
              </a:solidFill>
            </a:endParaRPr>
          </a:p>
        </p:txBody>
      </p:sp>
      <p:sp>
        <p:nvSpPr>
          <p:cNvPr id="187" name="Google Shape;187;p37"/>
          <p:cNvSpPr txBox="1"/>
          <p:nvPr/>
        </p:nvSpPr>
        <p:spPr>
          <a:xfrm>
            <a:off x="865132" y="5108552"/>
            <a:ext cx="6611105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FLUID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Cell positive for CD10 antigen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RELATIVE_TO = Lymphocyte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Fraction </a:t>
            </a:r>
            <a:endParaRPr/>
          </a:p>
        </p:txBody>
      </p:sp>
      <p:pic>
        <p:nvPicPr>
          <p:cNvPr id="188" name="Google Shape;188;p37"/>
          <p:cNvPicPr preferRelativeResize="0"/>
          <p:nvPr/>
        </p:nvPicPr>
        <p:blipFill rotWithShape="1">
          <a:blip r:embed="rId3">
            <a:alphaModFix/>
          </a:blip>
          <a:srcRect l="69668" t="30645" r="4113" b="9083"/>
          <a:stretch/>
        </p:blipFill>
        <p:spPr>
          <a:xfrm>
            <a:off x="1193180" y="1516564"/>
            <a:ext cx="6333893" cy="3434577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7"/>
          <p:cNvSpPr txBox="1"/>
          <p:nvPr/>
        </p:nvSpPr>
        <p:spPr>
          <a:xfrm>
            <a:off x="865132" y="3005807"/>
            <a:ext cx="8065028" cy="2677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DELIVERABLE:  DANIEL TO APPROACH MODELLING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TEAM WITH REQUIREMENT THAT FRACTION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PROPERTY MUST BE SUBTYPE OF RATIO IN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QUALIFIERS\PROPERTY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JIM TO CHECK DEFAULT CELL TYPE FOR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DENOMINATOR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8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END DISCUSSION 20210721</a:t>
            </a:r>
            <a:endParaRPr/>
          </a:p>
        </p:txBody>
      </p:sp>
      <p:sp>
        <p:nvSpPr>
          <p:cNvPr id="195" name="Google Shape;195;p38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00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Karim: At the last E2O I attended I had a some reservation about the general “measurement” concepts as observable entity codes because in theory any value type could go against the code – quantitative or qualitative. I think Daniel said that even the qualitative result of positive/negative is still ordinal (might have misheard). I am wondering whether the problem runs deeper if the proposal is to model these high level “measurement” concept with a property of 118556004|Quantity concentration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9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Followup Issues</a:t>
            </a:r>
            <a:endParaRPr/>
          </a:p>
        </p:txBody>
      </p:sp>
      <p:sp>
        <p:nvSpPr>
          <p:cNvPr id="201" name="Google Shape;201;p39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1511🡺1304 concepts excluding orderables, process observables and ambiguous procedure concepts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“Fluid lactate dehydrogenase measurement (procedure)”; Property = </a:t>
            </a:r>
            <a:r>
              <a:rPr lang="en-US" b="1"/>
              <a:t>“</a:t>
            </a:r>
            <a:r>
              <a:rPr lang="en-US" b="1" u="sng"/>
              <a:t>Catalytic concentration</a:t>
            </a:r>
            <a:r>
              <a:rPr lang="en-US" b="1"/>
              <a:t>” will be revised to QUANTITY CONCENTRATION except those specifying ‘activity’ in the FSN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44444"/>
              <a:buNone/>
            </a:pPr>
            <a:r>
              <a:rPr lang="en-US"/>
              <a:t>271215008|Plasma free/total protein S ratio measurement (procedure)</a:t>
            </a:r>
            <a:endParaRPr/>
          </a:p>
        </p:txBody>
      </p:sp>
      <p:pic>
        <p:nvPicPr>
          <p:cNvPr id="207" name="Google Shape;207;p40"/>
          <p:cNvPicPr preferRelativeResize="0"/>
          <p:nvPr/>
        </p:nvPicPr>
        <p:blipFill rotWithShape="1">
          <a:blip r:embed="rId3">
            <a:alphaModFix/>
          </a:blip>
          <a:srcRect l="69872" t="38290" r="7306" b="31624"/>
          <a:stretch/>
        </p:blipFill>
        <p:spPr>
          <a:xfrm>
            <a:off x="923679" y="1882620"/>
            <a:ext cx="7315200" cy="2712377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40"/>
          <p:cNvSpPr txBox="1">
            <a:spLocks noGrp="1"/>
          </p:cNvSpPr>
          <p:nvPr>
            <p:ph type="body" idx="1"/>
          </p:nvPr>
        </p:nvSpPr>
        <p:spPr>
          <a:xfrm>
            <a:off x="956667" y="644687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  <p:sp>
        <p:nvSpPr>
          <p:cNvPr id="209" name="Google Shape;209;p40"/>
          <p:cNvSpPr txBox="1"/>
          <p:nvPr/>
        </p:nvSpPr>
        <p:spPr>
          <a:xfrm>
            <a:off x="1142769" y="4843853"/>
            <a:ext cx="8098692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PLASMA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FREE PROTEIN 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FRACTION?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RELATIVE_TO = PROTEIN 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DK has submitted to SNOMED: Fraction will be a subtype of ratio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1"/>
          <p:cNvSpPr txBox="1">
            <a:spLocks noGrp="1"/>
          </p:cNvSpPr>
          <p:nvPr>
            <p:ph type="title"/>
          </p:nvPr>
        </p:nvSpPr>
        <p:spPr>
          <a:xfrm>
            <a:off x="956667" y="-468352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E2O 15: Properties Review</a:t>
            </a:r>
            <a:endParaRPr/>
          </a:p>
        </p:txBody>
      </p:sp>
      <p:sp>
        <p:nvSpPr>
          <p:cNvPr id="215" name="Google Shape;215;p41"/>
          <p:cNvSpPr txBox="1">
            <a:spLocks noGrp="1"/>
          </p:cNvSpPr>
          <p:nvPr>
            <p:ph type="body" idx="1"/>
          </p:nvPr>
        </p:nvSpPr>
        <p:spPr>
          <a:xfrm>
            <a:off x="956667" y="890801"/>
            <a:ext cx="7282212" cy="5766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Noto Sans Symbols"/>
              <a:buChar char="⮚"/>
            </a:pPr>
            <a:r>
              <a:rPr lang="en-US" sz="3200" dirty="0"/>
              <a:t>Not “Measurement” but rather: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94594"/>
              <a:buChar char="–"/>
            </a:pPr>
            <a:r>
              <a:rPr lang="en-US" sz="3200" dirty="0"/>
              <a:t>“Clostridium difficile toxin </a:t>
            </a:r>
            <a:r>
              <a:rPr lang="en-US" sz="3200" u="sng" dirty="0"/>
              <a:t>detection</a:t>
            </a:r>
            <a:r>
              <a:rPr lang="en-US" sz="3200" dirty="0"/>
              <a:t>”  </a:t>
            </a:r>
            <a:r>
              <a:rPr lang="en-US" sz="3200" b="1" dirty="0"/>
              <a:t>Agreed out of scope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94594"/>
              <a:buChar char="–"/>
            </a:pPr>
            <a:r>
              <a:rPr lang="en-US" sz="3200" dirty="0"/>
              <a:t>“</a:t>
            </a:r>
            <a:r>
              <a:rPr lang="en-US" sz="3200" u="sng" dirty="0"/>
              <a:t>Clotting factor XX assay</a:t>
            </a:r>
            <a:r>
              <a:rPr lang="en-US" sz="3200" dirty="0"/>
              <a:t>” use </a:t>
            </a:r>
            <a:r>
              <a:rPr lang="en-US" sz="3200" b="1" dirty="0"/>
              <a:t>Agreed use QUANTITY_CONCENTRATION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94594"/>
              <a:buChar char="–"/>
            </a:pPr>
            <a:r>
              <a:rPr lang="en-US" sz="3200" dirty="0"/>
              <a:t>“Anti-nuclear factor </a:t>
            </a:r>
            <a:r>
              <a:rPr lang="en-US" sz="3200" u="sng" dirty="0"/>
              <a:t>titer</a:t>
            </a:r>
            <a:r>
              <a:rPr lang="en-US" sz="3200" dirty="0"/>
              <a:t>” (vs Antinuclear antibody measurement) </a:t>
            </a:r>
            <a:r>
              <a:rPr lang="en-US" sz="3200" b="1" dirty="0"/>
              <a:t>Agreed out of scope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94594"/>
              <a:buChar char="–"/>
            </a:pPr>
            <a:r>
              <a:rPr lang="en-US" sz="3200" dirty="0"/>
              <a:t>“ “Red cell (Erythrocyte) B2 </a:t>
            </a:r>
            <a:r>
              <a:rPr lang="en-US" sz="3200" u="sng" dirty="0"/>
              <a:t>level</a:t>
            </a:r>
            <a:r>
              <a:rPr lang="en-US" sz="3200" dirty="0"/>
              <a:t>” </a:t>
            </a:r>
            <a:r>
              <a:rPr lang="en-US" sz="3200" b="1" dirty="0"/>
              <a:t>Agreed out of scope; will advance issue to Observables call for discussion</a:t>
            </a:r>
            <a:endParaRPr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NHS Evaluation Procedure Usage (READ code maps)</a:t>
            </a:r>
            <a:endParaRPr/>
          </a:p>
        </p:txBody>
      </p:sp>
      <p:graphicFrame>
        <p:nvGraphicFramePr>
          <p:cNvPr id="47" name="Google Shape;47;p9"/>
          <p:cNvGraphicFramePr/>
          <p:nvPr/>
        </p:nvGraphicFramePr>
        <p:xfrm>
          <a:off x="957263" y="1882775"/>
          <a:ext cx="7605825" cy="4442515"/>
        </p:xfrm>
        <a:graphic>
          <a:graphicData uri="http://schemas.openxmlformats.org/drawingml/2006/table">
            <a:tbl>
              <a:tblPr firstRow="1" bandRow="1">
                <a:noFill/>
                <a:tableStyleId>{E36B9997-EBD9-49BC-9FB4-CD0D714A6AA6}</a:tableStyleId>
              </a:tblPr>
              <a:tblGrid>
                <a:gridCol w="231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5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 dirty="0" err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EvaluationProcedureID</a:t>
                      </a:r>
                      <a:endParaRPr sz="1600" b="0" i="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EvaluationProcedureTERM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2011-2019 Usage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113075003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Creatinine measurement, serum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278893220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104934005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Sodium measurement, serum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263533050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271236005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Serum potassium measurement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263083990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271026005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Haemoglobin</a:t>
                      </a: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level estimation</a:t>
                      </a:r>
                      <a:endParaRPr sz="1400" u="none" strike="noStrike" cap="none" dirty="0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442673006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Measurement of total haemoglobin concentration using dipstick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391558003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white blood count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767002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White blood cell count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44444"/>
              <a:buNone/>
            </a:pPr>
            <a:r>
              <a:rPr lang="en-US" dirty="0"/>
              <a:t>313771003|Measurement of weight of calculus (procedure)</a:t>
            </a:r>
            <a:endParaRPr dirty="0"/>
          </a:p>
        </p:txBody>
      </p:sp>
      <p:pic>
        <p:nvPicPr>
          <p:cNvPr id="221" name="Google Shape;221;p42"/>
          <p:cNvPicPr preferRelativeResize="0"/>
          <p:nvPr/>
        </p:nvPicPr>
        <p:blipFill rotWithShape="1">
          <a:blip r:embed="rId3">
            <a:alphaModFix/>
          </a:blip>
          <a:srcRect l="69817" t="36857" r="6098" b="29539"/>
          <a:stretch/>
        </p:blipFill>
        <p:spPr>
          <a:xfrm>
            <a:off x="956666" y="1972372"/>
            <a:ext cx="7315200" cy="2870523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42"/>
          <p:cNvSpPr txBox="1"/>
          <p:nvPr/>
        </p:nvSpPr>
        <p:spPr>
          <a:xfrm>
            <a:off x="2016032" y="5157678"/>
            <a:ext cx="431400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Agreed PROPERTY = ‘Mass’</a:t>
            </a: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43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44444"/>
              <a:buNone/>
            </a:pPr>
            <a:r>
              <a:rPr lang="en-US" dirty="0"/>
              <a:t>398568001|Cytomegalovirus nucleic acid assay (procedure)</a:t>
            </a:r>
            <a:endParaRPr dirty="0"/>
          </a:p>
        </p:txBody>
      </p:sp>
      <p:pic>
        <p:nvPicPr>
          <p:cNvPr id="228" name="Google Shape;228;p43"/>
          <p:cNvPicPr preferRelativeResize="0"/>
          <p:nvPr/>
        </p:nvPicPr>
        <p:blipFill rotWithShape="1">
          <a:blip r:embed="rId3">
            <a:alphaModFix/>
          </a:blip>
          <a:srcRect l="69634" t="37723" r="5975" b="32357"/>
          <a:stretch/>
        </p:blipFill>
        <p:spPr>
          <a:xfrm>
            <a:off x="1048215" y="1754984"/>
            <a:ext cx="5898996" cy="2035154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43"/>
          <p:cNvSpPr txBox="1">
            <a:spLocks noGrp="1"/>
          </p:cNvSpPr>
          <p:nvPr>
            <p:ph type="body" idx="1"/>
          </p:nvPr>
        </p:nvSpPr>
        <p:spPr>
          <a:xfrm>
            <a:off x="1048215" y="1630887"/>
            <a:ext cx="6077415" cy="1948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  <p:sp>
        <p:nvSpPr>
          <p:cNvPr id="230" name="Google Shape;230;p43"/>
          <p:cNvSpPr txBox="1"/>
          <p:nvPr/>
        </p:nvSpPr>
        <p:spPr>
          <a:xfrm>
            <a:off x="789398" y="3718679"/>
            <a:ext cx="7071167" cy="3139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Since nucleic acids may include RNA and DNA and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their subtypes specific to a species, do we extend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modeling of ‘Nucleic acids’ or use that specific to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the viral type?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29604-6|Cytomegalovirus DNA [#/volume] in Blood by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NAA with probe detection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RNA for Dengue and RNA viruses?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JCASE: these procedures are candidates for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inactivation and replacement; Out of scope for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conversion</a:t>
            </a: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271284001|Blood copper measurement (procedure)</a:t>
            </a:r>
            <a:endParaRPr/>
          </a:p>
        </p:txBody>
      </p:sp>
      <p:pic>
        <p:nvPicPr>
          <p:cNvPr id="236" name="Google Shape;236;p44"/>
          <p:cNvPicPr preferRelativeResize="0"/>
          <p:nvPr/>
        </p:nvPicPr>
        <p:blipFill rotWithShape="1">
          <a:blip r:embed="rId3">
            <a:alphaModFix/>
          </a:blip>
          <a:srcRect l="69914" t="38752" r="6463" b="15879"/>
          <a:stretch/>
        </p:blipFill>
        <p:spPr>
          <a:xfrm>
            <a:off x="900910" y="1882620"/>
            <a:ext cx="7156573" cy="3865626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44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  <p:sp>
        <p:nvSpPr>
          <p:cNvPr id="238" name="Google Shape;238;p44"/>
          <p:cNvSpPr txBox="1"/>
          <p:nvPr/>
        </p:nvSpPr>
        <p:spPr>
          <a:xfrm>
            <a:off x="1819608" y="5680956"/>
            <a:ext cx="710162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electrolyte form in SNOMED CT nor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for many other soluble minerals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action; continue with modelling as available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391567003|Oral fluid cocaine level (procedure)</a:t>
            </a:r>
            <a:endParaRPr/>
          </a:p>
        </p:txBody>
      </p:sp>
      <p:pic>
        <p:nvPicPr>
          <p:cNvPr id="244" name="Google Shape;244;p45"/>
          <p:cNvPicPr preferRelativeResize="0"/>
          <p:nvPr/>
        </p:nvPicPr>
        <p:blipFill rotWithShape="1">
          <a:blip r:embed="rId3">
            <a:alphaModFix/>
          </a:blip>
          <a:srcRect l="69389" t="37724" r="5976" b="15880"/>
          <a:stretch/>
        </p:blipFill>
        <p:spPr>
          <a:xfrm>
            <a:off x="745738" y="1754984"/>
            <a:ext cx="5700782" cy="3019723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45"/>
          <p:cNvSpPr txBox="1"/>
          <p:nvPr/>
        </p:nvSpPr>
        <p:spPr>
          <a:xfrm>
            <a:off x="1166215" y="5130854"/>
            <a:ext cx="6551794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LIQUID SUBSTANCE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COCAINE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INHERENT_LOCATION = ORAL CAVITY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END DISCUSSION</a:t>
            </a:r>
            <a:br>
              <a:rPr lang="en-US"/>
            </a:br>
            <a:r>
              <a:rPr lang="en-US"/>
              <a:t>20210804</a:t>
            </a:r>
            <a:endParaRPr/>
          </a:p>
        </p:txBody>
      </p:sp>
      <p:sp>
        <p:nvSpPr>
          <p:cNvPr id="251" name="Google Shape;251;p4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50"/>
          <p:cNvSpPr txBox="1"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44444"/>
              <a:buNone/>
            </a:pPr>
            <a:r>
              <a:rPr lang="en-US" dirty="0"/>
              <a:t>271032000|Whole blood folate measurement (procedure)</a:t>
            </a:r>
            <a:endParaRPr dirty="0"/>
          </a:p>
        </p:txBody>
      </p:sp>
      <p:pic>
        <p:nvPicPr>
          <p:cNvPr id="278" name="Google Shape;278;p50"/>
          <p:cNvPicPr preferRelativeResize="0"/>
          <p:nvPr/>
        </p:nvPicPr>
        <p:blipFill rotWithShape="1">
          <a:blip r:embed="rId3">
            <a:alphaModFix/>
          </a:blip>
          <a:srcRect l="69956" t="38829" r="6463" b="15642"/>
          <a:stretch/>
        </p:blipFill>
        <p:spPr>
          <a:xfrm>
            <a:off x="852117" y="1295522"/>
            <a:ext cx="7179989" cy="3898963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50"/>
          <p:cNvSpPr txBox="1"/>
          <p:nvPr/>
        </p:nvSpPr>
        <p:spPr>
          <a:xfrm>
            <a:off x="771982" y="5098001"/>
            <a:ext cx="842677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000000"/>
                </a:solidFill>
                <a:sym typeface="Arial"/>
              </a:rPr>
              <a:t>INHERES_IN = </a:t>
            </a:r>
            <a:r>
              <a:rPr lang="en-US" sz="2400" b="1" i="0" u="none" strike="noStrike" cap="none" dirty="0" smtClean="0">
                <a:solidFill>
                  <a:srgbClr val="000000"/>
                </a:solidFill>
                <a:sym typeface="Arial"/>
              </a:rPr>
              <a:t>420135007|WHOLE BLOOD SUBSTANCE</a:t>
            </a:r>
            <a:endParaRPr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FOLIC ACID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DIRECT_SITE = BLOOD SPECIMEN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7"/>
          <p:cNvSpPr txBox="1">
            <a:spLocks noGrp="1"/>
          </p:cNvSpPr>
          <p:nvPr>
            <p:ph type="title"/>
          </p:nvPr>
        </p:nvSpPr>
        <p:spPr>
          <a:xfrm>
            <a:off x="935884" y="-217232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 b="0" dirty="0"/>
              <a:t>313719006| 120 minute plasma cortisol measurement (procedure)</a:t>
            </a:r>
            <a:endParaRPr sz="3600" b="0" dirty="0"/>
          </a:p>
        </p:txBody>
      </p:sp>
      <p:pic>
        <p:nvPicPr>
          <p:cNvPr id="257" name="Google Shape;257;p47"/>
          <p:cNvPicPr preferRelativeResize="0"/>
          <p:nvPr/>
        </p:nvPicPr>
        <p:blipFill rotWithShape="1">
          <a:blip r:embed="rId3">
            <a:alphaModFix/>
          </a:blip>
          <a:srcRect l="39888" t="38586" r="13293" b="25050"/>
          <a:stretch/>
        </p:blipFill>
        <p:spPr>
          <a:xfrm>
            <a:off x="1080654" y="1141921"/>
            <a:ext cx="7137567" cy="3118352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47"/>
          <p:cNvSpPr txBox="1"/>
          <p:nvPr/>
        </p:nvSpPr>
        <p:spPr>
          <a:xfrm>
            <a:off x="1080655" y="4715218"/>
            <a:ext cx="6530955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PLASMA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CORTISOL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rgbClr val="000000"/>
                </a:solidFill>
                <a:sym typeface="Arial"/>
              </a:rPr>
              <a:t>PRECONDITION = </a:t>
            </a:r>
            <a:r>
              <a:rPr lang="en-US" sz="2000" b="1" dirty="0" smtClean="0"/>
              <a:t>ADMINISTRATION OF CRH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smtClean="0"/>
              <a:t>INSTANCE TIME STAMP IN INFO MODEL IS THE PREFERRED IDENTIFIER FOR SEQUENTIAL EXAMS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9"/>
          <p:cNvSpPr txBox="1"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 dirty="0"/>
              <a:t>Protein measurement, urine, quantitative 24 hour(procedure)</a:t>
            </a:r>
            <a:endParaRPr sz="3600" dirty="0"/>
          </a:p>
        </p:txBody>
      </p:sp>
      <p:sp>
        <p:nvSpPr>
          <p:cNvPr id="271" name="Google Shape;271;p49"/>
          <p:cNvSpPr txBox="1"/>
          <p:nvPr/>
        </p:nvSpPr>
        <p:spPr>
          <a:xfrm>
            <a:off x="1155264" y="4533672"/>
            <a:ext cx="5573962" cy="2246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URINE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PROTEIN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DIRECT_SITE = 24 HOUR URINE SPECIMEN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RATE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CHARACTERIZES = EXCRETORY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PROCESS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smtClean="0"/>
              <a:t>DEFERRED FOR OBSERVABLES DELIBERATION</a:t>
            </a:r>
            <a:endParaRPr b="1" dirty="0"/>
          </a:p>
        </p:txBody>
      </p:sp>
      <p:pic>
        <p:nvPicPr>
          <p:cNvPr id="272" name="Google Shape;272;p49"/>
          <p:cNvPicPr preferRelativeResize="0"/>
          <p:nvPr/>
        </p:nvPicPr>
        <p:blipFill rotWithShape="1">
          <a:blip r:embed="rId3">
            <a:alphaModFix/>
          </a:blip>
          <a:srcRect l="69862" t="38293" r="5990" b="9674"/>
          <a:stretch/>
        </p:blipFill>
        <p:spPr>
          <a:xfrm>
            <a:off x="954325" y="1124975"/>
            <a:ext cx="6849402" cy="3408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8"/>
          <p:cNvSpPr txBox="1">
            <a:spLocks noGrp="1"/>
          </p:cNvSpPr>
          <p:nvPr>
            <p:ph type="title"/>
          </p:nvPr>
        </p:nvSpPr>
        <p:spPr>
          <a:xfrm>
            <a:off x="935884" y="-217232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 b="0" dirty="0" smtClean="0"/>
              <a:t>40032601000004104|Creatinine [Mass or Moles] in 24 </a:t>
            </a:r>
            <a:r>
              <a:rPr lang="en-US" sz="3600" b="0" dirty="0"/>
              <a:t>hour urine (procedure) </a:t>
            </a:r>
            <a:endParaRPr sz="3600" b="0" dirty="0"/>
          </a:p>
        </p:txBody>
      </p:sp>
      <p:sp>
        <p:nvSpPr>
          <p:cNvPr id="264" name="Google Shape;264;p48"/>
          <p:cNvSpPr txBox="1"/>
          <p:nvPr/>
        </p:nvSpPr>
        <p:spPr>
          <a:xfrm>
            <a:off x="1080655" y="4715218"/>
            <a:ext cx="56477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58" t="18303" r="77439" b="21986"/>
          <a:stretch/>
        </p:blipFill>
        <p:spPr>
          <a:xfrm>
            <a:off x="985520" y="1192721"/>
            <a:ext cx="6825202" cy="553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8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8"/>
          <p:cNvSpPr txBox="1">
            <a:spLocks noGrp="1"/>
          </p:cNvSpPr>
          <p:nvPr>
            <p:ph type="title"/>
          </p:nvPr>
        </p:nvSpPr>
        <p:spPr>
          <a:xfrm>
            <a:off x="935884" y="-217232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 b="0" dirty="0"/>
              <a:t>8879006|Creatinine measurement, 24 hour urine (procedure) </a:t>
            </a:r>
            <a:endParaRPr sz="3600" b="0" dirty="0"/>
          </a:p>
        </p:txBody>
      </p:sp>
      <p:sp>
        <p:nvSpPr>
          <p:cNvPr id="264" name="Google Shape;264;p48"/>
          <p:cNvSpPr txBox="1"/>
          <p:nvPr/>
        </p:nvSpPr>
        <p:spPr>
          <a:xfrm>
            <a:off x="1080655" y="4715218"/>
            <a:ext cx="5647700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URINE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CREATININE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 SITE = 24 HOUR URINE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SPECIMEN</a:t>
            </a:r>
          </a:p>
          <a:p>
            <a:r>
              <a:rPr lang="en-US" sz="2000" b="1" dirty="0" smtClean="0"/>
              <a:t>DEFERRED TO OBSERVABLES DELIBERATION</a:t>
            </a:r>
            <a:endParaRPr lang="en-US" sz="20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65" name="Google Shape;265;p48"/>
          <p:cNvPicPr preferRelativeResize="0"/>
          <p:nvPr/>
        </p:nvPicPr>
        <p:blipFill rotWithShape="1">
          <a:blip r:embed="rId3">
            <a:alphaModFix/>
          </a:blip>
          <a:srcRect l="40043" t="38510" r="12229" b="17044"/>
          <a:stretch/>
        </p:blipFill>
        <p:spPr>
          <a:xfrm>
            <a:off x="1080655" y="1319644"/>
            <a:ext cx="6380018" cy="3341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3600"/>
              <a:buFont typeface="Arial"/>
              <a:buNone/>
            </a:pPr>
            <a:r>
              <a:rPr lang="en-US" sz="3600"/>
              <a:t>113075003|Creatinine measurement, serum (procedure)|</a:t>
            </a:r>
            <a:endParaRPr sz="3600"/>
          </a:p>
        </p:txBody>
      </p:sp>
      <p:pic>
        <p:nvPicPr>
          <p:cNvPr id="53" name="Google Shape;53;p1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4581" t="22287" r="77566" b="54951"/>
          <a:stretch/>
        </p:blipFill>
        <p:spPr>
          <a:xfrm>
            <a:off x="956666" y="2079811"/>
            <a:ext cx="7315200" cy="2623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dirty="0"/>
              <a:t>END DISCUSSION</a:t>
            </a:r>
            <a:r>
              <a:rPr lang="en-US"/>
              <a:t/>
            </a:r>
            <a:br>
              <a:rPr lang="en-US"/>
            </a:br>
            <a:r>
              <a:rPr lang="en-US"/>
              <a:t>20210818</a:t>
            </a:r>
            <a:endParaRPr dirty="0"/>
          </a:p>
        </p:txBody>
      </p:sp>
      <p:sp>
        <p:nvSpPr>
          <p:cNvPr id="251" name="Google Shape;251;p4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367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1"/>
          <p:cNvSpPr txBox="1">
            <a:spLocks noGrp="1"/>
          </p:cNvSpPr>
          <p:nvPr>
            <p:ph type="title"/>
          </p:nvPr>
        </p:nvSpPr>
        <p:spPr>
          <a:xfrm>
            <a:off x="954329" y="93815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55555"/>
              <a:buNone/>
            </a:pPr>
            <a:r>
              <a:rPr lang="en-US" sz="3600"/>
              <a:t>104133003|Erythrocyte mean corpuscular volume determination (procedure)</a:t>
            </a:r>
            <a:endParaRPr sz="3600"/>
          </a:p>
        </p:txBody>
      </p:sp>
      <p:sp>
        <p:nvSpPr>
          <p:cNvPr id="285" name="Google Shape;285;p51"/>
          <p:cNvSpPr txBox="1"/>
          <p:nvPr/>
        </p:nvSpPr>
        <p:spPr>
          <a:xfrm>
            <a:off x="935470" y="4569745"/>
            <a:ext cx="7334059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</a:t>
            </a:r>
            <a:r>
              <a:rPr lang="en-US" sz="2000" dirty="0" smtClean="0"/>
              <a:t>ERYTHROCYTE</a:t>
            </a:r>
          </a:p>
          <a:p>
            <a:pPr lvl="0"/>
            <a:r>
              <a:rPr lang="en-US" sz="2000" dirty="0" smtClean="0"/>
              <a:t>INHERENT_LOCATION=POPULATION </a:t>
            </a:r>
            <a:r>
              <a:rPr lang="en-US" sz="2000" dirty="0"/>
              <a:t>OF ALL ERYTHROCYTES IN </a:t>
            </a:r>
            <a:r>
              <a:rPr lang="en-US" sz="2000" dirty="0" smtClean="0"/>
              <a:t>PORTION </a:t>
            </a:r>
            <a:r>
              <a:rPr lang="en-US" sz="2000" dirty="0"/>
              <a:t>OF FLUID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ENTITIC VOLUME</a:t>
            </a:r>
            <a:endParaRPr dirty="0"/>
          </a:p>
        </p:txBody>
      </p:sp>
      <p:pic>
        <p:nvPicPr>
          <p:cNvPr id="286" name="Google Shape;286;p51"/>
          <p:cNvPicPr preferRelativeResize="0"/>
          <p:nvPr/>
        </p:nvPicPr>
        <p:blipFill rotWithShape="1">
          <a:blip r:embed="rId3">
            <a:alphaModFix/>
          </a:blip>
          <a:srcRect l="69303" t="38180" r="6045" b="31639"/>
          <a:stretch/>
        </p:blipFill>
        <p:spPr>
          <a:xfrm>
            <a:off x="954329" y="1541238"/>
            <a:ext cx="7315200" cy="2518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52"/>
          <p:cNvSpPr txBox="1"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/>
              <a:t>Anti-mitochondrial antibody pattern (procedure)</a:t>
            </a:r>
            <a:endParaRPr sz="3600"/>
          </a:p>
        </p:txBody>
      </p:sp>
      <p:sp>
        <p:nvSpPr>
          <p:cNvPr id="292" name="Google Shape;292;p52"/>
          <p:cNvSpPr txBox="1"/>
          <p:nvPr/>
        </p:nvSpPr>
        <p:spPr>
          <a:xfrm>
            <a:off x="1172352" y="4860830"/>
            <a:ext cx="6349815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CELL?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ANTI-MITOCHONDRIAL ANTIBODY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SCALE_TYPE = NOMINAL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MORPHOLOGY</a:t>
            </a:r>
            <a:r>
              <a:rPr lang="en-US" sz="20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NEEDS DISCUSSION DEFERRED TO COMMITTEE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 = CYTOLOGY STAINING</a:t>
            </a:r>
            <a:endParaRPr dirty="0"/>
          </a:p>
        </p:txBody>
      </p:sp>
      <p:pic>
        <p:nvPicPr>
          <p:cNvPr id="293" name="Google Shape;293;p52"/>
          <p:cNvPicPr preferRelativeResize="0"/>
          <p:nvPr/>
        </p:nvPicPr>
        <p:blipFill rotWithShape="1">
          <a:blip r:embed="rId3">
            <a:alphaModFix/>
          </a:blip>
          <a:srcRect l="69957" t="38217" r="5292" b="17566"/>
          <a:stretch/>
        </p:blipFill>
        <p:spPr>
          <a:xfrm>
            <a:off x="821871" y="1124977"/>
            <a:ext cx="8105803" cy="36111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4"/>
          <p:cNvSpPr txBox="1">
            <a:spLocks noGrp="1"/>
          </p:cNvSpPr>
          <p:nvPr>
            <p:ph type="title"/>
          </p:nvPr>
        </p:nvSpPr>
        <p:spPr>
          <a:xfrm>
            <a:off x="794558" y="-133588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dirty="0" smtClean="0"/>
              <a:t>413066002|Antinuclear factor </a:t>
            </a:r>
            <a:r>
              <a:rPr lang="en-US" dirty="0" err="1" smtClean="0"/>
              <a:t>titre</a:t>
            </a:r>
            <a:r>
              <a:rPr lang="en-US" dirty="0" smtClean="0"/>
              <a:t> (procedure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306" name="Google Shape;306;p54"/>
          <p:cNvSpPr txBox="1">
            <a:spLocks noGrp="1"/>
          </p:cNvSpPr>
          <p:nvPr>
            <p:ph type="body" idx="1"/>
          </p:nvPr>
        </p:nvSpPr>
        <p:spPr>
          <a:xfrm>
            <a:off x="1042583" y="2310710"/>
            <a:ext cx="7282212" cy="292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  <p:sp>
        <p:nvSpPr>
          <p:cNvPr id="308" name="Google Shape;308;p54"/>
          <p:cNvSpPr txBox="1"/>
          <p:nvPr/>
        </p:nvSpPr>
        <p:spPr>
          <a:xfrm>
            <a:off x="917643" y="4971433"/>
            <a:ext cx="6551794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</a:t>
            </a:r>
            <a:r>
              <a:rPr lang="en-US" sz="2000" dirty="0" smtClean="0"/>
              <a:t>CELL NUCLEUS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</a:t>
            </a:r>
            <a:r>
              <a:rPr lang="en-US" sz="2000" dirty="0" smtClean="0"/>
              <a:t>ANTINUCLEAR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ANTIBODY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SCALE_TYPE = </a:t>
            </a:r>
            <a:r>
              <a:rPr lang="en-US" sz="2000" dirty="0" smtClean="0"/>
              <a:t>ORDINAL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</a:t>
            </a:r>
            <a:r>
              <a:rPr lang="en-US" sz="2000" dirty="0" smtClean="0"/>
              <a:t>TITRE  </a:t>
            </a:r>
            <a:r>
              <a:rPr lang="en-US" sz="2000" b="1" dirty="0" smtClean="0"/>
              <a:t>DISCUSSION DEFERRED TO COMMITTEE</a:t>
            </a:r>
            <a:endParaRPr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 =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CYTOLOGY STAINING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71"/>
          <a:stretch/>
        </p:blipFill>
        <p:spPr>
          <a:xfrm>
            <a:off x="917643" y="1464688"/>
            <a:ext cx="9144000" cy="262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20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53"/>
          <p:cNvSpPr txBox="1"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/>
              <a:t>Leukocyte alkaline phosphatase score (procedure)</a:t>
            </a:r>
            <a:endParaRPr sz="3600"/>
          </a:p>
        </p:txBody>
      </p:sp>
      <p:sp>
        <p:nvSpPr>
          <p:cNvPr id="299" name="Google Shape;299;p53"/>
          <p:cNvSpPr txBox="1"/>
          <p:nvPr/>
        </p:nvSpPr>
        <p:spPr>
          <a:xfrm>
            <a:off x="1166215" y="4971295"/>
            <a:ext cx="7321235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LEUKOCYTE (CELL)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LEUKOCYTE ALKALINE PHOSPHATASE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SCALE_TYPE = ORDINAL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MORPHOLOGY  </a:t>
            </a:r>
            <a:r>
              <a:rPr lang="en-US" sz="2000" b="1" i="0" u="none" strike="noStrike" cap="none" dirty="0" smtClean="0">
                <a:solidFill>
                  <a:srgbClr val="000000"/>
                </a:solidFill>
                <a:sym typeface="Arial"/>
              </a:rPr>
              <a:t>NEEDS DISCUSSION BY OBSERVABLES</a:t>
            </a:r>
            <a:endParaRPr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 = LAP SUPRAVITAL STAINING, MICROSCOPY</a:t>
            </a:r>
            <a:endParaRPr dirty="0"/>
          </a:p>
        </p:txBody>
      </p:sp>
      <p:pic>
        <p:nvPicPr>
          <p:cNvPr id="300" name="Google Shape;300;p53"/>
          <p:cNvPicPr preferRelativeResize="0"/>
          <p:nvPr/>
        </p:nvPicPr>
        <p:blipFill rotWithShape="1">
          <a:blip r:embed="rId3">
            <a:alphaModFix/>
          </a:blip>
          <a:srcRect b="23938"/>
          <a:stretch/>
        </p:blipFill>
        <p:spPr>
          <a:xfrm>
            <a:off x="1166215" y="1215774"/>
            <a:ext cx="9144000" cy="388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4"/>
          <p:cNvSpPr txBox="1">
            <a:spLocks noGrp="1"/>
          </p:cNvSpPr>
          <p:nvPr>
            <p:ph type="title"/>
          </p:nvPr>
        </p:nvSpPr>
        <p:spPr>
          <a:xfrm>
            <a:off x="794558" y="-133588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dirty="0"/>
              <a:t>165826003|Leptospira agglutinin test (procedure)</a:t>
            </a:r>
            <a:endParaRPr dirty="0"/>
          </a:p>
        </p:txBody>
      </p:sp>
      <p:sp>
        <p:nvSpPr>
          <p:cNvPr id="306" name="Google Shape;306;p54"/>
          <p:cNvSpPr txBox="1">
            <a:spLocks noGrp="1"/>
          </p:cNvSpPr>
          <p:nvPr>
            <p:ph type="body" idx="1"/>
          </p:nvPr>
        </p:nvSpPr>
        <p:spPr>
          <a:xfrm>
            <a:off x="956666" y="1893771"/>
            <a:ext cx="7282212" cy="292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  <p:pic>
        <p:nvPicPr>
          <p:cNvPr id="307" name="Google Shape;307;p54"/>
          <p:cNvPicPr preferRelativeResize="0"/>
          <p:nvPr/>
        </p:nvPicPr>
        <p:blipFill rotWithShape="1">
          <a:blip r:embed="rId3">
            <a:alphaModFix/>
          </a:blip>
          <a:srcRect l="69809" t="37047" r="1199" b="8682"/>
          <a:stretch/>
        </p:blipFill>
        <p:spPr>
          <a:xfrm>
            <a:off x="956666" y="1225565"/>
            <a:ext cx="6566210" cy="3457096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54"/>
          <p:cNvSpPr txBox="1"/>
          <p:nvPr/>
        </p:nvSpPr>
        <p:spPr>
          <a:xfrm>
            <a:off x="917643" y="4955007"/>
            <a:ext cx="6551794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BLOOD MATERIAL?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LEPTOSPIRA ANTIBODY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SCALE_TYPE =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ORDINAL</a:t>
            </a:r>
            <a:endParaRPr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PRESENCE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LATEX AGGLUTINATION TECHNIQUE</a:t>
            </a:r>
            <a:endParaRPr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4"/>
          <p:cNvSpPr txBox="1">
            <a:spLocks noGrp="1"/>
          </p:cNvSpPr>
          <p:nvPr>
            <p:ph type="title"/>
          </p:nvPr>
        </p:nvSpPr>
        <p:spPr>
          <a:xfrm>
            <a:off x="794558" y="-133588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 dirty="0" smtClean="0"/>
              <a:t>397617007|VonWillebrand factor activity measurement (procedure</a:t>
            </a:r>
            <a:r>
              <a:rPr lang="en-US" sz="3600" dirty="0"/>
              <a:t>)</a:t>
            </a:r>
            <a:endParaRPr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5344" t="48539" r="4192" b="18383"/>
          <a:stretch/>
        </p:blipFill>
        <p:spPr>
          <a:xfrm>
            <a:off x="917643" y="1446553"/>
            <a:ext cx="7965409" cy="2583377"/>
          </a:xfrm>
          <a:prstGeom prst="rect">
            <a:avLst/>
          </a:prstGeom>
        </p:spPr>
      </p:pic>
      <p:sp>
        <p:nvSpPr>
          <p:cNvPr id="306" name="Google Shape;306;p54"/>
          <p:cNvSpPr txBox="1">
            <a:spLocks noGrp="1"/>
          </p:cNvSpPr>
          <p:nvPr>
            <p:ph type="body" idx="1"/>
          </p:nvPr>
        </p:nvSpPr>
        <p:spPr>
          <a:xfrm>
            <a:off x="956666" y="1893771"/>
            <a:ext cx="7282212" cy="292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dirty="0"/>
          </a:p>
        </p:txBody>
      </p:sp>
      <p:sp>
        <p:nvSpPr>
          <p:cNvPr id="308" name="Google Shape;308;p54"/>
          <p:cNvSpPr txBox="1"/>
          <p:nvPr/>
        </p:nvSpPr>
        <p:spPr>
          <a:xfrm>
            <a:off x="917643" y="4955007"/>
            <a:ext cx="6551794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</a:t>
            </a:r>
            <a:r>
              <a:rPr lang="en-US" sz="2000" dirty="0" smtClean="0"/>
              <a:t>BLOOD MATERIAL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</a:t>
            </a:r>
            <a:r>
              <a:rPr lang="en-US" sz="2000" dirty="0" smtClean="0"/>
              <a:t>VONWILLEBRAND FACTOR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</a:t>
            </a:r>
            <a:r>
              <a:rPr lang="en-US" sz="2000" dirty="0" smtClean="0"/>
              <a:t>CATALYTIC CONCENTRATION?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 =?</a:t>
            </a:r>
            <a:r>
              <a:rPr lang="en-US" sz="20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OUT OF SCOPE AS PROCESS OBSERVABLE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589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18 Start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5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1 Body of Work Revisions for Transfer Axioms: JRC and SH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Compile to OWL, classify with SNOMED CT and edit modelling errors; 40-50 modelling changes</a:t>
            </a:r>
          </a:p>
          <a:p>
            <a:r>
              <a:rPr lang="en-US" dirty="0" smtClean="0"/>
              <a:t>Added some ‘</a:t>
            </a:r>
            <a:r>
              <a:rPr lang="en-US" dirty="0" err="1" smtClean="0"/>
              <a:t>supertype</a:t>
            </a:r>
            <a:r>
              <a:rPr lang="en-US" dirty="0" smtClean="0"/>
              <a:t>’ E2O Procedures to assure logically complete build </a:t>
            </a:r>
            <a:r>
              <a:rPr lang="en-US" dirty="0" err="1" smtClean="0"/>
              <a:t>build</a:t>
            </a:r>
            <a:endParaRPr lang="en-US" dirty="0" smtClean="0"/>
          </a:p>
          <a:p>
            <a:r>
              <a:rPr lang="en-US" dirty="0" smtClean="0"/>
              <a:t>Final scope: 1208 &lt;</a:t>
            </a:r>
            <a:r>
              <a:rPr lang="en-US" dirty="0" err="1" smtClean="0"/>
              <a:t>EvaluationProcedures</a:t>
            </a:r>
            <a:r>
              <a:rPr lang="en-US" dirty="0" smtClean="0"/>
              <a:t> with axioms (</a:t>
            </a:r>
            <a:r>
              <a:rPr lang="en-US" sz="2000" dirty="0" smtClean="0"/>
              <a:t>E2O_PHASE1_FINAL_JRC_SH20211029.XLSX</a:t>
            </a:r>
            <a:r>
              <a:rPr lang="en-US" dirty="0" smtClean="0"/>
              <a:t>) (</a:t>
            </a:r>
            <a:r>
              <a:rPr lang="en-US" sz="2400" dirty="0" smtClean="0"/>
              <a:t>e20_20211029.owl</a:t>
            </a:r>
            <a:r>
              <a:rPr lang="en-US" dirty="0" smtClean="0"/>
              <a:t>)</a:t>
            </a:r>
          </a:p>
          <a:p>
            <a:r>
              <a:rPr lang="en-US" dirty="0" smtClean="0"/>
              <a:t>Imported into Protégé and classified with SNOMED CT 20210630, Nebraska LOINC Technology Preview and Nebraska Lexicon 20210924 (</a:t>
            </a:r>
            <a:r>
              <a:rPr lang="en-US" sz="2400" dirty="0" smtClean="0"/>
              <a:t>SNOMEDCT_LOINC_20210924.owl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57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237" y="23333"/>
            <a:ext cx="7606427" cy="1359153"/>
          </a:xfrm>
        </p:spPr>
        <p:txBody>
          <a:bodyPr/>
          <a:lstStyle/>
          <a:p>
            <a:r>
              <a:rPr lang="en-US" dirty="0" smtClean="0"/>
              <a:t>High Frequency UK Lab Codes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1360" t="40859"/>
          <a:stretch/>
        </p:blipFill>
        <p:spPr>
          <a:xfrm>
            <a:off x="690544" y="1382486"/>
            <a:ext cx="15636240" cy="567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6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857820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Lab Templates:</a:t>
            </a:r>
            <a:br>
              <a:rPr lang="en-US"/>
            </a:br>
            <a:r>
              <a:rPr lang="en-US"/>
              <a:t>Assumptions &amp; Pragmatics</a:t>
            </a:r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956666" y="1882620"/>
            <a:ext cx="7857819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The most specific Substance will be chosen based upon FSN and/or COMPONENT value to specify the Observables COMPONENT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specimen is specified in SCT definition,  INHERES_IN will be populated with that substance; otherwise the FSN will be reviewed for the appropriate substance grouper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“measurement” is specified in FSN, then  PROPERTY will be populated with the most general MEASUREMENT_PROPERTY that is consistent with laboratory test deployment eg: 118594004|Quantity concentration(qualifier)|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DIRECT_SITE will not be routinely employed unless a particular specimen preparation is specified in the FSN:</a:t>
            </a:r>
            <a:endParaRPr/>
          </a:p>
          <a:p>
            <a:pPr marL="457200" lvl="0" indent="-319405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Interoperation Use cases for Discussion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 smtClean="0"/>
              <a:t>Creatinine measurement, serum </a:t>
            </a:r>
          </a:p>
          <a:p>
            <a:r>
              <a:rPr lang="en-US" sz="3600" dirty="0" smtClean="0"/>
              <a:t>Serum sodium measurement</a:t>
            </a:r>
          </a:p>
          <a:p>
            <a:r>
              <a:rPr lang="en-US" sz="3600" dirty="0" smtClean="0"/>
              <a:t>Total hemoglobin measurement using dipstick</a:t>
            </a:r>
          </a:p>
          <a:p>
            <a:r>
              <a:rPr lang="en-US" sz="3600" dirty="0" smtClean="0"/>
              <a:t>White blood cell count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80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0"/>
            <a:ext cx="7606427" cy="1359153"/>
          </a:xfrm>
        </p:spPr>
        <p:txBody>
          <a:bodyPr>
            <a:normAutofit/>
          </a:bodyPr>
          <a:lstStyle/>
          <a:p>
            <a:r>
              <a:rPr lang="en-US" sz="3600" dirty="0"/>
              <a:t>70901006|E2O Creatinine measurement (observable entity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6810" t="19240" r="65805" b="36025"/>
          <a:stretch/>
        </p:blipFill>
        <p:spPr>
          <a:xfrm>
            <a:off x="662377" y="1359153"/>
            <a:ext cx="7680960" cy="590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1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102" y="0"/>
            <a:ext cx="7606427" cy="1359153"/>
          </a:xfrm>
        </p:spPr>
        <p:txBody>
          <a:bodyPr/>
          <a:lstStyle/>
          <a:p>
            <a:r>
              <a:rPr lang="en-US" dirty="0" smtClean="0"/>
              <a:t>Observables Blood Sodium Measurements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390" t="19903" r="67524" b="37768"/>
          <a:stretch/>
        </p:blipFill>
        <p:spPr>
          <a:xfrm>
            <a:off x="662375" y="1359151"/>
            <a:ext cx="6858000" cy="574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97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Sodium Measurements Procedures Classification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0" t="57955" r="88880" b="23767"/>
          <a:stretch/>
        </p:blipFill>
        <p:spPr>
          <a:xfrm>
            <a:off x="714928" y="1471448"/>
            <a:ext cx="8595360" cy="42976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37518" y="2217683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7518" y="4578976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42621" y="4298731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37518" y="5174052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621" y="3658855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0181" y="2815543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12608" y="1884994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8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133073"/>
            <a:ext cx="7606427" cy="1359153"/>
          </a:xfrm>
        </p:spPr>
        <p:txBody>
          <a:bodyPr/>
          <a:lstStyle/>
          <a:p>
            <a:r>
              <a:rPr lang="en-US" dirty="0" smtClean="0"/>
              <a:t>Semantic Objectives of Migration?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975380"/>
          </a:xfrm>
        </p:spPr>
        <p:txBody>
          <a:bodyPr>
            <a:normAutofit fontScale="92500" lnSpcReduction="10000"/>
          </a:bodyPr>
          <a:lstStyle/>
          <a:p>
            <a:pPr marL="565150" indent="-514350">
              <a:buFont typeface="+mj-lt"/>
              <a:buAutoNum type="arabicPeriod"/>
            </a:pPr>
            <a:r>
              <a:rPr lang="en-US" dirty="0" smtClean="0"/>
              <a:t>Support interoperation within Observables of Evaluation Procedure lab concepts that have been frequently employed by members for lab results coding</a:t>
            </a:r>
          </a:p>
          <a:p>
            <a:pPr marL="565150" indent="-514350">
              <a:buFont typeface="+mj-lt"/>
              <a:buAutoNum type="arabicPeriod"/>
            </a:pPr>
            <a:r>
              <a:rPr lang="en-US" dirty="0" smtClean="0"/>
              <a:t>What are viability criteria, short and long term, for Procedures remnant classifications?</a:t>
            </a:r>
          </a:p>
          <a:p>
            <a:pPr marL="1022350" lvl="1" indent="-514350">
              <a:buFont typeface="+mj-lt"/>
              <a:buAutoNum type="arabicPeriod"/>
            </a:pPr>
            <a:r>
              <a:rPr lang="en-US" dirty="0" smtClean="0"/>
              <a:t>Procedures become ‘</a:t>
            </a:r>
            <a:r>
              <a:rPr lang="en-US" dirty="0" err="1" smtClean="0"/>
              <a:t>Orderables</a:t>
            </a:r>
            <a:r>
              <a:rPr lang="en-US" dirty="0" smtClean="0"/>
              <a:t>’?</a:t>
            </a:r>
          </a:p>
          <a:p>
            <a:pPr marL="1022350" lvl="1" indent="-514350">
              <a:buFont typeface="+mj-lt"/>
              <a:buAutoNum type="arabicPeriod"/>
            </a:pPr>
            <a:r>
              <a:rPr lang="en-US" dirty="0" smtClean="0"/>
              <a:t>Eliminate all </a:t>
            </a:r>
            <a:r>
              <a:rPr lang="en-US" dirty="0" err="1" smtClean="0"/>
              <a:t>EvalProcedures</a:t>
            </a:r>
            <a:r>
              <a:rPr lang="en-US" dirty="0" smtClean="0"/>
              <a:t> that might be construed as lab result concept?</a:t>
            </a:r>
          </a:p>
          <a:p>
            <a:pPr marL="1022350" lvl="1" indent="-514350">
              <a:buFont typeface="+mj-lt"/>
              <a:buAutoNum type="arabicPeriod"/>
            </a:pPr>
            <a:r>
              <a:rPr lang="en-US" dirty="0" smtClean="0"/>
              <a:t>Warn the community of use that we plan #2 but we have a patchwork as an intermediate step?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6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38" y="-235540"/>
            <a:ext cx="8100248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Hemoglobin Measurements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16000" y="-2033588"/>
            <a:ext cx="7315200" cy="21850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6964" t="20333" r="66220" b="14404"/>
          <a:stretch/>
        </p:blipFill>
        <p:spPr>
          <a:xfrm>
            <a:off x="598714" y="1123613"/>
            <a:ext cx="5029200" cy="583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6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38" y="412704"/>
            <a:ext cx="8394162" cy="1359153"/>
          </a:xfrm>
        </p:spPr>
        <p:txBody>
          <a:bodyPr>
            <a:noAutofit/>
          </a:bodyPr>
          <a:lstStyle/>
          <a:p>
            <a:r>
              <a:rPr lang="en-US" sz="3600" dirty="0" smtClean="0"/>
              <a:t>442673006|Total Hemoglobin Measurement by dipstick (procedure)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16000" y="-2033588"/>
            <a:ext cx="7315200" cy="21850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46240" r="70089" b="36822"/>
          <a:stretch/>
        </p:blipFill>
        <p:spPr>
          <a:xfrm>
            <a:off x="0" y="2163705"/>
            <a:ext cx="9144000" cy="25824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7973" y="4878678"/>
            <a:ext cx="7587333" cy="1569660"/>
          </a:xfrm>
          <a:prstGeom prst="rect">
            <a:avLst/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Exclude from scope unless we model all 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     “Measurements of total hemoglobin 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            Concentration (procedure)”?</a:t>
            </a:r>
          </a:p>
        </p:txBody>
      </p:sp>
    </p:spTree>
    <p:extLst>
      <p:ext uri="{BB962C8B-B14F-4D97-AF65-F5344CB8AC3E}">
        <p14:creationId xmlns:p14="http://schemas.microsoft.com/office/powerpoint/2010/main" val="351587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008658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391558003|</a:t>
            </a:r>
            <a:r>
              <a:rPr lang="en-US" u="sng" dirty="0" smtClean="0"/>
              <a:t>Total</a:t>
            </a:r>
            <a:r>
              <a:rPr lang="en-US" dirty="0" smtClean="0"/>
              <a:t> white blood cell count (procedure)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24" t="42810" r="70402" b="14379"/>
          <a:stretch/>
        </p:blipFill>
        <p:spPr>
          <a:xfrm>
            <a:off x="0" y="1671107"/>
            <a:ext cx="9176580" cy="46456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16" y="5575364"/>
            <a:ext cx="8908208" cy="1077218"/>
          </a:xfrm>
          <a:prstGeom prst="rect">
            <a:avLst/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Must this be modified to Component = 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Population of all leukocytes in a volume of fluid?</a:t>
            </a:r>
          </a:p>
        </p:txBody>
      </p:sp>
    </p:spTree>
    <p:extLst>
      <p:ext uri="{BB962C8B-B14F-4D97-AF65-F5344CB8AC3E}">
        <p14:creationId xmlns:p14="http://schemas.microsoft.com/office/powerpoint/2010/main" val="142151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8342079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4000"/>
              <a:t>Migration Model Requirements</a:t>
            </a:r>
            <a:endParaRPr sz="4000"/>
          </a:p>
        </p:txBody>
      </p:sp>
      <p:sp>
        <p:nvSpPr>
          <p:cNvPr id="65" name="Google Shape;65;p25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INHERES_IN = what we are testing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COMPONENT = what we are testing for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PROPERTY = the aspect of the tested 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RELATIVE_TO = if a COMPONENT ratio requires a denominator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TECHNIQUE = if a specified method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PRECONDITION = how the patient was prepared for testing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DIRECT_SITE = only if a specific specimen preparation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Phase 1 Procedures Prep for Classification Testing</a:t>
            </a:r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00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/>
              <a:t>Use UK Procedures codes in use for Phase 1 migration assessment (1730 concepts)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/>
              <a:t>Identify Orderables and Process-model Observables by examining FSN and HAS_SPECIMEN and remove those from UK Procedure codes use case (1436 concepts)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/>
              <a:t>Review Specimens and FSN and develop candidates for INHERES_IN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/>
              <a:t>Review Components and FSN and develop candidates for COMPONENT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/>
              <a:t>Assemble candidates for additional defining attributes: PROPERTY, TECHNIQUE, RELATIVE_TO, PRECONDITION, DIRECT_SITE </a:t>
            </a:r>
            <a:endParaRPr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HAS_SPECIMEN Values</a:t>
            </a:r>
            <a:br>
              <a:rPr lang="en-US"/>
            </a:br>
            <a:r>
              <a:rPr lang="en-US"/>
              <a:t>in Procedure concept defs</a:t>
            </a:r>
            <a:endParaRPr/>
          </a:p>
        </p:txBody>
      </p:sp>
      <p:graphicFrame>
        <p:nvGraphicFramePr>
          <p:cNvPr id="77" name="Google Shape;77;p14"/>
          <p:cNvGraphicFramePr/>
          <p:nvPr/>
        </p:nvGraphicFramePr>
        <p:xfrm>
          <a:off x="957263" y="1882775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{E36B9997-EBD9-49BC-9FB4-CD0D714A6AA6}</a:tableStyleId>
              </a:tblPr>
              <a:tblGrid>
                <a:gridCol w="129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SCTID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FSN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#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NULL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null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689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122592007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Acellular blood (serum or plasma specimen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50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119350003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Calculus specimen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6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276833005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24 hour urine sample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29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119364003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Serum specimen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313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122575003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Urine specimen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110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258442002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Fluid sample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16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119361006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Plasma specimen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118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100000"/>
              <a:buFont typeface="Arial"/>
              <a:buNone/>
            </a:pPr>
            <a:r>
              <a:rPr lang="en-US"/>
              <a:t>Phase 1 Sample Preparation for Classification Testing</a:t>
            </a:r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1730 Procedure concepts verified in use for lab results coding in UK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211 Orderables: “73718004|Urine protein electrophoresis (procedure)” removed from sample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8 Process Observables model: </a:t>
            </a: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“395135003|Activated partial thromboplastin time 50:50 mix”</a:t>
            </a:r>
            <a:r>
              <a:rPr lang="en-US"/>
              <a:t> (urinary excretion rates, PT, PTT and clotting tests) removed from sample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1511 UK procedure concepts in use for lab results coding for phase 1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600</TotalTime>
  <Words>2300</Words>
  <Application>Microsoft Office PowerPoint</Application>
  <PresentationFormat>On-screen Show (4:3)</PresentationFormat>
  <Paragraphs>333</Paragraphs>
  <Slides>57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1" baseType="lpstr">
      <vt:lpstr>Arial</vt:lpstr>
      <vt:lpstr>Calibri</vt:lpstr>
      <vt:lpstr>Noto Sans Symbols</vt:lpstr>
      <vt:lpstr>NeMed_Presentation</vt:lpstr>
      <vt:lpstr>E2O Phase 1 Semantic Interoperation of Laboratory Results </vt:lpstr>
      <vt:lpstr>Step 1 Plan</vt:lpstr>
      <vt:lpstr>NHS Evaluation Procedure Usage (READ code maps)</vt:lpstr>
      <vt:lpstr>113075003|Creatinine measurement, serum (procedure)|</vt:lpstr>
      <vt:lpstr>Lab Templates: Assumptions &amp; Pragmatics</vt:lpstr>
      <vt:lpstr>Migration Model Requirements</vt:lpstr>
      <vt:lpstr>Phase 1 Procedures Prep for Classification Testing</vt:lpstr>
      <vt:lpstr>HAS_SPECIMEN Values in Procedure concept defs</vt:lpstr>
      <vt:lpstr>Phase 1 Sample Preparation for Classification Testing</vt:lpstr>
      <vt:lpstr>INHERES_IN assumptions for discussion…</vt:lpstr>
      <vt:lpstr>Issues with assigning INHERES_IN </vt:lpstr>
      <vt:lpstr>Issues with assigning COMPONENT</vt:lpstr>
      <vt:lpstr>Issues with defining ‘total’ as denominator</vt:lpstr>
      <vt:lpstr>Issues with assigning DIRECT_SITE</vt:lpstr>
      <vt:lpstr>Issues with assigning PROPERTY</vt:lpstr>
      <vt:lpstr>Meeting 14 discussion 20210721</vt:lpstr>
      <vt:lpstr>Followup from Farzaneh</vt:lpstr>
      <vt:lpstr>5113004| Free T4 measurement (procedure)</vt:lpstr>
      <vt:lpstr>5113004| Free T4 measurement (procedure)</vt:lpstr>
      <vt:lpstr>Procedures Review</vt:lpstr>
      <vt:lpstr>Procedures Review</vt:lpstr>
      <vt:lpstr>61928009|Platelet count (procedure)</vt:lpstr>
      <vt:lpstr>313533009|Urine porphyrin/creatinine ratio (procedure)</vt:lpstr>
      <vt:lpstr>391305007|Percentage CD10 count (procedure)</vt:lpstr>
      <vt:lpstr>391305007|Percentage CD10 count (procedure)</vt:lpstr>
      <vt:lpstr>END DISCUSSION 20210721</vt:lpstr>
      <vt:lpstr>Followup Issues</vt:lpstr>
      <vt:lpstr>271215008|Plasma free/total protein S ratio measurement (procedure)</vt:lpstr>
      <vt:lpstr>E2O 15: Properties Review</vt:lpstr>
      <vt:lpstr>313771003|Measurement of weight of calculus (procedure)</vt:lpstr>
      <vt:lpstr>398568001|Cytomegalovirus nucleic acid assay (procedure)</vt:lpstr>
      <vt:lpstr>271284001|Blood copper measurement (procedure)</vt:lpstr>
      <vt:lpstr>391567003|Oral fluid cocaine level (procedure)</vt:lpstr>
      <vt:lpstr>END DISCUSSION 20210804</vt:lpstr>
      <vt:lpstr>271032000|Whole blood folate measurement (procedure)</vt:lpstr>
      <vt:lpstr>313719006| 120 minute plasma cortisol measurement (procedure)</vt:lpstr>
      <vt:lpstr>Protein measurement, urine, quantitative 24 hour(procedure)</vt:lpstr>
      <vt:lpstr>40032601000004104|Creatinine [Mass or Moles] in 24 hour urine (procedure) </vt:lpstr>
      <vt:lpstr>8879006|Creatinine measurement, 24 hour urine (procedure) </vt:lpstr>
      <vt:lpstr>END DISCUSSION 20210818</vt:lpstr>
      <vt:lpstr>104133003|Erythrocyte mean corpuscular volume determination (procedure)</vt:lpstr>
      <vt:lpstr>Anti-mitochondrial antibody pattern (procedure)</vt:lpstr>
      <vt:lpstr>413066002|Antinuclear factor titre (procedure)</vt:lpstr>
      <vt:lpstr>Leukocyte alkaline phosphatase score (procedure)</vt:lpstr>
      <vt:lpstr>165826003|Leptospira agglutinin test (procedure)</vt:lpstr>
      <vt:lpstr>397617007|VonWillebrand factor activity measurement (procedure)</vt:lpstr>
      <vt:lpstr>Meeting 18 Start</vt:lpstr>
      <vt:lpstr>Phase 1 Body of Work Revisions for Transfer Axioms: JRC and SH</vt:lpstr>
      <vt:lpstr>High Frequency UK Lab Codes</vt:lpstr>
      <vt:lpstr>Interoperation Use cases for Discussion</vt:lpstr>
      <vt:lpstr>70901006|E2O Creatinine measurement (observable entity)</vt:lpstr>
      <vt:lpstr>Observables Blood Sodium Measurements</vt:lpstr>
      <vt:lpstr>Sodium Measurements Procedures Classification</vt:lpstr>
      <vt:lpstr>Semantic Objectives of Migration?</vt:lpstr>
      <vt:lpstr> Hemoglobin Measurements</vt:lpstr>
      <vt:lpstr>442673006|Total Hemoglobin Measurement by dipstick (procedure)</vt:lpstr>
      <vt:lpstr>391558003|Total white blood cell count (procedure)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 Phase 1 Semantic Interoperation of Laboratory Results</dc:title>
  <dc:creator>Greg</dc:creator>
  <cp:lastModifiedBy>Jim Campbell</cp:lastModifiedBy>
  <cp:revision>34</cp:revision>
  <dcterms:created xsi:type="dcterms:W3CDTF">2014-09-17T15:14:42Z</dcterms:created>
  <dcterms:modified xsi:type="dcterms:W3CDTF">2021-11-02T21:59:52Z</dcterms:modified>
</cp:coreProperties>
</file>