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284" r:id="rId2"/>
    <p:sldId id="330" r:id="rId3"/>
    <p:sldId id="374" r:id="rId4"/>
    <p:sldId id="382" r:id="rId5"/>
    <p:sldId id="372" r:id="rId6"/>
    <p:sldId id="371" r:id="rId7"/>
    <p:sldId id="370" r:id="rId8"/>
    <p:sldId id="383" r:id="rId9"/>
    <p:sldId id="415" r:id="rId10"/>
    <p:sldId id="421" r:id="rId11"/>
    <p:sldId id="416" r:id="rId12"/>
    <p:sldId id="417" r:id="rId13"/>
    <p:sldId id="376" r:id="rId14"/>
    <p:sldId id="377" r:id="rId15"/>
    <p:sldId id="365" r:id="rId16"/>
    <p:sldId id="386" r:id="rId17"/>
    <p:sldId id="391" r:id="rId18"/>
    <p:sldId id="392" r:id="rId19"/>
    <p:sldId id="419" r:id="rId20"/>
    <p:sldId id="420" r:id="rId21"/>
    <p:sldId id="404" r:id="rId22"/>
    <p:sldId id="410" r:id="rId23"/>
    <p:sldId id="412" r:id="rId24"/>
    <p:sldId id="411" r:id="rId25"/>
    <p:sldId id="357" r:id="rId26"/>
    <p:sldId id="397" r:id="rId27"/>
    <p:sldId id="423" r:id="rId28"/>
    <p:sldId id="335" r:id="rId29"/>
  </p:sldIdLst>
  <p:sldSz cx="9144000" cy="5143500" type="screen16x9"/>
  <p:notesSz cx="7102475" cy="9388475"/>
  <p:defaultTextStyle>
    <a:defPPr marL="0" marR="0" indent="0" algn="l" defTabSz="3429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75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857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1714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2571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3429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4286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5143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6000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6858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Canada Health Infoway" id="{30BADA36-A467-4704-BBDC-6B182C540F4B}">
          <p14:sldIdLst>
            <p14:sldId id="284"/>
            <p14:sldId id="330"/>
            <p14:sldId id="374"/>
            <p14:sldId id="382"/>
            <p14:sldId id="372"/>
            <p14:sldId id="371"/>
            <p14:sldId id="370"/>
            <p14:sldId id="383"/>
            <p14:sldId id="415"/>
            <p14:sldId id="421"/>
            <p14:sldId id="416"/>
            <p14:sldId id="417"/>
            <p14:sldId id="376"/>
            <p14:sldId id="377"/>
            <p14:sldId id="365"/>
            <p14:sldId id="386"/>
            <p14:sldId id="391"/>
            <p14:sldId id="392"/>
            <p14:sldId id="419"/>
            <p14:sldId id="420"/>
            <p14:sldId id="404"/>
            <p14:sldId id="410"/>
            <p14:sldId id="412"/>
            <p14:sldId id="411"/>
            <p14:sldId id="357"/>
            <p14:sldId id="397"/>
            <p14:sldId id="423"/>
            <p14:sldId id="3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risien , Linda" initials="P,L" lastIdx="7" clrIdx="0">
    <p:extLst>
      <p:ext uri="{19B8F6BF-5375-455C-9EA6-DF929625EA0E}">
        <p15:presenceInfo xmlns:p15="http://schemas.microsoft.com/office/powerpoint/2012/main" userId="S-1-5-21-1957994488-1343024091-839522115-8029" providerId="AD"/>
      </p:ext>
    </p:extLst>
  </p:cmAuthor>
  <p:cmAuthor id="2" name="Jo-anne Hutsul" initials="JH" lastIdx="16" clrIdx="1">
    <p:extLst>
      <p:ext uri="{19B8F6BF-5375-455C-9EA6-DF929625EA0E}">
        <p15:presenceInfo xmlns:p15="http://schemas.microsoft.com/office/powerpoint/2012/main" userId="S-1-5-21-3874007654-1566841883-3423792957-691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2E3B"/>
    <a:srgbClr val="000000"/>
    <a:srgbClr val="E1E1E1"/>
    <a:srgbClr val="171717"/>
    <a:srgbClr val="1A1919"/>
    <a:srgbClr val="515151"/>
    <a:srgbClr val="2B2C2B"/>
    <a:srgbClr val="555655"/>
    <a:srgbClr val="E02D3A"/>
    <a:srgbClr val="E4E6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4C3C2611-4C71-4FC5-86AE-919BDF0F9419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467" autoAdjust="0"/>
    <p:restoredTop sz="76291" autoAdjust="0"/>
  </p:normalViewPr>
  <p:slideViewPr>
    <p:cSldViewPr snapToGrid="0" snapToObjects="1">
      <p:cViewPr varScale="1">
        <p:scale>
          <a:sx n="64" d="100"/>
          <a:sy n="64" d="100"/>
        </p:scale>
        <p:origin x="740" y="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" d="1"/>
        <a:sy n="1" d="1"/>
      </p:scale>
      <p:origin x="0" y="-396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5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4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7925" cy="3519488"/>
          </a:xfrm>
          <a:prstGeom prst="rect">
            <a:avLst/>
          </a:prstGeom>
        </p:spPr>
        <p:txBody>
          <a:bodyPr lIns="94229" tIns="47114" rIns="94229" bIns="47114"/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body" sz="quarter" idx="1"/>
          </p:nvPr>
        </p:nvSpPr>
        <p:spPr>
          <a:xfrm>
            <a:off x="946997" y="4459526"/>
            <a:ext cx="5208482" cy="4224814"/>
          </a:xfrm>
          <a:prstGeom prst="rect">
            <a:avLst/>
          </a:prstGeom>
        </p:spPr>
        <p:txBody>
          <a:bodyPr lIns="94229" tIns="47114" rIns="94229" bIns="47114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249229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1pPr>
    <a:lvl2pPr indent="857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2pPr>
    <a:lvl3pPr indent="1714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3pPr>
    <a:lvl4pPr indent="2571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4pPr>
    <a:lvl5pPr indent="3429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5pPr>
    <a:lvl6pPr indent="4286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6pPr>
    <a:lvl7pPr indent="5143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7pPr>
    <a:lvl8pPr indent="6000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8pPr>
    <a:lvl9pPr indent="6858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933077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 </a:t>
            </a:r>
            <a:endParaRPr lang="en-GB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7DD55-E850-4A60-A5F0-81B37B572B70}" type="slidenum">
              <a:rPr lang="en-CA" smtClean="0"/>
              <a:pPr>
                <a:defRPr/>
              </a:pPr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6060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145287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50707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056239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Minor issues - </a:t>
            </a:r>
            <a:r>
              <a:rPr lang="fr-CA" dirty="0" err="1"/>
              <a:t>Resolved</a:t>
            </a:r>
            <a:endParaRPr lang="fr-CA" dirty="0"/>
          </a:p>
          <a:p>
            <a:pPr lvl="1"/>
            <a:r>
              <a:rPr lang="en-CA" dirty="0"/>
              <a:t>Change concepts Manufacturer for </a:t>
            </a:r>
            <a:r>
              <a:rPr lang="en-CA" dirty="0">
                <a:sym typeface="Wingdings" panose="05000000000000000000" pitchFamily="2" charset="2"/>
              </a:rPr>
              <a:t>MAH</a:t>
            </a:r>
          </a:p>
          <a:p>
            <a:pPr lvl="1"/>
            <a:r>
              <a:rPr lang="fr-CA" dirty="0" err="1">
                <a:sym typeface="Wingdings" panose="05000000000000000000" pitchFamily="2" charset="2"/>
              </a:rPr>
              <a:t>Request</a:t>
            </a:r>
            <a:r>
              <a:rPr lang="fr-CA" dirty="0">
                <a:sym typeface="Wingdings" panose="05000000000000000000" pitchFamily="2" charset="2"/>
              </a:rPr>
              <a:t> for changes </a:t>
            </a:r>
            <a:r>
              <a:rPr lang="fr-CA" dirty="0" err="1">
                <a:sym typeface="Wingdings" panose="05000000000000000000" pitchFamily="2" charset="2"/>
              </a:rPr>
              <a:t>submitted</a:t>
            </a:r>
            <a:r>
              <a:rPr lang="fr-CA" dirty="0">
                <a:sym typeface="Wingdings" panose="05000000000000000000" pitchFamily="2" charset="2"/>
              </a:rPr>
              <a:t> </a:t>
            </a:r>
            <a:r>
              <a:rPr lang="en-CA" dirty="0">
                <a:sym typeface="Wingdings" panose="05000000000000000000" pitchFamily="2" charset="2"/>
              </a:rPr>
              <a:t>for change of manufacturer/MAH</a:t>
            </a:r>
          </a:p>
          <a:p>
            <a:pPr lvl="1"/>
            <a:r>
              <a:rPr lang="en-CA" dirty="0">
                <a:sym typeface="Wingdings" panose="05000000000000000000" pitchFamily="2" charset="2"/>
              </a:rPr>
              <a:t>Canadian Immunization Guidelines updated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4552900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9836382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CA" sz="900" cap="none" dirty="0">
                <a:solidFill>
                  <a:schemeClr val="tx1"/>
                </a:solidFill>
                <a:latin typeface="Arial" panose="020B0604020202020204" pitchFamily="34" charset="0"/>
              </a:rPr>
              <a:t>RCD - supported use case</a:t>
            </a:r>
            <a:r>
              <a:rPr lang="en-CA" sz="900" b="0" cap="none" dirty="0">
                <a:solidFill>
                  <a:schemeClr val="tx1"/>
                </a:solidFill>
                <a:latin typeface="Arial" panose="020B0604020202020204" pitchFamily="34" charset="0"/>
              </a:rPr>
              <a:t>: </a:t>
            </a:r>
          </a:p>
          <a:p>
            <a:pPr marL="214313" indent="-214313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A" sz="900" b="0" cap="none" dirty="0">
                <a:solidFill>
                  <a:schemeClr val="tx1"/>
                </a:solidFill>
                <a:latin typeface="Arial" panose="020B0604020202020204" pitchFamily="34" charset="0"/>
              </a:rPr>
              <a:t>In prescribing and in medication statements, especially in situations where the patient should always use a particular manufactured product</a:t>
            </a:r>
          </a:p>
          <a:p>
            <a:pPr marL="214313" indent="-214313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A" sz="900" b="0" cap="none" dirty="0">
                <a:solidFill>
                  <a:schemeClr val="tx1"/>
                </a:solidFill>
                <a:latin typeface="Arial" panose="020B0604020202020204" pitchFamily="34" charset="0"/>
              </a:rPr>
              <a:t>In dispensing and administration, to identify exactly which product was provided/used</a:t>
            </a:r>
          </a:p>
          <a:p>
            <a:pPr marL="214313" indent="-214313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A" sz="900" b="0" cap="none" dirty="0">
                <a:solidFill>
                  <a:schemeClr val="tx1"/>
                </a:solidFill>
                <a:latin typeface="Arial" panose="020B0604020202020204" pitchFamily="34" charset="0"/>
              </a:rPr>
              <a:t>For reimbursement: national or local systems may set pricing or eligibility against particular manufactured products, regardless of how they are supplied (</a:t>
            </a:r>
            <a:r>
              <a:rPr lang="en-CA" sz="900" b="0" cap="none" dirty="0" err="1">
                <a:solidFill>
                  <a:schemeClr val="tx1"/>
                </a:solidFill>
                <a:latin typeface="Arial" panose="020B0604020202020204" pitchFamily="34" charset="0"/>
              </a:rPr>
              <a:t>i.E.</a:t>
            </a:r>
            <a:r>
              <a:rPr lang="en-CA" sz="900" b="0" cap="none" dirty="0">
                <a:solidFill>
                  <a:schemeClr val="tx1"/>
                </a:solidFill>
                <a:latin typeface="Arial" panose="020B0604020202020204" pitchFamily="34" charset="0"/>
              </a:rPr>
              <a:t> With no reference to pack size)</a:t>
            </a:r>
          </a:p>
          <a:p>
            <a:pPr marL="214313" indent="-214313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A" sz="900" b="0" cap="none" dirty="0">
                <a:solidFill>
                  <a:schemeClr val="tx1"/>
                </a:solidFill>
                <a:latin typeface="Arial" panose="020B0604020202020204" pitchFamily="34" charset="0"/>
              </a:rPr>
              <a:t>Allergy checking of specific excipients (if described)</a:t>
            </a:r>
          </a:p>
          <a:p>
            <a:pPr marL="214313" indent="-214313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A" sz="900" b="0" cap="none" dirty="0">
                <a:solidFill>
                  <a:schemeClr val="tx1"/>
                </a:solidFill>
                <a:latin typeface="Arial" panose="020B0604020202020204" pitchFamily="34" charset="0"/>
              </a:rPr>
              <a:t>Pharmacovigilance</a:t>
            </a:r>
          </a:p>
        </p:txBody>
      </p:sp>
    </p:spTree>
    <p:extLst>
      <p:ext uri="{BB962C8B-B14F-4D97-AF65-F5344CB8AC3E}">
        <p14:creationId xmlns:p14="http://schemas.microsoft.com/office/powerpoint/2010/main" val="29637037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CA" sz="900" cap="none" dirty="0">
                <a:solidFill>
                  <a:schemeClr val="tx1"/>
                </a:solidFill>
                <a:latin typeface="Arial" panose="020B0604020202020204" pitchFamily="34" charset="0"/>
              </a:rPr>
              <a:t>RCD - supported use case</a:t>
            </a:r>
            <a:r>
              <a:rPr lang="en-CA" sz="900" b="0" cap="none" dirty="0">
                <a:solidFill>
                  <a:schemeClr val="tx1"/>
                </a:solidFill>
                <a:latin typeface="Arial" panose="020B0604020202020204" pitchFamily="34" charset="0"/>
              </a:rPr>
              <a:t>: </a:t>
            </a:r>
          </a:p>
          <a:p>
            <a:pPr marL="214313" indent="-214313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A" sz="900" b="0" cap="none" dirty="0">
                <a:solidFill>
                  <a:schemeClr val="tx1"/>
                </a:solidFill>
                <a:latin typeface="Arial" panose="020B0604020202020204" pitchFamily="34" charset="0"/>
              </a:rPr>
              <a:t>In prescribing and in medication statements, especially in situations where the patient should always use a particular manufactured product</a:t>
            </a:r>
          </a:p>
          <a:p>
            <a:pPr marL="214313" indent="-214313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A" sz="900" b="0" cap="none" dirty="0">
                <a:solidFill>
                  <a:schemeClr val="tx1"/>
                </a:solidFill>
                <a:latin typeface="Arial" panose="020B0604020202020204" pitchFamily="34" charset="0"/>
              </a:rPr>
              <a:t>In dispensing and administration, to identify exactly which product was provided/used</a:t>
            </a:r>
          </a:p>
          <a:p>
            <a:pPr marL="214313" indent="-214313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A" sz="900" b="0" cap="none" dirty="0">
                <a:solidFill>
                  <a:schemeClr val="tx1"/>
                </a:solidFill>
                <a:latin typeface="Arial" panose="020B0604020202020204" pitchFamily="34" charset="0"/>
              </a:rPr>
              <a:t>For reimbursement: national or local systems may set pricing or eligibility against particular manufactured products, regardless of how they are supplied (</a:t>
            </a:r>
            <a:r>
              <a:rPr lang="en-CA" sz="900" b="0" cap="none" dirty="0" err="1">
                <a:solidFill>
                  <a:schemeClr val="tx1"/>
                </a:solidFill>
                <a:latin typeface="Arial" panose="020B0604020202020204" pitchFamily="34" charset="0"/>
              </a:rPr>
              <a:t>i.E.</a:t>
            </a:r>
            <a:r>
              <a:rPr lang="en-CA" sz="900" b="0" cap="none" dirty="0">
                <a:solidFill>
                  <a:schemeClr val="tx1"/>
                </a:solidFill>
                <a:latin typeface="Arial" panose="020B0604020202020204" pitchFamily="34" charset="0"/>
              </a:rPr>
              <a:t> With no reference to pack size)</a:t>
            </a:r>
          </a:p>
          <a:p>
            <a:pPr marL="214313" indent="-214313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A" sz="900" b="0" cap="none" dirty="0">
                <a:solidFill>
                  <a:schemeClr val="tx1"/>
                </a:solidFill>
                <a:latin typeface="Arial" panose="020B0604020202020204" pitchFamily="34" charset="0"/>
              </a:rPr>
              <a:t>Allergy checking of specific excipients (if described)</a:t>
            </a:r>
          </a:p>
          <a:p>
            <a:pPr marL="214313" indent="-214313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A" sz="900" b="0" cap="none" dirty="0">
                <a:solidFill>
                  <a:schemeClr val="tx1"/>
                </a:solidFill>
                <a:latin typeface="Arial" panose="020B0604020202020204" pitchFamily="34" charset="0"/>
              </a:rPr>
              <a:t>Pharmacovigilance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6257440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7087725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45406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76679">
              <a:defRPr/>
            </a:pPr>
            <a:r>
              <a:rPr lang="en-CA" dirty="0"/>
              <a:t>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736070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852125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9196605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584988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171090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664715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900" dirty="0"/>
              <a:t>A description of the strength of the product (e.g. "low strength" or "adult strength“)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900" dirty="0"/>
              <a:t>A description of the intended population for the product (e.g. "for children")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900" dirty="0"/>
              <a:t>A description of the dose form as it appears in the name (e.g. “parenteral dose form” or “oral dose form")</a:t>
            </a:r>
          </a:p>
          <a:p>
            <a:pPr marL="176679" indent="-176679" defTabSz="176679">
              <a:buFont typeface="Arial" panose="020B0604020202020204" pitchFamily="34" charset="0"/>
              <a:buChar char="•"/>
              <a:defRPr/>
            </a:pPr>
            <a:endParaRPr lang="en-US" sz="900" dirty="0"/>
          </a:p>
          <a:p>
            <a:pPr marL="176679" indent="-176679" defTabSz="176679">
              <a:buFont typeface="Arial" panose="020B0604020202020204" pitchFamily="34" charset="0"/>
              <a:buChar char="•"/>
              <a:defRPr/>
            </a:pPr>
            <a:endParaRPr lang="en-US" sz="900" dirty="0"/>
          </a:p>
          <a:p>
            <a:pPr marL="176679" indent="-176679" defTabSz="176679">
              <a:buFont typeface="Arial" panose="020B0604020202020204" pitchFamily="34" charset="0"/>
              <a:buChar char="•"/>
              <a:defRPr/>
            </a:pPr>
            <a:r>
              <a:rPr lang="en-US" sz="900" dirty="0"/>
              <a:t>A new model for the representation of medicinal products related to immunization use cases </a:t>
            </a:r>
          </a:p>
          <a:p>
            <a:pPr marL="176679" indent="-176679" defTabSz="176679">
              <a:buFont typeface="Arial" panose="020B0604020202020204" pitchFamily="34" charset="0"/>
              <a:buChar char="•"/>
              <a:defRPr/>
            </a:pPr>
            <a:r>
              <a:rPr lang="en-US" sz="900" dirty="0"/>
              <a:t>Updated editorial policies for the incremental adoption of the SNOMED International Clinical Drug Model in the Canadian Extension content, based on local priorities </a:t>
            </a:r>
          </a:p>
          <a:p>
            <a:pPr marL="176679" indent="-176679" defTabSz="176679">
              <a:buFont typeface="Arial" panose="020B0604020202020204" pitchFamily="34" charset="0"/>
              <a:buChar char="•"/>
              <a:defRPr/>
            </a:pPr>
            <a:r>
              <a:rPr lang="en-US" sz="900" dirty="0"/>
              <a:t>A draft transition plan for the transition of the content to the adopted model and terminological resources.</a:t>
            </a:r>
          </a:p>
          <a:p>
            <a:pPr marL="176679" indent="-176679" defTabSz="176679">
              <a:buFont typeface="Arial" panose="020B0604020202020204" pitchFamily="34" charset="0"/>
              <a:buChar char="•"/>
              <a:defRPr/>
            </a:pPr>
            <a:r>
              <a:rPr lang="en-US" sz="900" dirty="0"/>
              <a:t>The main issue is related to the naming convention of the tradename </a:t>
            </a:r>
            <a:endParaRPr lang="fr-CA" sz="900" dirty="0"/>
          </a:p>
          <a:p>
            <a:pPr marL="176679" indent="-176679" defTabSz="176679">
              <a:buFont typeface="Arial" panose="020B0604020202020204" pitchFamily="34" charset="0"/>
              <a:buChar char="•"/>
              <a:defRPr/>
            </a:pPr>
            <a:endParaRPr lang="fr-CA" sz="900" dirty="0"/>
          </a:p>
          <a:p>
            <a:pPr marL="176679" indent="-176679">
              <a:buFont typeface="Arial" panose="020B0604020202020204" pitchFamily="34" charset="0"/>
              <a:buChar char="•"/>
            </a:pPr>
            <a:r>
              <a:rPr lang="en-US" sz="900" dirty="0"/>
              <a:t>A remodeled representation of existing medicinal products in the Canadian edition, related to immunization use cases. The remodeling is accomplished manually by </a:t>
            </a:r>
            <a:r>
              <a:rPr lang="en-US" sz="900" dirty="0" err="1"/>
              <a:t>TermMed</a:t>
            </a:r>
            <a:r>
              <a:rPr lang="en-US" sz="900" dirty="0"/>
              <a:t> clinical editors and Canada Health </a:t>
            </a:r>
            <a:r>
              <a:rPr lang="en-US" sz="900" dirty="0" err="1"/>
              <a:t>Infoway</a:t>
            </a:r>
            <a:r>
              <a:rPr lang="en-US" sz="900" dirty="0"/>
              <a:t> editors and SMEs, batch editing, and QA and pattern detection rules</a:t>
            </a:r>
            <a:endParaRPr lang="fr-CA" sz="900" dirty="0"/>
          </a:p>
          <a:p>
            <a:pPr marL="176679" indent="-176679">
              <a:buFont typeface="Arial" panose="020B0604020202020204" pitchFamily="34" charset="0"/>
              <a:buChar char="•"/>
            </a:pPr>
            <a:r>
              <a:rPr lang="en-US" sz="900" dirty="0"/>
              <a:t>A remodeled representation and edition of auxiliary content required to support the Clinical Drug model at the local level (e.g. extending dose forms, representing local suppliers, trade product names, etc.)</a:t>
            </a:r>
          </a:p>
          <a:p>
            <a:pPr marL="176679" indent="-176679">
              <a:buFont typeface="Arial" panose="020B0604020202020204" pitchFamily="34" charset="0"/>
              <a:buChar char="•"/>
            </a:pPr>
            <a:r>
              <a:rPr lang="fr-CA" dirty="0" err="1"/>
              <a:t>Better</a:t>
            </a:r>
            <a:r>
              <a:rPr lang="fr-CA" dirty="0"/>
              <a:t> support for </a:t>
            </a:r>
            <a:r>
              <a:rPr lang="fr-CA" dirty="0" err="1"/>
              <a:t>complex</a:t>
            </a:r>
            <a:r>
              <a:rPr lang="fr-CA" dirty="0"/>
              <a:t> use cases – </a:t>
            </a:r>
            <a:r>
              <a:rPr lang="fr-CA" dirty="0" err="1"/>
              <a:t>many</a:t>
            </a:r>
            <a:r>
              <a:rPr lang="fr-CA" dirty="0"/>
              <a:t> of </a:t>
            </a:r>
            <a:r>
              <a:rPr lang="fr-CA" dirty="0" err="1"/>
              <a:t>those</a:t>
            </a:r>
            <a:r>
              <a:rPr lang="fr-CA" dirty="0"/>
              <a:t> have been </a:t>
            </a:r>
            <a:r>
              <a:rPr lang="fr-CA" dirty="0" err="1"/>
              <a:t>expressed</a:t>
            </a:r>
            <a:r>
              <a:rPr lang="fr-CA" dirty="0"/>
              <a:t> in the new PHS </a:t>
            </a:r>
            <a:r>
              <a:rPr lang="fr-CA" dirty="0" err="1"/>
              <a:t>requirements</a:t>
            </a:r>
            <a:endParaRPr lang="fr-CA" sz="900" dirty="0"/>
          </a:p>
        </p:txBody>
      </p:sp>
    </p:spTree>
    <p:extLst>
      <p:ext uri="{BB962C8B-B14F-4D97-AF65-F5344CB8AC3E}">
        <p14:creationId xmlns:p14="http://schemas.microsoft.com/office/powerpoint/2010/main" val="11572363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CVC group </a:t>
            </a:r>
            <a:r>
              <a:rPr lang="fr-CA" dirty="0" err="1"/>
              <a:t>very</a:t>
            </a:r>
            <a:r>
              <a:rPr lang="fr-CA" dirty="0"/>
              <a:t> active and </a:t>
            </a:r>
            <a:r>
              <a:rPr lang="fr-CA" dirty="0" err="1"/>
              <a:t>leading</a:t>
            </a:r>
            <a:r>
              <a:rPr lang="fr-CA" dirty="0"/>
              <a:t> the </a:t>
            </a:r>
            <a:r>
              <a:rPr lang="fr-CA" dirty="0" err="1"/>
              <a:t>community’s</a:t>
            </a:r>
            <a:r>
              <a:rPr lang="fr-CA" dirty="0"/>
              <a:t> </a:t>
            </a:r>
            <a:r>
              <a:rPr lang="fr-CA" dirty="0" err="1"/>
              <a:t>requests</a:t>
            </a:r>
            <a:r>
              <a:rPr lang="fr-CA" dirty="0"/>
              <a:t> for change.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There are discussions to </a:t>
            </a:r>
            <a:r>
              <a:rPr lang="fr-CA" dirty="0" err="1"/>
              <a:t>create</a:t>
            </a:r>
            <a:r>
              <a:rPr lang="fr-CA" dirty="0"/>
              <a:t> a </a:t>
            </a:r>
            <a:r>
              <a:rPr lang="fr-CA" dirty="0" err="1"/>
              <a:t>map</a:t>
            </a:r>
            <a:r>
              <a:rPr lang="fr-CA" dirty="0"/>
              <a:t> </a:t>
            </a:r>
            <a:r>
              <a:rPr lang="fr-CA" dirty="0" err="1"/>
              <a:t>between</a:t>
            </a:r>
            <a:r>
              <a:rPr lang="fr-CA" dirty="0"/>
              <a:t> CCDD and SNOMED CT vaccines to </a:t>
            </a:r>
            <a:r>
              <a:rPr lang="fr-CA" dirty="0" err="1"/>
              <a:t>allow</a:t>
            </a:r>
            <a:r>
              <a:rPr lang="fr-CA" dirty="0"/>
              <a:t> CA stakeholders </a:t>
            </a:r>
            <a:r>
              <a:rPr lang="fr-CA" dirty="0" err="1"/>
              <a:t>that</a:t>
            </a:r>
            <a:r>
              <a:rPr lang="fr-CA" dirty="0"/>
              <a:t> </a:t>
            </a:r>
            <a:r>
              <a:rPr lang="fr-CA" dirty="0" err="1"/>
              <a:t>already</a:t>
            </a:r>
            <a:r>
              <a:rPr lang="fr-CA" dirty="0"/>
              <a:t> are </a:t>
            </a:r>
            <a:r>
              <a:rPr lang="fr-CA" dirty="0" err="1"/>
              <a:t>using</a:t>
            </a:r>
            <a:r>
              <a:rPr lang="fr-CA" dirty="0"/>
              <a:t> SNOMED CT codes to </a:t>
            </a:r>
            <a:r>
              <a:rPr lang="fr-CA" dirty="0" err="1"/>
              <a:t>still</a:t>
            </a:r>
            <a:r>
              <a:rPr lang="fr-CA" dirty="0"/>
              <a:t> </a:t>
            </a:r>
            <a:r>
              <a:rPr lang="fr-CA" dirty="0" err="1"/>
              <a:t>access</a:t>
            </a:r>
            <a:r>
              <a:rPr lang="fr-CA" dirty="0"/>
              <a:t> </a:t>
            </a:r>
            <a:r>
              <a:rPr lang="fr-CA" dirty="0" err="1"/>
              <a:t>them</a:t>
            </a:r>
            <a:r>
              <a:rPr lang="fr-CA" dirty="0"/>
              <a:t> </a:t>
            </a:r>
            <a:r>
              <a:rPr lang="fr-CA" dirty="0" err="1"/>
              <a:t>while</a:t>
            </a:r>
            <a:r>
              <a:rPr lang="fr-CA" dirty="0"/>
              <a:t> </a:t>
            </a:r>
            <a:r>
              <a:rPr lang="fr-CA" dirty="0" err="1"/>
              <a:t>using</a:t>
            </a:r>
            <a:r>
              <a:rPr lang="fr-CA" dirty="0"/>
              <a:t> CCDD for the </a:t>
            </a:r>
            <a:r>
              <a:rPr lang="fr-CA" dirty="0" err="1"/>
              <a:t>other</a:t>
            </a:r>
            <a:r>
              <a:rPr lang="fr-CA" dirty="0"/>
              <a:t> </a:t>
            </a:r>
            <a:r>
              <a:rPr lang="fr-CA" dirty="0" err="1"/>
              <a:t>Drugs</a:t>
            </a:r>
            <a:r>
              <a:rPr lang="fr-CA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CA" dirty="0"/>
              <a:t>More discussion </a:t>
            </a:r>
            <a:r>
              <a:rPr lang="fr-CA" dirty="0" err="1"/>
              <a:t>required</a:t>
            </a:r>
            <a:r>
              <a:rPr lang="fr-CA" dirty="0"/>
              <a:t> for:</a:t>
            </a:r>
          </a:p>
          <a:p>
            <a:pPr marL="171450" lvl="2" indent="-1714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Influenza Vaccines DIN/Year</a:t>
            </a:r>
          </a:p>
          <a:p>
            <a:pPr marL="171450" lvl="3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A" dirty="0" err="1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Specific</a:t>
            </a:r>
            <a:r>
              <a:rPr lang="fr-CA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CA" dirty="0" err="1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Preferred</a:t>
            </a:r>
            <a:r>
              <a:rPr lang="fr-CA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CA" dirty="0" err="1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Terms</a:t>
            </a:r>
            <a:endParaRPr lang="fr-CA" dirty="0">
              <a:solidFill>
                <a:schemeClr val="bg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171450" lvl="3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A" dirty="0" err="1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Immunization</a:t>
            </a:r>
            <a:r>
              <a:rPr lang="fr-CA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CA" dirty="0" err="1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Subsets</a:t>
            </a:r>
            <a:r>
              <a:rPr lang="fr-CA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 scope changes</a:t>
            </a:r>
          </a:p>
          <a:p>
            <a:pPr marL="171450" lvl="3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Product lifecycle (active, inactive, deprecated) (CCDD alignment)</a:t>
            </a:r>
            <a:endParaRPr lang="fr-CA" dirty="0">
              <a:solidFill>
                <a:schemeClr val="bg1">
                  <a:lumMod val="50000"/>
                </a:schemeClr>
              </a:solidFill>
            </a:endParaRP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7300507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850204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15012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641630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31085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6679" indent="-176679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Times" charset="0"/>
            </a:pPr>
            <a:r>
              <a:rPr lang="en-CA" sz="900" b="1" dirty="0">
                <a:solidFill>
                  <a:schemeClr val="bg1">
                    <a:lumMod val="50000"/>
                  </a:schemeClr>
                </a:solidFill>
                <a:ea typeface="MS PGothic" pitchFamily="34" charset="-128"/>
              </a:rPr>
              <a:t>Use SNOMED CT as a recognised terminology standard</a:t>
            </a:r>
          </a:p>
          <a:p>
            <a:pPr marL="647824" lvl="1" indent="-235572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0000"/>
              <a:buChar char="—"/>
            </a:pPr>
            <a:r>
              <a:rPr lang="en-CA" sz="900" dirty="0">
                <a:solidFill>
                  <a:schemeClr val="bg1">
                    <a:lumMod val="50000"/>
                  </a:schemeClr>
                </a:solidFill>
                <a:ea typeface="MS PGothic" pitchFamily="34" charset="-128"/>
              </a:rPr>
              <a:t>to identify in an easier manner the patients that received immunizations </a:t>
            </a:r>
          </a:p>
          <a:p>
            <a:pPr marL="647824" lvl="1" indent="-235572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0000"/>
              <a:buChar char="—"/>
            </a:pPr>
            <a:r>
              <a:rPr lang="en-CA" sz="900" dirty="0">
                <a:solidFill>
                  <a:schemeClr val="bg1">
                    <a:lumMod val="50000"/>
                  </a:schemeClr>
                </a:solidFill>
                <a:ea typeface="MS PGothic" pitchFamily="34" charset="-128"/>
              </a:rPr>
              <a:t>to allow trending of the immunization data </a:t>
            </a:r>
          </a:p>
          <a:p>
            <a:pPr marL="647824" lvl="1" indent="-235572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0000"/>
              <a:buChar char="—"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ea typeface="MS PGothic" pitchFamily="34" charset="-128"/>
              </a:rPr>
              <a:t>to standardize trade name concepts using unique descriptions </a:t>
            </a:r>
          </a:p>
          <a:p>
            <a:pPr marL="647824" lvl="1" indent="-235572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0000"/>
              <a:buChar char="—"/>
            </a:pPr>
            <a:endParaRPr lang="en-CA" sz="900" dirty="0">
              <a:solidFill>
                <a:schemeClr val="bg1">
                  <a:lumMod val="50000"/>
                </a:schemeClr>
              </a:solidFill>
              <a:ea typeface="MS PGothic" pitchFamily="34" charset="-128"/>
            </a:endParaRPr>
          </a:p>
          <a:p>
            <a:pPr marL="176679" indent="-176679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Times" charset="0"/>
            </a:pPr>
            <a:endParaRPr lang="en-US" sz="900" b="1" dirty="0">
              <a:solidFill>
                <a:schemeClr val="bg1">
                  <a:lumMod val="50000"/>
                </a:schemeClr>
              </a:solidFill>
              <a:ea typeface="MS PGothic" pitchFamily="34" charset="-128"/>
            </a:endParaRPr>
          </a:p>
          <a:p>
            <a:pPr marL="176679" indent="-176679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Times" charset="0"/>
            </a:pPr>
            <a:r>
              <a:rPr lang="en-GB" sz="900" b="1" dirty="0">
                <a:solidFill>
                  <a:schemeClr val="bg1">
                    <a:lumMod val="50000"/>
                  </a:schemeClr>
                </a:solidFill>
                <a:ea typeface="MS PGothic" pitchFamily="34" charset="-128"/>
              </a:rPr>
              <a:t>Subsets developed for:</a:t>
            </a:r>
          </a:p>
          <a:p>
            <a:pPr marL="647824" lvl="1" indent="-235572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0000"/>
              <a:buChar char="—"/>
            </a:pPr>
            <a:r>
              <a:rPr lang="en-GB" sz="900" dirty="0">
                <a:solidFill>
                  <a:schemeClr val="bg1">
                    <a:lumMod val="50000"/>
                  </a:schemeClr>
                </a:solidFill>
                <a:ea typeface="MS PGothic" pitchFamily="34" charset="-128"/>
              </a:rPr>
              <a:t>recording administration of vaccines (current and past)</a:t>
            </a:r>
          </a:p>
          <a:p>
            <a:pPr marL="647824" lvl="1" indent="-235572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0000"/>
              <a:buChar char="—"/>
            </a:pPr>
            <a:r>
              <a:rPr lang="en-GB" sz="900" dirty="0">
                <a:solidFill>
                  <a:schemeClr val="bg1">
                    <a:lumMod val="50000"/>
                  </a:schemeClr>
                </a:solidFill>
                <a:ea typeface="MS PGothic" pitchFamily="34" charset="-128"/>
              </a:rPr>
              <a:t>inventory management</a:t>
            </a:r>
          </a:p>
          <a:p>
            <a:pPr marL="647824" lvl="1" indent="-235572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0000"/>
              <a:buChar char="—"/>
            </a:pPr>
            <a:r>
              <a:rPr lang="en-GB" sz="900" dirty="0">
                <a:solidFill>
                  <a:schemeClr val="bg1">
                    <a:lumMod val="50000"/>
                  </a:schemeClr>
                </a:solidFill>
                <a:ea typeface="MS PGothic" pitchFamily="34" charset="-128"/>
              </a:rPr>
              <a:t>immunization forecasting</a:t>
            </a:r>
          </a:p>
          <a:p>
            <a:pPr marL="647824" lvl="1" indent="-235572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60000"/>
              <a:buChar char="—"/>
            </a:pPr>
            <a:endParaRPr lang="en-GB" sz="900" dirty="0">
              <a:solidFill>
                <a:schemeClr val="bg1">
                  <a:lumMod val="50000"/>
                </a:schemeClr>
              </a:solidFill>
              <a:ea typeface="MS PGothic" pitchFamily="34" charset="-128"/>
            </a:endParaRPr>
          </a:p>
          <a:p>
            <a:r>
              <a:rPr lang="fr-CA" sz="900" dirty="0"/>
              <a:t>To capture </a:t>
            </a:r>
            <a:r>
              <a:rPr lang="fr-CA" sz="900" dirty="0" err="1"/>
              <a:t>products</a:t>
            </a:r>
            <a:r>
              <a:rPr lang="fr-CA" sz="900" dirty="0"/>
              <a:t> </a:t>
            </a:r>
          </a:p>
          <a:p>
            <a:pPr marL="176679" indent="-176679">
              <a:buFontTx/>
              <a:buChar char="-"/>
            </a:pPr>
            <a:r>
              <a:rPr lang="fr-CA" sz="900" dirty="0"/>
              <a:t>by </a:t>
            </a:r>
            <a:r>
              <a:rPr lang="fr-CA" sz="900" dirty="0" err="1"/>
              <a:t>TradeName</a:t>
            </a:r>
            <a:r>
              <a:rPr lang="fr-CA" sz="900" dirty="0"/>
              <a:t> </a:t>
            </a:r>
            <a:r>
              <a:rPr lang="fr-CA" sz="900" dirty="0" err="1"/>
              <a:t>when</a:t>
            </a:r>
            <a:r>
              <a:rPr lang="fr-CA" sz="900" dirty="0"/>
              <a:t> </a:t>
            </a:r>
            <a:r>
              <a:rPr lang="fr-CA" sz="900" dirty="0" err="1"/>
              <a:t>administered</a:t>
            </a:r>
            <a:r>
              <a:rPr lang="fr-CA" sz="900" dirty="0"/>
              <a:t> to pt</a:t>
            </a:r>
          </a:p>
          <a:p>
            <a:pPr marL="176679" indent="-176679">
              <a:buFontTx/>
              <a:buChar char="-"/>
            </a:pPr>
            <a:r>
              <a:rPr lang="fr-CA" sz="900" dirty="0"/>
              <a:t>In a more </a:t>
            </a:r>
            <a:r>
              <a:rPr lang="fr-CA" sz="900" dirty="0" err="1"/>
              <a:t>generic</a:t>
            </a:r>
            <a:r>
              <a:rPr lang="fr-CA" sz="900" dirty="0"/>
              <a:t> </a:t>
            </a:r>
            <a:r>
              <a:rPr lang="fr-CA" sz="900" dirty="0" err="1"/>
              <a:t>manner</a:t>
            </a:r>
            <a:r>
              <a:rPr lang="fr-CA" sz="900" dirty="0"/>
              <a:t> for </a:t>
            </a:r>
            <a:r>
              <a:rPr lang="fr-CA" sz="900" dirty="0" err="1"/>
              <a:t>products</a:t>
            </a:r>
            <a:r>
              <a:rPr lang="fr-CA" sz="900" dirty="0"/>
              <a:t> </a:t>
            </a:r>
            <a:r>
              <a:rPr lang="fr-CA" sz="900" dirty="0" err="1"/>
              <a:t>we</a:t>
            </a:r>
            <a:r>
              <a:rPr lang="fr-CA" sz="900" dirty="0"/>
              <a:t> </a:t>
            </a:r>
            <a:r>
              <a:rPr lang="fr-CA" sz="900" dirty="0" err="1"/>
              <a:t>don’t</a:t>
            </a:r>
            <a:r>
              <a:rPr lang="fr-CA" sz="900" dirty="0"/>
              <a:t> know the </a:t>
            </a:r>
            <a:r>
              <a:rPr lang="fr-CA" sz="900" dirty="0" err="1"/>
              <a:t>TradeName</a:t>
            </a:r>
            <a:endParaRPr lang="fr-CA" sz="900" dirty="0"/>
          </a:p>
          <a:p>
            <a:pPr marL="176679" lvl="1" indent="-176679" algn="l" defTabSz="942289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FontTx/>
              <a:buChar char="-"/>
              <a:defRPr/>
            </a:pPr>
            <a:r>
              <a:rPr lang="fr-CA" sz="900" dirty="0"/>
              <a:t>For data </a:t>
            </a:r>
            <a:r>
              <a:rPr lang="fr-CA" sz="900" dirty="0" err="1"/>
              <a:t>forecasting</a:t>
            </a:r>
            <a:r>
              <a:rPr lang="fr-CA" sz="900" dirty="0"/>
              <a:t> (</a:t>
            </a:r>
            <a:r>
              <a:rPr lang="en-GB" sz="900" dirty="0"/>
              <a:t>Proactively identify patients who need a vaccine)</a:t>
            </a:r>
          </a:p>
          <a:p>
            <a:pPr lvl="1"/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Proactively identify patients who need a vaccine</a:t>
            </a:r>
          </a:p>
          <a:p>
            <a:pPr marL="484641" lvl="1" indent="-175453">
              <a:tabLst>
                <a:tab pos="411025" algn="l"/>
              </a:tabLst>
            </a:pPr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“Patient X had dose 1 of </a:t>
            </a:r>
            <a:r>
              <a:rPr lang="en-GB" sz="900" dirty="0" err="1">
                <a:solidFill>
                  <a:schemeClr val="bg1">
                    <a:lumMod val="50000"/>
                  </a:schemeClr>
                </a:solidFill>
              </a:rPr>
              <a:t>Twinrix</a:t>
            </a:r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® 12 months ago; overdue for dose 2”  - reminder to be sent</a:t>
            </a:r>
          </a:p>
          <a:p>
            <a:pPr marL="176679" lvl="1" indent="-176679" algn="l" defTabSz="942289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FontTx/>
              <a:buChar char="-"/>
              <a:defRPr/>
            </a:pPr>
            <a:endParaRPr lang="en-GB" sz="900" dirty="0"/>
          </a:p>
          <a:p>
            <a:pPr marL="176679" indent="-176679">
              <a:buFontTx/>
              <a:buChar char="-"/>
            </a:pPr>
            <a:r>
              <a:rPr lang="fr-CA" sz="900" dirty="0"/>
              <a:t>For and </a:t>
            </a:r>
            <a:r>
              <a:rPr lang="fr-CA" sz="900" dirty="0" err="1"/>
              <a:t>analytics</a:t>
            </a:r>
            <a:r>
              <a:rPr lang="fr-CA" sz="900" dirty="0"/>
              <a:t> (to support </a:t>
            </a:r>
            <a:r>
              <a:rPr lang="fr-CA" sz="900" dirty="0" err="1"/>
              <a:t>mgt</a:t>
            </a:r>
            <a:r>
              <a:rPr lang="fr-CA" sz="900" dirty="0"/>
              <a:t> information)</a:t>
            </a:r>
          </a:p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Analytics (various levels) to support management of information  </a:t>
            </a:r>
          </a:p>
          <a:p>
            <a:pPr marL="606108" lvl="3" indent="-202446"/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To allow consolidating all single component and combination products to calculate coverage for a particular antigen  </a:t>
            </a:r>
          </a:p>
          <a:p>
            <a:pPr marL="606108" lvl="3" indent="-202446"/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e.g. injectable polio vaccine (IPV) / oral polio vaccine (OPV)</a:t>
            </a:r>
          </a:p>
          <a:p>
            <a:pPr marL="606108" lvl="3" indent="-202446"/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e.g. diphtheria, pertussis, tetanus, polio (DPTP); DPTP-Hib; Polio</a:t>
            </a:r>
          </a:p>
          <a:p>
            <a:pPr marL="176679" indent="-176679">
              <a:buFontTx/>
              <a:buChar char="-"/>
            </a:pPr>
            <a:endParaRPr lang="fr-CA" sz="900" dirty="0"/>
          </a:p>
          <a:p>
            <a:endParaRPr lang="fr-CA" sz="900" dirty="0"/>
          </a:p>
          <a:p>
            <a:endParaRPr lang="fr-CA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lIns="94229" tIns="47114" rIns="94229" bIns="47114"/>
          <a:lstStyle/>
          <a:p>
            <a:pPr>
              <a:defRPr/>
            </a:pPr>
            <a:fld id="{0147DD55-E850-4A60-A5F0-81B37B572B70}" type="slidenum">
              <a:rPr lang="en-CA" smtClean="0"/>
              <a:pPr>
                <a:defRPr/>
              </a:pPr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6936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Linda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lIns="94229" tIns="47114" rIns="94229" bIns="47114"/>
          <a:lstStyle/>
          <a:p>
            <a:fld id="{35E41249-4498-4FC4-9304-5CEFB9A84DD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8021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Linda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lIns="94229" tIns="47114" rIns="94229" bIns="47114"/>
          <a:lstStyle/>
          <a:p>
            <a:fld id="{35E41249-4498-4FC4-9304-5CEFB9A84DD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0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204537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 </a:t>
            </a:r>
            <a:endParaRPr lang="en-GB" dirty="0"/>
          </a:p>
          <a:p>
            <a:r>
              <a:rPr lang="fr-CA" dirty="0"/>
              <a:t>Use of a </a:t>
            </a:r>
            <a:r>
              <a:rPr lang="fr-CA" dirty="0" err="1"/>
              <a:t>recognized</a:t>
            </a:r>
            <a:r>
              <a:rPr lang="fr-CA" dirty="0"/>
              <a:t> </a:t>
            </a:r>
            <a:r>
              <a:rPr lang="fr-CA" dirty="0" err="1"/>
              <a:t>reference</a:t>
            </a:r>
            <a:r>
              <a:rPr lang="fr-CA" dirty="0"/>
              <a:t> </a:t>
            </a:r>
            <a:r>
              <a:rPr lang="fr-CA" dirty="0" err="1"/>
              <a:t>terminology</a:t>
            </a:r>
            <a:r>
              <a:rPr lang="fr-CA" dirty="0"/>
              <a:t> standard </a:t>
            </a:r>
            <a:r>
              <a:rPr lang="fr-CA" dirty="0" err="1"/>
              <a:t>within</a:t>
            </a:r>
            <a:r>
              <a:rPr lang="fr-CA" dirty="0"/>
              <a:t> the PHS network</a:t>
            </a:r>
          </a:p>
          <a:p>
            <a:r>
              <a:rPr lang="fr-CA" dirty="0"/>
              <a:t>Share </a:t>
            </a:r>
            <a:r>
              <a:rPr lang="fr-CA" dirty="0" err="1"/>
              <a:t>understanble</a:t>
            </a:r>
            <a:r>
              <a:rPr lang="fr-CA" dirty="0"/>
              <a:t> and </a:t>
            </a:r>
            <a:r>
              <a:rPr lang="fr-CA" dirty="0" err="1"/>
              <a:t>accepted</a:t>
            </a:r>
            <a:r>
              <a:rPr lang="fr-CA" dirty="0"/>
              <a:t> </a:t>
            </a:r>
            <a:r>
              <a:rPr lang="fr-CA" dirty="0" err="1"/>
              <a:t>terms</a:t>
            </a:r>
            <a:r>
              <a:rPr lang="fr-CA" dirty="0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47DD55-E850-4A60-A5F0-81B37B572B70}" type="slidenum">
              <a:rPr lang="en-CA" smtClean="0"/>
              <a:pPr>
                <a:defRPr/>
              </a:pPr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1099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71500" y="1517073"/>
            <a:ext cx="3238500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1500" y="3185347"/>
            <a:ext cx="3238500" cy="157487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None/>
              <a:defRPr sz="16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C79EAFE0-671A-4AB5-9421-FBBCE1866F0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571500" y="2791523"/>
            <a:ext cx="3238500" cy="44976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B34658-60A1-4CA8-AEB0-54C64D8392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63" y="432840"/>
            <a:ext cx="1016000" cy="1054100"/>
          </a:xfrm>
          <a:prstGeom prst="rect">
            <a:avLst/>
          </a:prstGeom>
        </p:spPr>
      </p:pic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1DFE46CF-950A-4313-AF67-25ABB19F81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472" y="1517073"/>
            <a:ext cx="4224528" cy="362102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662939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 i="0" u="none" strike="noStrike" cap="none" spc="0" baseline="0" dirty="0">
                <a:ln>
                  <a:noFill/>
                </a:ln>
                <a:solidFill>
                  <a:schemeClr val="tx1"/>
                </a:solidFill>
                <a:uFillTx/>
                <a:latin typeface="+mj-lt"/>
                <a:ea typeface="+mn-ea"/>
                <a:cs typeface="+mn-cs"/>
                <a:sym typeface="Helvetica Neue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21B22-0792-4CA5-806B-00E245A923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4" y="1335024"/>
            <a:ext cx="6629400" cy="32004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4F48C8-CFB2-4D17-9FF3-67FEF6566C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605" y="192024"/>
            <a:ext cx="624126" cy="46363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172D3A-AAC6-43D9-A879-6CD7A562FA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‹N°›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2D82E-8A4A-4614-8A40-3999B7693A7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773094"/>
            <a:ext cx="1828800" cy="146304"/>
          </a:xfrm>
        </p:spPr>
        <p:txBody>
          <a:bodyPr/>
          <a:lstStyle/>
          <a:p>
            <a:r>
              <a:rPr lang="en-CA" dirty="0"/>
              <a:t>©2020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02637765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662939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5812C-D12C-4B79-B7B0-47A61E42D3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4" y="1335024"/>
            <a:ext cx="6629400" cy="320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238125" indent="0">
              <a:buNone/>
              <a:defRPr sz="1600">
                <a:solidFill>
                  <a:schemeClr val="tx1"/>
                </a:solidFill>
              </a:defRPr>
            </a:lvl2pPr>
            <a:lvl3pPr marL="476250" indent="0">
              <a:buNone/>
              <a:defRPr sz="1400">
                <a:solidFill>
                  <a:schemeClr val="tx1"/>
                </a:solidFill>
              </a:defRPr>
            </a:lvl3pPr>
            <a:lvl4pPr marL="714375" indent="0">
              <a:buNone/>
              <a:defRPr sz="1400">
                <a:solidFill>
                  <a:schemeClr val="tx1"/>
                </a:solidFill>
              </a:defRPr>
            </a:lvl4pPr>
            <a:lvl5pPr marL="952500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5CFEF8-EAA1-485F-A2CB-89657D0AC6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605" y="192024"/>
            <a:ext cx="624126" cy="46363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6F3C5C-961C-4423-B1FF-E32FC83E4A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‹N°›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2BB8D-42D4-4B44-9A76-51373BF95A8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©2020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3614952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s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662939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39" name="Body Level One…"/>
          <p:cNvSpPr txBox="1">
            <a:spLocks noGrp="1"/>
          </p:cNvSpPr>
          <p:nvPr>
            <p:ph type="body" idx="1"/>
          </p:nvPr>
        </p:nvSpPr>
        <p:spPr>
          <a:xfrm>
            <a:off x="733425" y="1743476"/>
            <a:ext cx="6629400" cy="2847573"/>
          </a:xfrm>
          <a:prstGeom prst="rect">
            <a:avLst/>
          </a:prstGeom>
        </p:spPr>
        <p:txBody>
          <a:bodyPr anchor="t">
            <a:noAutofit/>
          </a:bodyPr>
          <a:lstStyle>
            <a:lvl1pPr marL="460375" indent="-460375">
              <a:lnSpc>
                <a:spcPct val="130000"/>
              </a:lnSpc>
              <a:spcBef>
                <a:spcPts val="0"/>
              </a:spcBef>
              <a:buClr>
                <a:srgbClr val="E02D3A"/>
              </a:buClr>
              <a:buSzTx/>
              <a:buFont typeface="+mj-lt"/>
              <a:buAutoNum type="arabicPeriod"/>
              <a:defRPr sz="1800">
                <a:solidFill>
                  <a:schemeClr val="tx1"/>
                </a:solidFill>
                <a:latin typeface="+mn-lt"/>
              </a:defRPr>
            </a:lvl1pPr>
            <a:lvl2pPr marL="684213" indent="-223838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914400" indent="-223838" defTabSz="323850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457200" indent="257175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BAA267D-646B-42C6-A9CD-6BAFDA8822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4" y="1335024"/>
            <a:ext cx="6629400" cy="4084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238125" indent="0">
              <a:buNone/>
              <a:defRPr/>
            </a:lvl2pPr>
            <a:lvl3pPr marL="476250" indent="0">
              <a:buNone/>
              <a:defRPr/>
            </a:lvl3pPr>
            <a:lvl4pPr marL="714375" indent="0">
              <a:buNone/>
              <a:defRPr/>
            </a:lvl4pPr>
            <a:lvl5pPr marL="9525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C56D98-35B9-4720-B6C0-E351CF757B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605" y="192024"/>
            <a:ext cx="624126" cy="46363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9C97EF-7BD4-4119-94E4-6C783B4D3E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‹N°›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42F6FD-F4C3-4E66-825C-2BF0F017739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©2020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86411478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6627495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43F9C-2B95-4EB4-B43D-897CDCBE0DB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1333501"/>
            <a:ext cx="3108325" cy="32004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109F0-8496-4318-80EF-A444125651B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62752" y="1333500"/>
            <a:ext cx="3200400" cy="32004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A9D58A-61D7-4745-B9FA-F11F9D3986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605" y="192024"/>
            <a:ext cx="624126" cy="46363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A4EBAB-DE80-4B25-951E-84CBE8F63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‹N°›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34BA93-E6D5-4AC4-9B04-5860C14044F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CA" dirty="0"/>
              <a:t>©2019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23761781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6629400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EDE600-D850-4ADC-8E8D-F080A59282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605" y="192024"/>
            <a:ext cx="624126" cy="46363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‹N°›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2AE0C7-DB18-4C83-B61E-82B1057B6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/>
              <a:t>©2020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76035428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hank yo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xfrm>
            <a:off x="3918889" y="1505307"/>
            <a:ext cx="4437507" cy="54542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24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918889" y="2078218"/>
            <a:ext cx="4437507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A8014D2-A9FF-9442-A224-6F8498D7D346}"/>
              </a:ext>
            </a:extLst>
          </p:cNvPr>
          <p:cNvCxnSpPr/>
          <p:nvPr userDrawn="1"/>
        </p:nvCxnSpPr>
        <p:spPr>
          <a:xfrm>
            <a:off x="0" y="1363237"/>
            <a:ext cx="5620215" cy="0"/>
          </a:xfrm>
          <a:prstGeom prst="line">
            <a:avLst/>
          </a:prstGeom>
          <a:noFill/>
          <a:ln w="63500" cap="flat">
            <a:solidFill>
              <a:srgbClr val="E02D3A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2633905-50EF-4EFB-B663-AB5210DC2F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587960" cy="284081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F171A38-97DD-4F7E-B0FC-095A26BDF8CD}"/>
              </a:ext>
            </a:extLst>
          </p:cNvPr>
          <p:cNvSpPr/>
          <p:nvPr userDrawn="1"/>
        </p:nvSpPr>
        <p:spPr>
          <a:xfrm>
            <a:off x="2350407" y="4211180"/>
            <a:ext cx="3963940" cy="467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>
                <a:solidFill>
                  <a:schemeClr val="tx1"/>
                </a:solidFill>
              </a:rPr>
              <a:t>Let’s Connect on LinkedIn</a:t>
            </a:r>
          </a:p>
          <a:p>
            <a:r>
              <a:rPr lang="en-CA" sz="1200" cap="none" dirty="0">
                <a:solidFill>
                  <a:schemeClr val="tx1"/>
                </a:solidFill>
              </a:rPr>
              <a:t>www.linkedin.com/company/canada-health-</a:t>
            </a:r>
            <a:r>
              <a:rPr lang="en-CA" sz="1200" cap="none" dirty="0" err="1">
                <a:solidFill>
                  <a:schemeClr val="tx1"/>
                </a:solidFill>
              </a:rPr>
              <a:t>infoway</a:t>
            </a:r>
            <a:r>
              <a:rPr lang="en-CA" sz="1200" cap="none" dirty="0">
                <a:solidFill>
                  <a:schemeClr val="tx1"/>
                </a:solidFill>
              </a:rPr>
              <a:t>/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38D203-AF26-46CF-A577-C5AB104B2482}"/>
              </a:ext>
            </a:extLst>
          </p:cNvPr>
          <p:cNvSpPr/>
          <p:nvPr userDrawn="1"/>
        </p:nvSpPr>
        <p:spPr>
          <a:xfrm>
            <a:off x="6456427" y="4205345"/>
            <a:ext cx="2545492" cy="47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>
                <a:solidFill>
                  <a:schemeClr val="tx1"/>
                </a:solidFill>
              </a:rPr>
              <a:t>Let’s Connect on Twitter</a:t>
            </a:r>
          </a:p>
          <a:p>
            <a:r>
              <a:rPr kumimoji="0" lang="en-CA" sz="1238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@infoway</a:t>
            </a:r>
            <a:endParaRPr lang="en-CA" sz="1200" cap="none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4F3E43-1555-4380-8581-55C414910EFF}"/>
              </a:ext>
            </a:extLst>
          </p:cNvPr>
          <p:cNvSpPr/>
          <p:nvPr userDrawn="1"/>
        </p:nvSpPr>
        <p:spPr>
          <a:xfrm>
            <a:off x="142080" y="4211180"/>
            <a:ext cx="2066247" cy="467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>
                <a:solidFill>
                  <a:schemeClr val="tx1"/>
                </a:solidFill>
              </a:rPr>
              <a:t>Visit THE WEBSITE</a:t>
            </a:r>
          </a:p>
          <a:p>
            <a:r>
              <a:rPr lang="en-CA" sz="1200" cap="none" dirty="0">
                <a:solidFill>
                  <a:schemeClr val="tx1"/>
                </a:solidFill>
              </a:rPr>
              <a:t>www.infoway-inforoute.ca</a:t>
            </a:r>
          </a:p>
        </p:txBody>
      </p:sp>
    </p:spTree>
    <p:extLst>
      <p:ext uri="{BB962C8B-B14F-4D97-AF65-F5344CB8AC3E}">
        <p14:creationId xmlns:p14="http://schemas.microsoft.com/office/powerpoint/2010/main" val="2720459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4450"/>
            <a:ext cx="8229600" cy="3314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C8F26E-8605-4278-9BF6-67AE64E59229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53851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CBE42-E141-5743-AA1C-2AE60C14A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A91EED-6544-AD4E-AB2F-295FDAF389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B45A91-334F-4F44-B856-79298296F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4D3D38-FAEE-1548-834B-A7529D2D8B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70A3B8-D23A-F440-9B35-753035F2CC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968F88-8793-5149-9954-4100C0275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5BA0-439F-9649-BAB3-682C3BC8A42A}" type="datetimeFigureOut">
              <a:rPr lang="en-AR" smtClean="0"/>
              <a:t>08/05/2021</a:t>
            </a:fld>
            <a:endParaRPr lang="en-A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6F5E58-5A3F-BE45-94B1-A2B3FD771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DF1226-FD86-C148-9451-0ED2D8F1A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786C3-16A2-EE4B-B956-D6BEF4B9901D}" type="slidenum">
              <a:rPr lang="en-AR" smtClean="0"/>
              <a:t>‹N°›</a:t>
            </a:fld>
            <a:endParaRPr lang="en-AR"/>
          </a:p>
        </p:txBody>
      </p:sp>
    </p:spTree>
    <p:extLst>
      <p:ext uri="{BB962C8B-B14F-4D97-AF65-F5344CB8AC3E}">
        <p14:creationId xmlns:p14="http://schemas.microsoft.com/office/powerpoint/2010/main" val="4215009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6629400" cy="475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C05E6A-587B-465C-94D9-65A931B8C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520" y="1335024"/>
            <a:ext cx="6629400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D1DBFBF-AE61-4C5B-B0F3-78ED90AFB589}"/>
              </a:ext>
            </a:extLst>
          </p:cNvPr>
          <p:cNvCxnSpPr/>
          <p:nvPr userDrawn="1"/>
        </p:nvCxnSpPr>
        <p:spPr>
          <a:xfrm>
            <a:off x="-1383" y="4634874"/>
            <a:ext cx="240030" cy="0"/>
          </a:xfrm>
          <a:prstGeom prst="line">
            <a:avLst/>
          </a:prstGeom>
          <a:noFill/>
          <a:ln w="63500" cap="flat">
            <a:solidFill>
              <a:schemeClr val="tx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©2018 Canada Health Infoway">
            <a:extLst>
              <a:ext uri="{FF2B5EF4-FFF2-40B4-BE49-F238E27FC236}">
                <a16:creationId xmlns:a16="http://schemas.microsoft.com/office/drawing/2014/main" id="{DC8229DB-C643-4C6E-A4BB-33D5C2A79B9B}"/>
              </a:ext>
            </a:extLst>
          </p:cNvPr>
          <p:cNvSpPr txBox="1"/>
          <p:nvPr userDrawn="1"/>
        </p:nvSpPr>
        <p:spPr>
          <a:xfrm>
            <a:off x="246081" y="4770665"/>
            <a:ext cx="1459662" cy="146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 defTabSz="457200">
              <a:defRPr sz="2100" b="0" cap="none">
                <a:solidFill>
                  <a:srgbClr val="000000"/>
                </a:solidFill>
              </a:defRPr>
            </a:lvl1pPr>
          </a:lstStyle>
          <a:p>
            <a:endParaRPr sz="700" b="0" i="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9FDA0CB-6088-4EBB-8CBA-5EB5E2198B64}"/>
              </a:ext>
            </a:extLst>
          </p:cNvPr>
          <p:cNvCxnSpPr>
            <a:cxnSpLocks/>
          </p:cNvCxnSpPr>
          <p:nvPr userDrawn="1"/>
        </p:nvCxnSpPr>
        <p:spPr>
          <a:xfrm>
            <a:off x="0" y="1041120"/>
            <a:ext cx="7362825" cy="0"/>
          </a:xfrm>
          <a:prstGeom prst="line">
            <a:avLst/>
          </a:prstGeom>
          <a:noFill/>
          <a:ln w="63500" cap="flat">
            <a:solidFill>
              <a:schemeClr val="tx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C3A846-9A3E-4E78-A290-30942D2916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6081" y="4497556"/>
            <a:ext cx="39325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E08CFF-7BA4-4FF3-A24E-133C63B99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6081" y="4810284"/>
            <a:ext cx="1828800" cy="1463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dirty="0"/>
              <a:t>©2019 Canada Health Infoway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AC4002D-CCDE-4C9D-8724-5C487687ECCD}"/>
              </a:ext>
            </a:extLst>
          </p:cNvPr>
          <p:cNvPicPr/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431" y="4635278"/>
            <a:ext cx="2019300" cy="3213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3" r:id="rId2"/>
    <p:sldLayoutId id="2147483705" r:id="rId3"/>
    <p:sldLayoutId id="2147483710" r:id="rId4"/>
    <p:sldLayoutId id="2147483704" r:id="rId5"/>
    <p:sldLayoutId id="2147483711" r:id="rId6"/>
    <p:sldLayoutId id="2147483712" r:id="rId7"/>
    <p:sldLayoutId id="2147483713" r:id="rId8"/>
    <p:sldLayoutId id="2147483715" r:id="rId9"/>
  </p:sldLayoutIdLst>
  <p:transition spd="med"/>
  <p:hf hdr="0" dt="0"/>
  <p:txStyles>
    <p:titleStyle>
      <a:lvl1pPr marL="0" marR="0" indent="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 dirty="0">
          <a:ln>
            <a:noFill/>
          </a:ln>
          <a:solidFill>
            <a:schemeClr val="tx1"/>
          </a:solidFill>
          <a:uFillTx/>
          <a:latin typeface="+mj-lt"/>
          <a:ea typeface="+mn-ea"/>
          <a:cs typeface="+mn-cs"/>
          <a:sym typeface="Helvetica Neue"/>
        </a:defRPr>
      </a:lvl1pPr>
      <a:lvl2pPr marL="0" marR="0" indent="857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1714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2571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3429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4286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5143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6000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6858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192024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800" b="0" i="0" u="none" strike="noStrike" cap="none" spc="0" baseline="0" dirty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429768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600" b="0" i="0" u="none" strike="noStrike" cap="none" spc="0" baseline="0" dirty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667512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905256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1143000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CA" sz="1400" b="0" i="0" u="none" strike="noStrike" cap="none" spc="0" baseline="0" dirty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130968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6pPr>
      <a:lvl7pPr marL="154781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7pPr>
      <a:lvl8pPr marL="178593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8pPr>
      <a:lvl9pPr marL="202406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857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1714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2571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3429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4286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5143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6000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6858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1518A-900A-994E-81DC-F4B37F6B7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1517073"/>
            <a:ext cx="4981808" cy="1165860"/>
          </a:xfrm>
        </p:spPr>
        <p:txBody>
          <a:bodyPr/>
          <a:lstStyle/>
          <a:p>
            <a:r>
              <a:rPr lang="en-US" dirty="0"/>
              <a:t>SNOMED CT Canadian Immunization Project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39087986-CE26-4582-8854-99C8F3DC8217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571499" y="3185347"/>
            <a:ext cx="4721171" cy="1574876"/>
          </a:xfrm>
        </p:spPr>
        <p:txBody>
          <a:bodyPr/>
          <a:lstStyle/>
          <a:p>
            <a:r>
              <a:rPr lang="en-US" dirty="0"/>
              <a:t>July 22, 2021</a:t>
            </a:r>
          </a:p>
          <a:p>
            <a:endParaRPr lang="en-US" dirty="0"/>
          </a:p>
          <a:p>
            <a:r>
              <a:rPr lang="en-US" sz="1400" dirty="0"/>
              <a:t>Linda Parisien, SNOMED CT Manager, </a:t>
            </a:r>
            <a:r>
              <a:rPr lang="en-US" sz="1400" dirty="0" err="1"/>
              <a:t>Infoway</a:t>
            </a:r>
            <a:endParaRPr lang="en-US" sz="1400" dirty="0"/>
          </a:p>
          <a:p>
            <a:r>
              <a:rPr lang="fr-CA" sz="1400" dirty="0"/>
              <a:t> </a:t>
            </a:r>
          </a:p>
          <a:p>
            <a:endParaRPr lang="en-CA" sz="1400" dirty="0"/>
          </a:p>
          <a:p>
            <a:endParaRPr lang="en-CA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237909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en-GB" altLang="en-US" dirty="0"/>
              <a:t>Leveraged for the Canadian Vaccine Catalogue (CVC)</a:t>
            </a:r>
          </a:p>
          <a:p>
            <a:pPr marL="285750" indent="-285750"/>
            <a:endParaRPr lang="en-GB" altLang="en-US" dirty="0"/>
          </a:p>
          <a:p>
            <a:pPr marL="285750" indent="-285750"/>
            <a:endParaRPr lang="en-GB" altLang="en-US" dirty="0"/>
          </a:p>
          <a:p>
            <a:pPr marL="285750" indent="-285750"/>
            <a:endParaRPr lang="en-GB" altLang="en-US" dirty="0"/>
          </a:p>
          <a:p>
            <a:pPr marL="285750" indent="-285750"/>
            <a:endParaRPr lang="en-GB" altLang="en-US" dirty="0"/>
          </a:p>
          <a:p>
            <a:pPr marL="285750" indent="-285750"/>
            <a:r>
              <a:rPr lang="en-GB" altLang="en-US" dirty="0"/>
              <a:t>Leveraged for the </a:t>
            </a:r>
            <a:r>
              <a:rPr lang="en-GB" altLang="en-US" dirty="0" err="1"/>
              <a:t>CanImmunize</a:t>
            </a:r>
            <a:r>
              <a:rPr lang="en-GB" altLang="en-US" dirty="0"/>
              <a:t> App</a:t>
            </a:r>
          </a:p>
          <a:p>
            <a:pPr marL="285750" indent="-285750"/>
            <a:endParaRPr lang="en-GB" altLang="en-US" dirty="0"/>
          </a:p>
          <a:p>
            <a:pPr marL="285750" indent="-285750"/>
            <a:endParaRPr lang="en-GB" altLang="en-US" dirty="0"/>
          </a:p>
          <a:p>
            <a:pPr marL="0" indent="0">
              <a:buNone/>
            </a:pPr>
            <a:endParaRPr lang="en-GB" altLang="en-US" dirty="0"/>
          </a:p>
          <a:p>
            <a:pPr marL="0" indent="0">
              <a:buNone/>
            </a:pPr>
            <a:endParaRPr lang="en-GB" altLang="en-US" dirty="0"/>
          </a:p>
          <a:p>
            <a:endParaRPr lang="en-CA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330C9F4-BA25-4FAF-97EB-154BB35A8B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621" y="3998143"/>
            <a:ext cx="2057506" cy="38737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BB4DDBD-5783-4718-B6C7-D870459EDE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" y="1736682"/>
            <a:ext cx="3994355" cy="167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049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7BCEE0-E754-4660-B66B-0C4F82915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Initial Challenges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28F9C5-0E86-4DCE-8EFC-E7C7AFC1C7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Work </a:t>
            </a:r>
            <a:r>
              <a:rPr lang="fr-CA" dirty="0" err="1"/>
              <a:t>around</a:t>
            </a:r>
            <a:r>
              <a:rPr lang="fr-CA" dirty="0"/>
              <a:t>:</a:t>
            </a:r>
          </a:p>
          <a:p>
            <a:pPr lvl="1"/>
            <a:r>
              <a:rPr lang="fr-CA" dirty="0"/>
              <a:t>Product and substance </a:t>
            </a:r>
            <a:r>
              <a:rPr lang="fr-CA" dirty="0" err="1"/>
              <a:t>hierarchies</a:t>
            </a:r>
            <a:r>
              <a:rPr lang="fr-CA" dirty="0"/>
              <a:t> </a:t>
            </a:r>
            <a:r>
              <a:rPr lang="fr-CA" dirty="0" err="1"/>
              <a:t>outdated</a:t>
            </a:r>
            <a:endParaRPr lang="fr-CA" dirty="0"/>
          </a:p>
          <a:p>
            <a:pPr lvl="1"/>
            <a:r>
              <a:rPr lang="fr-CA" dirty="0" err="1"/>
              <a:t>Strengths</a:t>
            </a:r>
            <a:r>
              <a:rPr lang="fr-CA" dirty="0"/>
              <a:t> (standard dose, </a:t>
            </a:r>
            <a:r>
              <a:rPr lang="fr-CA" dirty="0" err="1"/>
              <a:t>low</a:t>
            </a:r>
            <a:r>
              <a:rPr lang="fr-CA" dirty="0"/>
              <a:t> dose)</a:t>
            </a:r>
          </a:p>
          <a:p>
            <a:pPr lvl="1"/>
            <a:endParaRPr lang="fr-CA" dirty="0"/>
          </a:p>
          <a:p>
            <a:r>
              <a:rPr lang="fr-CA" dirty="0"/>
              <a:t>No business </a:t>
            </a:r>
            <a:r>
              <a:rPr lang="fr-CA" dirty="0" err="1"/>
              <a:t>requirements</a:t>
            </a:r>
            <a:endParaRPr lang="fr-CA" dirty="0"/>
          </a:p>
          <a:p>
            <a:pPr lvl="1"/>
            <a:r>
              <a:rPr lang="fr-CA" dirty="0" err="1"/>
              <a:t>Units</a:t>
            </a:r>
            <a:r>
              <a:rPr lang="fr-CA" dirty="0"/>
              <a:t> of </a:t>
            </a:r>
            <a:r>
              <a:rPr lang="fr-CA" dirty="0" err="1"/>
              <a:t>presentation</a:t>
            </a:r>
            <a:r>
              <a:rPr lang="fr-CA" dirty="0"/>
              <a:t> (</a:t>
            </a:r>
            <a:r>
              <a:rPr lang="fr-CA" dirty="0" err="1"/>
              <a:t>vial</a:t>
            </a:r>
            <a:r>
              <a:rPr lang="fr-CA" dirty="0"/>
              <a:t>, ampoule, </a:t>
            </a:r>
            <a:r>
              <a:rPr lang="fr-CA" dirty="0" err="1"/>
              <a:t>pre-filled</a:t>
            </a:r>
            <a:r>
              <a:rPr lang="fr-CA" dirty="0"/>
              <a:t> syringe)</a:t>
            </a:r>
          </a:p>
          <a:p>
            <a:pPr lvl="1"/>
            <a:r>
              <a:rPr lang="fr-CA" dirty="0" err="1"/>
              <a:t>Antigen</a:t>
            </a:r>
            <a:r>
              <a:rPr lang="fr-CA" dirty="0"/>
              <a:t> </a:t>
            </a:r>
            <a:r>
              <a:rPr lang="fr-CA" dirty="0" err="1"/>
              <a:t>details</a:t>
            </a:r>
            <a:r>
              <a:rPr lang="fr-CA" dirty="0"/>
              <a:t> (for </a:t>
            </a:r>
            <a:r>
              <a:rPr lang="fr-CA" dirty="0" err="1"/>
              <a:t>example</a:t>
            </a:r>
            <a:r>
              <a:rPr lang="fr-CA" dirty="0"/>
              <a:t>, split virion/surface </a:t>
            </a:r>
            <a:r>
              <a:rPr lang="fr-CA" dirty="0" err="1"/>
              <a:t>antigen</a:t>
            </a:r>
            <a:r>
              <a:rPr lang="fr-CA" dirty="0"/>
              <a:t>)</a:t>
            </a:r>
          </a:p>
          <a:p>
            <a:pPr lvl="1"/>
            <a:r>
              <a:rPr lang="fr-CA" dirty="0" err="1"/>
              <a:t>Adjuvanted</a:t>
            </a:r>
            <a:r>
              <a:rPr lang="fr-CA" dirty="0"/>
              <a:t>, </a:t>
            </a:r>
            <a:r>
              <a:rPr lang="fr-CA" dirty="0" err="1"/>
              <a:t>unadjuvanted</a:t>
            </a:r>
            <a:r>
              <a:rPr lang="fr-CA" dirty="0"/>
              <a:t>, adsorbed</a:t>
            </a:r>
          </a:p>
          <a:p>
            <a:pPr lvl="1"/>
            <a:endParaRPr lang="fr-CA" dirty="0"/>
          </a:p>
          <a:p>
            <a:endParaRPr lang="fr-CA" dirty="0"/>
          </a:p>
          <a:p>
            <a:pPr marL="1524" indent="0">
              <a:buNone/>
            </a:pPr>
            <a:endParaRPr lang="fr-CA" dirty="0"/>
          </a:p>
          <a:p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0FADC5E-2AB2-4B08-BC21-E662ACBD2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8F26E-8605-4278-9BF6-67AE64E59229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52520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7BCEE0-E754-4660-B66B-0C4F82915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Initial Challenges Impacts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28F9C5-0E86-4DCE-8EFC-E7C7AFC1C7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/>
              <a:t>Not </a:t>
            </a:r>
            <a:r>
              <a:rPr lang="fr-CA" dirty="0" err="1"/>
              <a:t>done</a:t>
            </a:r>
            <a:endParaRPr lang="fr-CA" dirty="0"/>
          </a:p>
          <a:p>
            <a:pPr lvl="1"/>
            <a:r>
              <a:rPr lang="fr-CA" dirty="0"/>
              <a:t>Concept modeling</a:t>
            </a:r>
          </a:p>
          <a:p>
            <a:pPr lvl="1"/>
            <a:r>
              <a:rPr lang="fr-CA" dirty="0" err="1"/>
              <a:t>Alignment</a:t>
            </a:r>
            <a:r>
              <a:rPr lang="fr-CA" dirty="0"/>
              <a:t> on DIN</a:t>
            </a:r>
          </a:p>
          <a:p>
            <a:pPr lvl="1"/>
            <a:r>
              <a:rPr lang="fr-CA" dirty="0" err="1"/>
              <a:t>Year</a:t>
            </a:r>
            <a:r>
              <a:rPr lang="fr-CA" dirty="0"/>
              <a:t> for Influenza</a:t>
            </a:r>
            <a:br>
              <a:rPr lang="fr-CA" dirty="0"/>
            </a:br>
            <a:endParaRPr lang="fr-CA" dirty="0"/>
          </a:p>
          <a:p>
            <a:r>
              <a:rPr lang="fr-CA" dirty="0" err="1"/>
              <a:t>Inconsistencies</a:t>
            </a:r>
            <a:endParaRPr lang="fr-CA" dirty="0"/>
          </a:p>
          <a:p>
            <a:pPr lvl="1"/>
            <a:r>
              <a:rPr lang="fr-CA" dirty="0" err="1"/>
              <a:t>Different</a:t>
            </a:r>
            <a:r>
              <a:rPr lang="fr-CA" dirty="0"/>
              <a:t> </a:t>
            </a:r>
            <a:r>
              <a:rPr lang="fr-CA" dirty="0" err="1"/>
              <a:t>ways</a:t>
            </a:r>
            <a:r>
              <a:rPr lang="fr-CA" dirty="0"/>
              <a:t> to </a:t>
            </a:r>
            <a:r>
              <a:rPr lang="fr-CA" dirty="0" err="1"/>
              <a:t>represent</a:t>
            </a:r>
            <a:r>
              <a:rPr lang="fr-CA" dirty="0"/>
              <a:t> the </a:t>
            </a:r>
            <a:r>
              <a:rPr lang="fr-CA" dirty="0" err="1"/>
              <a:t>strengths</a:t>
            </a:r>
            <a:r>
              <a:rPr lang="fr-CA" dirty="0"/>
              <a:t> for trivalent, quadrivalent and </a:t>
            </a:r>
            <a:r>
              <a:rPr lang="fr-CA" dirty="0" err="1"/>
              <a:t>other</a:t>
            </a:r>
            <a:r>
              <a:rPr lang="fr-CA" dirty="0"/>
              <a:t> types of vaccines</a:t>
            </a:r>
          </a:p>
          <a:p>
            <a:pPr lvl="1"/>
            <a:r>
              <a:rPr lang="en-CA" dirty="0"/>
              <a:t>When more than two (2) active ingredients, the strength is not part of the FSN</a:t>
            </a:r>
            <a:endParaRPr lang="fr-CA" dirty="0"/>
          </a:p>
          <a:p>
            <a:pPr lvl="1"/>
            <a:endParaRPr lang="fr-CA" dirty="0"/>
          </a:p>
          <a:p>
            <a:pPr lvl="1"/>
            <a:endParaRPr lang="fr-CA" dirty="0"/>
          </a:p>
          <a:p>
            <a:pPr marL="1524" indent="0">
              <a:buNone/>
            </a:pPr>
            <a:endParaRPr lang="fr-CA" dirty="0"/>
          </a:p>
          <a:p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0FADC5E-2AB2-4B08-BC21-E662ACBD2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8F26E-8605-4278-9BF6-67AE64E59229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5880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3760AC44-05E9-4599-A84B-0A2E90549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1517073"/>
            <a:ext cx="4398065" cy="1165860"/>
          </a:xfrm>
        </p:spPr>
        <p:txBody>
          <a:bodyPr/>
          <a:lstStyle/>
          <a:p>
            <a:r>
              <a:rPr lang="fr-CA" dirty="0" err="1"/>
              <a:t>Redesign</a:t>
            </a:r>
            <a:r>
              <a:rPr lang="fr-CA" dirty="0"/>
              <a:t> in 2020 and </a:t>
            </a:r>
            <a:r>
              <a:rPr lang="fr-CA" dirty="0" err="1"/>
              <a:t>enhanced</a:t>
            </a:r>
            <a:r>
              <a:rPr lang="fr-CA" dirty="0"/>
              <a:t> model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5D16C0A-349D-48C1-A112-C5AA4041D25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4497388"/>
            <a:ext cx="393700" cy="274637"/>
          </a:xfrm>
        </p:spPr>
        <p:txBody>
          <a:bodyPr/>
          <a:lstStyle/>
          <a:p>
            <a:fld id="{7BCFBF29-39BB-47B7-B83E-9E61FEB2B13F}" type="slidenum">
              <a:rPr lang="en-CA" smtClean="0"/>
              <a:pPr/>
              <a:t>13</a:t>
            </a:fld>
            <a:endParaRPr lang="en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171477-5BC6-4453-9BE6-92042F65625F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4773613"/>
            <a:ext cx="1828800" cy="146050"/>
          </a:xfrm>
        </p:spPr>
        <p:txBody>
          <a:bodyPr/>
          <a:lstStyle/>
          <a:p>
            <a:r>
              <a:rPr lang="en-CA"/>
              <a:t>©2020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5432524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04F359-E3C4-4E48-9283-AE87DDB96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4" y="384048"/>
            <a:ext cx="7228547" cy="476250"/>
          </a:xfrm>
        </p:spPr>
        <p:txBody>
          <a:bodyPr>
            <a:normAutofit/>
          </a:bodyPr>
          <a:lstStyle/>
          <a:p>
            <a:r>
              <a:rPr lang="fr-CA" dirty="0" err="1"/>
              <a:t>Reasons</a:t>
            </a:r>
            <a:r>
              <a:rPr lang="fr-CA" dirty="0"/>
              <a:t> for </a:t>
            </a:r>
            <a:r>
              <a:rPr lang="fr-CA" dirty="0" err="1"/>
              <a:t>Redesign</a:t>
            </a:r>
            <a:r>
              <a:rPr lang="fr-CA" dirty="0"/>
              <a:t>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3752855-9975-44E5-B079-F948121618C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3" y="1335024"/>
            <a:ext cx="6840721" cy="3200400"/>
          </a:xfrm>
        </p:spPr>
        <p:txBody>
          <a:bodyPr>
            <a:normAutofit fontScale="77500" lnSpcReduction="20000"/>
          </a:bodyPr>
          <a:lstStyle/>
          <a:p>
            <a:pPr marL="1524" indent="0">
              <a:buNone/>
            </a:pPr>
            <a:r>
              <a:rPr lang="fr-CA" dirty="0"/>
              <a:t>1. To </a:t>
            </a:r>
            <a:r>
              <a:rPr lang="fr-CA" dirty="0" err="1"/>
              <a:t>align</a:t>
            </a:r>
            <a:r>
              <a:rPr lang="fr-CA" dirty="0"/>
              <a:t> on the International Drug Model and Guidelines</a:t>
            </a:r>
          </a:p>
          <a:p>
            <a:pPr lvl="1">
              <a:lnSpc>
                <a:spcPct val="100000"/>
              </a:lnSpc>
            </a:pPr>
            <a:r>
              <a:rPr lang="fr-CA" dirty="0" err="1"/>
              <a:t>Enhancements</a:t>
            </a:r>
            <a:r>
              <a:rPr lang="fr-CA" dirty="0"/>
              <a:t> in </a:t>
            </a:r>
            <a:r>
              <a:rPr lang="fr-CA" dirty="0" err="1"/>
              <a:t>many</a:t>
            </a:r>
            <a:r>
              <a:rPr lang="fr-CA" dirty="0"/>
              <a:t> </a:t>
            </a:r>
            <a:r>
              <a:rPr lang="fr-CA" dirty="0" err="1"/>
              <a:t>hierarchies</a:t>
            </a:r>
            <a:endParaRPr lang="fr-CA" dirty="0"/>
          </a:p>
          <a:p>
            <a:pPr lvl="2">
              <a:lnSpc>
                <a:spcPct val="100000"/>
              </a:lnSpc>
            </a:pPr>
            <a:r>
              <a:rPr lang="fr-CA" dirty="0"/>
              <a:t>Qualifier value</a:t>
            </a:r>
          </a:p>
          <a:p>
            <a:pPr lvl="2">
              <a:lnSpc>
                <a:spcPct val="100000"/>
              </a:lnSpc>
            </a:pPr>
            <a:r>
              <a:rPr lang="fr-CA" dirty="0"/>
              <a:t>Pharmaceutical / </a:t>
            </a:r>
            <a:r>
              <a:rPr lang="fr-CA" dirty="0" err="1"/>
              <a:t>biologic</a:t>
            </a:r>
            <a:r>
              <a:rPr lang="fr-CA" dirty="0"/>
              <a:t> </a:t>
            </a:r>
            <a:r>
              <a:rPr lang="fr-CA" dirty="0" err="1"/>
              <a:t>product</a:t>
            </a:r>
            <a:r>
              <a:rPr lang="fr-CA" dirty="0"/>
              <a:t> (</a:t>
            </a:r>
            <a:r>
              <a:rPr lang="fr-CA" dirty="0" err="1"/>
              <a:t>product</a:t>
            </a:r>
            <a:r>
              <a:rPr lang="fr-CA" dirty="0"/>
              <a:t>)</a:t>
            </a:r>
          </a:p>
          <a:p>
            <a:pPr lvl="2">
              <a:lnSpc>
                <a:spcPct val="100000"/>
              </a:lnSpc>
            </a:pPr>
            <a:r>
              <a:rPr lang="fr-CA" dirty="0"/>
              <a:t>Substance </a:t>
            </a:r>
          </a:p>
          <a:p>
            <a:pPr lvl="2">
              <a:lnSpc>
                <a:spcPct val="100000"/>
              </a:lnSpc>
            </a:pPr>
            <a:endParaRPr lang="fr-CA" dirty="0"/>
          </a:p>
          <a:p>
            <a:pPr marL="1524" indent="0">
              <a:buNone/>
            </a:pPr>
            <a:r>
              <a:rPr lang="fr-CA" dirty="0"/>
              <a:t>2. To support the new Public Health Community </a:t>
            </a:r>
            <a:r>
              <a:rPr lang="fr-CA" dirty="0" err="1"/>
              <a:t>requirements</a:t>
            </a:r>
            <a:r>
              <a:rPr lang="fr-CA" dirty="0"/>
              <a:t>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CA" dirty="0"/>
              <a:t>Two or More Active Ingredients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CA" dirty="0"/>
              <a:t>Influenza Vaccines Strains vs Strengths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fr-CA" dirty="0" err="1">
                <a:sym typeface="Wingdings" panose="05000000000000000000" pitchFamily="2" charset="2"/>
              </a:rPr>
              <a:t>Better</a:t>
            </a:r>
            <a:r>
              <a:rPr lang="fr-CA" dirty="0">
                <a:sym typeface="Wingdings" panose="05000000000000000000" pitchFamily="2" charset="2"/>
              </a:rPr>
              <a:t> </a:t>
            </a:r>
            <a:r>
              <a:rPr lang="fr-CA" dirty="0" err="1">
                <a:sym typeface="Wingdings" panose="05000000000000000000" pitchFamily="2" charset="2"/>
              </a:rPr>
              <a:t>alignment</a:t>
            </a:r>
            <a:r>
              <a:rPr lang="fr-CA" dirty="0">
                <a:sym typeface="Wingdings" panose="05000000000000000000" pitchFamily="2" charset="2"/>
              </a:rPr>
              <a:t> </a:t>
            </a:r>
            <a:r>
              <a:rPr lang="fr-CA" dirty="0" err="1">
                <a:sym typeface="Wingdings" panose="05000000000000000000" pitchFamily="2" charset="2"/>
              </a:rPr>
              <a:t>with</a:t>
            </a:r>
            <a:r>
              <a:rPr lang="fr-CA" dirty="0">
                <a:sym typeface="Wingdings" panose="05000000000000000000" pitchFamily="2" charset="2"/>
              </a:rPr>
              <a:t> the Health Canada Drug Product </a:t>
            </a:r>
            <a:r>
              <a:rPr lang="fr-CA" dirty="0" err="1">
                <a:sym typeface="Wingdings" panose="05000000000000000000" pitchFamily="2" charset="2"/>
              </a:rPr>
              <a:t>Database</a:t>
            </a:r>
            <a:r>
              <a:rPr lang="fr-CA" dirty="0">
                <a:sym typeface="Wingdings" panose="05000000000000000000" pitchFamily="2" charset="2"/>
              </a:rPr>
              <a:t> (DPD)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Influenza Vaccines DIN/Year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fr-CA" dirty="0" err="1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Specific</a:t>
            </a:r>
            <a:r>
              <a:rPr lang="fr-CA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CA" dirty="0" err="1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Preferred</a:t>
            </a:r>
            <a:r>
              <a:rPr lang="fr-CA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CA" dirty="0" err="1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Terms</a:t>
            </a:r>
            <a:endParaRPr lang="fr-CA" dirty="0">
              <a:solidFill>
                <a:schemeClr val="bg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fr-CA" dirty="0" err="1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Immunization</a:t>
            </a:r>
            <a:r>
              <a:rPr lang="fr-CA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CA" dirty="0" err="1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Subsets</a:t>
            </a:r>
            <a:r>
              <a:rPr lang="fr-CA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 scope changes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Product lifecycle (active, inactive, deprecated) (CCDD alignment)</a:t>
            </a:r>
            <a:endParaRPr lang="fr-CA" dirty="0">
              <a:solidFill>
                <a:schemeClr val="bg1">
                  <a:lumMod val="50000"/>
                </a:schemeClr>
              </a:solidFill>
            </a:endParaRPr>
          </a:p>
          <a:p>
            <a:pPr lvl="2">
              <a:lnSpc>
                <a:spcPct val="100000"/>
              </a:lnSpc>
            </a:pPr>
            <a:endParaRPr lang="fr-CA" dirty="0"/>
          </a:p>
          <a:p>
            <a:pPr marL="239268" lvl="1" indent="0">
              <a:buNone/>
            </a:pPr>
            <a:endParaRPr lang="fr-CA" dirty="0"/>
          </a:p>
          <a:p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B4E7B02-4B13-4373-8C61-8494282B2C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14</a:t>
            </a:fld>
            <a:endParaRPr lang="en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84C7BD-8A72-41FD-AAA7-8015EF98C44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©2020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5828656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528B5C-D70F-4C41-A74D-54D223272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err="1"/>
              <a:t>Approach</a:t>
            </a:r>
            <a:endParaRPr lang="fr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874076-1D63-4D04-A4E5-279506DFD16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77500" lnSpcReduction="20000"/>
          </a:bodyPr>
          <a:lstStyle/>
          <a:p>
            <a:pPr marL="1524" indent="0">
              <a:buNone/>
            </a:pPr>
            <a:r>
              <a:rPr lang="fr-CA" dirty="0"/>
              <a:t>Weekly meetings </a:t>
            </a:r>
            <a:r>
              <a:rPr lang="fr-CA" dirty="0" err="1"/>
              <a:t>with</a:t>
            </a:r>
            <a:r>
              <a:rPr lang="fr-CA" dirty="0"/>
              <a:t> the Public Health Community (</a:t>
            </a:r>
            <a:r>
              <a:rPr lang="fr-CA" dirty="0" err="1"/>
              <a:t>TermMed</a:t>
            </a:r>
            <a:r>
              <a:rPr lang="fr-CA" dirty="0"/>
              <a:t> and </a:t>
            </a:r>
            <a:r>
              <a:rPr lang="fr-CA" dirty="0" err="1"/>
              <a:t>Infoway</a:t>
            </a:r>
            <a:r>
              <a:rPr lang="fr-CA" dirty="0"/>
              <a:t>)</a:t>
            </a:r>
          </a:p>
          <a:p>
            <a:pPr marL="582168" lvl="1" indent="-342900">
              <a:buFont typeface="+mj-lt"/>
              <a:buAutoNum type="arabicPeriod"/>
            </a:pPr>
            <a:r>
              <a:rPr lang="fr-CA" dirty="0"/>
              <a:t>Kick off meeting </a:t>
            </a:r>
          </a:p>
          <a:p>
            <a:pPr marL="582168" lvl="1" indent="-342900">
              <a:buFont typeface="+mj-lt"/>
              <a:buAutoNum type="arabicPeriod"/>
            </a:pPr>
            <a:r>
              <a:rPr lang="fr-CA" dirty="0"/>
              <a:t>Influenza vaccines</a:t>
            </a:r>
          </a:p>
          <a:p>
            <a:pPr marL="582168" lvl="1" indent="-342900">
              <a:buFont typeface="+mj-lt"/>
              <a:buAutoNum type="arabicPeriod"/>
            </a:pPr>
            <a:r>
              <a:rPr lang="fr-CA" dirty="0" err="1"/>
              <a:t>Complex</a:t>
            </a:r>
            <a:r>
              <a:rPr lang="fr-CA" dirty="0"/>
              <a:t> </a:t>
            </a:r>
            <a:r>
              <a:rPr lang="fr-CA" dirty="0" err="1"/>
              <a:t>combined</a:t>
            </a:r>
            <a:r>
              <a:rPr lang="fr-CA" dirty="0"/>
              <a:t> DPT-Polio-Hib-HB </a:t>
            </a:r>
          </a:p>
          <a:p>
            <a:pPr marL="582168" lvl="1" indent="-342900">
              <a:buFont typeface="+mj-lt"/>
              <a:buAutoNum type="arabicPeriod"/>
            </a:pPr>
            <a:r>
              <a:rPr lang="fr-CA" dirty="0" err="1"/>
              <a:t>Refsets</a:t>
            </a:r>
            <a:endParaRPr lang="fr-CA" dirty="0"/>
          </a:p>
          <a:p>
            <a:pPr marL="582168" lvl="1" indent="-342900">
              <a:buFont typeface="+mj-lt"/>
              <a:buAutoNum type="arabicPeriod"/>
            </a:pPr>
            <a:r>
              <a:rPr lang="fr-CA" dirty="0" err="1"/>
              <a:t>Naming</a:t>
            </a:r>
            <a:r>
              <a:rPr lang="fr-CA" dirty="0"/>
              <a:t> conventions for vaccines</a:t>
            </a:r>
          </a:p>
          <a:p>
            <a:pPr marL="344424" indent="-342900">
              <a:buFont typeface="+mj-lt"/>
              <a:buAutoNum type="arabicPeriod"/>
            </a:pPr>
            <a:endParaRPr lang="fr-CA" dirty="0"/>
          </a:p>
          <a:p>
            <a:pPr marL="1524" indent="0">
              <a:buNone/>
            </a:pPr>
            <a:r>
              <a:rPr lang="fr-CA" dirty="0"/>
              <a:t>Communication to/</a:t>
            </a:r>
            <a:r>
              <a:rPr lang="fr-CA" dirty="0" err="1"/>
              <a:t>from</a:t>
            </a:r>
            <a:r>
              <a:rPr lang="fr-CA" dirty="0"/>
              <a:t> the Community</a:t>
            </a:r>
          </a:p>
          <a:p>
            <a:r>
              <a:rPr lang="fr-CA" dirty="0"/>
              <a:t>Canadian Daily </a:t>
            </a:r>
            <a:r>
              <a:rPr lang="fr-CA" dirty="0" err="1"/>
              <a:t>Build</a:t>
            </a:r>
            <a:r>
              <a:rPr lang="fr-CA" dirty="0"/>
              <a:t> Browser</a:t>
            </a:r>
          </a:p>
          <a:p>
            <a:r>
              <a:rPr lang="fr-CA" dirty="0"/>
              <a:t>Publication of the </a:t>
            </a:r>
            <a:r>
              <a:rPr lang="fr-CA" dirty="0" err="1"/>
              <a:t>presentations</a:t>
            </a:r>
            <a:r>
              <a:rPr lang="fr-CA" dirty="0"/>
              <a:t> on the Health Terminologies Community Forum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ED0887A-4CD4-4D2E-85C8-90EFBE39FA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15</a:t>
            </a:fld>
            <a:endParaRPr lang="en-CA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870F8F3B-4F0C-4AFE-821A-4585DDF12D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773094"/>
            <a:ext cx="1828800" cy="146304"/>
          </a:xfrm>
        </p:spPr>
        <p:txBody>
          <a:bodyPr/>
          <a:lstStyle/>
          <a:p>
            <a:r>
              <a:rPr lang="en-CA" dirty="0"/>
              <a:t>©2020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411571605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0B8CDDE2-A5CE-4B79-847B-D13460398CAC}"/>
              </a:ext>
            </a:extLst>
          </p:cNvPr>
          <p:cNvSpPr/>
          <p:nvPr/>
        </p:nvSpPr>
        <p:spPr>
          <a:xfrm>
            <a:off x="3692558" y="782300"/>
            <a:ext cx="2351310" cy="4185299"/>
          </a:xfrm>
          <a:prstGeom prst="rect">
            <a:avLst/>
          </a:prstGeom>
          <a:solidFill>
            <a:srgbClr val="FFFF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929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F41AAC5-468B-4D7B-A3BF-3C325B4F2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801" y="1"/>
            <a:ext cx="7886700" cy="994172"/>
          </a:xfrm>
        </p:spPr>
        <p:txBody>
          <a:bodyPr/>
          <a:lstStyle/>
          <a:p>
            <a:r>
              <a:rPr lang="fr-CA" dirty="0" err="1"/>
              <a:t>Proposed</a:t>
            </a:r>
            <a:r>
              <a:rPr lang="fr-CA" dirty="0"/>
              <a:t> National Model - SI</a:t>
            </a:r>
            <a:endParaRPr lang="en-CA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699B9AB-AB01-4E00-98DE-5769326AC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430" y="949268"/>
            <a:ext cx="4889889" cy="3968350"/>
          </a:xfrm>
          <a:prstGeom prst="rect">
            <a:avLst/>
          </a:prstGeom>
        </p:spPr>
      </p:pic>
      <p:sp>
        <p:nvSpPr>
          <p:cNvPr id="7" name="Légende : flèche courbée sans bordure 6">
            <a:extLst>
              <a:ext uri="{FF2B5EF4-FFF2-40B4-BE49-F238E27FC236}">
                <a16:creationId xmlns:a16="http://schemas.microsoft.com/office/drawing/2014/main" id="{2E9D9A4C-7AD3-44D3-BCD9-0C78DD803454}"/>
              </a:ext>
            </a:extLst>
          </p:cNvPr>
          <p:cNvSpPr/>
          <p:nvPr/>
        </p:nvSpPr>
        <p:spPr>
          <a:xfrm>
            <a:off x="6043868" y="943151"/>
            <a:ext cx="1431168" cy="578920"/>
          </a:xfrm>
          <a:prstGeom prst="callout2">
            <a:avLst>
              <a:gd name="adj1" fmla="val 5189"/>
              <a:gd name="adj2" fmla="val -3057"/>
              <a:gd name="adj3" fmla="val 6214"/>
              <a:gd name="adj4" fmla="val -2161"/>
              <a:gd name="adj5" fmla="val 99777"/>
              <a:gd name="adj6" fmla="val -2309"/>
            </a:avLst>
          </a:prstGeom>
          <a:solidFill>
            <a:schemeClr val="accent2">
              <a:lumMod val="10000"/>
              <a:lumOff val="90000"/>
            </a:schemeClr>
          </a:solidFill>
          <a:ln w="38100">
            <a:solidFill>
              <a:srgbClr val="E02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929" dirty="0">
                <a:solidFill>
                  <a:schemeClr val="tx1"/>
                </a:solidFill>
                <a:latin typeface="Arial" panose="020B0604020202020204" pitchFamily="34" charset="0"/>
              </a:rPr>
              <a:t>CA EDITION</a:t>
            </a:r>
          </a:p>
          <a:p>
            <a:pPr algn="ctr"/>
            <a:r>
              <a:rPr lang="fr-CA" sz="929" dirty="0">
                <a:solidFill>
                  <a:schemeClr val="tx1"/>
                </a:solidFill>
                <a:latin typeface="Arial" panose="020B0604020202020204" pitchFamily="34" charset="0"/>
              </a:rPr>
              <a:t>F</a:t>
            </a:r>
            <a:r>
              <a:rPr lang="en-CA" sz="929" dirty="0">
                <a:solidFill>
                  <a:schemeClr val="tx1"/>
                </a:solidFill>
                <a:latin typeface="Arial" panose="020B0604020202020204" pitchFamily="34" charset="0"/>
              </a:rPr>
              <a:t>OCUS</a:t>
            </a:r>
            <a:endParaRPr lang="en-CA" sz="929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75012D-6170-4237-BB78-8DE1F38FBF5B}"/>
              </a:ext>
            </a:extLst>
          </p:cNvPr>
          <p:cNvSpPr/>
          <p:nvPr/>
        </p:nvSpPr>
        <p:spPr>
          <a:xfrm>
            <a:off x="5007115" y="3751057"/>
            <a:ext cx="952204" cy="404623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929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E3CED47A-4230-411C-9E30-58E93503EEAC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5959319" y="1522071"/>
            <a:ext cx="800133" cy="2135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EB545030-8459-44E4-93BC-5CEAE5F2F4B3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3396280" y="1522071"/>
            <a:ext cx="3363172" cy="21790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C9AC516C-1A2B-4441-A981-0C38344F7FC8}"/>
              </a:ext>
            </a:extLst>
          </p:cNvPr>
          <p:cNvSpPr/>
          <p:nvPr/>
        </p:nvSpPr>
        <p:spPr>
          <a:xfrm>
            <a:off x="2444076" y="3764439"/>
            <a:ext cx="952204" cy="404623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929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E2D9BD-AF23-490F-A615-698DC2FD9944}"/>
              </a:ext>
            </a:extLst>
          </p:cNvPr>
          <p:cNvSpPr/>
          <p:nvPr/>
        </p:nvSpPr>
        <p:spPr>
          <a:xfrm>
            <a:off x="7039986" y="3621430"/>
            <a:ext cx="18142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CA" sz="1400" dirty="0"/>
              <a:t>Integrated International - National Model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1238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721972-2560-45F4-BD7A-CD666F3CF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Support </a:t>
            </a:r>
            <a:r>
              <a:rPr lang="fr-CA" dirty="0" err="1"/>
              <a:t>Immunization</a:t>
            </a:r>
            <a:r>
              <a:rPr lang="fr-CA" dirty="0"/>
              <a:t> Active </a:t>
            </a:r>
            <a:r>
              <a:rPr lang="fr-CA" dirty="0" err="1"/>
              <a:t>Recording</a:t>
            </a:r>
            <a:r>
              <a:rPr lang="fr-CA" dirty="0"/>
              <a:t>, </a:t>
            </a:r>
            <a:r>
              <a:rPr lang="fr-CA" dirty="0" err="1"/>
              <a:t>Forecasting</a:t>
            </a:r>
            <a:r>
              <a:rPr lang="fr-CA" dirty="0"/>
              <a:t> and Analytics Management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BF19E7-C9AA-4831-ABAA-FF7599D45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175" y="1268739"/>
            <a:ext cx="8334596" cy="2902274"/>
          </a:xfrm>
        </p:spPr>
        <p:txBody>
          <a:bodyPr>
            <a:normAutofit/>
          </a:bodyPr>
          <a:lstStyle/>
          <a:p>
            <a:r>
              <a:rPr lang="en-CA" dirty="0"/>
              <a:t>Use cases supported by </a:t>
            </a:r>
            <a:r>
              <a:rPr lang="en-CA" b="1" dirty="0"/>
              <a:t>Real Clinical Drug</a:t>
            </a:r>
          </a:p>
          <a:p>
            <a:r>
              <a:rPr lang="en-CA" dirty="0"/>
              <a:t>Support medication process activities: prescribing, dispensing, administration and medication statements</a:t>
            </a:r>
            <a:r>
              <a:rPr lang="fr-CA" dirty="0"/>
              <a:t>.</a:t>
            </a:r>
            <a:endParaRPr lang="en-CA" b="1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08C3E93-56CF-49AF-88AE-D976E22095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3478" y="2504235"/>
            <a:ext cx="3546248" cy="255300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EA55583-8ADC-45B3-A906-951E35787B71}"/>
              </a:ext>
            </a:extLst>
          </p:cNvPr>
          <p:cNvSpPr/>
          <p:nvPr/>
        </p:nvSpPr>
        <p:spPr>
          <a:xfrm>
            <a:off x="2359790" y="3313748"/>
            <a:ext cx="3733623" cy="8644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929"/>
          </a:p>
        </p:txBody>
      </p:sp>
    </p:spTree>
    <p:extLst>
      <p:ext uri="{BB962C8B-B14F-4D97-AF65-F5344CB8AC3E}">
        <p14:creationId xmlns:p14="http://schemas.microsoft.com/office/powerpoint/2010/main" val="449528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721972-2560-45F4-BD7A-CD666F3CF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Support the Manufacturer or</a:t>
            </a:r>
            <a:br>
              <a:rPr lang="fr-CA" dirty="0"/>
            </a:br>
            <a:r>
              <a:rPr lang="fr-CA" dirty="0" err="1"/>
              <a:t>Market</a:t>
            </a:r>
            <a:r>
              <a:rPr lang="fr-CA" dirty="0"/>
              <a:t> </a:t>
            </a:r>
            <a:r>
              <a:rPr lang="fr-CA" dirty="0" err="1"/>
              <a:t>Authorization</a:t>
            </a:r>
            <a:r>
              <a:rPr lang="fr-CA" dirty="0"/>
              <a:t> Holder (MAH)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BF19E7-C9AA-4831-ABAA-FF7599D45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77378"/>
            <a:ext cx="7886700" cy="3077711"/>
          </a:xfrm>
        </p:spPr>
        <p:txBody>
          <a:bodyPr/>
          <a:lstStyle/>
          <a:p>
            <a:r>
              <a:rPr lang="en-CA" b="1" dirty="0"/>
              <a:t>Definition</a:t>
            </a:r>
            <a:r>
              <a:rPr lang="en-CA" dirty="0"/>
              <a:t>: The (name of the) organisation that holds the authorisation for marketing or supply of the medicinal product</a:t>
            </a:r>
          </a:p>
          <a:p>
            <a:r>
              <a:rPr lang="fr-CA" dirty="0"/>
              <a:t>Manufacturer vs </a:t>
            </a:r>
            <a:r>
              <a:rPr lang="fr-CA" dirty="0" err="1"/>
              <a:t>Market</a:t>
            </a:r>
            <a:r>
              <a:rPr lang="fr-CA" dirty="0"/>
              <a:t> </a:t>
            </a:r>
            <a:r>
              <a:rPr lang="fr-CA" dirty="0" err="1"/>
              <a:t>Authorization</a:t>
            </a:r>
            <a:r>
              <a:rPr lang="fr-CA" dirty="0"/>
              <a:t> Holder (MAH)</a:t>
            </a:r>
          </a:p>
          <a:p>
            <a:endParaRPr lang="en-CA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7A1A28C-9744-44D6-BEA0-864AEE0C4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7374" y="2845396"/>
            <a:ext cx="4067223" cy="207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4281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84ABC0-78A0-45E8-8586-E015C0AF7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/>
              <a:t>Strengths</a:t>
            </a:r>
            <a:r>
              <a:rPr lang="fr-CA" dirty="0"/>
              <a:t> and </a:t>
            </a:r>
            <a:r>
              <a:rPr lang="fr-CA" dirty="0" err="1"/>
              <a:t>Intended</a:t>
            </a:r>
            <a:r>
              <a:rPr lang="fr-CA" dirty="0"/>
              <a:t> Population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CECE0E3-8168-4CA9-A947-196F79F2C5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4186" y="1498883"/>
            <a:ext cx="3604772" cy="2268048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45510F2-2AF7-450B-B6F8-9237CBCA5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8F26E-8605-4278-9BF6-67AE64E59229}" type="slidenum">
              <a:rPr lang="en-CA" smtClean="0"/>
              <a:t>19</a:t>
            </a:fld>
            <a:endParaRPr lang="en-CA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CCB909F-C7F5-46F0-928B-3BA490380E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342" y="1498883"/>
            <a:ext cx="3745716" cy="226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67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7C10B9-369D-4747-AE8B-4064028FA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Agenda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D39B84-3032-4552-B184-BD557FF5DEE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fr-CA" dirty="0"/>
              <a:t>Brief </a:t>
            </a:r>
            <a:r>
              <a:rPr lang="fr-CA" dirty="0" err="1"/>
              <a:t>historical</a:t>
            </a:r>
            <a:r>
              <a:rPr lang="fr-CA" dirty="0"/>
              <a:t> </a:t>
            </a:r>
            <a:r>
              <a:rPr lang="fr-CA" dirty="0" err="1"/>
              <a:t>review</a:t>
            </a:r>
            <a:r>
              <a:rPr lang="en-CA" dirty="0"/>
              <a:t> of the immunization content in Canada</a:t>
            </a:r>
          </a:p>
          <a:p>
            <a:r>
              <a:rPr lang="fr-CA" dirty="0" err="1"/>
              <a:t>Benefits</a:t>
            </a:r>
            <a:endParaRPr lang="fr-CA" dirty="0"/>
          </a:p>
          <a:p>
            <a:r>
              <a:rPr lang="fr-CA" dirty="0"/>
              <a:t>Challenges</a:t>
            </a:r>
          </a:p>
          <a:p>
            <a:r>
              <a:rPr lang="fr-CA" dirty="0" err="1"/>
              <a:t>Redesign</a:t>
            </a:r>
            <a:r>
              <a:rPr lang="fr-CA" dirty="0"/>
              <a:t> and </a:t>
            </a:r>
            <a:r>
              <a:rPr lang="fr-CA" dirty="0" err="1"/>
              <a:t>enhanced</a:t>
            </a:r>
            <a:r>
              <a:rPr lang="fr-CA" dirty="0"/>
              <a:t> model</a:t>
            </a:r>
          </a:p>
          <a:p>
            <a:r>
              <a:rPr lang="fr-CA" dirty="0"/>
              <a:t>Questions</a:t>
            </a:r>
          </a:p>
          <a:p>
            <a:endParaRPr lang="fr-CA" dirty="0"/>
          </a:p>
          <a:p>
            <a:pPr lvl="1"/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2CE952-2152-4C63-98D2-EA138835CF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24EC1087-04AA-45C8-8745-195D5BC398E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773094"/>
            <a:ext cx="1828800" cy="146304"/>
          </a:xfrm>
        </p:spPr>
        <p:txBody>
          <a:bodyPr/>
          <a:lstStyle/>
          <a:p>
            <a:r>
              <a:rPr lang="en-CA" dirty="0"/>
              <a:t>©2020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2905121315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84F3A5-BB9E-4CE0-B77B-6B84981D5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/>
              <a:t>Strains</a:t>
            </a:r>
            <a:r>
              <a:rPr lang="fr-CA" dirty="0"/>
              <a:t> and Dose </a:t>
            </a:r>
            <a:r>
              <a:rPr lang="fr-CA" dirty="0" err="1"/>
              <a:t>Form</a:t>
            </a:r>
            <a:endParaRPr lang="fr-CA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B34AAE11-4DB2-4B4F-8035-94DDF26121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39757" y="1314450"/>
            <a:ext cx="4464486" cy="3314700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FF64D1E-8153-4613-9615-4405BD341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8F26E-8605-4278-9BF6-67AE64E59229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35220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B9C553-A8B4-4700-8B0D-E38A22760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MAH: </a:t>
            </a:r>
            <a:r>
              <a:rPr lang="fr-CA" dirty="0" err="1"/>
              <a:t>Supplier’s</a:t>
            </a:r>
            <a:r>
              <a:rPr lang="fr-CA" dirty="0"/>
              <a:t> List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D4C179-07AC-4681-A705-3CEAB4055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8F26E-8605-4278-9BF6-67AE64E59229}" type="slidenum">
              <a:rPr lang="en-CA" smtClean="0"/>
              <a:t>21</a:t>
            </a:fld>
            <a:endParaRPr lang="en-CA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C54E9B8-57CE-44F0-A960-4540957A8D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1745" y="1351723"/>
            <a:ext cx="2392809" cy="360889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EE2816-663A-4C99-9914-444D7071B223}"/>
              </a:ext>
            </a:extLst>
          </p:cNvPr>
          <p:cNvSpPr/>
          <p:nvPr/>
        </p:nvSpPr>
        <p:spPr>
          <a:xfrm>
            <a:off x="4770783" y="1248355"/>
            <a:ext cx="747422" cy="41346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defTabSz="825500"/>
            <a:endParaRPr lang="fr-CA" sz="1600" b="0" cap="none" dirty="0">
              <a:solidFill>
                <a:srgbClr val="FFFFFF"/>
              </a:solidFill>
              <a:ea typeface="Helvetica Neue Light"/>
              <a:cs typeface="Helvetica Neue Light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21511198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E79AF-42BA-E545-A39D-82BC4FC0C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R" dirty="0"/>
              <a:t>Comparison between 201</a:t>
            </a:r>
            <a:r>
              <a:rPr lang="fr-CA" dirty="0"/>
              <a:t>3</a:t>
            </a:r>
            <a:r>
              <a:rPr lang="en-AR" dirty="0"/>
              <a:t> and 2020 models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65947D-37FA-F549-A7A0-41B2AA71B9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R" dirty="0"/>
              <a:t>2019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1039DF-0CC8-4346-B3F6-E813D330394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AR" dirty="0"/>
              <a:t>Vaccine name is ambiguous</a:t>
            </a:r>
          </a:p>
          <a:p>
            <a:pPr lvl="1"/>
            <a:r>
              <a:rPr lang="en-AR" dirty="0"/>
              <a:t> different interpretations depending on open/closed world assumptions</a:t>
            </a:r>
          </a:p>
          <a:p>
            <a:r>
              <a:rPr lang="en-AR" dirty="0"/>
              <a:t>Vaccine grouper primitive</a:t>
            </a:r>
          </a:p>
          <a:p>
            <a:r>
              <a:rPr lang="en-AR" dirty="0"/>
              <a:t>Vaccine product has ingredient vaccine substance</a:t>
            </a:r>
          </a:p>
          <a:p>
            <a:r>
              <a:rPr lang="en-AR" dirty="0"/>
              <a:t>Primitive hierarchy</a:t>
            </a:r>
          </a:p>
          <a:p>
            <a:pPr lvl="1"/>
            <a:endParaRPr lang="en-A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6B1B95-104B-0849-8736-1FAED6F27D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R" dirty="0"/>
              <a:t>2020 (July)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9D0B61-66BF-A040-A791-DEDD4F8BAAF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R" dirty="0"/>
              <a:t>Vaccine classes for open (MP-contain) and closed (MP-Only) world assumptions</a:t>
            </a:r>
          </a:p>
          <a:p>
            <a:r>
              <a:rPr lang="en-AR" dirty="0"/>
              <a:t>Vaccine grouper is sufficiently defined with role</a:t>
            </a:r>
          </a:p>
          <a:p>
            <a:r>
              <a:rPr lang="en-AR" dirty="0"/>
              <a:t>Vaccine product has ingredient antigen(s)</a:t>
            </a:r>
          </a:p>
          <a:p>
            <a:r>
              <a:rPr lang="en-AR" dirty="0"/>
              <a:t>Defined hierarchy</a:t>
            </a:r>
          </a:p>
        </p:txBody>
      </p:sp>
    </p:spTree>
    <p:extLst>
      <p:ext uri="{BB962C8B-B14F-4D97-AF65-F5344CB8AC3E}">
        <p14:creationId xmlns:p14="http://schemas.microsoft.com/office/powerpoint/2010/main" val="33570501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45F472B-6E45-0B4B-9220-345C6793F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/>
              <a:t>What</a:t>
            </a:r>
            <a:r>
              <a:rPr lang="fr-CA" dirty="0"/>
              <a:t> </a:t>
            </a:r>
            <a:r>
              <a:rPr lang="fr-CA" dirty="0" err="1"/>
              <a:t>Was</a:t>
            </a:r>
            <a:r>
              <a:rPr lang="fr-CA" dirty="0"/>
              <a:t> </a:t>
            </a:r>
            <a:r>
              <a:rPr lang="fr-CA" dirty="0" err="1"/>
              <a:t>Kept</a:t>
            </a:r>
            <a:endParaRPr lang="en-AR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D80C4D5-697F-5240-B250-FFE7B96FB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Canadian Concept ID</a:t>
            </a:r>
            <a:endParaRPr lang="en-AR" dirty="0"/>
          </a:p>
          <a:p>
            <a:r>
              <a:rPr lang="fr-CA" dirty="0"/>
              <a:t>Canadian </a:t>
            </a:r>
            <a:r>
              <a:rPr lang="fr-CA" dirty="0" err="1"/>
              <a:t>preferred</a:t>
            </a:r>
            <a:r>
              <a:rPr lang="fr-CA" dirty="0"/>
              <a:t> </a:t>
            </a:r>
            <a:r>
              <a:rPr lang="fr-CA" dirty="0" err="1"/>
              <a:t>synonyms</a:t>
            </a:r>
            <a:endParaRPr lang="en-AR" dirty="0"/>
          </a:p>
        </p:txBody>
      </p:sp>
    </p:spTree>
    <p:extLst>
      <p:ext uri="{BB962C8B-B14F-4D97-AF65-F5344CB8AC3E}">
        <p14:creationId xmlns:p14="http://schemas.microsoft.com/office/powerpoint/2010/main" val="2673983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45F472B-6E45-0B4B-9220-345C6793F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/>
              <a:t>What</a:t>
            </a:r>
            <a:r>
              <a:rPr lang="fr-CA" dirty="0"/>
              <a:t> </a:t>
            </a:r>
            <a:r>
              <a:rPr lang="fr-CA" dirty="0" err="1"/>
              <a:t>Was</a:t>
            </a:r>
            <a:r>
              <a:rPr lang="fr-CA" dirty="0"/>
              <a:t> </a:t>
            </a:r>
            <a:r>
              <a:rPr lang="en-AR" dirty="0"/>
              <a:t>Change</a:t>
            </a:r>
            <a:r>
              <a:rPr lang="fr-CA" dirty="0"/>
              <a:t>d</a:t>
            </a:r>
            <a:endParaRPr lang="en-AR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D80C4D5-697F-5240-B250-FFE7B96FB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R" dirty="0"/>
              <a:t>Vaccine products names</a:t>
            </a:r>
          </a:p>
          <a:p>
            <a:r>
              <a:rPr lang="en-AR" dirty="0"/>
              <a:t>Antigen hierarchy adding greater granularity (based on Canadian and Argentinean extension antigen coverage)</a:t>
            </a:r>
          </a:p>
          <a:p>
            <a:r>
              <a:rPr lang="en-AR" dirty="0"/>
              <a:t>MP-contain and MP-Only classes are added, as well as MP-forms</a:t>
            </a:r>
          </a:p>
        </p:txBody>
      </p:sp>
    </p:spTree>
    <p:extLst>
      <p:ext uri="{BB962C8B-B14F-4D97-AF65-F5344CB8AC3E}">
        <p14:creationId xmlns:p14="http://schemas.microsoft.com/office/powerpoint/2010/main" val="29940218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E7ACC-6B79-4F13-A40B-B5C0EA7EA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In </a:t>
            </a:r>
            <a:r>
              <a:rPr lang="fr-CA" dirty="0" err="1"/>
              <a:t>Summary</a:t>
            </a:r>
            <a:r>
              <a:rPr lang="fr-CA" dirty="0"/>
              <a:t>: </a:t>
            </a:r>
            <a:r>
              <a:rPr lang="fr-CA" dirty="0" err="1"/>
              <a:t>What</a:t>
            </a:r>
            <a:r>
              <a:rPr lang="fr-CA" dirty="0"/>
              <a:t> </a:t>
            </a:r>
            <a:r>
              <a:rPr lang="fr-CA" dirty="0" err="1"/>
              <a:t>was</a:t>
            </a:r>
            <a:r>
              <a:rPr lang="fr-CA" dirty="0"/>
              <a:t> </a:t>
            </a:r>
            <a:r>
              <a:rPr lang="fr-CA" dirty="0" err="1"/>
              <a:t>achieved</a:t>
            </a:r>
            <a:endParaRPr lang="en-CA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03DECEB-24FD-47D5-AC25-5A2843304F1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fr-CA" dirty="0" err="1"/>
              <a:t>Remodeling</a:t>
            </a:r>
            <a:r>
              <a:rPr lang="fr-CA" dirty="0"/>
              <a:t> of the </a:t>
            </a:r>
            <a:r>
              <a:rPr lang="fr-CA" dirty="0" err="1"/>
              <a:t>existing</a:t>
            </a:r>
            <a:r>
              <a:rPr lang="fr-CA" dirty="0"/>
              <a:t> Canadian </a:t>
            </a:r>
            <a:r>
              <a:rPr lang="fr-CA" dirty="0" err="1"/>
              <a:t>immunization</a:t>
            </a:r>
            <a:r>
              <a:rPr lang="fr-CA" dirty="0"/>
              <a:t> concepts</a:t>
            </a:r>
          </a:p>
          <a:p>
            <a:pPr lvl="1"/>
            <a:r>
              <a:rPr lang="fr-CA" dirty="0"/>
              <a:t>Manual and batch </a:t>
            </a:r>
            <a:r>
              <a:rPr lang="fr-CA" dirty="0" err="1"/>
              <a:t>editing</a:t>
            </a:r>
            <a:endParaRPr lang="fr-CA" dirty="0"/>
          </a:p>
          <a:p>
            <a:pPr lvl="1"/>
            <a:r>
              <a:rPr lang="fr-CA" dirty="0"/>
              <a:t>New concepts </a:t>
            </a:r>
            <a:r>
              <a:rPr lang="fr-CA" dirty="0" err="1"/>
              <a:t>added</a:t>
            </a:r>
            <a:r>
              <a:rPr lang="fr-CA" dirty="0"/>
              <a:t> to </a:t>
            </a:r>
            <a:r>
              <a:rPr lang="fr-CA" dirty="0" err="1"/>
              <a:t>maintain</a:t>
            </a:r>
            <a:r>
              <a:rPr lang="fr-CA" dirty="0"/>
              <a:t> the </a:t>
            </a:r>
            <a:r>
              <a:rPr lang="fr-CA" dirty="0" err="1"/>
              <a:t>hierarchical</a:t>
            </a:r>
            <a:r>
              <a:rPr lang="fr-CA" dirty="0"/>
              <a:t> structure</a:t>
            </a:r>
          </a:p>
          <a:p>
            <a:pPr lvl="1"/>
            <a:r>
              <a:rPr lang="fr-CA" dirty="0" err="1"/>
              <a:t>Implementation</a:t>
            </a:r>
            <a:r>
              <a:rPr lang="fr-CA" dirty="0"/>
              <a:t> of the Clinical Drug and Vaccine </a:t>
            </a:r>
            <a:r>
              <a:rPr lang="fr-CA" dirty="0" err="1"/>
              <a:t>Models</a:t>
            </a:r>
            <a:r>
              <a:rPr lang="fr-CA" dirty="0"/>
              <a:t> (dose </a:t>
            </a:r>
            <a:r>
              <a:rPr lang="fr-CA" dirty="0" err="1"/>
              <a:t>form</a:t>
            </a:r>
            <a:r>
              <a:rPr lang="fr-CA" dirty="0"/>
              <a:t>, real </a:t>
            </a:r>
            <a:r>
              <a:rPr lang="fr-CA" dirty="0" err="1"/>
              <a:t>product</a:t>
            </a:r>
            <a:r>
              <a:rPr lang="fr-CA" dirty="0"/>
              <a:t>, etc) </a:t>
            </a:r>
          </a:p>
          <a:p>
            <a:r>
              <a:rPr lang="fr-CA" dirty="0" err="1"/>
              <a:t>Better</a:t>
            </a:r>
            <a:r>
              <a:rPr lang="fr-CA" dirty="0"/>
              <a:t> support the Public Health </a:t>
            </a:r>
            <a:r>
              <a:rPr lang="fr-CA" dirty="0" err="1"/>
              <a:t>Community’s</a:t>
            </a:r>
            <a:r>
              <a:rPr lang="fr-CA" dirty="0"/>
              <a:t> </a:t>
            </a:r>
            <a:r>
              <a:rPr lang="fr-CA" dirty="0" err="1"/>
              <a:t>requirements</a:t>
            </a:r>
            <a:endParaRPr lang="fr-CA" dirty="0"/>
          </a:p>
          <a:p>
            <a:endParaRPr lang="fr-CA" dirty="0"/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69071D-F489-4435-AD44-32052280F0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AD2E33-18E3-4D78-B020-D1B938C2B6D7}" type="slidenum">
              <a:rPr lang="en-CA" smtClean="0"/>
              <a:pPr/>
              <a:t>25</a:t>
            </a:fld>
            <a:endParaRPr lang="en-CA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96408CF0-A800-4A82-82C5-F1B3900DD33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773094"/>
            <a:ext cx="1828800" cy="146304"/>
          </a:xfrm>
        </p:spPr>
        <p:txBody>
          <a:bodyPr/>
          <a:lstStyle/>
          <a:p>
            <a:r>
              <a:rPr lang="en-CA" dirty="0"/>
              <a:t>©2020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296517289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A90BBFA7-E95E-49E5-939F-6CA5E8AA4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611" y="2335530"/>
            <a:ext cx="3238500" cy="1165860"/>
          </a:xfrm>
        </p:spPr>
        <p:txBody>
          <a:bodyPr/>
          <a:lstStyle/>
          <a:p>
            <a:r>
              <a:rPr lang="fr-CA" dirty="0"/>
              <a:t>Conclusion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906375-2C3E-4281-AE2E-35A81CD9A52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4497388"/>
            <a:ext cx="393700" cy="274637"/>
          </a:xfrm>
        </p:spPr>
        <p:txBody>
          <a:bodyPr/>
          <a:lstStyle/>
          <a:p>
            <a:fld id="{7BCFBF29-39BB-47B7-B83E-9E61FEB2B13F}" type="slidenum">
              <a:rPr lang="en-CA" smtClean="0"/>
              <a:pPr/>
              <a:t>26</a:t>
            </a:fld>
            <a:endParaRPr lang="en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F3F5BD-5AE4-4D5A-B224-453517010B3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4773613"/>
            <a:ext cx="1828800" cy="146050"/>
          </a:xfrm>
        </p:spPr>
        <p:txBody>
          <a:bodyPr/>
          <a:lstStyle/>
          <a:p>
            <a:r>
              <a:rPr lang="en-CA"/>
              <a:t>©2020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71911310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A90BBFA7-E95E-49E5-939F-6CA5E8AA4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611" y="2335530"/>
            <a:ext cx="3238500" cy="1165860"/>
          </a:xfrm>
        </p:spPr>
        <p:txBody>
          <a:bodyPr/>
          <a:lstStyle/>
          <a:p>
            <a:r>
              <a:rPr lang="fr-CA" dirty="0"/>
              <a:t>Questions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906375-2C3E-4281-AE2E-35A81CD9A52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4497388"/>
            <a:ext cx="393700" cy="274637"/>
          </a:xfrm>
        </p:spPr>
        <p:txBody>
          <a:bodyPr/>
          <a:lstStyle/>
          <a:p>
            <a:fld id="{7BCFBF29-39BB-47B7-B83E-9E61FEB2B13F}" type="slidenum">
              <a:rPr lang="en-CA" smtClean="0"/>
              <a:pPr/>
              <a:t>27</a:t>
            </a:fld>
            <a:endParaRPr lang="en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F3F5BD-5AE4-4D5A-B224-453517010B3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4773613"/>
            <a:ext cx="1828800" cy="146050"/>
          </a:xfrm>
        </p:spPr>
        <p:txBody>
          <a:bodyPr/>
          <a:lstStyle/>
          <a:p>
            <a:r>
              <a:rPr lang="en-CA"/>
              <a:t>©2020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85595790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617FDBD9-10B0-4DA8-ACE3-459921A8C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Thank you!</a:t>
            </a:r>
            <a:endParaRPr lang="en-CA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C412520-E1A0-4218-B178-9AA1048E2C2F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CA" dirty="0"/>
              <a:t>Standards@Infoway-inforoute.ca</a:t>
            </a:r>
          </a:p>
        </p:txBody>
      </p:sp>
    </p:spTree>
    <p:extLst>
      <p:ext uri="{BB962C8B-B14F-4D97-AF65-F5344CB8AC3E}">
        <p14:creationId xmlns:p14="http://schemas.microsoft.com/office/powerpoint/2010/main" val="31637198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3760AC44-05E9-4599-A84B-0A2E90549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Brief </a:t>
            </a:r>
            <a:r>
              <a:rPr lang="fr-CA" dirty="0" err="1"/>
              <a:t>Historical</a:t>
            </a:r>
            <a:r>
              <a:rPr lang="fr-CA" dirty="0"/>
              <a:t> </a:t>
            </a:r>
            <a:r>
              <a:rPr lang="fr-CA" dirty="0" err="1"/>
              <a:t>Review</a:t>
            </a:r>
            <a:r>
              <a:rPr lang="en-CA" dirty="0"/>
              <a:t> of the Immunization Content in Canada</a:t>
            </a:r>
            <a:br>
              <a:rPr lang="en-CA" dirty="0"/>
            </a:br>
            <a:br>
              <a:rPr lang="en-CA" dirty="0"/>
            </a:br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5D16C0A-349D-48C1-A112-C5AA4041D25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4497388"/>
            <a:ext cx="393700" cy="274637"/>
          </a:xfrm>
        </p:spPr>
        <p:txBody>
          <a:bodyPr/>
          <a:lstStyle/>
          <a:p>
            <a:fld id="{7BCFBF29-39BB-47B7-B83E-9E61FEB2B13F}" type="slidenum">
              <a:rPr lang="en-CA" smtClean="0"/>
              <a:pPr/>
              <a:t>3</a:t>
            </a:fld>
            <a:endParaRPr lang="en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171477-5BC6-4453-9BE6-92042F65625F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4773613"/>
            <a:ext cx="1828800" cy="146050"/>
          </a:xfrm>
        </p:spPr>
        <p:txBody>
          <a:bodyPr/>
          <a:lstStyle/>
          <a:p>
            <a:r>
              <a:rPr lang="en-CA"/>
              <a:t>©2020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573086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65465A-7EBF-40FF-9BB0-C785D927D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968" y="210776"/>
            <a:ext cx="7886700" cy="811601"/>
          </a:xfrm>
        </p:spPr>
        <p:txBody>
          <a:bodyPr/>
          <a:lstStyle/>
          <a:p>
            <a:r>
              <a:rPr lang="fr-CA" dirty="0"/>
              <a:t>SNOMED CT </a:t>
            </a:r>
            <a:r>
              <a:rPr lang="fr-CA" dirty="0" err="1"/>
              <a:t>Immunization</a:t>
            </a:r>
            <a:r>
              <a:rPr lang="fr-CA" dirty="0"/>
              <a:t> (</a:t>
            </a:r>
            <a:r>
              <a:rPr lang="fr-CA" dirty="0" err="1"/>
              <a:t>developed</a:t>
            </a:r>
            <a:r>
              <a:rPr lang="fr-CA" dirty="0"/>
              <a:t> in 2013)</a:t>
            </a:r>
            <a:endParaRPr lang="en-CA" dirty="0"/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F921B417-6B07-4531-B024-D7573634AA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298" y="1647869"/>
            <a:ext cx="1406843" cy="17811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fr-CA" sz="825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Substance (CORE)</a:t>
            </a:r>
            <a:endParaRPr lang="en-CA" sz="825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fr-CA" sz="825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CA" sz="825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0AF2B685-95AD-4E84-A082-661F12CD52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298" y="1825035"/>
            <a:ext cx="1406843" cy="385286"/>
          </a:xfrm>
          <a:prstGeom prst="rect">
            <a:avLst/>
          </a:prstGeom>
          <a:solidFill>
            <a:srgbClr val="FFFFFF"/>
          </a:solidFill>
          <a:ln w="9525" cmpd="sng">
            <a:solidFill>
              <a:schemeClr val="tx1">
                <a:alpha val="56000"/>
              </a:schemeClr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 algn="l">
              <a:lnSpc>
                <a:spcPct val="115000"/>
              </a:lnSpc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Concept SCTID</a:t>
            </a:r>
            <a:endParaRPr lang="en-CA" sz="7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Aft>
                <a:spcPts val="750"/>
              </a:spcAft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Fully Specified Name (FSN)</a:t>
            </a:r>
            <a:endParaRPr lang="en-CA" sz="7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17E16818-7E35-44D4-AF00-72636A545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1440" y="1655752"/>
            <a:ext cx="1406843" cy="1781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fr-CA" sz="825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Medicinal</a:t>
            </a:r>
            <a:r>
              <a:rPr lang="fr-CA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A" sz="825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Entity</a:t>
            </a:r>
            <a:r>
              <a:rPr lang="fr-CA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(I)</a:t>
            </a:r>
            <a:endParaRPr lang="en-CA" sz="825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fr-CA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CA" sz="825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id="{0A896534-057F-4E05-AD2A-C3CACC7C15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1440" y="1832917"/>
            <a:ext cx="1406843" cy="492443"/>
          </a:xfrm>
          <a:prstGeom prst="rect">
            <a:avLst/>
          </a:prstGeom>
          <a:solidFill>
            <a:srgbClr val="FFFFFF"/>
          </a:solidFill>
          <a:ln w="9525" cmpd="sng">
            <a:solidFill>
              <a:schemeClr val="tx1">
                <a:alpha val="56000"/>
              </a:schemeClr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 algn="l">
              <a:lnSpc>
                <a:spcPct val="115000"/>
              </a:lnSpc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Concept SCTID</a:t>
            </a:r>
            <a:endParaRPr lang="en-CA" sz="7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Fully Specified Name (FSN)</a:t>
            </a:r>
            <a:endParaRPr lang="en-CA" sz="7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Synonym SCTID </a:t>
            </a:r>
            <a:endParaRPr lang="en-CA" sz="7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id="{4EA98F6D-B580-426F-B17F-BF7E78CB76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1440" y="2536375"/>
            <a:ext cx="1406843" cy="1781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fr-CA" sz="825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Disease</a:t>
            </a:r>
            <a:endParaRPr lang="en-CA" sz="825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fr-CA" sz="825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CA" sz="825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Zone de texte 2">
            <a:extLst>
              <a:ext uri="{FF2B5EF4-FFF2-40B4-BE49-F238E27FC236}">
                <a16:creationId xmlns:a16="http://schemas.microsoft.com/office/drawing/2014/main" id="{94EE8D57-FBEA-4FEB-82B0-600DC2969F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1440" y="2713540"/>
            <a:ext cx="1406843" cy="342424"/>
          </a:xfrm>
          <a:prstGeom prst="rect">
            <a:avLst/>
          </a:prstGeom>
          <a:solidFill>
            <a:srgbClr val="FFFFFF"/>
          </a:solidFill>
          <a:ln w="9525" cmpd="sng">
            <a:solidFill>
              <a:schemeClr val="tx1">
                <a:alpha val="56000"/>
              </a:schemeClr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 algn="l">
              <a:lnSpc>
                <a:spcPct val="115000"/>
              </a:lnSpc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Concept SCTID</a:t>
            </a:r>
            <a:endParaRPr lang="en-CA" sz="7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Aft>
                <a:spcPts val="750"/>
              </a:spcAft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Fully Specified Name (FSN)</a:t>
            </a:r>
            <a:endParaRPr lang="en-CA" sz="7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</a:pP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CA" sz="7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Zone de texte 2">
            <a:extLst>
              <a:ext uri="{FF2B5EF4-FFF2-40B4-BE49-F238E27FC236}">
                <a16:creationId xmlns:a16="http://schemas.microsoft.com/office/drawing/2014/main" id="{F043FAEC-9EF9-4149-9E26-C6AA41F31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5643" y="3347925"/>
            <a:ext cx="1406843" cy="363855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fr-CA" sz="825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Proprietary</a:t>
            </a:r>
            <a:r>
              <a:rPr lang="fr-CA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A" sz="825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Medicinal</a:t>
            </a:r>
            <a:r>
              <a:rPr lang="fr-CA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Product (I)</a:t>
            </a:r>
            <a:endParaRPr lang="en-CA" sz="825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fr-CA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CA" sz="825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Zone de texte 2">
            <a:extLst>
              <a:ext uri="{FF2B5EF4-FFF2-40B4-BE49-F238E27FC236}">
                <a16:creationId xmlns:a16="http://schemas.microsoft.com/office/drawing/2014/main" id="{A892D2FB-7336-46D9-ACC7-E288101E1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5643" y="3714637"/>
            <a:ext cx="1406843" cy="606743"/>
          </a:xfrm>
          <a:prstGeom prst="rect">
            <a:avLst/>
          </a:prstGeom>
          <a:solidFill>
            <a:srgbClr val="FFFFFF"/>
          </a:solidFill>
          <a:ln w="9525" cmpd="sng">
            <a:solidFill>
              <a:schemeClr val="tx1">
                <a:alpha val="56000"/>
              </a:schemeClr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>
            <a:defPPr marL="0" marR="0" indent="0" algn="l" defTabSz="3429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675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lnSpc>
                <a:spcPct val="115000"/>
              </a:lnSpc>
              <a:defRPr sz="7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+ Concept SCTID</a:t>
            </a:r>
            <a:endParaRPr lang="en-CA" dirty="0"/>
          </a:p>
          <a:p>
            <a:r>
              <a:rPr lang="en-US" dirty="0"/>
              <a:t>+ Fully Specified Name (FSN)</a:t>
            </a:r>
            <a:endParaRPr lang="en-CA" dirty="0"/>
          </a:p>
          <a:p>
            <a:r>
              <a:rPr lang="en-US" dirty="0"/>
              <a:t>+ Synonym SCTID </a:t>
            </a:r>
            <a:endParaRPr lang="en-CA" dirty="0"/>
          </a:p>
        </p:txBody>
      </p:sp>
      <p:sp>
        <p:nvSpPr>
          <p:cNvPr id="12" name="Zone de texte 2">
            <a:extLst>
              <a:ext uri="{FF2B5EF4-FFF2-40B4-BE49-F238E27FC236}">
                <a16:creationId xmlns:a16="http://schemas.microsoft.com/office/drawing/2014/main" id="{954606FC-1130-4EDB-8FA0-0CA0237D53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5643" y="2518344"/>
            <a:ext cx="1406843" cy="17811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fr-CA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Substance (CA Extension)</a:t>
            </a:r>
            <a:endParaRPr lang="en-CA" sz="825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fr-CA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CA" sz="825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Zone de texte 2">
            <a:extLst>
              <a:ext uri="{FF2B5EF4-FFF2-40B4-BE49-F238E27FC236}">
                <a16:creationId xmlns:a16="http://schemas.microsoft.com/office/drawing/2014/main" id="{F746CCE0-0523-42FD-928A-300290E73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5643" y="2707416"/>
            <a:ext cx="1406843" cy="385286"/>
          </a:xfrm>
          <a:prstGeom prst="rect">
            <a:avLst/>
          </a:prstGeom>
          <a:solidFill>
            <a:srgbClr val="FFFFFF"/>
          </a:solidFill>
          <a:ln w="9525" cmpd="sng">
            <a:solidFill>
              <a:schemeClr val="tx1">
                <a:alpha val="56000"/>
              </a:schemeClr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>
            <a:defPPr marL="0" marR="0" indent="0" algn="l" defTabSz="3429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675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lnSpc>
                <a:spcPct val="115000"/>
              </a:lnSpc>
              <a:defRPr sz="7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+ Concept SCTID</a:t>
            </a:r>
            <a:endParaRPr lang="en-CA" dirty="0"/>
          </a:p>
          <a:p>
            <a:r>
              <a:rPr lang="en-US" dirty="0"/>
              <a:t>+ Fully Specified Name (FSN)</a:t>
            </a:r>
            <a:endParaRPr lang="en-CA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C1146F2-1AAA-45B0-A8C7-DBD8AC1D9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0572" y="1896219"/>
            <a:ext cx="2309650" cy="162714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0A0557C-4668-409B-A9A6-2329DFE08BC6}"/>
              </a:ext>
            </a:extLst>
          </p:cNvPr>
          <p:cNvSpPr/>
          <p:nvPr/>
        </p:nvSpPr>
        <p:spPr>
          <a:xfrm>
            <a:off x="6550571" y="1655751"/>
            <a:ext cx="2215056" cy="1924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50" dirty="0" err="1">
                <a:solidFill>
                  <a:schemeClr val="accent2">
                    <a:lumMod val="75000"/>
                  </a:schemeClr>
                </a:solidFill>
              </a:rPr>
              <a:t>SubsetS</a:t>
            </a:r>
            <a:endParaRPr lang="en-CA" sz="105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9DD4D3C-5379-470C-AB8D-20172D5943F7}"/>
              </a:ext>
            </a:extLst>
          </p:cNvPr>
          <p:cNvCxnSpPr>
            <a:cxnSpLocks/>
          </p:cNvCxnSpPr>
          <p:nvPr/>
        </p:nvCxnSpPr>
        <p:spPr>
          <a:xfrm>
            <a:off x="4319752" y="1395249"/>
            <a:ext cx="0" cy="3427327"/>
          </a:xfrm>
          <a:prstGeom prst="line">
            <a:avLst/>
          </a:prstGeom>
          <a:ln cmpd="sng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8BF3B769-1D4D-4F70-9F75-81F24DB1ACE1}"/>
              </a:ext>
            </a:extLst>
          </p:cNvPr>
          <p:cNvSpPr/>
          <p:nvPr/>
        </p:nvSpPr>
        <p:spPr>
          <a:xfrm>
            <a:off x="1261275" y="1323201"/>
            <a:ext cx="2140330" cy="235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A" sz="929" dirty="0" err="1"/>
              <a:t>Referencing</a:t>
            </a:r>
            <a:r>
              <a:rPr lang="fr-CA" sz="929" dirty="0"/>
              <a:t> </a:t>
            </a:r>
            <a:r>
              <a:rPr lang="fr-CA" sz="929" dirty="0" err="1"/>
              <a:t>Core</a:t>
            </a:r>
            <a:r>
              <a:rPr lang="fr-CA" sz="929" dirty="0"/>
              <a:t> SNOMED CT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EE8BEDF-5FD4-4F2C-8239-59C3FEC2BF9C}"/>
              </a:ext>
            </a:extLst>
          </p:cNvPr>
          <p:cNvSpPr/>
          <p:nvPr/>
        </p:nvSpPr>
        <p:spPr>
          <a:xfrm>
            <a:off x="5670795" y="1311228"/>
            <a:ext cx="1600118" cy="235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A" sz="929" dirty="0"/>
              <a:t>CA Edition SNOMED CT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BFDA814-4412-4157-84FC-502FCDC4AB16}"/>
              </a:ext>
            </a:extLst>
          </p:cNvPr>
          <p:cNvSpPr/>
          <p:nvPr/>
        </p:nvSpPr>
        <p:spPr>
          <a:xfrm>
            <a:off x="6550571" y="3608788"/>
            <a:ext cx="1964778" cy="1911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50" dirty="0" err="1">
                <a:solidFill>
                  <a:srgbClr val="0070C0"/>
                </a:solidFill>
              </a:rPr>
              <a:t>Editorial</a:t>
            </a:r>
            <a:r>
              <a:rPr lang="fr-CA" sz="1050" dirty="0">
                <a:solidFill>
                  <a:srgbClr val="0070C0"/>
                </a:solidFill>
              </a:rPr>
              <a:t> Guidelines</a:t>
            </a:r>
            <a:endParaRPr lang="en-CA" sz="1050" dirty="0">
              <a:solidFill>
                <a:srgbClr val="0070C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96399D3-8C6A-416F-81E4-3561B6BE73D5}"/>
              </a:ext>
            </a:extLst>
          </p:cNvPr>
          <p:cNvSpPr/>
          <p:nvPr/>
        </p:nvSpPr>
        <p:spPr>
          <a:xfrm>
            <a:off x="6550572" y="3872884"/>
            <a:ext cx="1261243" cy="185537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CA" sz="700">
                <a:solidFill>
                  <a:srgbClr val="0070C0"/>
                </a:solidFill>
              </a:rPr>
              <a:t>Immunization</a:t>
            </a:r>
            <a:endParaRPr lang="en-CA" sz="700" dirty="0">
              <a:solidFill>
                <a:srgbClr val="0070C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3EB28EF-A0B1-4859-B67D-D1DAB2219627}"/>
              </a:ext>
            </a:extLst>
          </p:cNvPr>
          <p:cNvSpPr/>
          <p:nvPr/>
        </p:nvSpPr>
        <p:spPr>
          <a:xfrm>
            <a:off x="6550572" y="4131347"/>
            <a:ext cx="1964779" cy="184255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CA" sz="700" dirty="0">
                <a:solidFill>
                  <a:srgbClr val="0070C0"/>
                </a:solidFill>
              </a:rPr>
              <a:t>General EN </a:t>
            </a:r>
            <a:r>
              <a:rPr lang="fr-CA" sz="700" dirty="0" err="1">
                <a:solidFill>
                  <a:srgbClr val="0070C0"/>
                </a:solidFill>
              </a:rPr>
              <a:t>Editorial</a:t>
            </a:r>
            <a:r>
              <a:rPr lang="fr-CA" sz="700" dirty="0">
                <a:solidFill>
                  <a:srgbClr val="0070C0"/>
                </a:solidFill>
              </a:rPr>
              <a:t> Guidelines</a:t>
            </a:r>
            <a:endParaRPr lang="en-CA" sz="700" dirty="0">
              <a:solidFill>
                <a:srgbClr val="0070C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1CC9202-F2FA-413E-9EA9-7B4D057830B9}"/>
              </a:ext>
            </a:extLst>
          </p:cNvPr>
          <p:cNvSpPr/>
          <p:nvPr/>
        </p:nvSpPr>
        <p:spPr>
          <a:xfrm>
            <a:off x="6550571" y="4388528"/>
            <a:ext cx="1964779" cy="184255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CA" sz="700" dirty="0">
                <a:solidFill>
                  <a:srgbClr val="0070C0"/>
                </a:solidFill>
              </a:rPr>
              <a:t>General FR </a:t>
            </a:r>
            <a:r>
              <a:rPr lang="fr-CA" sz="700" dirty="0" err="1">
                <a:solidFill>
                  <a:srgbClr val="0070C0"/>
                </a:solidFill>
              </a:rPr>
              <a:t>Editorial</a:t>
            </a:r>
            <a:r>
              <a:rPr lang="fr-CA" sz="700" dirty="0">
                <a:solidFill>
                  <a:srgbClr val="0070C0"/>
                </a:solidFill>
              </a:rPr>
              <a:t> Guidelines</a:t>
            </a:r>
            <a:endParaRPr lang="en-CA" sz="700" dirty="0">
              <a:solidFill>
                <a:srgbClr val="0070C0"/>
              </a:solidFill>
            </a:endParaRPr>
          </a:p>
        </p:txBody>
      </p:sp>
      <p:sp>
        <p:nvSpPr>
          <p:cNvPr id="26" name="Zone de texte 2">
            <a:extLst>
              <a:ext uri="{FF2B5EF4-FFF2-40B4-BE49-F238E27FC236}">
                <a16:creationId xmlns:a16="http://schemas.microsoft.com/office/drawing/2014/main" id="{97924C19-7112-4753-B76E-82506DEDF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5643" y="1662786"/>
            <a:ext cx="1406843" cy="1781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fr-CA" sz="825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Medicinal</a:t>
            </a:r>
            <a:r>
              <a:rPr lang="fr-CA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A" sz="825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Entity</a:t>
            </a:r>
            <a:r>
              <a:rPr lang="fr-CA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(I)</a:t>
            </a:r>
            <a:endParaRPr lang="en-CA" sz="825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fr-CA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CA" sz="825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Zone de texte 2">
            <a:extLst>
              <a:ext uri="{FF2B5EF4-FFF2-40B4-BE49-F238E27FC236}">
                <a16:creationId xmlns:a16="http://schemas.microsoft.com/office/drawing/2014/main" id="{B3920200-3C3F-4B90-9FD9-FFD7C748CB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5643" y="1839951"/>
            <a:ext cx="1406843" cy="492443"/>
          </a:xfrm>
          <a:prstGeom prst="rect">
            <a:avLst/>
          </a:prstGeom>
          <a:solidFill>
            <a:srgbClr val="FFFFFF"/>
          </a:solidFill>
          <a:ln w="9525" cmpd="sng">
            <a:solidFill>
              <a:schemeClr val="tx1">
                <a:alpha val="56000"/>
              </a:schemeClr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>
            <a:defPPr marL="0" marR="0" indent="0" algn="l" defTabSz="3429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675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lnSpc>
                <a:spcPct val="115000"/>
              </a:lnSpc>
              <a:defRPr sz="7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+ </a:t>
            </a:r>
            <a:r>
              <a:rPr lang="en-US"/>
              <a:t>Concept SCTID</a:t>
            </a:r>
            <a:endParaRPr lang="en-CA" dirty="0"/>
          </a:p>
          <a:p>
            <a:r>
              <a:rPr lang="en-US" dirty="0"/>
              <a:t>+ Fully Specified Name (</a:t>
            </a:r>
            <a:r>
              <a:rPr lang="en-US"/>
              <a:t>FSN)</a:t>
            </a:r>
            <a:endParaRPr lang="en-CA" dirty="0"/>
          </a:p>
          <a:p>
            <a:r>
              <a:rPr lang="en-US" dirty="0"/>
              <a:t>+ Synonym </a:t>
            </a:r>
            <a:r>
              <a:rPr lang="en-US"/>
              <a:t>SCTID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81259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Initial Business Use cases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33425" y="1329612"/>
            <a:ext cx="7132942" cy="351028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192024" indent="-190500" algn="l" eaLnBrk="1" hangingPunct="1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buSzPct val="100000"/>
              <a:buChar char="•"/>
              <a:defRPr lang="en-US" sz="1800" b="0" cap="none">
                <a:solidFill>
                  <a:schemeClr val="tx1"/>
                </a:solidFill>
              </a:defRPr>
            </a:lvl1pPr>
            <a:lvl2pPr marL="429768" indent="-190500" algn="l" eaLnBrk="1" hangingPunct="1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buSzPct val="100000"/>
              <a:buChar char="•"/>
              <a:defRPr lang="en-US" sz="1600" b="0" cap="none">
                <a:solidFill>
                  <a:schemeClr val="tx1"/>
                </a:solidFill>
              </a:defRPr>
            </a:lvl2pPr>
            <a:lvl3pPr marL="667512" indent="-190500" algn="l" eaLnBrk="1" hangingPunct="1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buSzPct val="100000"/>
              <a:buChar char="•"/>
              <a:defRPr lang="en-US" sz="1400" b="0" cap="none">
                <a:solidFill>
                  <a:schemeClr val="tx1"/>
                </a:solidFill>
              </a:defRPr>
            </a:lvl3pPr>
            <a:lvl4pPr marL="905256" indent="-190500" algn="l" eaLnBrk="1" hangingPunct="1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buSzPct val="100000"/>
              <a:buChar char="•"/>
              <a:defRPr lang="en-US" sz="1400" b="0" cap="none">
                <a:solidFill>
                  <a:schemeClr val="tx1"/>
                </a:solidFill>
              </a:defRPr>
            </a:lvl4pPr>
            <a:lvl5pPr marL="1143000" indent="-190500" algn="l" eaLnBrk="1" hangingPunct="1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buSzPct val="100000"/>
              <a:buChar char="•"/>
              <a:defRPr lang="en-CA" sz="1400" b="0" cap="none">
                <a:solidFill>
                  <a:schemeClr val="tx1"/>
                </a:solidFill>
              </a:defRPr>
            </a:lvl5pPr>
            <a:lvl6pPr marL="1309688" indent="-119063" algn="l" eaLnBrk="1" hangingPunct="1">
              <a:lnSpc>
                <a:spcPct val="150000"/>
              </a:lnSpc>
              <a:spcBef>
                <a:spcPts val="1950"/>
              </a:spcBef>
              <a:buSzPct val="75000"/>
              <a:buChar char="•"/>
              <a:defRPr sz="975" b="0" cap="none">
                <a:solidFill>
                  <a:srgbClr val="717172"/>
                </a:solidFill>
              </a:defRPr>
            </a:lvl6pPr>
            <a:lvl7pPr marL="1547813" indent="-119063" algn="l" eaLnBrk="1" hangingPunct="1">
              <a:lnSpc>
                <a:spcPct val="150000"/>
              </a:lnSpc>
              <a:spcBef>
                <a:spcPts val="1950"/>
              </a:spcBef>
              <a:buSzPct val="75000"/>
              <a:buChar char="•"/>
              <a:defRPr sz="975" b="0" cap="none">
                <a:solidFill>
                  <a:srgbClr val="717172"/>
                </a:solidFill>
              </a:defRPr>
            </a:lvl7pPr>
            <a:lvl8pPr marL="1785938" indent="-119063" algn="l" eaLnBrk="1" hangingPunct="1">
              <a:lnSpc>
                <a:spcPct val="150000"/>
              </a:lnSpc>
              <a:spcBef>
                <a:spcPts val="1950"/>
              </a:spcBef>
              <a:buSzPct val="75000"/>
              <a:buChar char="•"/>
              <a:defRPr sz="975" b="0" cap="none">
                <a:solidFill>
                  <a:srgbClr val="717172"/>
                </a:solidFill>
              </a:defRPr>
            </a:lvl8pPr>
            <a:lvl9pPr marL="2024063" indent="-119063" algn="l" eaLnBrk="1" hangingPunct="1">
              <a:lnSpc>
                <a:spcPct val="150000"/>
              </a:lnSpc>
              <a:spcBef>
                <a:spcPts val="1950"/>
              </a:spcBef>
              <a:buSzPct val="75000"/>
              <a:buChar char="•"/>
              <a:defRPr sz="975" b="0" cap="none">
                <a:solidFill>
                  <a:srgbClr val="717172"/>
                </a:solidFill>
              </a:defRPr>
            </a:lvl9pPr>
          </a:lstStyle>
          <a:p>
            <a:r>
              <a:rPr lang="en-GB" dirty="0"/>
              <a:t>Administration of vaccine </a:t>
            </a:r>
          </a:p>
          <a:p>
            <a:r>
              <a:rPr lang="en-GB" dirty="0"/>
              <a:t>Historic information</a:t>
            </a:r>
          </a:p>
          <a:p>
            <a:r>
              <a:rPr lang="en-GB" dirty="0"/>
              <a:t>Immunization forecast </a:t>
            </a:r>
          </a:p>
          <a:p>
            <a:r>
              <a:rPr lang="en-GB" dirty="0"/>
              <a:t>Analytics  </a:t>
            </a:r>
          </a:p>
          <a:p>
            <a:endParaRPr lang="en-GB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3C43FE7E-9B07-4190-B2C1-013683F828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46081" y="4497556"/>
            <a:ext cx="393255" cy="274637"/>
          </a:xfrm>
        </p:spPr>
        <p:txBody>
          <a:bodyPr/>
          <a:lstStyle/>
          <a:p>
            <a:fld id="{04AD2E33-18E3-4D78-B020-D1B938C2B6D7}" type="slidenum">
              <a:rPr lang="en-CA" smtClean="0"/>
              <a:pPr/>
              <a:t>5</a:t>
            </a:fld>
            <a:endParaRPr lang="en-CA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F9F24555-C5BB-460C-A84C-76C16868CD2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773094"/>
            <a:ext cx="1828800" cy="146304"/>
          </a:xfrm>
        </p:spPr>
        <p:txBody>
          <a:bodyPr/>
          <a:lstStyle/>
          <a:p>
            <a:r>
              <a:rPr lang="en-CA" dirty="0"/>
              <a:t>©2021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280427606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9932" y="348402"/>
            <a:ext cx="6126017" cy="605748"/>
          </a:xfrm>
        </p:spPr>
        <p:txBody>
          <a:bodyPr>
            <a:noAutofit/>
          </a:bodyPr>
          <a:lstStyle/>
          <a:p>
            <a:r>
              <a:rPr lang="fr-CA" dirty="0"/>
              <a:t>Vaccine Administrable </a:t>
            </a:r>
            <a:r>
              <a:rPr lang="fr-CA" dirty="0" err="1"/>
              <a:t>Subsets</a:t>
            </a:r>
            <a:endParaRPr lang="fr-CA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02718" y="-106118"/>
            <a:ext cx="138564" cy="21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 sz="929"/>
          </a:p>
        </p:txBody>
      </p:sp>
      <p:sp>
        <p:nvSpPr>
          <p:cNvPr id="6" name="Rectangle 5"/>
          <p:cNvSpPr/>
          <p:nvPr/>
        </p:nvSpPr>
        <p:spPr>
          <a:xfrm>
            <a:off x="736169" y="1328896"/>
            <a:ext cx="7676311" cy="2160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l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GB" sz="1600" dirty="0">
                <a:solidFill>
                  <a:schemeClr val="tx1"/>
                </a:solidFill>
              </a:rPr>
              <a:t>Active recording</a:t>
            </a:r>
          </a:p>
          <a:p>
            <a:pPr marL="533400" lvl="1" indent="-202406" algn="l" eaLnBrk="0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GB" sz="1400" b="0" cap="none" dirty="0">
                <a:solidFill>
                  <a:schemeClr val="tx1"/>
                </a:solidFill>
              </a:rPr>
              <a:t>Patient Y has received administration of </a:t>
            </a:r>
            <a:r>
              <a:rPr lang="en-GB" sz="1400" b="0" cap="none" dirty="0" err="1">
                <a:solidFill>
                  <a:schemeClr val="tx1"/>
                </a:solidFill>
              </a:rPr>
              <a:t>Varilrix</a:t>
            </a:r>
            <a:r>
              <a:rPr lang="en-GB" sz="1400" b="0" cap="none" dirty="0">
                <a:solidFill>
                  <a:schemeClr val="tx1"/>
                </a:solidFill>
              </a:rPr>
              <a:t>® at the clinic today</a:t>
            </a:r>
          </a:p>
          <a:p>
            <a:pPr marL="533400" lvl="1" indent="-202406" algn="l" eaLnBrk="0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GB" sz="1400" b="0" cap="none" dirty="0">
                <a:solidFill>
                  <a:schemeClr val="tx1"/>
                </a:solidFill>
              </a:rPr>
              <a:t>The public health nurse can:</a:t>
            </a:r>
          </a:p>
          <a:p>
            <a:pPr marL="898525" lvl="8" indent="-201613" algn="l" eaLnBrk="0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GB" sz="1400" b="0" cap="none" dirty="0">
                <a:solidFill>
                  <a:schemeClr val="tx1"/>
                </a:solidFill>
              </a:rPr>
              <a:t>select the proper product available in Canada from a drop down menu </a:t>
            </a:r>
          </a:p>
          <a:p>
            <a:pPr marL="898525" lvl="1" indent="-201613" algn="l" eaLnBrk="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GB" sz="1400" b="0" cap="none" dirty="0">
                <a:solidFill>
                  <a:schemeClr val="tx1"/>
                </a:solidFill>
              </a:rPr>
              <a:t>enter the specific product trade name being administered to the patient</a:t>
            </a:r>
          </a:p>
          <a:p>
            <a:pPr marL="533400" lvl="1" indent="-202406" algn="l" eaLnBrk="0" fontAlgn="base">
              <a:spcBef>
                <a:spcPct val="20000"/>
              </a:spcBef>
              <a:spcAft>
                <a:spcPct val="0"/>
              </a:spcAft>
              <a:buChar char="•"/>
            </a:pPr>
            <a:endParaRPr lang="en-GB" sz="1000" cap="none" dirty="0">
              <a:solidFill>
                <a:schemeClr val="tx1"/>
              </a:solidFill>
            </a:endParaRPr>
          </a:p>
          <a:p>
            <a:pPr marL="533400" lvl="1" indent="-202406" algn="l" eaLnBrk="0" fontAlgn="base">
              <a:spcBef>
                <a:spcPct val="20000"/>
              </a:spcBef>
              <a:spcAft>
                <a:spcPct val="0"/>
              </a:spcAft>
              <a:buChar char="•"/>
            </a:pP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7" name="Flèche droite 6"/>
          <p:cNvSpPr/>
          <p:nvPr/>
        </p:nvSpPr>
        <p:spPr bwMode="auto">
          <a:xfrm>
            <a:off x="3513895" y="3672555"/>
            <a:ext cx="896087" cy="255311"/>
          </a:xfrm>
          <a:prstGeom prst="rightArrow">
            <a:avLst/>
          </a:prstGeom>
          <a:solidFill>
            <a:srgbClr val="FF66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 defTabSz="685800" fontAlgn="base" hangingPunct="1">
              <a:spcBef>
                <a:spcPct val="0"/>
              </a:spcBef>
              <a:spcAft>
                <a:spcPct val="0"/>
              </a:spcAft>
            </a:pPr>
            <a:endParaRPr lang="fr-CA" sz="1200" b="0" cap="none">
              <a:solidFill>
                <a:schemeClr val="tx1"/>
              </a:solidFill>
              <a:latin typeface="Verdan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052" y="3507371"/>
            <a:ext cx="1021802" cy="615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744" y="4214785"/>
            <a:ext cx="233071" cy="486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465" y="3589963"/>
            <a:ext cx="1407319" cy="450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8DDA989-DCFC-42D4-AC7F-D54F325880ED}"/>
              </a:ext>
            </a:extLst>
          </p:cNvPr>
          <p:cNvSpPr txBox="1">
            <a:spLocks/>
          </p:cNvSpPr>
          <p:nvPr/>
        </p:nvSpPr>
        <p:spPr>
          <a:xfrm>
            <a:off x="246081" y="4497556"/>
            <a:ext cx="393255" cy="274637"/>
          </a:xfrm>
          <a:prstGeom prst="rect">
            <a:avLst/>
          </a:prstGeom>
        </p:spPr>
        <p:txBody>
          <a:bodyPr/>
          <a:lstStyle>
            <a:defPPr marL="0" marR="0" indent="0" algn="l" defTabSz="3429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675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85725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171450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257175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342900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428625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514350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600075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685800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fld id="{04AD2E33-18E3-4D78-B020-D1B938C2B6D7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2347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7681" y="418454"/>
            <a:ext cx="5591325" cy="403303"/>
          </a:xfrm>
          <a:ln w="12700">
            <a:miter lim="400000"/>
          </a:ln>
        </p:spPr>
        <p:txBody>
          <a:bodyPr lIns="50800" tIns="50800" rIns="50800" bIns="50800" anchor="ctr">
            <a:noAutofit/>
          </a:bodyPr>
          <a:lstStyle/>
          <a:p>
            <a:r>
              <a:rPr lang="fr-CA" dirty="0"/>
              <a:t>Vaccine Historic </a:t>
            </a:r>
            <a:r>
              <a:rPr lang="fr-CA" dirty="0" err="1"/>
              <a:t>Subsets</a:t>
            </a:r>
            <a:endParaRPr lang="fr-CA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02718" y="-106118"/>
            <a:ext cx="138564" cy="21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 sz="929"/>
          </a:p>
        </p:txBody>
      </p:sp>
      <p:sp>
        <p:nvSpPr>
          <p:cNvPr id="6" name="Rectangle 5"/>
          <p:cNvSpPr/>
          <p:nvPr/>
        </p:nvSpPr>
        <p:spPr>
          <a:xfrm>
            <a:off x="728420" y="1328896"/>
            <a:ext cx="7029933" cy="1134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l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GB" sz="1600" dirty="0">
                <a:solidFill>
                  <a:schemeClr val="tx1"/>
                </a:solidFill>
              </a:rPr>
              <a:t>Historic recording</a:t>
            </a:r>
          </a:p>
          <a:p>
            <a:pPr marL="533400" lvl="1" indent="-202406" algn="l" eaLnBrk="0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GB" sz="1400" b="0" cap="none" dirty="0">
                <a:solidFill>
                  <a:schemeClr val="tx1"/>
                </a:solidFill>
              </a:rPr>
              <a:t>Patient X had a ‘varicella’ vaccination in 1987 </a:t>
            </a:r>
          </a:p>
          <a:p>
            <a:pPr marL="533400" lvl="1" indent="-202406" algn="l" eaLnBrk="0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GB" sz="1400" b="0" cap="none" dirty="0">
                <a:solidFill>
                  <a:schemeClr val="tx1"/>
                </a:solidFill>
              </a:rPr>
              <a:t>No idea which actual product was used</a:t>
            </a:r>
          </a:p>
          <a:p>
            <a:pPr marL="533400" lvl="1" indent="-202406" algn="l" eaLnBrk="0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GB" sz="1400" b="0" cap="none" dirty="0">
                <a:solidFill>
                  <a:schemeClr val="tx1"/>
                </a:solidFill>
              </a:rPr>
              <a:t>The public health nurse enters a ‘generic’ vaccine name</a:t>
            </a:r>
          </a:p>
        </p:txBody>
      </p:sp>
      <p:sp>
        <p:nvSpPr>
          <p:cNvPr id="7" name="Flèche droite 6"/>
          <p:cNvSpPr/>
          <p:nvPr/>
        </p:nvSpPr>
        <p:spPr bwMode="auto">
          <a:xfrm>
            <a:off x="4355976" y="3205255"/>
            <a:ext cx="594066" cy="255311"/>
          </a:xfrm>
          <a:prstGeom prst="rightArrow">
            <a:avLst/>
          </a:prstGeom>
          <a:solidFill>
            <a:srgbClr val="FF66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 defTabSz="685800" fontAlgn="base" hangingPunct="1">
              <a:spcBef>
                <a:spcPct val="0"/>
              </a:spcBef>
              <a:spcAft>
                <a:spcPct val="0"/>
              </a:spcAft>
            </a:pPr>
            <a:endParaRPr lang="fr-CA" sz="1200" b="0" cap="none">
              <a:solidFill>
                <a:schemeClr val="tx1"/>
              </a:solidFill>
              <a:latin typeface="Verdana" pitchFamily="34" charset="0"/>
            </a:endParaRPr>
          </a:p>
        </p:txBody>
      </p:sp>
      <p:pic>
        <p:nvPicPr>
          <p:cNvPr id="1026" name="Picture 2" descr="C:\Users\lparisien\Documents\1- Terminology\SCT\Drug extension\Vaccine\PHAC\Historic Vaccination record_Examp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96583"/>
            <a:ext cx="2257425" cy="129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15CD24E4-91DC-4B1A-BCA6-4B8B5A719D7E}"/>
              </a:ext>
            </a:extLst>
          </p:cNvPr>
          <p:cNvSpPr txBox="1">
            <a:spLocks/>
          </p:cNvSpPr>
          <p:nvPr/>
        </p:nvSpPr>
        <p:spPr>
          <a:xfrm>
            <a:off x="246081" y="4497556"/>
            <a:ext cx="393255" cy="274637"/>
          </a:xfrm>
          <a:prstGeom prst="rect">
            <a:avLst/>
          </a:prstGeom>
        </p:spPr>
        <p:txBody>
          <a:bodyPr/>
          <a:lstStyle>
            <a:defPPr marL="0" marR="0" indent="0" algn="l" defTabSz="3429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675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85725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171450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257175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342900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428625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514350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600075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685800" algn="ctr" defTabSz="30956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38" b="1" i="0" u="none" strike="noStrike" cap="all" spc="0" normalizeH="0" baseline="0">
                <a:ln>
                  <a:noFill/>
                </a:ln>
                <a:solidFill>
                  <a:srgbClr val="51525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fld id="{04AD2E33-18E3-4D78-B020-D1B938C2B6D7}" type="slidenum">
              <a:rPr lang="en-CA" smtClean="0"/>
              <a:pPr/>
              <a:t>7</a:t>
            </a:fld>
            <a:endParaRPr lang="en-CA"/>
          </a:p>
        </p:txBody>
      </p:sp>
      <p:sp>
        <p:nvSpPr>
          <p:cNvPr id="9" name="Zone de texte 2">
            <a:extLst>
              <a:ext uri="{FF2B5EF4-FFF2-40B4-BE49-F238E27FC236}">
                <a16:creationId xmlns:a16="http://schemas.microsoft.com/office/drawing/2014/main" id="{0D394370-CCEB-474D-9C50-C72DE0E07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8881" y="3148339"/>
            <a:ext cx="1406843" cy="373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fr-CA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GENERIC</a:t>
            </a:r>
          </a:p>
          <a:p>
            <a:pPr>
              <a:lnSpc>
                <a:spcPct val="115000"/>
              </a:lnSpc>
            </a:pPr>
            <a:r>
              <a:rPr lang="fr-CA" sz="825" cap="non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 </a:t>
            </a:r>
            <a:r>
              <a:rPr lang="fr-CA" sz="825" cap="non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varicella</a:t>
            </a:r>
            <a:r>
              <a:rPr lang="fr-CA" sz="825" cap="non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A" sz="825" cap="non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unspecified</a:t>
            </a:r>
            <a:endParaRPr lang="en-CA" sz="825" cap="none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fr-CA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CA" sz="825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320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301E3C-7867-45D1-93F8-7B7171237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Active </a:t>
            </a:r>
            <a:r>
              <a:rPr lang="fr-CA" dirty="0" err="1"/>
              <a:t>Ingredient</a:t>
            </a:r>
            <a:r>
              <a:rPr lang="fr-CA" dirty="0"/>
              <a:t> </a:t>
            </a:r>
            <a:r>
              <a:rPr lang="fr-CA" dirty="0" err="1"/>
              <a:t>Subsets</a:t>
            </a:r>
            <a:endParaRPr lang="fr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C21A66-5A02-4F1D-AB3A-707E798DE5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err="1"/>
              <a:t>Antigen</a:t>
            </a:r>
            <a:endParaRPr lang="fr-CA" dirty="0"/>
          </a:p>
          <a:p>
            <a:r>
              <a:rPr lang="fr-CA" dirty="0" err="1"/>
              <a:t>Immunoglobulin</a:t>
            </a:r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7B3BC0C-60EF-4319-8D12-6F66CFF62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8F26E-8605-4278-9BF6-67AE64E59229}" type="slidenum">
              <a:rPr lang="en-CA" smtClean="0"/>
              <a:t>8</a:t>
            </a:fld>
            <a:endParaRPr lang="en-CA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FF7C7D6-8FDC-4D36-A2D2-8080383826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08" y="2896946"/>
            <a:ext cx="1231697" cy="820811"/>
          </a:xfrm>
          <a:prstGeom prst="rect">
            <a:avLst/>
          </a:prstGeom>
        </p:spPr>
      </p:pic>
      <p:sp>
        <p:nvSpPr>
          <p:cNvPr id="7" name="Flèche droite 6">
            <a:extLst>
              <a:ext uri="{FF2B5EF4-FFF2-40B4-BE49-F238E27FC236}">
                <a16:creationId xmlns:a16="http://schemas.microsoft.com/office/drawing/2014/main" id="{5C8B5E0D-1FF0-4B16-AC0C-7F5CE653435D}"/>
              </a:ext>
            </a:extLst>
          </p:cNvPr>
          <p:cNvSpPr/>
          <p:nvPr/>
        </p:nvSpPr>
        <p:spPr bwMode="auto">
          <a:xfrm>
            <a:off x="2594297" y="3077599"/>
            <a:ext cx="795674" cy="255311"/>
          </a:xfrm>
          <a:prstGeom prst="rightArrow">
            <a:avLst/>
          </a:prstGeom>
          <a:solidFill>
            <a:srgbClr val="FF66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l" defTabSz="685800" fontAlgn="base" hangingPunct="1">
              <a:spcBef>
                <a:spcPct val="0"/>
              </a:spcBef>
              <a:spcAft>
                <a:spcPct val="0"/>
              </a:spcAft>
            </a:pPr>
            <a:endParaRPr lang="fr-CA" sz="1200" b="0" cap="none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9" name="Zone de texte 2">
            <a:extLst>
              <a:ext uri="{FF2B5EF4-FFF2-40B4-BE49-F238E27FC236}">
                <a16:creationId xmlns:a16="http://schemas.microsoft.com/office/drawing/2014/main" id="{3E72F31F-9085-491D-BF52-28E517B5A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9346" y="2896946"/>
            <a:ext cx="2892612" cy="6401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CA" b="0" cap="none" dirty="0">
                <a:latin typeface="Calibri" panose="020F0502020204030204" pitchFamily="34" charset="0"/>
                <a:cs typeface="Calibri" panose="020F0502020204030204" pitchFamily="34" charset="0"/>
              </a:rPr>
              <a:t>ANTIGEN</a:t>
            </a:r>
          </a:p>
          <a:p>
            <a:r>
              <a:rPr lang="fr-CA" b="0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Antigen</a:t>
            </a:r>
            <a:r>
              <a:rPr lang="fr-CA" b="0" cap="none" dirty="0">
                <a:latin typeface="Calibri" panose="020F0502020204030204" pitchFamily="34" charset="0"/>
                <a:cs typeface="Calibri" panose="020F0502020204030204" pitchFamily="34" charset="0"/>
              </a:rPr>
              <a:t> of Human </a:t>
            </a:r>
            <a:r>
              <a:rPr lang="fr-CA" b="0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alphaherpesvirus</a:t>
            </a:r>
            <a:r>
              <a:rPr lang="fr-CA" b="0" cap="none" dirty="0">
                <a:latin typeface="Calibri" panose="020F0502020204030204" pitchFamily="34" charset="0"/>
                <a:cs typeface="Calibri" panose="020F0502020204030204" pitchFamily="34" charset="0"/>
              </a:rPr>
              <a:t> 3 recombinant surface </a:t>
            </a:r>
            <a:r>
              <a:rPr lang="fr-CA" b="0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glycoprotein</a:t>
            </a:r>
            <a:r>
              <a:rPr lang="fr-CA" b="0" dirty="0"/>
              <a:t> E</a:t>
            </a:r>
            <a:endParaRPr lang="en-CA" sz="825" cap="non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Zone de texte 2">
            <a:extLst>
              <a:ext uri="{FF2B5EF4-FFF2-40B4-BE49-F238E27FC236}">
                <a16:creationId xmlns:a16="http://schemas.microsoft.com/office/drawing/2014/main" id="{8C257ADD-A944-4BE5-9360-79F696E1D4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9346" y="3599345"/>
            <a:ext cx="2892612" cy="534939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68580" tIns="34290" rIns="68580" bIns="3429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CA" b="0" cap="none" dirty="0">
                <a:latin typeface="Calibri" panose="020F0502020204030204" pitchFamily="34" charset="0"/>
                <a:cs typeface="Calibri" panose="020F0502020204030204" pitchFamily="34" charset="0"/>
              </a:rPr>
              <a:t>IMMUNOGLOBULIN</a:t>
            </a:r>
          </a:p>
          <a:p>
            <a:pPr>
              <a:lnSpc>
                <a:spcPct val="115000"/>
              </a:lnSpc>
            </a:pPr>
            <a:r>
              <a:rPr lang="fr-CA" b="0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Varicella-zoster</a:t>
            </a:r>
            <a:r>
              <a:rPr lang="fr-CA" b="0" cap="none" dirty="0">
                <a:latin typeface="Calibri" panose="020F0502020204030204" pitchFamily="34" charset="0"/>
                <a:cs typeface="Calibri" panose="020F0502020204030204" pitchFamily="34" charset="0"/>
              </a:rPr>
              <a:t> virus </a:t>
            </a:r>
            <a:r>
              <a:rPr lang="fr-CA" b="0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antibody</a:t>
            </a:r>
            <a:r>
              <a:rPr lang="fr-CA" b="0" cap="none" dirty="0">
                <a:latin typeface="Calibri" panose="020F0502020204030204" pitchFamily="34" charset="0"/>
                <a:cs typeface="Calibri" panose="020F0502020204030204" pitchFamily="34" charset="0"/>
              </a:rPr>
              <a:t>   </a:t>
            </a:r>
            <a:endParaRPr lang="en-CA" b="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57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85750" indent="-285750"/>
            <a:r>
              <a:rPr lang="en-GB" altLang="en-US" dirty="0"/>
              <a:t>Canadian implementations</a:t>
            </a:r>
          </a:p>
          <a:p>
            <a:pPr marL="285750" indent="-285750"/>
            <a:r>
              <a:rPr lang="en-GB" altLang="en-US" dirty="0"/>
              <a:t>In Panorama:</a:t>
            </a:r>
          </a:p>
          <a:p>
            <a:pPr marL="523494" lvl="1" indent="-285750"/>
            <a:r>
              <a:rPr lang="en-GB" altLang="en-US" dirty="0"/>
              <a:t>Ontario</a:t>
            </a:r>
          </a:p>
          <a:p>
            <a:pPr marL="523494" lvl="1" indent="-285750"/>
            <a:r>
              <a:rPr lang="en-GB" altLang="en-US" dirty="0"/>
              <a:t>Manitoba</a:t>
            </a:r>
          </a:p>
          <a:p>
            <a:pPr marL="523494" lvl="1" indent="-285750"/>
            <a:r>
              <a:rPr lang="en-GB" altLang="en-US" dirty="0"/>
              <a:t>Saskatchewan</a:t>
            </a:r>
          </a:p>
          <a:p>
            <a:pPr marL="523494" lvl="1" indent="-285750"/>
            <a:r>
              <a:rPr lang="en-GB" altLang="en-US" dirty="0"/>
              <a:t>British-Columbia</a:t>
            </a:r>
            <a:br>
              <a:rPr lang="en-GB" altLang="en-US" dirty="0"/>
            </a:br>
            <a:endParaRPr lang="en-GB" altLang="en-US" dirty="0"/>
          </a:p>
          <a:p>
            <a:pPr marL="285750" indent="-285750"/>
            <a:r>
              <a:rPr lang="en-GB" altLang="en-US" dirty="0"/>
              <a:t>Other systems:</a:t>
            </a:r>
          </a:p>
          <a:p>
            <a:pPr marL="523494" lvl="1" indent="-285750"/>
            <a:r>
              <a:rPr lang="en-GB" altLang="en-US" dirty="0"/>
              <a:t>Canadian Forces </a:t>
            </a:r>
          </a:p>
          <a:p>
            <a:pPr marL="523494" lvl="1" indent="-285750"/>
            <a:endParaRPr lang="en-GB" altLang="en-US" dirty="0"/>
          </a:p>
          <a:p>
            <a:pPr marL="285750" indent="-285750"/>
            <a:r>
              <a:rPr lang="en-GB" altLang="en-US" dirty="0"/>
              <a:t>Public Health Agency of Canada (PHAC)</a:t>
            </a:r>
          </a:p>
          <a:p>
            <a:pPr marL="0" indent="0">
              <a:buNone/>
            </a:pPr>
            <a:endParaRPr lang="en-GB" altLang="en-US" dirty="0"/>
          </a:p>
          <a:p>
            <a:pPr marL="0" indent="0">
              <a:buNone/>
            </a:pPr>
            <a:endParaRPr lang="en-GB" alt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71381739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theme/theme1.xml><?xml version="1.0" encoding="utf-8"?>
<a:theme xmlns:a="http://schemas.openxmlformats.org/drawingml/2006/main" name="Canada Health Infoway">
  <a:themeElements>
    <a:clrScheme name="Access Health 2019">
      <a:dk1>
        <a:srgbClr val="000000"/>
      </a:dk1>
      <a:lt1>
        <a:srgbClr val="FFFFFF"/>
      </a:lt1>
      <a:dk2>
        <a:srgbClr val="E02E3B"/>
      </a:dk2>
      <a:lt2>
        <a:srgbClr val="D8D8D8"/>
      </a:lt2>
      <a:accent1>
        <a:srgbClr val="A3232C"/>
      </a:accent1>
      <a:accent2>
        <a:srgbClr val="610210"/>
      </a:accent2>
      <a:accent3>
        <a:srgbClr val="0A3E3F"/>
      </a:accent3>
      <a:accent4>
        <a:srgbClr val="326D6B"/>
      </a:accent4>
      <a:accent5>
        <a:srgbClr val="1F305B"/>
      </a:accent5>
      <a:accent6>
        <a:srgbClr val="4C5E84"/>
      </a:accent6>
      <a:hlink>
        <a:srgbClr val="E02E3B"/>
      </a:hlink>
      <a:folHlink>
        <a:srgbClr val="E02E3B"/>
      </a:folHlink>
    </a:clrScheme>
    <a:fontScheme name="Canada Health Infoway 2019">
      <a:majorFont>
        <a:latin typeface="HelveticaNeueLT Std"/>
        <a:ea typeface=""/>
        <a:cs typeface=""/>
      </a:majorFont>
      <a:minorFont>
        <a:latin typeface="HelveticaNeueLT Std Lt"/>
        <a:ea typeface="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>
            <a:solidFill>
              <a:srgbClr val="FFFFFF"/>
            </a:solidFill>
            <a:ea typeface="Helvetica Neue Light"/>
            <a:cs typeface="Helvetica Neue Light"/>
            <a:sym typeface="Helvetica Neue Light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 smtClean="0"/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Light"/>
            <a:ea typeface="Helvetica Neue Light"/>
            <a:cs typeface="Helvetica Neue Light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300" b="1" i="0" u="none" strike="noStrike" cap="all" spc="0" normalizeH="0" baseline="0">
            <a:ln>
              <a:noFill/>
            </a:ln>
            <a:solidFill>
              <a:srgbClr val="515252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Infoway - PowerPoint Template - V2 - November 7 2018</Template>
  <TotalTime>44749</TotalTime>
  <Words>1607</Words>
  <Application>Microsoft Office PowerPoint</Application>
  <PresentationFormat>Affichage à l'écran (16:9)</PresentationFormat>
  <Paragraphs>287</Paragraphs>
  <Slides>28</Slides>
  <Notes>28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7" baseType="lpstr">
      <vt:lpstr>Arial</vt:lpstr>
      <vt:lpstr>Calibri</vt:lpstr>
      <vt:lpstr>Helvetica Neue</vt:lpstr>
      <vt:lpstr>Helvetica Neue Light</vt:lpstr>
      <vt:lpstr>HelveticaNeueLT Std</vt:lpstr>
      <vt:lpstr>HelveticaNeueLT Std Lt</vt:lpstr>
      <vt:lpstr>Times</vt:lpstr>
      <vt:lpstr>Verdana</vt:lpstr>
      <vt:lpstr>Canada Health Infoway</vt:lpstr>
      <vt:lpstr>SNOMED CT Canadian Immunization Project</vt:lpstr>
      <vt:lpstr>Agenda</vt:lpstr>
      <vt:lpstr>Brief Historical Review of the Immunization Content in Canada  </vt:lpstr>
      <vt:lpstr>SNOMED CT Immunization (developed in 2013)</vt:lpstr>
      <vt:lpstr>Initial Business Use cases</vt:lpstr>
      <vt:lpstr>Vaccine Administrable Subsets</vt:lpstr>
      <vt:lpstr>Vaccine Historic Subsets</vt:lpstr>
      <vt:lpstr>Active Ingredient Subsets</vt:lpstr>
      <vt:lpstr>Benefits</vt:lpstr>
      <vt:lpstr>Benefits</vt:lpstr>
      <vt:lpstr>Initial Challenges</vt:lpstr>
      <vt:lpstr>Initial Challenges Impacts</vt:lpstr>
      <vt:lpstr>Redesign in 2020 and enhanced model</vt:lpstr>
      <vt:lpstr>Reasons for Redesign </vt:lpstr>
      <vt:lpstr>Approach</vt:lpstr>
      <vt:lpstr>Proposed National Model - SI</vt:lpstr>
      <vt:lpstr>Support Immunization Active Recording, Forecasting and Analytics Management</vt:lpstr>
      <vt:lpstr>Support the Manufacturer or Market Authorization Holder (MAH)</vt:lpstr>
      <vt:lpstr>Strengths and Intended Population</vt:lpstr>
      <vt:lpstr>Strains and Dose Form</vt:lpstr>
      <vt:lpstr>MAH: Supplier’s List</vt:lpstr>
      <vt:lpstr>Comparison between 2013 and 2020 models</vt:lpstr>
      <vt:lpstr>What Was Kept</vt:lpstr>
      <vt:lpstr>What Was Changed</vt:lpstr>
      <vt:lpstr>In Summary: What was achieved</vt:lpstr>
      <vt:lpstr>Conclusion</vt:lpstr>
      <vt:lpstr>Questions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Lucy Langstaff</dc:creator>
  <cp:lastModifiedBy>Parisien , Linda</cp:lastModifiedBy>
  <cp:revision>534</cp:revision>
  <cp:lastPrinted>2020-07-30T16:25:27Z</cp:lastPrinted>
  <dcterms:created xsi:type="dcterms:W3CDTF">2018-11-29T01:44:37Z</dcterms:created>
  <dcterms:modified xsi:type="dcterms:W3CDTF">2021-08-05T12:03:57Z</dcterms:modified>
</cp:coreProperties>
</file>