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7" r:id="rId2"/>
    <p:sldId id="363" r:id="rId3"/>
    <p:sldId id="388" r:id="rId4"/>
    <p:sldId id="402" r:id="rId5"/>
    <p:sldId id="401" r:id="rId6"/>
    <p:sldId id="375" r:id="rId7"/>
    <p:sldId id="376" r:id="rId8"/>
    <p:sldId id="386" r:id="rId9"/>
    <p:sldId id="373" r:id="rId10"/>
    <p:sldId id="377" r:id="rId11"/>
    <p:sldId id="399" r:id="rId12"/>
    <p:sldId id="378" r:id="rId13"/>
    <p:sldId id="366" r:id="rId14"/>
    <p:sldId id="372" r:id="rId15"/>
    <p:sldId id="390" r:id="rId16"/>
    <p:sldId id="392" r:id="rId17"/>
    <p:sldId id="391" r:id="rId18"/>
    <p:sldId id="397" r:id="rId19"/>
    <p:sldId id="398" r:id="rId20"/>
    <p:sldId id="395" r:id="rId21"/>
    <p:sldId id="368" r:id="rId22"/>
    <p:sldId id="365" r:id="rId23"/>
    <p:sldId id="387" r:id="rId24"/>
  </p:sldIdLst>
  <p:sldSz cx="9144000" cy="5143500" type="screen16x9"/>
  <p:notesSz cx="7023100" cy="93091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night , Beverly" initials="K,B" lastIdx="3" clrIdx="0"/>
  <p:cmAuthor id="1" name="Jo-anne Hutsul" initials="JH" lastIdx="1" clrIdx="1">
    <p:extLst>
      <p:ext uri="{19B8F6BF-5375-455C-9EA6-DF929625EA0E}">
        <p15:presenceInfo xmlns:p15="http://schemas.microsoft.com/office/powerpoint/2012/main" userId="S-1-5-21-3874007654-1566841883-3423792957-691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66FF66"/>
    <a:srgbClr val="E9EDF4"/>
    <a:srgbClr val="F7F8FB"/>
    <a:srgbClr val="D8DFEC"/>
    <a:srgbClr val="DBE5ED"/>
    <a:srgbClr val="A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070" autoAdjust="0"/>
  </p:normalViewPr>
  <p:slideViewPr>
    <p:cSldViewPr>
      <p:cViewPr varScale="1">
        <p:scale>
          <a:sx n="120" d="100"/>
          <a:sy n="120" d="100"/>
        </p:scale>
        <p:origin x="1344" y="102"/>
      </p:cViewPr>
      <p:guideLst>
        <p:guide orient="horz" pos="1620"/>
        <p:guide pos="2880"/>
      </p:guideLst>
    </p:cSldViewPr>
  </p:slideViewPr>
  <p:notesTextViewPr>
    <p:cViewPr>
      <p:scale>
        <a:sx n="1" d="1"/>
        <a:sy n="1" d="1"/>
      </p:scale>
      <p:origin x="0" y="0"/>
    </p:cViewPr>
  </p:notesTextViewPr>
  <p:notesViewPr>
    <p:cSldViewPr>
      <p:cViewPr varScale="1">
        <p:scale>
          <a:sx n="90" d="100"/>
          <a:sy n="90" d="100"/>
        </p:scale>
        <p:origin x="-2598" y="-96"/>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3324" tIns="46662" rIns="93324" bIns="46662"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3324" tIns="46662" rIns="93324" bIns="46662" rtlCol="0"/>
          <a:lstStyle>
            <a:lvl1pPr algn="r" eaLnBrk="1" fontAlgn="auto" hangingPunct="1">
              <a:spcBef>
                <a:spcPts val="0"/>
              </a:spcBef>
              <a:spcAft>
                <a:spcPts val="0"/>
              </a:spcAft>
              <a:defRPr sz="1200">
                <a:latin typeface="+mn-lt"/>
                <a:cs typeface="+mn-cs"/>
              </a:defRPr>
            </a:lvl1pPr>
          </a:lstStyle>
          <a:p>
            <a:pPr>
              <a:defRPr/>
            </a:pPr>
            <a:fld id="{9289372E-F292-4416-93E6-8D2AD12C21E1}" type="datetimeFigureOut">
              <a:rPr lang="en-US"/>
              <a:pPr>
                <a:defRPr/>
              </a:pPr>
              <a:t>8/4/2021</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3324" tIns="46662" rIns="93324" bIns="46662"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wrap="square" lIns="93324" tIns="46662" rIns="93324" bIns="46662" numCol="1" anchor="b" anchorCtr="0" compatLnSpc="1">
            <a:prstTxWarp prst="textNoShape">
              <a:avLst/>
            </a:prstTxWarp>
          </a:bodyPr>
          <a:lstStyle>
            <a:lvl1pPr algn="r" eaLnBrk="1" hangingPunct="1">
              <a:defRPr sz="1200" smtClean="0">
                <a:latin typeface="Calibri" pitchFamily="34" charset="0"/>
              </a:defRPr>
            </a:lvl1pPr>
          </a:lstStyle>
          <a:p>
            <a:pPr>
              <a:defRPr/>
            </a:pPr>
            <a:fld id="{406EC9BD-1173-443E-A118-30A8C78C7223}" type="slidenum">
              <a:rPr lang="en-US" altLang="en-US"/>
              <a:pPr>
                <a:defRPr/>
              </a:pPr>
              <a:t>‹#›</a:t>
            </a:fld>
            <a:endParaRPr lang="en-US" altLang="en-US"/>
          </a:p>
        </p:txBody>
      </p:sp>
    </p:spTree>
    <p:extLst>
      <p:ext uri="{BB962C8B-B14F-4D97-AF65-F5344CB8AC3E}">
        <p14:creationId xmlns:p14="http://schemas.microsoft.com/office/powerpoint/2010/main" val="2076225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3324" tIns="46662" rIns="93324" bIns="46662"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8275" y="0"/>
            <a:ext cx="3043238" cy="465138"/>
          </a:xfrm>
          <a:prstGeom prst="rect">
            <a:avLst/>
          </a:prstGeom>
        </p:spPr>
        <p:txBody>
          <a:bodyPr vert="horz" lIns="93324" tIns="46662" rIns="93324" bIns="46662" rtlCol="0"/>
          <a:lstStyle>
            <a:lvl1pPr algn="r" eaLnBrk="1" fontAlgn="auto" hangingPunct="1">
              <a:spcBef>
                <a:spcPts val="0"/>
              </a:spcBef>
              <a:spcAft>
                <a:spcPts val="0"/>
              </a:spcAft>
              <a:defRPr sz="1200">
                <a:latin typeface="+mn-lt"/>
                <a:cs typeface="+mn-cs"/>
              </a:defRPr>
            </a:lvl1pPr>
          </a:lstStyle>
          <a:p>
            <a:pPr>
              <a:defRPr/>
            </a:pPr>
            <a:fld id="{38537290-F73F-439D-976A-9D4F32275395}" type="datetimeFigureOut">
              <a:rPr lang="en-US"/>
              <a:pPr>
                <a:defRPr/>
              </a:pPr>
              <a:t>8/4/2021</a:t>
            </a:fld>
            <a:endParaRPr lang="en-US"/>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pPr lvl="0"/>
            <a:endParaRPr lang="en-US" noProof="0"/>
          </a:p>
        </p:txBody>
      </p:sp>
      <p:sp>
        <p:nvSpPr>
          <p:cNvPr id="5" name="Notes Placeholder 4"/>
          <p:cNvSpPr>
            <a:spLocks noGrp="1"/>
          </p:cNvSpPr>
          <p:nvPr>
            <p:ph type="body" sz="quarter" idx="3"/>
          </p:nvPr>
        </p:nvSpPr>
        <p:spPr>
          <a:xfrm>
            <a:off x="701675" y="4421188"/>
            <a:ext cx="5619750" cy="4189412"/>
          </a:xfrm>
          <a:prstGeom prst="rect">
            <a:avLst/>
          </a:prstGeom>
        </p:spPr>
        <p:txBody>
          <a:bodyPr vert="horz" lIns="93324" tIns="46662" rIns="93324" bIns="46662"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2375"/>
            <a:ext cx="3043238" cy="465138"/>
          </a:xfrm>
          <a:prstGeom prst="rect">
            <a:avLst/>
          </a:prstGeom>
        </p:spPr>
        <p:txBody>
          <a:bodyPr vert="horz" lIns="93324" tIns="46662" rIns="93324" bIns="46662"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8275" y="8842375"/>
            <a:ext cx="3043238" cy="465138"/>
          </a:xfrm>
          <a:prstGeom prst="rect">
            <a:avLst/>
          </a:prstGeom>
        </p:spPr>
        <p:txBody>
          <a:bodyPr vert="horz" wrap="square" lIns="93324" tIns="46662" rIns="93324" bIns="46662" numCol="1" anchor="b" anchorCtr="0" compatLnSpc="1">
            <a:prstTxWarp prst="textNoShape">
              <a:avLst/>
            </a:prstTxWarp>
          </a:bodyPr>
          <a:lstStyle>
            <a:lvl1pPr algn="r" eaLnBrk="1" hangingPunct="1">
              <a:defRPr sz="1200" smtClean="0">
                <a:latin typeface="Calibri" pitchFamily="34" charset="0"/>
              </a:defRPr>
            </a:lvl1pPr>
          </a:lstStyle>
          <a:p>
            <a:pPr>
              <a:defRPr/>
            </a:pPr>
            <a:fld id="{FB8D1D92-A7A6-4C96-9CFD-190EFB018FAC}" type="slidenum">
              <a:rPr lang="en-US" altLang="en-US"/>
              <a:pPr>
                <a:defRPr/>
              </a:pPr>
              <a:t>‹#›</a:t>
            </a:fld>
            <a:endParaRPr lang="en-US" altLang="en-US"/>
          </a:p>
        </p:txBody>
      </p:sp>
    </p:spTree>
    <p:extLst>
      <p:ext uri="{BB962C8B-B14F-4D97-AF65-F5344CB8AC3E}">
        <p14:creationId xmlns:p14="http://schemas.microsoft.com/office/powerpoint/2010/main" val="42759758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CA" dirty="0" smtClean="0"/>
          </a:p>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2</a:t>
            </a:fld>
            <a:endParaRPr lang="en-US" altLang="en-US"/>
          </a:p>
        </p:txBody>
      </p:sp>
    </p:spTree>
    <p:extLst>
      <p:ext uri="{BB962C8B-B14F-4D97-AF65-F5344CB8AC3E}">
        <p14:creationId xmlns:p14="http://schemas.microsoft.com/office/powerpoint/2010/main" val="1957237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12</a:t>
            </a:fld>
            <a:endParaRPr lang="en-US" altLang="en-US"/>
          </a:p>
        </p:txBody>
      </p:sp>
    </p:spTree>
    <p:extLst>
      <p:ext uri="{BB962C8B-B14F-4D97-AF65-F5344CB8AC3E}">
        <p14:creationId xmlns:p14="http://schemas.microsoft.com/office/powerpoint/2010/main" val="4134003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
            </a:r>
            <a:br>
              <a:rPr lang="en-CA" dirty="0" smtClean="0"/>
            </a:br>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13</a:t>
            </a:fld>
            <a:endParaRPr lang="en-US" altLang="en-US"/>
          </a:p>
        </p:txBody>
      </p:sp>
    </p:spTree>
    <p:extLst>
      <p:ext uri="{BB962C8B-B14F-4D97-AF65-F5344CB8AC3E}">
        <p14:creationId xmlns:p14="http://schemas.microsoft.com/office/powerpoint/2010/main" val="2542688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a:defRPr/>
            </a:pPr>
            <a:fld id="{FB8D1D92-A7A6-4C96-9CFD-190EFB018FAC}" type="slidenum">
              <a:rPr lang="en-US" altLang="en-US" smtClean="0"/>
              <a:pPr>
                <a:defRPr/>
              </a:pPr>
              <a:t>14</a:t>
            </a:fld>
            <a:endParaRPr lang="en-US" altLang="en-US"/>
          </a:p>
        </p:txBody>
      </p:sp>
    </p:spTree>
    <p:extLst>
      <p:ext uri="{BB962C8B-B14F-4D97-AF65-F5344CB8AC3E}">
        <p14:creationId xmlns:p14="http://schemas.microsoft.com/office/powerpoint/2010/main" val="2042323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15</a:t>
            </a:fld>
            <a:endParaRPr lang="en-US" altLang="en-US"/>
          </a:p>
        </p:txBody>
      </p:sp>
    </p:spTree>
    <p:extLst>
      <p:ext uri="{BB962C8B-B14F-4D97-AF65-F5344CB8AC3E}">
        <p14:creationId xmlns:p14="http://schemas.microsoft.com/office/powerpoint/2010/main" val="14935819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dirty="0" smtClean="0"/>
          </a:p>
          <a:p>
            <a:endParaRPr lang="en-CA" b="1"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16</a:t>
            </a:fld>
            <a:endParaRPr lang="en-US" altLang="en-US"/>
          </a:p>
        </p:txBody>
      </p:sp>
    </p:spTree>
    <p:extLst>
      <p:ext uri="{BB962C8B-B14F-4D97-AF65-F5344CB8AC3E}">
        <p14:creationId xmlns:p14="http://schemas.microsoft.com/office/powerpoint/2010/main" val="2787078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17</a:t>
            </a:fld>
            <a:endParaRPr lang="en-US" altLang="en-US"/>
          </a:p>
        </p:txBody>
      </p:sp>
    </p:spTree>
    <p:extLst>
      <p:ext uri="{BB962C8B-B14F-4D97-AF65-F5344CB8AC3E}">
        <p14:creationId xmlns:p14="http://schemas.microsoft.com/office/powerpoint/2010/main" val="3045524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19</a:t>
            </a:fld>
            <a:endParaRPr lang="en-US" altLang="en-US"/>
          </a:p>
        </p:txBody>
      </p:sp>
    </p:spTree>
    <p:extLst>
      <p:ext uri="{BB962C8B-B14F-4D97-AF65-F5344CB8AC3E}">
        <p14:creationId xmlns:p14="http://schemas.microsoft.com/office/powerpoint/2010/main" val="281595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21</a:t>
            </a:fld>
            <a:endParaRPr lang="en-US" altLang="en-US"/>
          </a:p>
        </p:txBody>
      </p:sp>
    </p:spTree>
    <p:extLst>
      <p:ext uri="{BB962C8B-B14F-4D97-AF65-F5344CB8AC3E}">
        <p14:creationId xmlns:p14="http://schemas.microsoft.com/office/powerpoint/2010/main" val="30014763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22</a:t>
            </a:fld>
            <a:endParaRPr lang="en-US" altLang="en-US"/>
          </a:p>
        </p:txBody>
      </p:sp>
    </p:spTree>
    <p:extLst>
      <p:ext uri="{BB962C8B-B14F-4D97-AF65-F5344CB8AC3E}">
        <p14:creationId xmlns:p14="http://schemas.microsoft.com/office/powerpoint/2010/main" val="2060549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spcBef>
                <a:spcPts val="0"/>
              </a:spcBef>
              <a:spcAft>
                <a:spcPts val="1200"/>
              </a:spcAft>
              <a:defRPr/>
            </a:pPr>
            <a:endParaRPr lang="en-GB" sz="1200" dirty="0" smtClean="0"/>
          </a:p>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3</a:t>
            </a:fld>
            <a:endParaRPr lang="en-US" altLang="en-US"/>
          </a:p>
        </p:txBody>
      </p:sp>
    </p:spTree>
    <p:extLst>
      <p:ext uri="{BB962C8B-B14F-4D97-AF65-F5344CB8AC3E}">
        <p14:creationId xmlns:p14="http://schemas.microsoft.com/office/powerpoint/2010/main" val="2139471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4</a:t>
            </a:fld>
            <a:endParaRPr lang="en-US" altLang="en-US"/>
          </a:p>
        </p:txBody>
      </p:sp>
    </p:spTree>
    <p:extLst>
      <p:ext uri="{BB962C8B-B14F-4D97-AF65-F5344CB8AC3E}">
        <p14:creationId xmlns:p14="http://schemas.microsoft.com/office/powerpoint/2010/main" val="1309340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
            </a:r>
            <a:br>
              <a:rPr lang="en-CA" dirty="0" smtClean="0"/>
            </a:br>
            <a:endParaRPr lang="en-CA" dirty="0" smtClean="0"/>
          </a:p>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5</a:t>
            </a:fld>
            <a:endParaRPr lang="en-US" altLang="en-US"/>
          </a:p>
        </p:txBody>
      </p:sp>
    </p:spTree>
    <p:extLst>
      <p:ext uri="{BB962C8B-B14F-4D97-AF65-F5344CB8AC3E}">
        <p14:creationId xmlns:p14="http://schemas.microsoft.com/office/powerpoint/2010/main" val="3018204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6</a:t>
            </a:fld>
            <a:endParaRPr lang="en-US" altLang="en-US"/>
          </a:p>
        </p:txBody>
      </p:sp>
    </p:spTree>
    <p:extLst>
      <p:ext uri="{BB962C8B-B14F-4D97-AF65-F5344CB8AC3E}">
        <p14:creationId xmlns:p14="http://schemas.microsoft.com/office/powerpoint/2010/main" val="2322329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a:p>
        </p:txBody>
      </p:sp>
      <p:sp>
        <p:nvSpPr>
          <p:cNvPr id="4" name="Slide Number Placeholder 3"/>
          <p:cNvSpPr>
            <a:spLocks noGrp="1"/>
          </p:cNvSpPr>
          <p:nvPr>
            <p:ph type="sldNum" sz="quarter" idx="10"/>
          </p:nvPr>
        </p:nvSpPr>
        <p:spPr/>
        <p:txBody>
          <a:bodyPr/>
          <a:lstStyle/>
          <a:p>
            <a:fld id="{6602876E-A603-D942-9B8F-AA1C3422793A}" type="slidenum">
              <a:rPr lang="en-US" smtClean="0"/>
              <a:t>7</a:t>
            </a:fld>
            <a:endParaRPr lang="en-US" dirty="0"/>
          </a:p>
        </p:txBody>
      </p:sp>
    </p:spTree>
    <p:extLst>
      <p:ext uri="{BB962C8B-B14F-4D97-AF65-F5344CB8AC3E}">
        <p14:creationId xmlns:p14="http://schemas.microsoft.com/office/powerpoint/2010/main" val="3240270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02876E-A603-D942-9B8F-AA1C3422793A}" type="slidenum">
              <a:rPr lang="en-US" smtClean="0"/>
              <a:t>8</a:t>
            </a:fld>
            <a:endParaRPr lang="en-US" dirty="0"/>
          </a:p>
        </p:txBody>
      </p:sp>
    </p:spTree>
    <p:extLst>
      <p:ext uri="{BB962C8B-B14F-4D97-AF65-F5344CB8AC3E}">
        <p14:creationId xmlns:p14="http://schemas.microsoft.com/office/powerpoint/2010/main" val="3191928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defTabSz="914306">
              <a:defRPr/>
            </a:pPr>
            <a:fld id="{FB8D1D92-A7A6-4C96-9CFD-190EFB018FAC}" type="slidenum">
              <a:rPr lang="en-US" altLang="en-US">
                <a:solidFill>
                  <a:prstClr val="black"/>
                </a:solidFill>
              </a:rPr>
              <a:pPr defTabSz="914306">
                <a:defRPr/>
              </a:pPr>
              <a:t>9</a:t>
            </a:fld>
            <a:endParaRPr lang="en-US" altLang="en-US">
              <a:solidFill>
                <a:prstClr val="black"/>
              </a:solidFill>
            </a:endParaRPr>
          </a:p>
        </p:txBody>
      </p:sp>
    </p:spTree>
    <p:extLst>
      <p:ext uri="{BB962C8B-B14F-4D97-AF65-F5344CB8AC3E}">
        <p14:creationId xmlns:p14="http://schemas.microsoft.com/office/powerpoint/2010/main" val="459486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FB8D1D92-A7A6-4C96-9CFD-190EFB018FAC}" type="slidenum">
              <a:rPr lang="en-US" altLang="en-US" smtClean="0"/>
              <a:pPr>
                <a:defRPr/>
              </a:pPr>
              <a:t>10</a:t>
            </a:fld>
            <a:endParaRPr lang="en-US" altLang="en-US"/>
          </a:p>
        </p:txBody>
      </p:sp>
    </p:spTree>
    <p:extLst>
      <p:ext uri="{BB962C8B-B14F-4D97-AF65-F5344CB8AC3E}">
        <p14:creationId xmlns:p14="http://schemas.microsoft.com/office/powerpoint/2010/main" val="32351988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02-15-1540-PPT-HC-EN-0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Date Placeholder 3"/>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Footer Placeholder 4"/>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7" name="Slide Number Placeholder 5"/>
          <p:cNvSpPr>
            <a:spLocks noGrp="1"/>
          </p:cNvSpPr>
          <p:nvPr>
            <p:ph type="sldNum" sz="quarter" idx="12"/>
          </p:nvPr>
        </p:nvSpPr>
        <p:spPr/>
        <p:txBody>
          <a:bodyPr/>
          <a:lstStyle>
            <a:lvl1pPr defTabSz="914400">
              <a:defRPr smtClean="0"/>
            </a:lvl1pPr>
          </a:lstStyle>
          <a:p>
            <a:pPr>
              <a:defRPr/>
            </a:pPr>
            <a:fld id="{5A5A87B8-7E10-4327-AA83-6DC47DA255A4}" type="slidenum">
              <a:rPr lang="en-US" altLang="en-US"/>
              <a:pPr>
                <a:defRPr/>
              </a:pPr>
              <a:t>‹#›</a:t>
            </a:fld>
            <a:endParaRPr lang="en-US" altLang="en-US"/>
          </a:p>
        </p:txBody>
      </p:sp>
    </p:spTree>
    <p:extLst>
      <p:ext uri="{BB962C8B-B14F-4D97-AF65-F5344CB8AC3E}">
        <p14:creationId xmlns:p14="http://schemas.microsoft.com/office/powerpoint/2010/main" val="424796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a:defRPr smtClean="0"/>
            </a:lvl1pPr>
          </a:lstStyle>
          <a:p>
            <a:pPr>
              <a:defRPr/>
            </a:pPr>
            <a:fld id="{8BB86123-DDAF-4226-A38E-EE982FE89369}" type="slidenum">
              <a:rPr lang="en-US" altLang="en-US"/>
              <a:pPr>
                <a:defRPr/>
              </a:pPr>
              <a:t>‹#›</a:t>
            </a:fld>
            <a:endParaRPr lang="en-US" altLang="en-US"/>
          </a:p>
        </p:txBody>
      </p:sp>
    </p:spTree>
    <p:extLst>
      <p:ext uri="{BB962C8B-B14F-4D97-AF65-F5344CB8AC3E}">
        <p14:creationId xmlns:p14="http://schemas.microsoft.com/office/powerpoint/2010/main" val="1160492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a:defRPr smtClean="0"/>
            </a:lvl1pPr>
          </a:lstStyle>
          <a:p>
            <a:pPr>
              <a:defRPr/>
            </a:pPr>
            <a:fld id="{600C7C80-5893-439E-AB31-228E64B17FD4}" type="slidenum">
              <a:rPr lang="en-US" altLang="en-US"/>
              <a:pPr>
                <a:defRPr/>
              </a:pPr>
              <a:t>‹#›</a:t>
            </a:fld>
            <a:endParaRPr lang="en-US" altLang="en-US"/>
          </a:p>
        </p:txBody>
      </p:sp>
    </p:spTree>
    <p:extLst>
      <p:ext uri="{BB962C8B-B14F-4D97-AF65-F5344CB8AC3E}">
        <p14:creationId xmlns:p14="http://schemas.microsoft.com/office/powerpoint/2010/main" val="1382014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noAutofit/>
          </a:bodyPr>
          <a:lstStyle>
            <a:lvl1pPr>
              <a:spcBef>
                <a:spcPts val="1800"/>
              </a:spcBef>
              <a:defRPr sz="2000"/>
            </a:lvl1pPr>
            <a:lvl2pPr>
              <a:spcBef>
                <a:spcPts val="600"/>
              </a:spcBef>
              <a:defRPr sz="1600"/>
            </a:lvl2pPr>
            <a:lvl3pPr>
              <a:spcBef>
                <a:spcPts val="600"/>
              </a:spcBef>
              <a:defRPr sz="1400"/>
            </a:lvl3pPr>
            <a:lvl4pPr>
              <a:spcBef>
                <a:spcPts val="600"/>
              </a:spcBef>
              <a:defRPr sz="1300"/>
            </a:lvl4pPr>
            <a:lvl5pPr>
              <a:spcBef>
                <a:spcPts val="600"/>
              </a:spcBef>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a:defRPr smtClean="0"/>
            </a:lvl1pPr>
          </a:lstStyle>
          <a:p>
            <a:pPr>
              <a:defRPr/>
            </a:pPr>
            <a:fld id="{2CE0147C-023D-43DD-B5FD-C16275F6C403}" type="slidenum">
              <a:rPr lang="en-US" altLang="en-US"/>
              <a:pPr>
                <a:defRPr/>
              </a:pPr>
              <a:t>‹#›</a:t>
            </a:fld>
            <a:endParaRPr lang="en-US" altLang="en-US"/>
          </a:p>
        </p:txBody>
      </p:sp>
    </p:spTree>
    <p:extLst>
      <p:ext uri="{BB962C8B-B14F-4D97-AF65-F5344CB8AC3E}">
        <p14:creationId xmlns:p14="http://schemas.microsoft.com/office/powerpoint/2010/main" val="171202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a:defRPr smtClean="0"/>
            </a:lvl1pPr>
          </a:lstStyle>
          <a:p>
            <a:pPr>
              <a:defRPr/>
            </a:pPr>
            <a:fld id="{8728D929-C949-4FDC-BEFE-827F6E5176E5}" type="slidenum">
              <a:rPr lang="en-US" altLang="en-US"/>
              <a:pPr>
                <a:defRPr/>
              </a:pPr>
              <a:t>‹#›</a:t>
            </a:fld>
            <a:endParaRPr lang="en-US" altLang="en-US"/>
          </a:p>
        </p:txBody>
      </p:sp>
    </p:spTree>
    <p:extLst>
      <p:ext uri="{BB962C8B-B14F-4D97-AF65-F5344CB8AC3E}">
        <p14:creationId xmlns:p14="http://schemas.microsoft.com/office/powerpoint/2010/main" val="3962822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a:defRPr smtClean="0"/>
            </a:lvl1pPr>
          </a:lstStyle>
          <a:p>
            <a:pPr>
              <a:defRPr/>
            </a:pPr>
            <a:fld id="{C8FAAFA3-49E1-447C-9892-70DC92F3EF5E}" type="slidenum">
              <a:rPr lang="en-US" altLang="en-US"/>
              <a:pPr>
                <a:defRPr/>
              </a:pPr>
              <a:t>‹#›</a:t>
            </a:fld>
            <a:endParaRPr lang="en-US" altLang="en-US"/>
          </a:p>
        </p:txBody>
      </p:sp>
    </p:spTree>
    <p:extLst>
      <p:ext uri="{BB962C8B-B14F-4D97-AF65-F5344CB8AC3E}">
        <p14:creationId xmlns:p14="http://schemas.microsoft.com/office/powerpoint/2010/main" val="1475781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8" name="Footer Placeholder 7"/>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9" name="Slide Number Placeholder 8"/>
          <p:cNvSpPr>
            <a:spLocks noGrp="1"/>
          </p:cNvSpPr>
          <p:nvPr>
            <p:ph type="sldNum" sz="quarter" idx="12"/>
          </p:nvPr>
        </p:nvSpPr>
        <p:spPr/>
        <p:txBody>
          <a:bodyPr/>
          <a:lstStyle>
            <a:lvl1pPr defTabSz="914400">
              <a:defRPr smtClean="0"/>
            </a:lvl1pPr>
          </a:lstStyle>
          <a:p>
            <a:pPr>
              <a:defRPr/>
            </a:pPr>
            <a:fld id="{2AE9812B-A3FD-42CD-A744-59BE5652BAAF}" type="slidenum">
              <a:rPr lang="en-US" altLang="en-US"/>
              <a:pPr>
                <a:defRPr/>
              </a:pPr>
              <a:t>‹#›</a:t>
            </a:fld>
            <a:endParaRPr lang="en-US" altLang="en-US"/>
          </a:p>
        </p:txBody>
      </p:sp>
    </p:spTree>
    <p:extLst>
      <p:ext uri="{BB962C8B-B14F-4D97-AF65-F5344CB8AC3E}">
        <p14:creationId xmlns:p14="http://schemas.microsoft.com/office/powerpoint/2010/main" val="719648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4" name="Footer Placeholder 3"/>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defTabSz="914400">
              <a:defRPr smtClean="0"/>
            </a:lvl1pPr>
          </a:lstStyle>
          <a:p>
            <a:pPr>
              <a:defRPr/>
            </a:pPr>
            <a:fld id="{BB4C520F-36B2-4E94-B609-14FB2ABB9538}" type="slidenum">
              <a:rPr lang="en-US" altLang="en-US"/>
              <a:pPr>
                <a:defRPr/>
              </a:pPr>
              <a:t>‹#›</a:t>
            </a:fld>
            <a:endParaRPr lang="en-US" altLang="en-US"/>
          </a:p>
        </p:txBody>
      </p:sp>
    </p:spTree>
    <p:extLst>
      <p:ext uri="{BB962C8B-B14F-4D97-AF65-F5344CB8AC3E}">
        <p14:creationId xmlns:p14="http://schemas.microsoft.com/office/powerpoint/2010/main" val="798587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3" name="Footer Placeholder 2"/>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defTabSz="914400">
              <a:defRPr smtClean="0"/>
            </a:lvl1pPr>
          </a:lstStyle>
          <a:p>
            <a:pPr>
              <a:defRPr/>
            </a:pPr>
            <a:fld id="{FA1A0D2E-3A1F-447E-814A-7CCF48681A46}" type="slidenum">
              <a:rPr lang="en-US" altLang="en-US"/>
              <a:pPr>
                <a:defRPr/>
              </a:pPr>
              <a:t>‹#›</a:t>
            </a:fld>
            <a:endParaRPr lang="en-US" altLang="en-US"/>
          </a:p>
        </p:txBody>
      </p:sp>
    </p:spTree>
    <p:extLst>
      <p:ext uri="{BB962C8B-B14F-4D97-AF65-F5344CB8AC3E}">
        <p14:creationId xmlns:p14="http://schemas.microsoft.com/office/powerpoint/2010/main" val="632726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a:defRPr smtClean="0"/>
            </a:lvl1pPr>
          </a:lstStyle>
          <a:p>
            <a:pPr>
              <a:defRPr/>
            </a:pPr>
            <a:fld id="{12D3A4C6-ACE0-44AC-BE44-0FCB60CDDDF5}" type="slidenum">
              <a:rPr lang="en-US" altLang="en-US"/>
              <a:pPr>
                <a:defRPr/>
              </a:pPr>
              <a:t>‹#›</a:t>
            </a:fld>
            <a:endParaRPr lang="en-US" altLang="en-US"/>
          </a:p>
        </p:txBody>
      </p:sp>
    </p:spTree>
    <p:extLst>
      <p:ext uri="{BB962C8B-B14F-4D97-AF65-F5344CB8AC3E}">
        <p14:creationId xmlns:p14="http://schemas.microsoft.com/office/powerpoint/2010/main" val="177503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767263"/>
            <a:ext cx="2133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6" name="Footer Placeholder 5"/>
          <p:cNvSpPr>
            <a:spLocks noGrp="1"/>
          </p:cNvSpPr>
          <p:nvPr>
            <p:ph type="ftr" sz="quarter" idx="11"/>
          </p:nvPr>
        </p:nvSpPr>
        <p:spPr>
          <a:xfrm>
            <a:off x="3124200" y="4767263"/>
            <a:ext cx="2895600" cy="274637"/>
          </a:xfrm>
          <a:prstGeom prst="rect">
            <a:avLst/>
          </a:prstGeom>
        </p:spPr>
        <p:txBody>
          <a:bodyPr/>
          <a:lstStyle>
            <a:lvl1pPr defTabSz="457200" eaLnBrk="1" fontAlgn="auto" hangingPunct="1">
              <a:spcBef>
                <a:spcPts val="0"/>
              </a:spcBef>
              <a:spcAft>
                <a:spcPts val="0"/>
              </a:spcAft>
              <a:defRPr>
                <a:solidFill>
                  <a:prstClr val="black"/>
                </a:solidFill>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a:defRPr smtClean="0"/>
            </a:lvl1pPr>
          </a:lstStyle>
          <a:p>
            <a:pPr>
              <a:defRPr/>
            </a:pPr>
            <a:fld id="{64BEF3FD-9359-43CE-99C1-936CDF60BC04}" type="slidenum">
              <a:rPr lang="en-US" altLang="en-US"/>
              <a:pPr>
                <a:defRPr/>
              </a:pPr>
              <a:t>‹#›</a:t>
            </a:fld>
            <a:endParaRPr lang="en-US" altLang="en-US"/>
          </a:p>
        </p:txBody>
      </p:sp>
    </p:spTree>
    <p:extLst>
      <p:ext uri="{BB962C8B-B14F-4D97-AF65-F5344CB8AC3E}">
        <p14:creationId xmlns:p14="http://schemas.microsoft.com/office/powerpoint/2010/main" val="2411788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02-15-1540-PPT-HC-EN-02.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284163" y="206375"/>
            <a:ext cx="858202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endParaRPr lang="en-US" altLang="en-US" smtClean="0"/>
          </a:p>
        </p:txBody>
      </p:sp>
      <p:sp>
        <p:nvSpPr>
          <p:cNvPr id="1028" name="Text Placeholder 2"/>
          <p:cNvSpPr>
            <a:spLocks noGrp="1"/>
          </p:cNvSpPr>
          <p:nvPr>
            <p:ph type="body" idx="1"/>
          </p:nvPr>
        </p:nvSpPr>
        <p:spPr bwMode="auto">
          <a:xfrm>
            <a:off x="284163" y="855663"/>
            <a:ext cx="8582025"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8424863" y="4827588"/>
            <a:ext cx="568325" cy="274637"/>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100" smtClean="0">
                <a:solidFill>
                  <a:srgbClr val="FFFFFF"/>
                </a:solidFill>
              </a:defRPr>
            </a:lvl1pPr>
          </a:lstStyle>
          <a:p>
            <a:pPr>
              <a:defRPr/>
            </a:pPr>
            <a:fld id="{30AAF778-CE19-41C9-B1B0-BC6CAE94416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sz="2800" b="1" kern="1200">
          <a:solidFill>
            <a:srgbClr val="4F0D1E"/>
          </a:solidFill>
          <a:latin typeface="+mj-lt"/>
          <a:ea typeface="ＭＳ Ｐゴシック" charset="0"/>
          <a:cs typeface="ＭＳ Ｐゴシック" charset="0"/>
        </a:defRPr>
      </a:lvl1pPr>
      <a:lvl2pPr algn="l" defTabSz="457200" rtl="0" eaLnBrk="0" fontAlgn="base" hangingPunct="0">
        <a:spcBef>
          <a:spcPct val="0"/>
        </a:spcBef>
        <a:spcAft>
          <a:spcPct val="0"/>
        </a:spcAft>
        <a:defRPr sz="2800" b="1">
          <a:solidFill>
            <a:srgbClr val="4F0D1E"/>
          </a:solidFill>
          <a:latin typeface="Arial" charset="0"/>
          <a:ea typeface="ＭＳ Ｐゴシック" charset="0"/>
          <a:cs typeface="ＭＳ Ｐゴシック" charset="0"/>
        </a:defRPr>
      </a:lvl2pPr>
      <a:lvl3pPr algn="l" defTabSz="457200" rtl="0" eaLnBrk="0" fontAlgn="base" hangingPunct="0">
        <a:spcBef>
          <a:spcPct val="0"/>
        </a:spcBef>
        <a:spcAft>
          <a:spcPct val="0"/>
        </a:spcAft>
        <a:defRPr sz="2800" b="1">
          <a:solidFill>
            <a:srgbClr val="4F0D1E"/>
          </a:solidFill>
          <a:latin typeface="Arial" charset="0"/>
          <a:ea typeface="ＭＳ Ｐゴシック" charset="0"/>
          <a:cs typeface="ＭＳ Ｐゴシック" charset="0"/>
        </a:defRPr>
      </a:lvl3pPr>
      <a:lvl4pPr algn="l" defTabSz="457200" rtl="0" eaLnBrk="0" fontAlgn="base" hangingPunct="0">
        <a:spcBef>
          <a:spcPct val="0"/>
        </a:spcBef>
        <a:spcAft>
          <a:spcPct val="0"/>
        </a:spcAft>
        <a:defRPr sz="2800" b="1">
          <a:solidFill>
            <a:srgbClr val="4F0D1E"/>
          </a:solidFill>
          <a:latin typeface="Arial" charset="0"/>
          <a:ea typeface="ＭＳ Ｐゴシック" charset="0"/>
          <a:cs typeface="ＭＳ Ｐゴシック" charset="0"/>
        </a:defRPr>
      </a:lvl4pPr>
      <a:lvl5pPr algn="l" defTabSz="457200" rtl="0" eaLnBrk="0" fontAlgn="base" hangingPunct="0">
        <a:spcBef>
          <a:spcPct val="0"/>
        </a:spcBef>
        <a:spcAft>
          <a:spcPct val="0"/>
        </a:spcAft>
        <a:defRPr sz="2800" b="1">
          <a:solidFill>
            <a:srgbClr val="4F0D1E"/>
          </a:solidFill>
          <a:latin typeface="Arial" charset="0"/>
          <a:ea typeface="ＭＳ Ｐゴシック" charset="0"/>
          <a:cs typeface="ＭＳ Ｐゴシック" charset="0"/>
        </a:defRPr>
      </a:lvl5pPr>
      <a:lvl6pPr marL="457200" algn="l" defTabSz="457200" rtl="0" eaLnBrk="1" fontAlgn="base" hangingPunct="1">
        <a:spcBef>
          <a:spcPct val="0"/>
        </a:spcBef>
        <a:spcAft>
          <a:spcPct val="0"/>
        </a:spcAft>
        <a:defRPr sz="2800" b="1">
          <a:solidFill>
            <a:srgbClr val="4F0D1E"/>
          </a:solidFill>
          <a:latin typeface="Arial" charset="0"/>
          <a:ea typeface="ＭＳ Ｐゴシック" charset="0"/>
          <a:cs typeface="ＭＳ Ｐゴシック" charset="0"/>
        </a:defRPr>
      </a:lvl6pPr>
      <a:lvl7pPr marL="914400" algn="l" defTabSz="457200" rtl="0" eaLnBrk="1" fontAlgn="base" hangingPunct="1">
        <a:spcBef>
          <a:spcPct val="0"/>
        </a:spcBef>
        <a:spcAft>
          <a:spcPct val="0"/>
        </a:spcAft>
        <a:defRPr sz="2800" b="1">
          <a:solidFill>
            <a:srgbClr val="4F0D1E"/>
          </a:solidFill>
          <a:latin typeface="Arial" charset="0"/>
          <a:ea typeface="ＭＳ Ｐゴシック" charset="0"/>
          <a:cs typeface="ＭＳ Ｐゴシック" charset="0"/>
        </a:defRPr>
      </a:lvl7pPr>
      <a:lvl8pPr marL="1371600" algn="l" defTabSz="457200" rtl="0" eaLnBrk="1" fontAlgn="base" hangingPunct="1">
        <a:spcBef>
          <a:spcPct val="0"/>
        </a:spcBef>
        <a:spcAft>
          <a:spcPct val="0"/>
        </a:spcAft>
        <a:defRPr sz="2800" b="1">
          <a:solidFill>
            <a:srgbClr val="4F0D1E"/>
          </a:solidFill>
          <a:latin typeface="Arial" charset="0"/>
          <a:ea typeface="ＭＳ Ｐゴシック" charset="0"/>
          <a:cs typeface="ＭＳ Ｐゴシック" charset="0"/>
        </a:defRPr>
      </a:lvl8pPr>
      <a:lvl9pPr marL="1828800" algn="l" defTabSz="457200" rtl="0" eaLnBrk="1" fontAlgn="base" hangingPunct="1">
        <a:spcBef>
          <a:spcPct val="0"/>
        </a:spcBef>
        <a:spcAft>
          <a:spcPct val="0"/>
        </a:spcAft>
        <a:defRPr sz="2800" b="1">
          <a:solidFill>
            <a:srgbClr val="4F0D1E"/>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000" kern="1200">
          <a:solidFill>
            <a:srgbClr val="404040"/>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600" kern="1200">
          <a:solidFill>
            <a:srgbClr val="404040"/>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pitchFamily="34" charset="0"/>
        <a:buChar char="•"/>
        <a:defRPr sz="2200" kern="1200">
          <a:solidFill>
            <a:srgbClr val="404040"/>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pitchFamily="34" charset="0"/>
        <a:buChar char="–"/>
        <a:defRPr kern="1200">
          <a:solidFill>
            <a:srgbClr val="404040"/>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pitchFamily="34" charset="0"/>
        <a:buChar char="»"/>
        <a:defRPr sz="1600" kern="1200">
          <a:solidFill>
            <a:srgbClr val="404040"/>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tgateway.infoway-inforoute.ca/ccdd.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5588" y="1436688"/>
            <a:ext cx="8504237" cy="766762"/>
          </a:xfrm>
        </p:spPr>
        <p:txBody>
          <a:bodyPr rtlCol="0">
            <a:noAutofit/>
          </a:bodyPr>
          <a:lstStyle/>
          <a:p>
            <a:pPr eaLnBrk="1" fontAlgn="auto" hangingPunct="1">
              <a:spcAft>
                <a:spcPts val="0"/>
              </a:spcAft>
              <a:defRPr/>
            </a:pPr>
            <a:r>
              <a:rPr lang="en-CA" sz="4000" dirty="0">
                <a:solidFill>
                  <a:schemeClr val="accent2">
                    <a:lumMod val="75000"/>
                  </a:schemeClr>
                </a:solidFill>
                <a:ea typeface="ＭＳ Ｐゴシック" pitchFamily="34" charset="-128"/>
              </a:rPr>
              <a:t>Canadian Clinical Drug Data Set </a:t>
            </a:r>
            <a:endParaRPr lang="en-US" sz="4000" dirty="0">
              <a:solidFill>
                <a:schemeClr val="accent2">
                  <a:lumMod val="75000"/>
                </a:schemeClr>
              </a:solidFill>
              <a:ea typeface="ＭＳ Ｐゴシック" pitchFamily="34" charset="-128"/>
            </a:endParaRPr>
          </a:p>
        </p:txBody>
      </p:sp>
      <p:sp>
        <p:nvSpPr>
          <p:cNvPr id="3" name="Subtitle 2"/>
          <p:cNvSpPr>
            <a:spLocks noGrp="1"/>
          </p:cNvSpPr>
          <p:nvPr>
            <p:ph type="subTitle" idx="1"/>
          </p:nvPr>
        </p:nvSpPr>
        <p:spPr>
          <a:xfrm>
            <a:off x="255588" y="2252663"/>
            <a:ext cx="8504237" cy="631825"/>
          </a:xfrm>
          <a:extLst>
            <a:ext uri="{FAA26D3D-D897-4be2-8F04-BA451C77F1D7}"/>
          </a:extLst>
        </p:spPr>
        <p:txBody>
          <a:bodyPr rtlCol="0">
            <a:noAutofit/>
          </a:bodyPr>
          <a:lstStyle/>
          <a:p>
            <a:pPr algn="l" eaLnBrk="1" fontAlgn="auto" hangingPunct="1">
              <a:spcAft>
                <a:spcPts val="0"/>
              </a:spcAft>
              <a:buFont typeface="Arial" charset="0"/>
              <a:buNone/>
              <a:defRPr/>
            </a:pPr>
            <a:r>
              <a:rPr lang="en-CA" sz="1600" b="1" dirty="0" smtClean="0">
                <a:ea typeface="+mn-ea"/>
                <a:cs typeface="Arial"/>
              </a:rPr>
              <a:t>Thursday August 5</a:t>
            </a:r>
            <a:r>
              <a:rPr lang="en-CA" sz="1600" b="1" baseline="30000" dirty="0" smtClean="0">
                <a:ea typeface="+mn-ea"/>
                <a:cs typeface="Arial"/>
              </a:rPr>
              <a:t>th</a:t>
            </a:r>
            <a:r>
              <a:rPr lang="en-CA" sz="1600" b="1" dirty="0" smtClean="0">
                <a:ea typeface="+mn-ea"/>
                <a:cs typeface="Arial"/>
              </a:rPr>
              <a:t> 2021</a:t>
            </a:r>
          </a:p>
          <a:p>
            <a:pPr algn="l" eaLnBrk="1" fontAlgn="auto" hangingPunct="1">
              <a:spcAft>
                <a:spcPts val="0"/>
              </a:spcAft>
              <a:buFont typeface="Arial" charset="0"/>
              <a:buNone/>
              <a:defRPr/>
            </a:pPr>
            <a:endParaRPr lang="en-CA" sz="1600" b="1" dirty="0">
              <a:ea typeface="+mn-ea"/>
              <a:cs typeface="Arial"/>
            </a:endParaRPr>
          </a:p>
          <a:p>
            <a:pPr algn="l" eaLnBrk="1" fontAlgn="auto" hangingPunct="1">
              <a:spcAft>
                <a:spcPts val="0"/>
              </a:spcAft>
              <a:buFont typeface="Arial" charset="0"/>
              <a:buNone/>
              <a:defRPr/>
            </a:pPr>
            <a:r>
              <a:rPr lang="en-CA" sz="1600" b="1" dirty="0" smtClean="0">
                <a:ea typeface="+mn-ea"/>
                <a:cs typeface="Arial"/>
              </a:rPr>
              <a:t>Jo-Anne Hutsul, Health Canada</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Encoding CCDD concepts</a:t>
            </a:r>
            <a:endParaRPr lang="en-CA" dirty="0">
              <a:solidFill>
                <a:schemeClr val="accent2">
                  <a:lumMod val="75000"/>
                </a:schemeClr>
              </a:solidFill>
            </a:endParaRPr>
          </a:p>
        </p:txBody>
      </p:sp>
      <p:sp>
        <p:nvSpPr>
          <p:cNvPr id="6" name="Content Placeholder 5"/>
          <p:cNvSpPr>
            <a:spLocks noGrp="1"/>
          </p:cNvSpPr>
          <p:nvPr>
            <p:ph idx="1"/>
          </p:nvPr>
        </p:nvSpPr>
        <p:spPr>
          <a:xfrm>
            <a:off x="284163" y="1116180"/>
            <a:ext cx="8582025" cy="3671887"/>
          </a:xfrm>
        </p:spPr>
        <p:txBody>
          <a:bodyPr/>
          <a:lstStyle/>
          <a:p>
            <a:r>
              <a:rPr lang="en-CA" sz="1500" dirty="0" smtClean="0"/>
              <a:t>All TM, NTP and MP concepts have unique CCDD-assigned codes</a:t>
            </a:r>
          </a:p>
          <a:p>
            <a:r>
              <a:rPr lang="en-CA" sz="1500" dirty="0" smtClean="0"/>
              <a:t>For the MPs, the </a:t>
            </a:r>
            <a:r>
              <a:rPr lang="en-CA" sz="1500" dirty="0"/>
              <a:t>Identifier may be </a:t>
            </a:r>
            <a:r>
              <a:rPr lang="en-CA" sz="1500" dirty="0" smtClean="0"/>
              <a:t>the Drug </a:t>
            </a:r>
            <a:r>
              <a:rPr lang="en-CA" sz="1500" dirty="0"/>
              <a:t>Identification Number </a:t>
            </a:r>
            <a:r>
              <a:rPr lang="en-CA" sz="1500" dirty="0" smtClean="0"/>
              <a:t>(DIN) assigned by Health Canada upon regulatory approval, or </a:t>
            </a:r>
            <a:r>
              <a:rPr lang="en-CA" sz="1500" dirty="0"/>
              <a:t>an identifier specific to the Canadian Clinical Drug Data </a:t>
            </a:r>
            <a:r>
              <a:rPr lang="en-CA" sz="1500" dirty="0" smtClean="0"/>
              <a:t>Set</a:t>
            </a:r>
          </a:p>
          <a:p>
            <a:r>
              <a:rPr lang="en-CA" sz="1500" dirty="0" smtClean="0"/>
              <a:t>Not mapped to SNOMED CT content</a:t>
            </a:r>
          </a:p>
          <a:p>
            <a:pPr marL="0" indent="0">
              <a:buNone/>
            </a:pPr>
            <a:endParaRPr lang="en-CA" sz="1500" dirty="0"/>
          </a:p>
        </p:txBody>
      </p:sp>
      <p:sp>
        <p:nvSpPr>
          <p:cNvPr id="3" name="Slide Number Placeholder 2"/>
          <p:cNvSpPr>
            <a:spLocks noGrp="1"/>
          </p:cNvSpPr>
          <p:nvPr>
            <p:ph type="sldNum" sz="quarter" idx="4294967295"/>
          </p:nvPr>
        </p:nvSpPr>
        <p:spPr>
          <a:xfrm>
            <a:off x="8575675" y="4827588"/>
            <a:ext cx="568325" cy="274637"/>
          </a:xfrm>
        </p:spPr>
        <p:txBody>
          <a:bodyPr/>
          <a:lstStyle/>
          <a:p>
            <a:fld id="{1CD41CD4-AB83-1240-92B9-A0CB40D08B6B}" type="slidenum">
              <a:rPr lang="en-US" smtClean="0"/>
              <a:pPr/>
              <a:t>10</a:t>
            </a:fld>
            <a:endParaRPr lang="en-US" dirty="0"/>
          </a:p>
        </p:txBody>
      </p:sp>
    </p:spTree>
    <p:extLst>
      <p:ext uri="{BB962C8B-B14F-4D97-AF65-F5344CB8AC3E}">
        <p14:creationId xmlns:p14="http://schemas.microsoft.com/office/powerpoint/2010/main" val="175312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2">
                    <a:lumMod val="75000"/>
                  </a:schemeClr>
                </a:solidFill>
              </a:rPr>
              <a:t>CCDD English Relationship File</a:t>
            </a:r>
            <a:endParaRPr lang="en-CA" dirty="0"/>
          </a:p>
        </p:txBody>
      </p:sp>
      <p:sp>
        <p:nvSpPr>
          <p:cNvPr id="3" name="Slide Number Placeholder 2"/>
          <p:cNvSpPr>
            <a:spLocks noGrp="1"/>
          </p:cNvSpPr>
          <p:nvPr>
            <p:ph type="sldNum" sz="quarter" idx="12"/>
          </p:nvPr>
        </p:nvSpPr>
        <p:spPr/>
        <p:txBody>
          <a:bodyPr/>
          <a:lstStyle/>
          <a:p>
            <a:pPr>
              <a:defRPr/>
            </a:pPr>
            <a:fld id="{BB4C520F-36B2-4E94-B609-14FB2ABB9538}" type="slidenum">
              <a:rPr lang="en-US" altLang="en-US" smtClean="0"/>
              <a:pPr>
                <a:defRPr/>
              </a:pPr>
              <a:t>11</a:t>
            </a:fld>
            <a:endParaRPr lang="en-US" altLang="en-US"/>
          </a:p>
        </p:txBody>
      </p:sp>
      <p:pic>
        <p:nvPicPr>
          <p:cNvPr id="4" name="Picture 3"/>
          <p:cNvPicPr>
            <a:picLocks noChangeAspect="1"/>
          </p:cNvPicPr>
          <p:nvPr/>
        </p:nvPicPr>
        <p:blipFill>
          <a:blip r:embed="rId2"/>
          <a:stretch>
            <a:fillRect/>
          </a:stretch>
        </p:blipFill>
        <p:spPr>
          <a:xfrm>
            <a:off x="469995" y="1112515"/>
            <a:ext cx="8172367" cy="2755379"/>
          </a:xfrm>
          <a:prstGeom prst="rect">
            <a:avLst/>
          </a:prstGeom>
        </p:spPr>
      </p:pic>
    </p:spTree>
    <p:extLst>
      <p:ext uri="{BB962C8B-B14F-4D97-AF65-F5344CB8AC3E}">
        <p14:creationId xmlns:p14="http://schemas.microsoft.com/office/powerpoint/2010/main" val="15368993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CA" dirty="0">
                <a:solidFill>
                  <a:schemeClr val="accent2">
                    <a:lumMod val="75000"/>
                  </a:schemeClr>
                </a:solidFill>
                <a:ea typeface="ＭＳ Ｐゴシック" pitchFamily="34" charset="-128"/>
              </a:rPr>
              <a:t>Special Groupings</a:t>
            </a:r>
          </a:p>
        </p:txBody>
      </p:sp>
      <p:sp>
        <p:nvSpPr>
          <p:cNvPr id="18435" name="Content Placeholder 2"/>
          <p:cNvSpPr>
            <a:spLocks noGrp="1"/>
          </p:cNvSpPr>
          <p:nvPr>
            <p:ph idx="1"/>
          </p:nvPr>
        </p:nvSpPr>
        <p:spPr>
          <a:xfrm>
            <a:off x="284163" y="855663"/>
            <a:ext cx="8582025" cy="1381125"/>
          </a:xfrm>
        </p:spPr>
        <p:txBody>
          <a:bodyPr/>
          <a:lstStyle/>
          <a:p>
            <a:r>
              <a:rPr lang="en-CA" altLang="en-US" sz="1600" dirty="0" smtClean="0">
                <a:ea typeface="ＭＳ Ｐゴシック" pitchFamily="34" charset="-128"/>
              </a:rPr>
              <a:t>This file provides for a </a:t>
            </a:r>
            <a:r>
              <a:rPr lang="en-CA" altLang="en-US" sz="1600" dirty="0" smtClean="0">
                <a:ea typeface="ＭＳ Ｐゴシック" pitchFamily="34" charset="-128"/>
              </a:rPr>
              <a:t>grouping </a:t>
            </a:r>
            <a:r>
              <a:rPr lang="en-CA" altLang="en-US" sz="1600" dirty="0" smtClean="0">
                <a:ea typeface="ＭＳ Ｐゴシック" pitchFamily="34" charset="-128"/>
              </a:rPr>
              <a:t>of concepts to enable a nationally consistent approach to assist jurisdictions with special programs (e.g., prescription monitoring)</a:t>
            </a:r>
          </a:p>
          <a:p>
            <a:r>
              <a:rPr lang="en-CA" altLang="en-US" sz="1600" dirty="0" smtClean="0">
                <a:ea typeface="ＭＳ Ｐゴシック" pitchFamily="34" charset="-128"/>
              </a:rPr>
              <a:t>A </a:t>
            </a:r>
            <a:r>
              <a:rPr lang="en-CA" altLang="en-US" sz="1600" dirty="0">
                <a:ea typeface="ＭＳ Ｐゴシック" pitchFamily="34" charset="-128"/>
              </a:rPr>
              <a:t>relationship table associates the desired "special grouping" to any/all appropriate concepts in the CCDD</a:t>
            </a:r>
            <a:r>
              <a:rPr lang="en-CA" altLang="en-US" sz="1600" dirty="0" smtClean="0">
                <a:ea typeface="ＭＳ Ｐゴシック" pitchFamily="34" charset="-128"/>
              </a:rPr>
              <a:t> </a:t>
            </a: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056BE2F6-755C-46DB-A8AA-C06549486C12}" type="slidenum">
              <a:rPr lang="en-US" altLang="en-US">
                <a:solidFill>
                  <a:srgbClr val="FFFFFF"/>
                </a:solidFill>
              </a:rPr>
              <a:pPr/>
              <a:t>12</a:t>
            </a:fld>
            <a:endParaRPr lang="en-US" altLang="en-US">
              <a:solidFill>
                <a:srgbClr val="FFFFFF"/>
              </a:solidFill>
            </a:endParaRPr>
          </a:p>
        </p:txBody>
      </p:sp>
      <p:pic>
        <p:nvPicPr>
          <p:cNvPr id="18437" name="tabl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1188" y="2489200"/>
            <a:ext cx="7056437" cy="221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ounded Rectangle 5"/>
          <p:cNvSpPr/>
          <p:nvPr/>
        </p:nvSpPr>
        <p:spPr>
          <a:xfrm>
            <a:off x="5159375" y="2236788"/>
            <a:ext cx="554038" cy="757237"/>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CA">
              <a:noFill/>
            </a:endParaRPr>
          </a:p>
        </p:txBody>
      </p:sp>
      <p:sp>
        <p:nvSpPr>
          <p:cNvPr id="7" name="Rectangle 6"/>
          <p:cNvSpPr/>
          <p:nvPr/>
        </p:nvSpPr>
        <p:spPr>
          <a:xfrm>
            <a:off x="6659563" y="2236788"/>
            <a:ext cx="1225550" cy="2524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000" dirty="0" smtClean="0">
                <a:solidFill>
                  <a:schemeClr val="tx2">
                    <a:lumMod val="50000"/>
                  </a:schemeClr>
                </a:solidFill>
              </a:rPr>
              <a:t>Coded attribute</a:t>
            </a:r>
            <a:endParaRPr lang="en-CA" sz="1000" dirty="0">
              <a:solidFill>
                <a:schemeClr val="tx2">
                  <a:lumMod val="50000"/>
                </a:schemeClr>
              </a:solidFill>
            </a:endParaRPr>
          </a:p>
        </p:txBody>
      </p:sp>
      <p:cxnSp>
        <p:nvCxnSpPr>
          <p:cNvPr id="8" name="Straight Arrow Connector 7"/>
          <p:cNvCxnSpPr/>
          <p:nvPr/>
        </p:nvCxnSpPr>
        <p:spPr>
          <a:xfrm flipH="1">
            <a:off x="5713413" y="2362200"/>
            <a:ext cx="946150" cy="1143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2"/>
          </p:cNvCxnSpPr>
          <p:nvPr/>
        </p:nvCxnSpPr>
        <p:spPr>
          <a:xfrm flipH="1">
            <a:off x="5813425" y="2489200"/>
            <a:ext cx="1458913" cy="17081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5435600" y="4084638"/>
            <a:ext cx="377825" cy="225425"/>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a:p>
        </p:txBody>
      </p:sp>
      <p:pic>
        <p:nvPicPr>
          <p:cNvPr id="1844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8613" y="3786188"/>
            <a:ext cx="3602037" cy="1046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8832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accent2">
                    <a:lumMod val="75000"/>
                  </a:schemeClr>
                </a:solidFill>
              </a:rPr>
              <a:t>CCDD Scope</a:t>
            </a:r>
            <a:endParaRPr lang="en-CA" dirty="0">
              <a:solidFill>
                <a:schemeClr val="accent2">
                  <a:lumMod val="75000"/>
                </a:schemeClr>
              </a:solidFill>
            </a:endParaRPr>
          </a:p>
        </p:txBody>
      </p:sp>
      <p:sp>
        <p:nvSpPr>
          <p:cNvPr id="3" name="Content Placeholder 2"/>
          <p:cNvSpPr>
            <a:spLocks noGrp="1"/>
          </p:cNvSpPr>
          <p:nvPr>
            <p:ph idx="1"/>
          </p:nvPr>
        </p:nvSpPr>
        <p:spPr/>
        <p:txBody>
          <a:bodyPr/>
          <a:lstStyle/>
          <a:p>
            <a:r>
              <a:rPr lang="en-CA" sz="1800" dirty="0"/>
              <a:t>The intended scope for the </a:t>
            </a:r>
            <a:r>
              <a:rPr lang="en-CA" sz="1800" dirty="0" smtClean="0"/>
              <a:t>CCDD </a:t>
            </a:r>
            <a:r>
              <a:rPr lang="en-CA" sz="1800" dirty="0"/>
              <a:t>is to include </a:t>
            </a:r>
            <a:r>
              <a:rPr lang="en-CA" sz="1800" dirty="0" smtClean="0"/>
              <a:t>medicinal products </a:t>
            </a:r>
            <a:r>
              <a:rPr lang="en-CA" sz="1800" dirty="0"/>
              <a:t>(including immunizing agents), over-the-counter products, natural health products </a:t>
            </a:r>
            <a:r>
              <a:rPr lang="en-CA" sz="1800" dirty="0" smtClean="0"/>
              <a:t>and a </a:t>
            </a:r>
            <a:r>
              <a:rPr lang="en-CA" sz="1800" dirty="0"/>
              <a:t>limited number of medical devices for human use within </a:t>
            </a:r>
            <a:r>
              <a:rPr lang="en-CA" sz="1800" dirty="0" smtClean="0"/>
              <a:t>Canada</a:t>
            </a:r>
          </a:p>
          <a:p>
            <a:r>
              <a:rPr lang="en-CA" sz="1800" dirty="0" smtClean="0"/>
              <a:t>However…</a:t>
            </a:r>
            <a:r>
              <a:rPr lang="en-CA" sz="1800" dirty="0"/>
              <a:t/>
            </a:r>
            <a:br>
              <a:rPr lang="en-CA" sz="1800" dirty="0"/>
            </a:br>
            <a:endParaRPr lang="en-CA" sz="1800" dirty="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13</a:t>
            </a:fld>
            <a:endParaRPr lang="en-US" altLang="en-US"/>
          </a:p>
        </p:txBody>
      </p:sp>
    </p:spTree>
    <p:extLst>
      <p:ext uri="{BB962C8B-B14F-4D97-AF65-F5344CB8AC3E}">
        <p14:creationId xmlns:p14="http://schemas.microsoft.com/office/powerpoint/2010/main" val="390418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2F132-AB1C-4F17-A9E8-2C0EA4AD2C87}"/>
              </a:ext>
            </a:extLst>
          </p:cNvPr>
          <p:cNvSpPr>
            <a:spLocks noGrp="1"/>
          </p:cNvSpPr>
          <p:nvPr>
            <p:ph type="title"/>
          </p:nvPr>
        </p:nvSpPr>
        <p:spPr/>
        <p:txBody>
          <a:bodyPr/>
          <a:lstStyle/>
          <a:p>
            <a:r>
              <a:rPr lang="en-CA" dirty="0">
                <a:solidFill>
                  <a:schemeClr val="accent2">
                    <a:lumMod val="75000"/>
                  </a:schemeClr>
                </a:solidFill>
              </a:rPr>
              <a:t>CCDD </a:t>
            </a:r>
            <a:r>
              <a:rPr lang="en-CA" dirty="0" smtClean="0">
                <a:solidFill>
                  <a:schemeClr val="accent2">
                    <a:lumMod val="75000"/>
                  </a:schemeClr>
                </a:solidFill>
              </a:rPr>
              <a:t>Scope (exclusions)</a:t>
            </a:r>
            <a:endParaRPr lang="en-CA" dirty="0">
              <a:solidFill>
                <a:schemeClr val="accent2">
                  <a:lumMod val="75000"/>
                </a:schemeClr>
              </a:solidFill>
            </a:endParaRPr>
          </a:p>
        </p:txBody>
      </p:sp>
      <p:sp>
        <p:nvSpPr>
          <p:cNvPr id="3" name="Content Placeholder 2">
            <a:extLst>
              <a:ext uri="{FF2B5EF4-FFF2-40B4-BE49-F238E27FC236}">
                <a16:creationId xmlns:a16="http://schemas.microsoft.com/office/drawing/2014/main" id="{540B52C1-358C-4DB1-9715-0A924992D2A0}"/>
              </a:ext>
            </a:extLst>
          </p:cNvPr>
          <p:cNvSpPr>
            <a:spLocks noGrp="1"/>
          </p:cNvSpPr>
          <p:nvPr>
            <p:ph idx="1"/>
          </p:nvPr>
        </p:nvSpPr>
        <p:spPr>
          <a:xfrm>
            <a:off x="284163" y="759731"/>
            <a:ext cx="8582025" cy="4380383"/>
          </a:xfrm>
        </p:spPr>
        <p:txBody>
          <a:bodyPr/>
          <a:lstStyle/>
          <a:p>
            <a:pPr lvl="1"/>
            <a:r>
              <a:rPr lang="en-CA" sz="1100" dirty="0" smtClean="0"/>
              <a:t>Currently under development for addition to CCDD</a:t>
            </a:r>
          </a:p>
          <a:p>
            <a:pPr lvl="2"/>
            <a:r>
              <a:rPr lang="en-CA" sz="1050" dirty="0" smtClean="0"/>
              <a:t>Immunizing agents</a:t>
            </a:r>
          </a:p>
          <a:p>
            <a:pPr lvl="1"/>
            <a:r>
              <a:rPr lang="en-CA" sz="1100" dirty="0" smtClean="0"/>
              <a:t>Currently out of scope for now (but part of the initial scope)</a:t>
            </a:r>
          </a:p>
          <a:p>
            <a:pPr lvl="2"/>
            <a:r>
              <a:rPr lang="en-CA" sz="1100" dirty="0" smtClean="0"/>
              <a:t>Products </a:t>
            </a:r>
            <a:r>
              <a:rPr lang="en-CA" sz="1100" dirty="0"/>
              <a:t>present in the Licensed Natural Health Products Database (LNHPD) </a:t>
            </a:r>
          </a:p>
          <a:p>
            <a:r>
              <a:rPr lang="en-CA" sz="1200" dirty="0" smtClean="0"/>
              <a:t>The </a:t>
            </a:r>
            <a:r>
              <a:rPr lang="en-CA" sz="1200" dirty="0"/>
              <a:t>following </a:t>
            </a:r>
            <a:r>
              <a:rPr lang="en-CA" sz="1200" dirty="0" smtClean="0"/>
              <a:t>highly specialized hospital products, that might not be prescribed in the usual manner for medications and/or included in the patient profile, are </a:t>
            </a:r>
            <a:r>
              <a:rPr lang="en-CA" sz="1200" dirty="0"/>
              <a:t>out of </a:t>
            </a:r>
            <a:r>
              <a:rPr lang="en-CA" sz="1200" dirty="0" smtClean="0"/>
              <a:t>scope:</a:t>
            </a:r>
            <a:endParaRPr lang="en-US" sz="1400" dirty="0"/>
          </a:p>
          <a:p>
            <a:endParaRPr lang="en-CA" sz="1400" dirty="0"/>
          </a:p>
        </p:txBody>
      </p:sp>
      <p:sp>
        <p:nvSpPr>
          <p:cNvPr id="4" name="Slide Number Placeholder 3">
            <a:extLst>
              <a:ext uri="{FF2B5EF4-FFF2-40B4-BE49-F238E27FC236}">
                <a16:creationId xmlns:a16="http://schemas.microsoft.com/office/drawing/2014/main" id="{30C03383-8257-47A7-8D7E-05B795E9F66B}"/>
              </a:ext>
            </a:extLst>
          </p:cNvPr>
          <p:cNvSpPr>
            <a:spLocks noGrp="1"/>
          </p:cNvSpPr>
          <p:nvPr>
            <p:ph type="sldNum" sz="quarter" idx="12"/>
          </p:nvPr>
        </p:nvSpPr>
        <p:spPr/>
        <p:txBody>
          <a:bodyPr/>
          <a:lstStyle/>
          <a:p>
            <a:pPr>
              <a:defRPr/>
            </a:pPr>
            <a:fld id="{2CE0147C-023D-43DD-B5FD-C16275F6C403}" type="slidenum">
              <a:rPr lang="en-US" altLang="en-US" smtClean="0"/>
              <a:pPr>
                <a:defRPr/>
              </a:pPr>
              <a:t>14</a:t>
            </a:fld>
            <a:endParaRPr lang="en-US" altLang="en-US"/>
          </a:p>
        </p:txBody>
      </p:sp>
      <p:graphicFrame>
        <p:nvGraphicFramePr>
          <p:cNvPr id="5" name="Table 4">
            <a:extLst>
              <a:ext uri="{FF2B5EF4-FFF2-40B4-BE49-F238E27FC236}">
                <a16:creationId xmlns:a16="http://schemas.microsoft.com/office/drawing/2014/main" id="{794CA296-6CAD-4855-8B0F-BCEB69FB92D8}"/>
              </a:ext>
            </a:extLst>
          </p:cNvPr>
          <p:cNvGraphicFramePr>
            <a:graphicFrameLocks noGrp="1"/>
          </p:cNvGraphicFramePr>
          <p:nvPr>
            <p:extLst>
              <p:ext uri="{D42A27DB-BD31-4B8C-83A1-F6EECF244321}">
                <p14:modId xmlns:p14="http://schemas.microsoft.com/office/powerpoint/2010/main" val="2772418818"/>
              </p:ext>
            </p:extLst>
          </p:nvPr>
        </p:nvGraphicFramePr>
        <p:xfrm>
          <a:off x="899592" y="2499742"/>
          <a:ext cx="6648400" cy="2112784"/>
        </p:xfrm>
        <a:graphic>
          <a:graphicData uri="http://schemas.openxmlformats.org/drawingml/2006/table">
            <a:tbl>
              <a:tblPr firstRow="1" bandRow="1">
                <a:tableStyleId>{5C22544A-7EE6-4342-B048-85BDC9FD1C3A}</a:tableStyleId>
              </a:tblPr>
              <a:tblGrid>
                <a:gridCol w="3456384">
                  <a:extLst>
                    <a:ext uri="{9D8B030D-6E8A-4147-A177-3AD203B41FA5}">
                      <a16:colId xmlns:a16="http://schemas.microsoft.com/office/drawing/2014/main" val="1284389397"/>
                    </a:ext>
                  </a:extLst>
                </a:gridCol>
                <a:gridCol w="3192016">
                  <a:extLst>
                    <a:ext uri="{9D8B030D-6E8A-4147-A177-3AD203B41FA5}">
                      <a16:colId xmlns:a16="http://schemas.microsoft.com/office/drawing/2014/main" val="1791778275"/>
                    </a:ext>
                  </a:extLst>
                </a:gridCol>
              </a:tblGrid>
              <a:tr h="0">
                <a:tc>
                  <a:txBody>
                    <a:bodyPr/>
                    <a:lstStyle/>
                    <a:p>
                      <a:r>
                        <a:rPr lang="en-US" sz="1000" dirty="0"/>
                        <a:t>Hospital Use Products</a:t>
                      </a:r>
                      <a:endParaRPr lang="en-CA" sz="10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dirty="0"/>
                        <a:t>General care products</a:t>
                      </a:r>
                    </a:p>
                  </a:txBody>
                  <a:tcPr/>
                </a:tc>
                <a:extLst>
                  <a:ext uri="{0D108BD9-81ED-4DB2-BD59-A6C34878D82A}">
                    <a16:rowId xmlns:a16="http://schemas.microsoft.com/office/drawing/2014/main" val="164651795"/>
                  </a:ext>
                </a:extLst>
              </a:tr>
              <a:tr h="14302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dirty="0"/>
                        <a:t>dialysis and hemofiltration </a:t>
                      </a:r>
                      <a:r>
                        <a:rPr lang="en-CA" sz="1000" dirty="0" smtClean="0"/>
                        <a:t>fluids</a:t>
                      </a:r>
                      <a:endParaRPr lang="en-CA" sz="1000" dirty="0"/>
                    </a:p>
                  </a:txBody>
                  <a:tcPr>
                    <a:solidFill>
                      <a:srgbClr val="E9EDF4"/>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kern="1200" dirty="0">
                          <a:solidFill>
                            <a:schemeClr val="dk1"/>
                          </a:solidFill>
                          <a:latin typeface="+mn-lt"/>
                          <a:ea typeface="+mn-ea"/>
                          <a:cs typeface="+mn-cs"/>
                        </a:rPr>
                        <a:t>Sunscreens</a:t>
                      </a:r>
                    </a:p>
                  </a:txBody>
                  <a:tcPr>
                    <a:solidFill>
                      <a:srgbClr val="E9EDF4"/>
                    </a:solidFill>
                  </a:tcPr>
                </a:tc>
                <a:extLst>
                  <a:ext uri="{0D108BD9-81ED-4DB2-BD59-A6C34878D82A}">
                    <a16:rowId xmlns:a16="http://schemas.microsoft.com/office/drawing/2014/main" val="495435372"/>
                  </a:ext>
                </a:extLst>
              </a:tr>
              <a:tr h="24309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dirty="0"/>
                        <a:t>parenteral nutrition products</a:t>
                      </a:r>
                    </a:p>
                  </a:txBody>
                  <a:tcPr>
                    <a:solidFill>
                      <a:srgbClr val="E9EDF4"/>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dirty="0"/>
                        <a:t>Disinfectants</a:t>
                      </a:r>
                    </a:p>
                  </a:txBody>
                  <a:tcPr>
                    <a:solidFill>
                      <a:srgbClr val="E9EDF4"/>
                    </a:solidFill>
                  </a:tcPr>
                </a:tc>
                <a:extLst>
                  <a:ext uri="{0D108BD9-81ED-4DB2-BD59-A6C34878D82A}">
                    <a16:rowId xmlns:a16="http://schemas.microsoft.com/office/drawing/2014/main" val="2250137598"/>
                  </a:ext>
                </a:extLst>
              </a:tr>
              <a:tr h="31446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dirty="0"/>
                        <a:t>large volume intravenous fluids</a:t>
                      </a:r>
                    </a:p>
                  </a:txBody>
                  <a:tcPr>
                    <a:solidFill>
                      <a:srgbClr val="E9EDF4"/>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dirty="0"/>
                        <a:t>Products whose primary use is cosmetic</a:t>
                      </a:r>
                    </a:p>
                  </a:txBody>
                  <a:tcPr>
                    <a:solidFill>
                      <a:srgbClr val="E9EDF4"/>
                    </a:solidFill>
                  </a:tcPr>
                </a:tc>
                <a:extLst>
                  <a:ext uri="{0D108BD9-81ED-4DB2-BD59-A6C34878D82A}">
                    <a16:rowId xmlns:a16="http://schemas.microsoft.com/office/drawing/2014/main" val="1471507975"/>
                  </a:ext>
                </a:extLst>
              </a:tr>
              <a:tr h="23037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dirty="0"/>
                        <a:t>antidotes for poisoning</a:t>
                      </a:r>
                    </a:p>
                  </a:txBody>
                  <a:tcPr>
                    <a:solidFill>
                      <a:srgbClr val="E9EDF4"/>
                    </a:solidFill>
                  </a:tcPr>
                </a:tc>
                <a:tc>
                  <a:txBody>
                    <a:bodyPr/>
                    <a:lstStyle/>
                    <a:p>
                      <a:endParaRPr lang="en-CA" sz="1000" dirty="0"/>
                    </a:p>
                  </a:txBody>
                  <a:tcPr>
                    <a:solidFill>
                      <a:srgbClr val="E9EDF4"/>
                    </a:solidFill>
                  </a:tcPr>
                </a:tc>
                <a:extLst>
                  <a:ext uri="{0D108BD9-81ED-4DB2-BD59-A6C34878D82A}">
                    <a16:rowId xmlns:a16="http://schemas.microsoft.com/office/drawing/2014/main" val="3509362558"/>
                  </a:ext>
                </a:extLst>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kern="1200" dirty="0">
                          <a:solidFill>
                            <a:schemeClr val="dk1"/>
                          </a:solidFill>
                          <a:latin typeface="+mn-lt"/>
                          <a:ea typeface="+mn-ea"/>
                          <a:cs typeface="+mn-cs"/>
                        </a:rPr>
                        <a:t>allergens for sensitivity testing</a:t>
                      </a:r>
                    </a:p>
                  </a:txBody>
                  <a:tcPr>
                    <a:solidFill>
                      <a:srgbClr val="E9EDF4"/>
                    </a:solidFill>
                  </a:tcPr>
                </a:tc>
                <a:tc>
                  <a:txBody>
                    <a:bodyPr/>
                    <a:lstStyle/>
                    <a:p>
                      <a:endParaRPr lang="en-CA" sz="1200" dirty="0"/>
                    </a:p>
                  </a:txBody>
                  <a:tcPr>
                    <a:solidFill>
                      <a:srgbClr val="E9EDF4"/>
                    </a:solidFill>
                  </a:tcPr>
                </a:tc>
                <a:extLst>
                  <a:ext uri="{0D108BD9-81ED-4DB2-BD59-A6C34878D82A}">
                    <a16:rowId xmlns:a16="http://schemas.microsoft.com/office/drawing/2014/main" val="3212324133"/>
                  </a:ext>
                </a:extLst>
              </a:tr>
              <a:tr h="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kern="1200" dirty="0">
                          <a:solidFill>
                            <a:schemeClr val="dk1"/>
                          </a:solidFill>
                          <a:latin typeface="+mn-lt"/>
                          <a:ea typeface="+mn-ea"/>
                          <a:cs typeface="+mn-cs"/>
                        </a:rPr>
                        <a:t>imaging products (x-ray contrast media etc.)</a:t>
                      </a:r>
                    </a:p>
                  </a:txBody>
                  <a:tcPr>
                    <a:solidFill>
                      <a:srgbClr val="E9EDF4"/>
                    </a:solidFill>
                  </a:tcPr>
                </a:tc>
                <a:tc>
                  <a:txBody>
                    <a:bodyPr/>
                    <a:lstStyle/>
                    <a:p>
                      <a:endParaRPr lang="en-CA" sz="1200" dirty="0"/>
                    </a:p>
                  </a:txBody>
                  <a:tcPr>
                    <a:solidFill>
                      <a:srgbClr val="E9EDF4"/>
                    </a:solidFill>
                  </a:tcPr>
                </a:tc>
                <a:extLst>
                  <a:ext uri="{0D108BD9-81ED-4DB2-BD59-A6C34878D82A}">
                    <a16:rowId xmlns:a16="http://schemas.microsoft.com/office/drawing/2014/main" val="926394519"/>
                  </a:ext>
                </a:extLst>
              </a:tr>
              <a:tr h="12596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sz="1000" kern="1200" dirty="0">
                          <a:solidFill>
                            <a:schemeClr val="dk1"/>
                          </a:solidFill>
                          <a:latin typeface="+mn-lt"/>
                          <a:ea typeface="+mn-ea"/>
                          <a:cs typeface="+mn-cs"/>
                        </a:rPr>
                        <a:t>antiseptics used for skin cleansing</a:t>
                      </a:r>
                    </a:p>
                  </a:txBody>
                  <a:tcPr>
                    <a:solidFill>
                      <a:srgbClr val="E9EDF4"/>
                    </a:solidFill>
                  </a:tcPr>
                </a:tc>
                <a:tc>
                  <a:txBody>
                    <a:bodyPr/>
                    <a:lstStyle/>
                    <a:p>
                      <a:endParaRPr lang="en-CA" sz="1200" dirty="0"/>
                    </a:p>
                  </a:txBody>
                  <a:tcPr>
                    <a:solidFill>
                      <a:srgbClr val="E9EDF4"/>
                    </a:solidFill>
                  </a:tcPr>
                </a:tc>
                <a:extLst>
                  <a:ext uri="{0D108BD9-81ED-4DB2-BD59-A6C34878D82A}">
                    <a16:rowId xmlns:a16="http://schemas.microsoft.com/office/drawing/2014/main" val="1706424458"/>
                  </a:ext>
                </a:extLst>
              </a:tr>
            </a:tbl>
          </a:graphicData>
        </a:graphic>
      </p:graphicFrame>
    </p:spTree>
    <p:extLst>
      <p:ext uri="{BB962C8B-B14F-4D97-AF65-F5344CB8AC3E}">
        <p14:creationId xmlns:p14="http://schemas.microsoft.com/office/powerpoint/2010/main" val="1610359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11164" y="1707654"/>
            <a:ext cx="8013700" cy="655985"/>
          </a:xfrm>
        </p:spPr>
        <p:txBody>
          <a:bodyPr/>
          <a:lstStyle/>
          <a:p>
            <a:r>
              <a:rPr lang="en-CA" sz="4400" dirty="0" smtClean="0">
                <a:solidFill>
                  <a:schemeClr val="accent2">
                    <a:lumMod val="75000"/>
                  </a:schemeClr>
                </a:solidFill>
              </a:rPr>
              <a:t>CCDD Immunization content</a:t>
            </a:r>
            <a:endParaRPr lang="en-CA" sz="4400" dirty="0">
              <a:solidFill>
                <a:schemeClr val="accent2">
                  <a:lumMod val="75000"/>
                </a:schemeClr>
              </a:solidFill>
            </a:endParaRPr>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15</a:t>
            </a:fld>
            <a:endParaRPr lang="en-US" altLang="en-US"/>
          </a:p>
        </p:txBody>
      </p:sp>
    </p:spTree>
    <p:extLst>
      <p:ext uri="{BB962C8B-B14F-4D97-AF65-F5344CB8AC3E}">
        <p14:creationId xmlns:p14="http://schemas.microsoft.com/office/powerpoint/2010/main" val="8540863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2">
                    <a:lumMod val="75000"/>
                  </a:schemeClr>
                </a:solidFill>
              </a:rPr>
              <a:t>CCDD Immunization </a:t>
            </a:r>
            <a:r>
              <a:rPr lang="en-CA" dirty="0" smtClean="0">
                <a:solidFill>
                  <a:schemeClr val="accent2">
                    <a:lumMod val="75000"/>
                  </a:schemeClr>
                </a:solidFill>
              </a:rPr>
              <a:t>Model</a:t>
            </a:r>
            <a:endParaRPr lang="en-US" dirty="0">
              <a:solidFill>
                <a:schemeClr val="accent2">
                  <a:lumMod val="75000"/>
                </a:schemeClr>
              </a:solidFill>
            </a:endParaRPr>
          </a:p>
        </p:txBody>
      </p:sp>
      <p:sp>
        <p:nvSpPr>
          <p:cNvPr id="3" name="Content Placeholder 2"/>
          <p:cNvSpPr>
            <a:spLocks noGrp="1"/>
          </p:cNvSpPr>
          <p:nvPr>
            <p:ph idx="1"/>
          </p:nvPr>
        </p:nvSpPr>
        <p:spPr>
          <a:xfrm>
            <a:off x="589243" y="1026568"/>
            <a:ext cx="6739431" cy="3136870"/>
          </a:xfrm>
        </p:spPr>
        <p:txBody>
          <a:bodyPr/>
          <a:lstStyle/>
          <a:p>
            <a:r>
              <a:rPr lang="en-CA" sz="2400" dirty="0" smtClean="0"/>
              <a:t>Three classes</a:t>
            </a:r>
            <a:endParaRPr lang="en-CA" dirty="0" smtClean="0"/>
          </a:p>
          <a:p>
            <a:pPr lvl="1"/>
            <a:r>
              <a:rPr lang="en-CA" sz="1800" dirty="0" smtClean="0"/>
              <a:t>Two </a:t>
            </a:r>
            <a:r>
              <a:rPr lang="en-CA" sz="1800" dirty="0"/>
              <a:t>levels of “generic” immunizing agent concepts</a:t>
            </a:r>
          </a:p>
          <a:p>
            <a:pPr lvl="2"/>
            <a:r>
              <a:rPr lang="en-CA" sz="1600" dirty="0"/>
              <a:t>Immunizing Agent (IA)</a:t>
            </a:r>
          </a:p>
          <a:p>
            <a:pPr lvl="2"/>
            <a:r>
              <a:rPr lang="en-CA" sz="1600" dirty="0"/>
              <a:t>Detailed Immunizing Agent (DIA)</a:t>
            </a:r>
          </a:p>
          <a:p>
            <a:pPr lvl="1"/>
            <a:endParaRPr lang="en-CA" sz="1800" dirty="0" smtClean="0"/>
          </a:p>
          <a:p>
            <a:pPr lvl="1"/>
            <a:r>
              <a:rPr lang="en-CA" sz="1800" dirty="0" smtClean="0"/>
              <a:t>Manufactured </a:t>
            </a:r>
            <a:r>
              <a:rPr lang="en-CA" sz="1800" dirty="0" smtClean="0"/>
              <a:t>immunizing </a:t>
            </a:r>
            <a:r>
              <a:rPr lang="en-CA" sz="1800" dirty="0"/>
              <a:t>product concept</a:t>
            </a:r>
          </a:p>
          <a:p>
            <a:pPr lvl="2"/>
            <a:r>
              <a:rPr lang="en-CA" sz="1600" dirty="0"/>
              <a:t>Manufactured Immunizing Product (MIP)</a:t>
            </a:r>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16</a:t>
            </a:fld>
            <a:endParaRPr lang="en-US" altLang="en-US"/>
          </a:p>
        </p:txBody>
      </p:sp>
      <p:pic>
        <p:nvPicPr>
          <p:cNvPr id="5" name="Picture 4"/>
          <p:cNvPicPr>
            <a:picLocks noChangeAspect="1"/>
          </p:cNvPicPr>
          <p:nvPr/>
        </p:nvPicPr>
        <p:blipFill>
          <a:blip r:embed="rId3"/>
          <a:stretch>
            <a:fillRect/>
          </a:stretch>
        </p:blipFill>
        <p:spPr>
          <a:xfrm>
            <a:off x="1403648" y="3685418"/>
            <a:ext cx="4597127" cy="956040"/>
          </a:xfrm>
          <a:prstGeom prst="rect">
            <a:avLst/>
          </a:prstGeom>
        </p:spPr>
      </p:pic>
    </p:spTree>
    <p:extLst>
      <p:ext uri="{BB962C8B-B14F-4D97-AF65-F5344CB8AC3E}">
        <p14:creationId xmlns:p14="http://schemas.microsoft.com/office/powerpoint/2010/main" val="27540017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2">
                    <a:lumMod val="75000"/>
                  </a:schemeClr>
                </a:solidFill>
              </a:rPr>
              <a:t>CCDD Immunization File Format</a:t>
            </a:r>
          </a:p>
        </p:txBody>
      </p:sp>
      <p:sp>
        <p:nvSpPr>
          <p:cNvPr id="3" name="Content Placeholder 2"/>
          <p:cNvSpPr>
            <a:spLocks noGrp="1"/>
          </p:cNvSpPr>
          <p:nvPr>
            <p:ph idx="1"/>
          </p:nvPr>
        </p:nvSpPr>
        <p:spPr/>
        <p:txBody>
          <a:bodyPr/>
          <a:lstStyle/>
          <a:p>
            <a:r>
              <a:rPr lang="en-CA" dirty="0">
                <a:ea typeface="ＭＳ Ｐゴシック"/>
              </a:rPr>
              <a:t>Published with existing CCDD content, but in separate files</a:t>
            </a:r>
          </a:p>
          <a:p>
            <a:r>
              <a:rPr lang="en-CA" dirty="0">
                <a:ea typeface="ＭＳ Ｐゴシック"/>
              </a:rPr>
              <a:t>File format and content </a:t>
            </a:r>
            <a:r>
              <a:rPr lang="en-CA" dirty="0" smtClean="0">
                <a:ea typeface="ＭＳ Ｐゴシック"/>
              </a:rPr>
              <a:t>would </a:t>
            </a:r>
            <a:r>
              <a:rPr lang="en-CA" dirty="0">
                <a:ea typeface="ＭＳ Ｐゴシック"/>
              </a:rPr>
              <a:t>be different</a:t>
            </a:r>
          </a:p>
          <a:p>
            <a:r>
              <a:rPr lang="en-CA" dirty="0" smtClean="0">
                <a:ea typeface="ＭＳ Ｐゴシック"/>
              </a:rPr>
              <a:t>Five additional </a:t>
            </a:r>
            <a:r>
              <a:rPr lang="en-CA" dirty="0">
                <a:ea typeface="ＭＳ Ｐゴシック"/>
              </a:rPr>
              <a:t>files </a:t>
            </a:r>
            <a:endParaRPr lang="en-CA" dirty="0"/>
          </a:p>
          <a:p>
            <a:pPr lvl="1"/>
            <a:r>
              <a:rPr lang="en-CA" dirty="0">
                <a:ea typeface="ＭＳ Ｐゴシック"/>
              </a:rPr>
              <a:t>Immunizing Agent (IA)</a:t>
            </a:r>
            <a:endParaRPr lang="en-CA" dirty="0">
              <a:ea typeface="ＭＳ Ｐゴシック"/>
              <a:cs typeface="Arial"/>
            </a:endParaRPr>
          </a:p>
          <a:p>
            <a:pPr lvl="1"/>
            <a:r>
              <a:rPr lang="en-CA" dirty="0">
                <a:ea typeface="ＭＳ Ｐゴシック"/>
              </a:rPr>
              <a:t>Detailed Immunizing Agent (DIA)</a:t>
            </a:r>
            <a:endParaRPr lang="en-CA" dirty="0">
              <a:ea typeface="ＭＳ Ｐゴシック"/>
              <a:cs typeface="Arial"/>
            </a:endParaRPr>
          </a:p>
          <a:p>
            <a:pPr lvl="1"/>
            <a:r>
              <a:rPr lang="en-CA" dirty="0">
                <a:ea typeface="ＭＳ Ｐゴシック"/>
              </a:rPr>
              <a:t>Manufactured Immunizing Product (MIP</a:t>
            </a:r>
            <a:r>
              <a:rPr lang="en-CA" dirty="0" smtClean="0">
                <a:ea typeface="ＭＳ Ｐゴシック"/>
              </a:rPr>
              <a:t>) – </a:t>
            </a:r>
            <a:r>
              <a:rPr lang="en-CA" sz="1400" dirty="0" smtClean="0">
                <a:ea typeface="ＭＳ Ｐゴシック"/>
              </a:rPr>
              <a:t>length of formal names up to 1000 characters</a:t>
            </a:r>
            <a:r>
              <a:rPr lang="en-CA" dirty="0" smtClean="0">
                <a:ea typeface="ＭＳ Ｐゴシック"/>
              </a:rPr>
              <a:t> </a:t>
            </a:r>
            <a:endParaRPr lang="en-CA" dirty="0">
              <a:ea typeface="ＭＳ Ｐゴシック"/>
              <a:cs typeface="Arial"/>
            </a:endParaRPr>
          </a:p>
          <a:p>
            <a:pPr lvl="1"/>
            <a:r>
              <a:rPr lang="en-CA" dirty="0">
                <a:ea typeface="ＭＳ Ｐゴシック"/>
              </a:rPr>
              <a:t>Relationship file (IA-DIA-MIP)</a:t>
            </a:r>
            <a:endParaRPr lang="en-CA" dirty="0">
              <a:ea typeface="ＭＳ Ｐゴシック"/>
              <a:cs typeface="Arial"/>
            </a:endParaRPr>
          </a:p>
          <a:p>
            <a:pPr lvl="1"/>
            <a:r>
              <a:rPr lang="en-CA" dirty="0">
                <a:ea typeface="ＭＳ Ｐゴシック"/>
              </a:rPr>
              <a:t>French relationship </a:t>
            </a:r>
            <a:r>
              <a:rPr lang="en-CA" dirty="0" smtClean="0">
                <a:ea typeface="ＭＳ Ｐゴシック"/>
              </a:rPr>
              <a:t>file</a:t>
            </a:r>
          </a:p>
          <a:p>
            <a:r>
              <a:rPr lang="en-US" dirty="0" smtClean="0"/>
              <a:t>Use </a:t>
            </a:r>
            <a:r>
              <a:rPr lang="en-US" dirty="0"/>
              <a:t>Health Canada-generated identifiers to encode the </a:t>
            </a:r>
            <a:r>
              <a:rPr lang="en-CA" dirty="0"/>
              <a:t>concepts</a:t>
            </a:r>
          </a:p>
          <a:p>
            <a:pPr marL="0" indent="0">
              <a:buNone/>
            </a:pPr>
            <a:endParaRPr lang="en-CA" dirty="0">
              <a:ea typeface="ＭＳ Ｐゴシック"/>
              <a:cs typeface="Arial"/>
            </a:endParaRPr>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17</a:t>
            </a:fld>
            <a:endParaRPr lang="en-US" altLang="en-US"/>
          </a:p>
        </p:txBody>
      </p:sp>
    </p:spTree>
    <p:extLst>
      <p:ext uri="{BB962C8B-B14F-4D97-AF65-F5344CB8AC3E}">
        <p14:creationId xmlns:p14="http://schemas.microsoft.com/office/powerpoint/2010/main" val="3469423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accent2">
                    <a:lumMod val="75000"/>
                  </a:schemeClr>
                </a:solidFill>
              </a:rPr>
              <a:t>Concept Naming Patterns</a:t>
            </a:r>
            <a:endParaRPr lang="en-CA" dirty="0">
              <a:solidFill>
                <a:schemeClr val="accent2">
                  <a:lumMod val="75000"/>
                </a:schemeClr>
              </a:solidFill>
            </a:endParaRPr>
          </a:p>
        </p:txBody>
      </p:sp>
      <p:sp>
        <p:nvSpPr>
          <p:cNvPr id="3" name="Content Placeholder 2"/>
          <p:cNvSpPr>
            <a:spLocks noGrp="1"/>
          </p:cNvSpPr>
          <p:nvPr>
            <p:ph idx="1"/>
          </p:nvPr>
        </p:nvSpPr>
        <p:spPr/>
        <p:txBody>
          <a:bodyPr/>
          <a:lstStyle/>
          <a:p>
            <a:r>
              <a:rPr lang="en-CA" sz="1800" dirty="0">
                <a:solidFill>
                  <a:schemeClr val="tx1"/>
                </a:solidFill>
                <a:ea typeface="ＭＳ Ｐゴシック"/>
                <a:cs typeface="Arial"/>
              </a:rPr>
              <a:t>IA formal </a:t>
            </a:r>
            <a:r>
              <a:rPr lang="en-CA" sz="1800" dirty="0" smtClean="0">
                <a:solidFill>
                  <a:schemeClr val="tx1"/>
                </a:solidFill>
                <a:ea typeface="ＭＳ Ｐゴシック"/>
                <a:cs typeface="Arial"/>
              </a:rPr>
              <a:t>name </a:t>
            </a:r>
            <a:r>
              <a:rPr lang="en-CA" sz="1800" dirty="0" smtClean="0">
                <a:solidFill>
                  <a:schemeClr val="accent2">
                    <a:lumMod val="75000"/>
                  </a:schemeClr>
                </a:solidFill>
                <a:ea typeface="ＭＳ Ｐゴシック"/>
                <a:cs typeface="Arial"/>
              </a:rPr>
              <a:t>-</a:t>
            </a:r>
            <a:r>
              <a:rPr lang="en-CA" sz="1800" dirty="0" smtClean="0">
                <a:solidFill>
                  <a:schemeClr val="accent6">
                    <a:lumMod val="75000"/>
                  </a:schemeClr>
                </a:solidFill>
                <a:ea typeface="ＭＳ Ｐゴシック"/>
                <a:cs typeface="Arial"/>
              </a:rPr>
              <a:t> </a:t>
            </a:r>
            <a:r>
              <a:rPr lang="en-CA" sz="1600" dirty="0" smtClean="0">
                <a:ea typeface="+mn-lt"/>
                <a:cs typeface="+mn-lt"/>
              </a:rPr>
              <a:t>generic vaccine or passive agent name (vaccine preventable disease or organism)</a:t>
            </a:r>
            <a:endParaRPr lang="en-CA" dirty="0" smtClean="0">
              <a:ea typeface="+mn-lt"/>
              <a:cs typeface="+mn-lt"/>
            </a:endParaRPr>
          </a:p>
          <a:p>
            <a:pPr marL="457200" lvl="1" indent="0">
              <a:buNone/>
            </a:pPr>
            <a:r>
              <a:rPr lang="en-CA" sz="1400" dirty="0" smtClean="0">
                <a:solidFill>
                  <a:srgbClr val="0000FF"/>
                </a:solidFill>
                <a:ea typeface="+mn-lt"/>
                <a:cs typeface="+mn-lt"/>
              </a:rPr>
              <a:t>&lt;&lt;</a:t>
            </a:r>
            <a:r>
              <a:rPr lang="en-CA" sz="1400" dirty="0">
                <a:solidFill>
                  <a:srgbClr val="0000FF"/>
                </a:solidFill>
                <a:ea typeface="+mn-lt"/>
                <a:cs typeface="+mn-lt"/>
              </a:rPr>
              <a:t>vaccine preventable disease/organism&gt;&gt; &lt;&lt;vaccine&gt;&gt;</a:t>
            </a:r>
          </a:p>
          <a:p>
            <a:pPr marL="857250" lvl="2" indent="0">
              <a:spcBef>
                <a:spcPts val="0"/>
              </a:spcBef>
              <a:buNone/>
            </a:pPr>
            <a:r>
              <a:rPr lang="en-CA" dirty="0">
                <a:solidFill>
                  <a:schemeClr val="tx1"/>
                </a:solidFill>
                <a:ea typeface="+mn-lt"/>
                <a:cs typeface="+mn-lt"/>
              </a:rPr>
              <a:t>e.g.,  </a:t>
            </a:r>
            <a:r>
              <a:rPr lang="en-CA" dirty="0" smtClean="0">
                <a:solidFill>
                  <a:schemeClr val="tx1"/>
                </a:solidFill>
                <a:ea typeface="+mn-lt"/>
                <a:cs typeface="+mn-lt"/>
              </a:rPr>
              <a:t>pneumococcal vaccine</a:t>
            </a:r>
            <a:endParaRPr lang="en-CA" dirty="0">
              <a:solidFill>
                <a:schemeClr val="tx1"/>
              </a:solidFill>
              <a:ea typeface="+mn-lt"/>
              <a:cs typeface="+mn-lt"/>
            </a:endParaRPr>
          </a:p>
          <a:p>
            <a:r>
              <a:rPr lang="en-CA" sz="1800" dirty="0">
                <a:solidFill>
                  <a:schemeClr val="tx1"/>
                </a:solidFill>
                <a:ea typeface="ＭＳ Ｐゴシック"/>
              </a:rPr>
              <a:t>DIA formal </a:t>
            </a:r>
            <a:r>
              <a:rPr lang="en-CA" sz="1800" dirty="0" smtClean="0">
                <a:solidFill>
                  <a:schemeClr val="tx1"/>
                </a:solidFill>
                <a:ea typeface="ＭＳ Ｐゴシック"/>
              </a:rPr>
              <a:t>name - </a:t>
            </a:r>
            <a:r>
              <a:rPr lang="en-CA" sz="1600" dirty="0" smtClean="0">
                <a:solidFill>
                  <a:schemeClr val="tx1"/>
                </a:solidFill>
                <a:ea typeface="ＭＳ Ｐゴシック"/>
              </a:rPr>
              <a:t>g</a:t>
            </a:r>
            <a:r>
              <a:rPr lang="en-CA" sz="1600" dirty="0" smtClean="0">
                <a:ea typeface="ＭＳ Ｐゴシック"/>
              </a:rPr>
              <a:t>eneric </a:t>
            </a:r>
            <a:r>
              <a:rPr lang="en-CA" sz="1600" dirty="0">
                <a:ea typeface="ＭＳ Ｐゴシック"/>
              </a:rPr>
              <a:t>vaccine name (vaccine preventable disease or organism) and vaccine type plus any relevant differentiating detail (groups/types, route of administration, culture method, qualitative strength and </a:t>
            </a:r>
            <a:r>
              <a:rPr lang="en-CA" sz="1600" dirty="0" err="1">
                <a:ea typeface="ＭＳ Ｐゴシック"/>
              </a:rPr>
              <a:t>valency</a:t>
            </a:r>
            <a:r>
              <a:rPr lang="en-CA" sz="1600" dirty="0">
                <a:ea typeface="ＭＳ Ｐゴシック"/>
              </a:rPr>
              <a:t>)</a:t>
            </a:r>
            <a:endParaRPr lang="en-CA" sz="1600" dirty="0">
              <a:ea typeface="ＭＳ Ｐゴシック"/>
              <a:cs typeface="Arial"/>
            </a:endParaRPr>
          </a:p>
          <a:p>
            <a:pPr marL="514350" lvl="1" indent="0">
              <a:buNone/>
            </a:pPr>
            <a:r>
              <a:rPr lang="en-CA" sz="1400" dirty="0">
                <a:solidFill>
                  <a:srgbClr val="0000FF"/>
                </a:solidFill>
                <a:ea typeface="ＭＳ Ｐゴシック"/>
              </a:rPr>
              <a:t>&lt;&lt;vaccine preventable disease/organism&gt;&gt; &lt;&lt;vaccine type&gt;&gt; &lt;&lt;</a:t>
            </a:r>
            <a:r>
              <a:rPr lang="en-CA" sz="1400" dirty="0" err="1">
                <a:solidFill>
                  <a:srgbClr val="0000FF"/>
                </a:solidFill>
                <a:ea typeface="ＭＳ Ｐゴシック"/>
              </a:rPr>
              <a:t>valency</a:t>
            </a:r>
            <a:r>
              <a:rPr lang="en-CA" sz="1400" dirty="0">
                <a:solidFill>
                  <a:srgbClr val="0000FF"/>
                </a:solidFill>
                <a:ea typeface="ＭＳ Ｐゴシック"/>
              </a:rPr>
              <a:t>&gt;&gt; &lt;&lt;strength&gt;&gt; &lt;&lt;vaccine&gt;&gt; </a:t>
            </a:r>
            <a:endParaRPr lang="en-CA" sz="1400" dirty="0">
              <a:solidFill>
                <a:srgbClr val="0000FF"/>
              </a:solidFill>
              <a:cs typeface="Arial"/>
            </a:endParaRPr>
          </a:p>
          <a:p>
            <a:pPr marL="914400" lvl="2" indent="0">
              <a:spcBef>
                <a:spcPts val="0"/>
              </a:spcBef>
              <a:buNone/>
            </a:pPr>
            <a:r>
              <a:rPr lang="en-CA" dirty="0">
                <a:solidFill>
                  <a:schemeClr val="tx1"/>
                </a:solidFill>
                <a:ea typeface="ＭＳ Ｐゴシック"/>
              </a:rPr>
              <a:t>e.g., </a:t>
            </a:r>
            <a:r>
              <a:rPr lang="en-CA" dirty="0" smtClean="0">
                <a:solidFill>
                  <a:schemeClr val="tx1"/>
                </a:solidFill>
                <a:ea typeface="ＭＳ Ｐゴシック"/>
              </a:rPr>
              <a:t>pneumococcal polysaccharide 23-valent vaccine</a:t>
            </a:r>
            <a:endParaRPr lang="en-CA" dirty="0" smtClean="0">
              <a:solidFill>
                <a:schemeClr val="tx1"/>
              </a:solidFill>
              <a:ea typeface="ＭＳ Ｐゴシック"/>
              <a:cs typeface="Arial"/>
            </a:endParaRPr>
          </a:p>
          <a:p>
            <a:endParaRPr lang="en-CA" dirty="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18</a:t>
            </a:fld>
            <a:endParaRPr lang="en-US" altLang="en-US"/>
          </a:p>
        </p:txBody>
      </p:sp>
    </p:spTree>
    <p:extLst>
      <p:ext uri="{BB962C8B-B14F-4D97-AF65-F5344CB8AC3E}">
        <p14:creationId xmlns:p14="http://schemas.microsoft.com/office/powerpoint/2010/main" val="10989623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206375"/>
            <a:ext cx="8709025" cy="573088"/>
          </a:xfrm>
        </p:spPr>
        <p:txBody>
          <a:bodyPr/>
          <a:lstStyle/>
          <a:p>
            <a:r>
              <a:rPr lang="en-CA" sz="2400" dirty="0">
                <a:solidFill>
                  <a:schemeClr val="accent2">
                    <a:lumMod val="75000"/>
                  </a:schemeClr>
                </a:solidFill>
              </a:rPr>
              <a:t>Concept Naming </a:t>
            </a:r>
            <a:r>
              <a:rPr lang="en-CA" sz="2400" dirty="0" smtClean="0">
                <a:solidFill>
                  <a:schemeClr val="accent2">
                    <a:lumMod val="75000"/>
                  </a:schemeClr>
                </a:solidFill>
              </a:rPr>
              <a:t>Patterns (cont’d)</a:t>
            </a:r>
            <a:endParaRPr lang="en-CA" sz="2400" dirty="0"/>
          </a:p>
        </p:txBody>
      </p:sp>
      <p:sp>
        <p:nvSpPr>
          <p:cNvPr id="3" name="Content Placeholder 2"/>
          <p:cNvSpPr>
            <a:spLocks noGrp="1"/>
          </p:cNvSpPr>
          <p:nvPr>
            <p:ph idx="1"/>
          </p:nvPr>
        </p:nvSpPr>
        <p:spPr/>
        <p:txBody>
          <a:bodyPr/>
          <a:lstStyle/>
          <a:p>
            <a:r>
              <a:rPr lang="en-CA" sz="1800" dirty="0">
                <a:solidFill>
                  <a:schemeClr val="tx1"/>
                </a:solidFill>
                <a:ea typeface="ＭＳ Ｐゴシック"/>
              </a:rPr>
              <a:t>MIP formal name</a:t>
            </a:r>
          </a:p>
          <a:p>
            <a:pPr marL="0" indent="0">
              <a:buNone/>
            </a:pPr>
            <a:r>
              <a:rPr lang="en-CA" sz="1800" dirty="0">
                <a:solidFill>
                  <a:srgbClr val="0000FF"/>
                </a:solidFill>
                <a:ea typeface="ＭＳ Ｐゴシック"/>
              </a:rPr>
              <a:t>&lt;&lt;Product name&gt;&gt; &lt;&lt;(</a:t>
            </a:r>
            <a:r>
              <a:rPr lang="en-CA" sz="1800" i="1" dirty="0">
                <a:solidFill>
                  <a:srgbClr val="0000FF"/>
                </a:solidFill>
                <a:ea typeface="ＭＳ Ｐゴシック"/>
              </a:rPr>
              <a:t>detailed product description</a:t>
            </a:r>
            <a:r>
              <a:rPr lang="en-CA" sz="1800" dirty="0">
                <a:solidFill>
                  <a:srgbClr val="0000FF"/>
                </a:solidFill>
                <a:ea typeface="ＭＳ Ｐゴシック"/>
              </a:rPr>
              <a:t>)&gt;&gt; &lt;&lt;Company name&gt;&gt;</a:t>
            </a:r>
          </a:p>
          <a:p>
            <a:r>
              <a:rPr lang="en-CA" sz="1800" i="1" dirty="0">
                <a:ea typeface="ＭＳ Ｐゴシック"/>
              </a:rPr>
              <a:t>Detailed product description </a:t>
            </a:r>
            <a:r>
              <a:rPr lang="en-CA" sz="1800" dirty="0" smtClean="0">
                <a:ea typeface="ＭＳ Ｐゴシック"/>
              </a:rPr>
              <a:t>would </a:t>
            </a:r>
            <a:r>
              <a:rPr lang="en-CA" sz="1800" dirty="0">
                <a:ea typeface="ＭＳ Ｐゴシック"/>
              </a:rPr>
              <a:t>follow the pattern,</a:t>
            </a:r>
          </a:p>
          <a:p>
            <a:pPr marL="457200" lvl="1" indent="0">
              <a:buNone/>
            </a:pPr>
            <a:endParaRPr lang="en-CA" dirty="0">
              <a:ea typeface="ＭＳ Ｐゴシック"/>
            </a:endParaRPr>
          </a:p>
          <a:p>
            <a:pPr marL="457200" lvl="1" indent="0">
              <a:buNone/>
            </a:pPr>
            <a:r>
              <a:rPr lang="en-CA" dirty="0" smtClean="0">
                <a:ea typeface="ＭＳ Ｐゴシック"/>
              </a:rPr>
              <a:t>&lt;&lt;</a:t>
            </a:r>
            <a:r>
              <a:rPr lang="en-CA" dirty="0">
                <a:ea typeface="ＭＳ Ｐゴシック"/>
              </a:rPr>
              <a:t>ingredient&gt;&gt; &lt;&lt;strength&gt;&gt; &lt;&lt;dose form&gt;&gt; &lt;&lt;unit of presentation&gt;&gt;</a:t>
            </a:r>
            <a:endParaRPr lang="en-CA" dirty="0">
              <a:ea typeface="ＭＳ Ｐゴシック"/>
              <a:cs typeface="Arial"/>
            </a:endParaRPr>
          </a:p>
          <a:p>
            <a:pPr marL="457200" lvl="1" indent="0">
              <a:buNone/>
            </a:pPr>
            <a:endParaRPr lang="en-CA" dirty="0">
              <a:solidFill>
                <a:schemeClr val="tx1"/>
              </a:solidFill>
              <a:ea typeface="ＭＳ Ｐゴシック"/>
            </a:endParaRPr>
          </a:p>
          <a:p>
            <a:pPr marL="457200" lvl="1" indent="0">
              <a:buNone/>
            </a:pPr>
            <a:r>
              <a:rPr lang="en-CA" dirty="0">
                <a:solidFill>
                  <a:schemeClr val="tx1"/>
                </a:solidFill>
                <a:ea typeface="ＭＳ Ｐゴシック"/>
              </a:rPr>
              <a:t>e.g., IXIARO</a:t>
            </a:r>
            <a:r>
              <a:rPr lang="en-CA" dirty="0">
                <a:solidFill>
                  <a:srgbClr val="0000FF"/>
                </a:solidFill>
                <a:ea typeface="ＭＳ Ｐゴシック"/>
              </a:rPr>
              <a:t> (Japanese encephalitis virus </a:t>
            </a:r>
            <a:r>
              <a:rPr lang="en-CA" dirty="0" smtClean="0">
                <a:solidFill>
                  <a:srgbClr val="0000FF"/>
                </a:solidFill>
                <a:ea typeface="ＭＳ Ｐゴシック"/>
              </a:rPr>
              <a:t>SA14-14-2 </a:t>
            </a:r>
            <a:r>
              <a:rPr lang="en-CA" dirty="0">
                <a:solidFill>
                  <a:srgbClr val="0000FF"/>
                </a:solidFill>
                <a:ea typeface="ＭＳ Ｐゴシック"/>
              </a:rPr>
              <a:t>strain inactivated 6 mcg per 0.5 mL suspension for injection syringe) </a:t>
            </a:r>
            <a:r>
              <a:rPr lang="en-CA" dirty="0">
                <a:solidFill>
                  <a:schemeClr val="tx1"/>
                </a:solidFill>
                <a:ea typeface="ＭＳ Ｐゴシック"/>
              </a:rPr>
              <a:t>VALNEVA AUSTRIA GMBH</a:t>
            </a:r>
            <a:endParaRPr lang="en-CA" dirty="0">
              <a:solidFill>
                <a:schemeClr val="tx1"/>
              </a:solidFill>
              <a:ea typeface="ＭＳ Ｐゴシック"/>
              <a:cs typeface="Arial"/>
            </a:endParaRPr>
          </a:p>
          <a:p>
            <a:pPr marL="457200" lvl="1" indent="0">
              <a:buNone/>
            </a:pPr>
            <a:endParaRPr lang="en-CA" sz="1400" i="1" dirty="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19</a:t>
            </a:fld>
            <a:endParaRPr lang="en-US" altLang="en-US"/>
          </a:p>
        </p:txBody>
      </p:sp>
    </p:spTree>
    <p:extLst>
      <p:ext uri="{BB962C8B-B14F-4D97-AF65-F5344CB8AC3E}">
        <p14:creationId xmlns:p14="http://schemas.microsoft.com/office/powerpoint/2010/main" val="22689169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solidFill>
                  <a:schemeClr val="accent2">
                    <a:lumMod val="75000"/>
                  </a:schemeClr>
                </a:solidFill>
              </a:rPr>
              <a:t>Outline</a:t>
            </a:r>
            <a:endParaRPr lang="en-CA" dirty="0">
              <a:solidFill>
                <a:schemeClr val="accent2">
                  <a:lumMod val="75000"/>
                </a:schemeClr>
              </a:solidFill>
            </a:endParaRPr>
          </a:p>
        </p:txBody>
      </p:sp>
      <p:sp>
        <p:nvSpPr>
          <p:cNvPr id="5" name="Content Placeholder 4"/>
          <p:cNvSpPr>
            <a:spLocks noGrp="1"/>
          </p:cNvSpPr>
          <p:nvPr>
            <p:ph idx="1"/>
          </p:nvPr>
        </p:nvSpPr>
        <p:spPr/>
        <p:txBody>
          <a:bodyPr/>
          <a:lstStyle/>
          <a:p>
            <a:r>
              <a:rPr lang="en-CA" dirty="0" smtClean="0"/>
              <a:t>Canadian Clinical Drug Data Set (CCDD) </a:t>
            </a:r>
          </a:p>
          <a:p>
            <a:pPr lvl="1"/>
            <a:r>
              <a:rPr lang="en-CA" dirty="0" smtClean="0"/>
              <a:t>Background</a:t>
            </a:r>
            <a:endParaRPr lang="en-CA" dirty="0"/>
          </a:p>
          <a:p>
            <a:pPr lvl="1"/>
            <a:r>
              <a:rPr lang="en-CA" dirty="0" smtClean="0"/>
              <a:t>Model</a:t>
            </a:r>
            <a:endParaRPr lang="en-CA" dirty="0"/>
          </a:p>
          <a:p>
            <a:pPr lvl="1"/>
            <a:r>
              <a:rPr lang="en-CA" dirty="0" smtClean="0"/>
              <a:t>Scope</a:t>
            </a:r>
          </a:p>
          <a:p>
            <a:r>
              <a:rPr lang="en-CA" dirty="0" smtClean="0"/>
              <a:t>CCDD Immunization Content</a:t>
            </a:r>
          </a:p>
          <a:p>
            <a:r>
              <a:rPr lang="en-CA" dirty="0" smtClean="0"/>
              <a:t>SNOMED CT Mapping and Issues</a:t>
            </a:r>
            <a:endParaRPr lang="en-CA" dirty="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2</a:t>
            </a:fld>
            <a:endParaRPr lang="en-US" altLang="en-US"/>
          </a:p>
        </p:txBody>
      </p:sp>
    </p:spTree>
    <p:extLst>
      <p:ext uri="{BB962C8B-B14F-4D97-AF65-F5344CB8AC3E}">
        <p14:creationId xmlns:p14="http://schemas.microsoft.com/office/powerpoint/2010/main" val="2548868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solidFill>
                  <a:schemeClr val="accent2">
                    <a:lumMod val="75000"/>
                  </a:schemeClr>
                </a:solidFill>
              </a:rPr>
              <a:t>Immunization Relationship File (as proposed)</a:t>
            </a:r>
            <a:endParaRPr lang="en-CA" dirty="0">
              <a:solidFill>
                <a:schemeClr val="accent2">
                  <a:lumMod val="75000"/>
                </a:schemeClr>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89643368"/>
              </p:ext>
            </p:extLst>
          </p:nvPr>
        </p:nvGraphicFramePr>
        <p:xfrm>
          <a:off x="539552" y="1275606"/>
          <a:ext cx="8136904" cy="2664296"/>
        </p:xfrm>
        <a:graphic>
          <a:graphicData uri="http://schemas.openxmlformats.org/drawingml/2006/table">
            <a:tbl>
              <a:tblPr firstRow="1" bandRow="1">
                <a:tableStyleId>{5C22544A-7EE6-4342-B048-85BDC9FD1C3A}</a:tableStyleId>
              </a:tblPr>
              <a:tblGrid>
                <a:gridCol w="720080">
                  <a:extLst>
                    <a:ext uri="{9D8B030D-6E8A-4147-A177-3AD203B41FA5}">
                      <a16:colId xmlns:a16="http://schemas.microsoft.com/office/drawing/2014/main" val="2118395518"/>
                    </a:ext>
                  </a:extLst>
                </a:gridCol>
                <a:gridCol w="3888432">
                  <a:extLst>
                    <a:ext uri="{9D8B030D-6E8A-4147-A177-3AD203B41FA5}">
                      <a16:colId xmlns:a16="http://schemas.microsoft.com/office/drawing/2014/main" val="2576092467"/>
                    </a:ext>
                  </a:extLst>
                </a:gridCol>
                <a:gridCol w="648072">
                  <a:extLst>
                    <a:ext uri="{9D8B030D-6E8A-4147-A177-3AD203B41FA5}">
                      <a16:colId xmlns:a16="http://schemas.microsoft.com/office/drawing/2014/main" val="3830240855"/>
                    </a:ext>
                  </a:extLst>
                </a:gridCol>
                <a:gridCol w="1224136">
                  <a:extLst>
                    <a:ext uri="{9D8B030D-6E8A-4147-A177-3AD203B41FA5}">
                      <a16:colId xmlns:a16="http://schemas.microsoft.com/office/drawing/2014/main" val="1031574477"/>
                    </a:ext>
                  </a:extLst>
                </a:gridCol>
                <a:gridCol w="576064">
                  <a:extLst>
                    <a:ext uri="{9D8B030D-6E8A-4147-A177-3AD203B41FA5}">
                      <a16:colId xmlns:a16="http://schemas.microsoft.com/office/drawing/2014/main" val="2048445027"/>
                    </a:ext>
                  </a:extLst>
                </a:gridCol>
                <a:gridCol w="1080120">
                  <a:extLst>
                    <a:ext uri="{9D8B030D-6E8A-4147-A177-3AD203B41FA5}">
                      <a16:colId xmlns:a16="http://schemas.microsoft.com/office/drawing/2014/main" val="2563288647"/>
                    </a:ext>
                  </a:extLst>
                </a:gridCol>
              </a:tblGrid>
              <a:tr h="370840">
                <a:tc>
                  <a:txBody>
                    <a:bodyPr/>
                    <a:lstStyle/>
                    <a:p>
                      <a:pPr rtl="0" fontAlgn="b">
                        <a:lnSpc>
                          <a:spcPct val="150000"/>
                        </a:lnSpc>
                      </a:pPr>
                      <a:r>
                        <a:rPr lang="en-CA" sz="1000" dirty="0" smtClean="0">
                          <a:effectLst/>
                        </a:rPr>
                        <a:t>mip_code</a:t>
                      </a:r>
                      <a:endParaRPr lang="en-CA" sz="1000" dirty="0">
                        <a:effectLst/>
                      </a:endParaRPr>
                    </a:p>
                  </a:txBody>
                  <a:tcPr marL="28575" marR="28575" marT="0" marB="0" anchor="b"/>
                </a:tc>
                <a:tc>
                  <a:txBody>
                    <a:bodyPr/>
                    <a:lstStyle/>
                    <a:p>
                      <a:pPr rtl="0" fontAlgn="b">
                        <a:lnSpc>
                          <a:spcPct val="150000"/>
                        </a:lnSpc>
                      </a:pPr>
                      <a:r>
                        <a:rPr lang="en-CA" sz="1000" dirty="0" smtClean="0">
                          <a:effectLst/>
                        </a:rPr>
                        <a:t>mip_formal_name</a:t>
                      </a:r>
                      <a:endParaRPr lang="en-CA" sz="1000" dirty="0">
                        <a:effectLst/>
                      </a:endParaRPr>
                    </a:p>
                  </a:txBody>
                  <a:tcPr marL="28575" marR="28575" marT="0" marB="0" anchor="b"/>
                </a:tc>
                <a:tc>
                  <a:txBody>
                    <a:bodyPr/>
                    <a:lstStyle/>
                    <a:p>
                      <a:pPr rtl="0" fontAlgn="b">
                        <a:lnSpc>
                          <a:spcPct val="150000"/>
                        </a:lnSpc>
                      </a:pPr>
                      <a:r>
                        <a:rPr lang="en-CA" sz="1000" dirty="0">
                          <a:effectLst/>
                        </a:rPr>
                        <a:t>dia_code</a:t>
                      </a:r>
                    </a:p>
                  </a:txBody>
                  <a:tcPr marL="28575" marR="28575" marT="0" marB="0" anchor="b"/>
                </a:tc>
                <a:tc>
                  <a:txBody>
                    <a:bodyPr/>
                    <a:lstStyle/>
                    <a:p>
                      <a:pPr rtl="0" fontAlgn="b">
                        <a:lnSpc>
                          <a:spcPct val="150000"/>
                        </a:lnSpc>
                      </a:pPr>
                      <a:r>
                        <a:rPr lang="en-CA" sz="1000" dirty="0">
                          <a:effectLst/>
                        </a:rPr>
                        <a:t>dia_formal_name</a:t>
                      </a:r>
                    </a:p>
                  </a:txBody>
                  <a:tcPr marL="28575" marR="28575" marT="0" marB="0" anchor="b"/>
                </a:tc>
                <a:tc>
                  <a:txBody>
                    <a:bodyPr/>
                    <a:lstStyle/>
                    <a:p>
                      <a:pPr rtl="0" fontAlgn="b">
                        <a:lnSpc>
                          <a:spcPct val="150000"/>
                        </a:lnSpc>
                      </a:pPr>
                      <a:r>
                        <a:rPr lang="en-CA" sz="1000" dirty="0">
                          <a:effectLst/>
                        </a:rPr>
                        <a:t>ia_code</a:t>
                      </a:r>
                    </a:p>
                  </a:txBody>
                  <a:tcPr marL="28575" marR="28575" marT="0" marB="0" anchor="b"/>
                </a:tc>
                <a:tc>
                  <a:txBody>
                    <a:bodyPr/>
                    <a:lstStyle/>
                    <a:p>
                      <a:pPr rtl="0" fontAlgn="b">
                        <a:lnSpc>
                          <a:spcPct val="150000"/>
                        </a:lnSpc>
                      </a:pPr>
                      <a:r>
                        <a:rPr lang="en-CA" sz="1000" dirty="0">
                          <a:effectLst/>
                        </a:rPr>
                        <a:t>ia_formal_name</a:t>
                      </a:r>
                    </a:p>
                  </a:txBody>
                  <a:tcPr marL="28575" marR="28575" marT="0" marB="0" anchor="b"/>
                </a:tc>
                <a:extLst>
                  <a:ext uri="{0D108BD9-81ED-4DB2-BD59-A6C34878D82A}">
                    <a16:rowId xmlns:a16="http://schemas.microsoft.com/office/drawing/2014/main" val="4266006815"/>
                  </a:ext>
                </a:extLst>
              </a:tr>
              <a:tr h="853296">
                <a:tc>
                  <a:txBody>
                    <a:bodyPr/>
                    <a:lstStyle/>
                    <a:p>
                      <a:pPr rtl="0" fontAlgn="t"/>
                      <a:r>
                        <a:rPr lang="en-CA" sz="1000" b="0" dirty="0">
                          <a:solidFill>
                            <a:schemeClr val="tx2"/>
                          </a:solidFill>
                          <a:effectLst/>
                          <a:latin typeface="Arial" panose="020B0604020202020204" pitchFamily="34" charset="0"/>
                        </a:rPr>
                        <a:t>33300009</a:t>
                      </a:r>
                    </a:p>
                  </a:txBody>
                  <a:tcPr marL="28575" marR="28575" marT="0" marB="0">
                    <a:solidFill>
                      <a:srgbClr val="E9EDF4"/>
                    </a:solidFill>
                  </a:tcPr>
                </a:tc>
                <a:tc>
                  <a:txBody>
                    <a:bodyPr/>
                    <a:lstStyle/>
                    <a:p>
                      <a:pPr rtl="0" fontAlgn="t">
                        <a:spcAft>
                          <a:spcPts val="600"/>
                        </a:spcAft>
                      </a:pPr>
                      <a:r>
                        <a:rPr lang="en-CA" sz="1000" b="0" dirty="0">
                          <a:solidFill>
                            <a:schemeClr val="tx2"/>
                          </a:solidFill>
                          <a:effectLst/>
                          <a:latin typeface="Arial" panose="020B0604020202020204" pitchFamily="34" charset="0"/>
                        </a:rPr>
                        <a:t>GARDASIL 9 (Papillomavirus human recombinant L1 capsid protein [type 11 40 mcg and type 16 60 mcg and type 18 40 mcg and type 31 20 mcg and type 33 20 mcg and type 45 20 mcg and type 52 20 mcg and type 58 20 mcg and type 6 30 mcg] per 0.5 mL suspension for injection syringe) MERCK CANADA INC </a:t>
                      </a:r>
                      <a:endParaRPr lang="en-CA" sz="1000" b="0" dirty="0" smtClean="0">
                        <a:solidFill>
                          <a:schemeClr val="tx2"/>
                        </a:solidFill>
                        <a:effectLst/>
                        <a:latin typeface="Arial" panose="020B0604020202020204" pitchFamily="34" charset="0"/>
                      </a:endParaRPr>
                    </a:p>
                  </a:txBody>
                  <a:tcPr marL="28575" marR="28575" marT="0" marB="0">
                    <a:solidFill>
                      <a:srgbClr val="E9EDF4"/>
                    </a:solidFill>
                  </a:tcPr>
                </a:tc>
                <a:tc>
                  <a:txBody>
                    <a:bodyPr/>
                    <a:lstStyle/>
                    <a:p>
                      <a:pPr algn="r" rtl="0" fontAlgn="t"/>
                      <a:r>
                        <a:rPr lang="en-CA" sz="1000" dirty="0">
                          <a:solidFill>
                            <a:schemeClr val="tx2"/>
                          </a:solidFill>
                          <a:effectLst/>
                        </a:rPr>
                        <a:t>1000136</a:t>
                      </a:r>
                    </a:p>
                  </a:txBody>
                  <a:tcPr marL="28575" marR="28575" marT="0" marB="0">
                    <a:solidFill>
                      <a:srgbClr val="E9EDF4"/>
                    </a:solidFill>
                  </a:tcPr>
                </a:tc>
                <a:tc>
                  <a:txBody>
                    <a:bodyPr/>
                    <a:lstStyle/>
                    <a:p>
                      <a:pPr rtl="0" fontAlgn="t"/>
                      <a:r>
                        <a:rPr lang="en-CA" sz="1000" b="0" dirty="0">
                          <a:solidFill>
                            <a:schemeClr val="tx2"/>
                          </a:solidFill>
                          <a:effectLst/>
                          <a:latin typeface="Arial" panose="020B0604020202020204" pitchFamily="34" charset="0"/>
                        </a:rPr>
                        <a:t>Papillomavirus human recombinant 9-valent vaccine</a:t>
                      </a:r>
                    </a:p>
                  </a:txBody>
                  <a:tcPr marL="28575" marR="28575" marT="0" marB="0">
                    <a:solidFill>
                      <a:srgbClr val="E9EDF4"/>
                    </a:solidFill>
                  </a:tcPr>
                </a:tc>
                <a:tc>
                  <a:txBody>
                    <a:bodyPr/>
                    <a:lstStyle/>
                    <a:p>
                      <a:pPr algn="r" rtl="0" fontAlgn="t"/>
                      <a:r>
                        <a:rPr lang="en-CA" sz="1000" dirty="0">
                          <a:solidFill>
                            <a:schemeClr val="tx2"/>
                          </a:solidFill>
                          <a:effectLst/>
                        </a:rPr>
                        <a:t>2000931</a:t>
                      </a:r>
                    </a:p>
                  </a:txBody>
                  <a:tcPr marL="28575" marR="28575" marT="0" marB="0">
                    <a:solidFill>
                      <a:srgbClr val="E9EDF4"/>
                    </a:solidFill>
                  </a:tcPr>
                </a:tc>
                <a:tc>
                  <a:txBody>
                    <a:bodyPr/>
                    <a:lstStyle/>
                    <a:p>
                      <a:pPr rtl="0" fontAlgn="t"/>
                      <a:r>
                        <a:rPr lang="en-CA" sz="1000" b="0" i="0" dirty="0">
                          <a:solidFill>
                            <a:schemeClr val="tx2"/>
                          </a:solidFill>
                          <a:effectLst/>
                          <a:latin typeface="Arial" panose="020B0604020202020204" pitchFamily="34" charset="0"/>
                        </a:rPr>
                        <a:t>Papillomavirus human vaccine</a:t>
                      </a:r>
                      <a:endParaRPr lang="en-CA" sz="1000" b="0" dirty="0">
                        <a:solidFill>
                          <a:schemeClr val="tx2"/>
                        </a:solidFill>
                        <a:effectLst/>
                        <a:latin typeface="Arial" panose="020B0604020202020204" pitchFamily="34" charset="0"/>
                      </a:endParaRPr>
                    </a:p>
                  </a:txBody>
                  <a:tcPr marL="28575" marR="28575" marT="0" marB="0">
                    <a:solidFill>
                      <a:srgbClr val="E9EDF4"/>
                    </a:solidFill>
                  </a:tcPr>
                </a:tc>
                <a:extLst>
                  <a:ext uri="{0D108BD9-81ED-4DB2-BD59-A6C34878D82A}">
                    <a16:rowId xmlns:a16="http://schemas.microsoft.com/office/drawing/2014/main" val="2415351930"/>
                  </a:ext>
                </a:extLst>
              </a:tr>
              <a:tr h="864096">
                <a:tc>
                  <a:txBody>
                    <a:bodyPr/>
                    <a:lstStyle/>
                    <a:p>
                      <a:pPr rtl="0" fontAlgn="t"/>
                      <a:r>
                        <a:rPr lang="en-CA" sz="1000" b="0" dirty="0">
                          <a:solidFill>
                            <a:schemeClr val="tx2"/>
                          </a:solidFill>
                          <a:effectLst/>
                          <a:latin typeface="Arial" panose="020B0604020202020204" pitchFamily="34" charset="0"/>
                        </a:rPr>
                        <a:t>33300010</a:t>
                      </a:r>
                    </a:p>
                  </a:txBody>
                  <a:tcPr marL="28575" marR="28575" marT="0" marB="0">
                    <a:solidFill>
                      <a:srgbClr val="F7F8FB"/>
                    </a:solidFill>
                  </a:tcPr>
                </a:tc>
                <a:tc>
                  <a:txBody>
                    <a:bodyPr/>
                    <a:lstStyle/>
                    <a:p>
                      <a:pPr rtl="0" fontAlgn="t"/>
                      <a:r>
                        <a:rPr lang="en-CA" sz="1000" b="0" dirty="0">
                          <a:solidFill>
                            <a:schemeClr val="tx2"/>
                          </a:solidFill>
                          <a:effectLst/>
                          <a:latin typeface="Arial" panose="020B0604020202020204" pitchFamily="34" charset="0"/>
                        </a:rPr>
                        <a:t>GARDASIL 9 (Papillomavirus human recombinant L1 capsid protein [type 11 40 mcg and type 16 60 mcg and type 18 40 mcg and type 31 20 mcg and type 33 20 mcg and type 45 20 mcg and type 52 20 mcg and type 58 20 mcg and type 6 30 mcg] per 0.5 mL suspension for injection vial) MERCK CANADA INC </a:t>
                      </a:r>
                    </a:p>
                  </a:txBody>
                  <a:tcPr marL="28575" marR="28575" marT="0" marB="0">
                    <a:solidFill>
                      <a:srgbClr val="F7F8FB"/>
                    </a:solidFill>
                  </a:tcPr>
                </a:tc>
                <a:tc>
                  <a:txBody>
                    <a:bodyPr/>
                    <a:lstStyle/>
                    <a:p>
                      <a:pPr algn="r" rtl="0" fontAlgn="t"/>
                      <a:r>
                        <a:rPr lang="en-CA" sz="1000" dirty="0">
                          <a:solidFill>
                            <a:schemeClr val="tx2"/>
                          </a:solidFill>
                          <a:effectLst/>
                        </a:rPr>
                        <a:t>1000136</a:t>
                      </a:r>
                    </a:p>
                  </a:txBody>
                  <a:tcPr marL="28575" marR="28575" marT="0" marB="0">
                    <a:solidFill>
                      <a:srgbClr val="F7F8FB"/>
                    </a:solidFill>
                  </a:tcPr>
                </a:tc>
                <a:tc>
                  <a:txBody>
                    <a:bodyPr/>
                    <a:lstStyle/>
                    <a:p>
                      <a:pPr rtl="0" fontAlgn="t"/>
                      <a:r>
                        <a:rPr lang="en-CA" sz="1000" b="0" dirty="0">
                          <a:solidFill>
                            <a:schemeClr val="tx2"/>
                          </a:solidFill>
                          <a:effectLst/>
                          <a:latin typeface="Arial" panose="020B0604020202020204" pitchFamily="34" charset="0"/>
                        </a:rPr>
                        <a:t>Papillomavirus human recombinant 9-valent vaccine</a:t>
                      </a:r>
                    </a:p>
                  </a:txBody>
                  <a:tcPr marL="28575" marR="28575" marT="0" marB="0">
                    <a:solidFill>
                      <a:srgbClr val="F7F8FB"/>
                    </a:solidFill>
                  </a:tcPr>
                </a:tc>
                <a:tc>
                  <a:txBody>
                    <a:bodyPr/>
                    <a:lstStyle/>
                    <a:p>
                      <a:pPr algn="r" rtl="0" fontAlgn="t"/>
                      <a:r>
                        <a:rPr lang="en-CA" sz="1000" dirty="0">
                          <a:solidFill>
                            <a:schemeClr val="tx2"/>
                          </a:solidFill>
                          <a:effectLst/>
                        </a:rPr>
                        <a:t>2000931</a:t>
                      </a:r>
                    </a:p>
                  </a:txBody>
                  <a:tcPr marL="28575" marR="28575" marT="0" marB="0">
                    <a:solidFill>
                      <a:srgbClr val="F7F8FB"/>
                    </a:solidFill>
                  </a:tcPr>
                </a:tc>
                <a:tc>
                  <a:txBody>
                    <a:bodyPr/>
                    <a:lstStyle/>
                    <a:p>
                      <a:pPr rtl="0" fontAlgn="t"/>
                      <a:r>
                        <a:rPr lang="en-CA" sz="1000" b="0" i="0" dirty="0">
                          <a:solidFill>
                            <a:schemeClr val="tx2"/>
                          </a:solidFill>
                          <a:effectLst/>
                          <a:latin typeface="Arial" panose="020B0604020202020204" pitchFamily="34" charset="0"/>
                        </a:rPr>
                        <a:t>Papillomavirus human vaccine</a:t>
                      </a:r>
                      <a:endParaRPr lang="en-CA" sz="1000" b="0" dirty="0">
                        <a:solidFill>
                          <a:schemeClr val="tx2"/>
                        </a:solidFill>
                        <a:effectLst/>
                        <a:latin typeface="Arial" panose="020B0604020202020204" pitchFamily="34" charset="0"/>
                      </a:endParaRPr>
                    </a:p>
                  </a:txBody>
                  <a:tcPr marL="28575" marR="28575" marT="0" marB="0">
                    <a:solidFill>
                      <a:srgbClr val="F7F8FB"/>
                    </a:solidFill>
                  </a:tcPr>
                </a:tc>
                <a:extLst>
                  <a:ext uri="{0D108BD9-81ED-4DB2-BD59-A6C34878D82A}">
                    <a16:rowId xmlns:a16="http://schemas.microsoft.com/office/drawing/2014/main" val="2869138872"/>
                  </a:ext>
                </a:extLst>
              </a:tr>
              <a:tr h="576064">
                <a:tc>
                  <a:txBody>
                    <a:bodyPr/>
                    <a:lstStyle/>
                    <a:p>
                      <a:pPr rtl="0" fontAlgn="t"/>
                      <a:r>
                        <a:rPr lang="en-CA" sz="1000" b="0" dirty="0">
                          <a:solidFill>
                            <a:schemeClr val="tx2"/>
                          </a:solidFill>
                          <a:effectLst/>
                          <a:latin typeface="Arial" panose="020B0604020202020204" pitchFamily="34" charset="0"/>
                        </a:rPr>
                        <a:t>02342227</a:t>
                      </a:r>
                    </a:p>
                  </a:txBody>
                  <a:tcPr marL="28575" marR="28575" marT="0" marB="0">
                    <a:solidFill>
                      <a:srgbClr val="E9EDF4"/>
                    </a:solidFill>
                  </a:tcPr>
                </a:tc>
                <a:tc>
                  <a:txBody>
                    <a:bodyPr/>
                    <a:lstStyle/>
                    <a:p>
                      <a:pPr rtl="0" fontAlgn="t"/>
                      <a:r>
                        <a:rPr lang="en-CA" sz="1000" b="0" dirty="0">
                          <a:solidFill>
                            <a:schemeClr val="tx2"/>
                          </a:solidFill>
                          <a:effectLst/>
                          <a:latin typeface="Arial" panose="020B0604020202020204" pitchFamily="34" charset="0"/>
                        </a:rPr>
                        <a:t>CERVARIX (Papillomavirus human recombinant L1 capsid protein [type 16 20 mcg and type 18 20 mcg] per 0.5 mL suspension for injection syringe) GLAXOSMITHKLINE INC </a:t>
                      </a:r>
                    </a:p>
                  </a:txBody>
                  <a:tcPr marL="28575" marR="28575" marT="0" marB="0">
                    <a:solidFill>
                      <a:srgbClr val="E9EDF4"/>
                    </a:solidFill>
                  </a:tcPr>
                </a:tc>
                <a:tc>
                  <a:txBody>
                    <a:bodyPr/>
                    <a:lstStyle/>
                    <a:p>
                      <a:pPr algn="r" rtl="0" fontAlgn="t"/>
                      <a:r>
                        <a:rPr lang="en-CA" sz="1000">
                          <a:solidFill>
                            <a:schemeClr val="tx2"/>
                          </a:solidFill>
                          <a:effectLst/>
                        </a:rPr>
                        <a:t>1000135</a:t>
                      </a:r>
                    </a:p>
                  </a:txBody>
                  <a:tcPr marL="28575" marR="28575" marT="0" marB="0">
                    <a:solidFill>
                      <a:srgbClr val="E9EDF4"/>
                    </a:solidFill>
                  </a:tcPr>
                </a:tc>
                <a:tc>
                  <a:txBody>
                    <a:bodyPr/>
                    <a:lstStyle/>
                    <a:p>
                      <a:pPr rtl="0" fontAlgn="t"/>
                      <a:r>
                        <a:rPr lang="en-CA" sz="1000" b="0" dirty="0">
                          <a:solidFill>
                            <a:schemeClr val="tx2"/>
                          </a:solidFill>
                          <a:effectLst/>
                          <a:latin typeface="Arial" panose="020B0604020202020204" pitchFamily="34" charset="0"/>
                        </a:rPr>
                        <a:t>Papillomavirus human recombinant bivalent vaccine</a:t>
                      </a:r>
                    </a:p>
                  </a:txBody>
                  <a:tcPr marL="28575" marR="28575" marT="0" marB="0">
                    <a:solidFill>
                      <a:srgbClr val="E9EDF4"/>
                    </a:solidFill>
                  </a:tcPr>
                </a:tc>
                <a:tc>
                  <a:txBody>
                    <a:bodyPr/>
                    <a:lstStyle/>
                    <a:p>
                      <a:pPr algn="r" rtl="0" fontAlgn="t"/>
                      <a:r>
                        <a:rPr lang="en-CA" sz="1000">
                          <a:solidFill>
                            <a:schemeClr val="tx2"/>
                          </a:solidFill>
                          <a:effectLst/>
                        </a:rPr>
                        <a:t>2000931</a:t>
                      </a:r>
                    </a:p>
                  </a:txBody>
                  <a:tcPr marL="28575" marR="28575" marT="0" marB="0">
                    <a:solidFill>
                      <a:srgbClr val="E9EDF4"/>
                    </a:solidFill>
                  </a:tcPr>
                </a:tc>
                <a:tc>
                  <a:txBody>
                    <a:bodyPr/>
                    <a:lstStyle/>
                    <a:p>
                      <a:pPr rtl="0" fontAlgn="t"/>
                      <a:r>
                        <a:rPr lang="en-CA" sz="1000" b="0" dirty="0">
                          <a:solidFill>
                            <a:schemeClr val="tx2"/>
                          </a:solidFill>
                          <a:effectLst/>
                          <a:latin typeface="Arial" panose="020B0604020202020204" pitchFamily="34" charset="0"/>
                        </a:rPr>
                        <a:t>Papillomavirus human vaccine</a:t>
                      </a:r>
                    </a:p>
                  </a:txBody>
                  <a:tcPr marL="28575" marR="28575" marT="0" marB="0">
                    <a:solidFill>
                      <a:srgbClr val="E9EDF4"/>
                    </a:solidFill>
                  </a:tcPr>
                </a:tc>
                <a:extLst>
                  <a:ext uri="{0D108BD9-81ED-4DB2-BD59-A6C34878D82A}">
                    <a16:rowId xmlns:a16="http://schemas.microsoft.com/office/drawing/2014/main" val="1751887042"/>
                  </a:ext>
                </a:extLst>
              </a:tr>
            </a:tbl>
          </a:graphicData>
        </a:graphic>
      </p:graphicFrame>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20</a:t>
            </a:fld>
            <a:endParaRPr lang="en-US" altLang="en-US"/>
          </a:p>
        </p:txBody>
      </p:sp>
    </p:spTree>
    <p:extLst>
      <p:ext uri="{BB962C8B-B14F-4D97-AF65-F5344CB8AC3E}">
        <p14:creationId xmlns:p14="http://schemas.microsoft.com/office/powerpoint/2010/main" val="40398009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accent2">
                    <a:lumMod val="75000"/>
                  </a:schemeClr>
                </a:solidFill>
              </a:rPr>
              <a:t>SNOMED CT Mapping and Issues</a:t>
            </a:r>
            <a:endParaRPr lang="en-CA" dirty="0">
              <a:solidFill>
                <a:schemeClr val="accent2">
                  <a:lumMod val="75000"/>
                </a:schemeClr>
              </a:solidFill>
            </a:endParaRPr>
          </a:p>
        </p:txBody>
      </p:sp>
      <p:sp>
        <p:nvSpPr>
          <p:cNvPr id="3" name="Content Placeholder 2"/>
          <p:cNvSpPr>
            <a:spLocks noGrp="1"/>
          </p:cNvSpPr>
          <p:nvPr>
            <p:ph idx="1"/>
          </p:nvPr>
        </p:nvSpPr>
        <p:spPr/>
        <p:txBody>
          <a:bodyPr/>
          <a:lstStyle/>
          <a:p>
            <a:r>
              <a:rPr lang="en-CA" dirty="0" smtClean="0"/>
              <a:t>Canadian Vaccine Catalogue</a:t>
            </a:r>
          </a:p>
          <a:p>
            <a:pPr lvl="1"/>
            <a:r>
              <a:rPr lang="en-CA" dirty="0" smtClean="0"/>
              <a:t>Uses SNOMED CT</a:t>
            </a:r>
            <a:endParaRPr lang="en-CA" dirty="0"/>
          </a:p>
          <a:p>
            <a:r>
              <a:rPr lang="en-CA" dirty="0"/>
              <a:t>Mapping to SNOMED </a:t>
            </a:r>
            <a:r>
              <a:rPr lang="en-CA" dirty="0" smtClean="0"/>
              <a:t>CT to CCDD Immunization concepts</a:t>
            </a:r>
          </a:p>
          <a:p>
            <a:r>
              <a:rPr lang="en-CA" dirty="0" smtClean="0"/>
              <a:t>Mapping Issues?</a:t>
            </a:r>
            <a:endParaRPr lang="en-CA" dirty="0"/>
          </a:p>
          <a:p>
            <a:endParaRPr lang="en-CA" sz="1800" dirty="0" smtClean="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21</a:t>
            </a:fld>
            <a:endParaRPr lang="en-US" altLang="en-US"/>
          </a:p>
        </p:txBody>
      </p:sp>
    </p:spTree>
    <p:extLst>
      <p:ext uri="{BB962C8B-B14F-4D97-AF65-F5344CB8AC3E}">
        <p14:creationId xmlns:p14="http://schemas.microsoft.com/office/powerpoint/2010/main" val="4417878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3643"/>
            <a:ext cx="7772400" cy="1102519"/>
          </a:xfrm>
        </p:spPr>
        <p:txBody>
          <a:bodyPr/>
          <a:lstStyle/>
          <a:p>
            <a:pPr algn="ctr"/>
            <a:r>
              <a:rPr lang="en-CA" sz="4400" dirty="0" smtClean="0">
                <a:solidFill>
                  <a:srgbClr val="A40000"/>
                </a:solidFill>
              </a:rPr>
              <a:t>Thank you!</a:t>
            </a:r>
            <a:endParaRPr lang="en-CA" sz="4400" dirty="0">
              <a:solidFill>
                <a:srgbClr val="A40000"/>
              </a:solidFill>
            </a:endParaRPr>
          </a:p>
        </p:txBody>
      </p:sp>
      <p:sp>
        <p:nvSpPr>
          <p:cNvPr id="3" name="Content Placeholder 2"/>
          <p:cNvSpPr>
            <a:spLocks noGrp="1"/>
          </p:cNvSpPr>
          <p:nvPr>
            <p:ph type="subTitle" idx="1"/>
          </p:nvPr>
        </p:nvSpPr>
        <p:spPr>
          <a:xfrm>
            <a:off x="107504" y="2643758"/>
            <a:ext cx="8928992" cy="881236"/>
          </a:xfrm>
        </p:spPr>
        <p:txBody>
          <a:bodyPr/>
          <a:lstStyle/>
          <a:p>
            <a:r>
              <a:rPr lang="en-CA" sz="2000" dirty="0" smtClean="0"/>
              <a:t>Access </a:t>
            </a:r>
            <a:r>
              <a:rPr lang="en-CA" sz="2000" dirty="0"/>
              <a:t>to CCDD </a:t>
            </a:r>
            <a:r>
              <a:rPr lang="en-CA" sz="2000" dirty="0">
                <a:hlinkClick r:id="rId3"/>
              </a:rPr>
              <a:t>https://</a:t>
            </a:r>
            <a:r>
              <a:rPr lang="en-CA" sz="2000" dirty="0" smtClean="0">
                <a:hlinkClick r:id="rId3"/>
              </a:rPr>
              <a:t>tgateway.infoway-inforoute.ca/ccdd.html</a:t>
            </a:r>
            <a:r>
              <a:rPr lang="en-CA" sz="2000" dirty="0" smtClean="0"/>
              <a:t> </a:t>
            </a:r>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22</a:t>
            </a:fld>
            <a:endParaRPr lang="en-US" altLang="en-US"/>
          </a:p>
        </p:txBody>
      </p:sp>
    </p:spTree>
    <p:extLst>
      <p:ext uri="{BB962C8B-B14F-4D97-AF65-F5344CB8AC3E}">
        <p14:creationId xmlns:p14="http://schemas.microsoft.com/office/powerpoint/2010/main" val="2936577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594447" y="1707654"/>
            <a:ext cx="5830416" cy="1102519"/>
          </a:xfrm>
        </p:spPr>
        <p:txBody>
          <a:bodyPr/>
          <a:lstStyle/>
          <a:p>
            <a:r>
              <a:rPr lang="en-CA" sz="4800" dirty="0" smtClean="0">
                <a:solidFill>
                  <a:schemeClr val="accent2">
                    <a:lumMod val="75000"/>
                  </a:schemeClr>
                </a:solidFill>
              </a:rPr>
              <a:t>Questions?</a:t>
            </a:r>
            <a:endParaRPr lang="en-CA" sz="4800" dirty="0">
              <a:solidFill>
                <a:schemeClr val="accent2">
                  <a:lumMod val="75000"/>
                </a:schemeClr>
              </a:solidFill>
            </a:endParaRPr>
          </a:p>
        </p:txBody>
      </p:sp>
      <p:sp>
        <p:nvSpPr>
          <p:cNvPr id="6" name="Subtitle 5"/>
          <p:cNvSpPr>
            <a:spLocks noGrp="1"/>
          </p:cNvSpPr>
          <p:nvPr>
            <p:ph type="subTitle" idx="1"/>
          </p:nvPr>
        </p:nvSpPr>
        <p:spPr>
          <a:xfrm>
            <a:off x="1371600" y="2914650"/>
            <a:ext cx="6400800" cy="1314450"/>
          </a:xfrm>
        </p:spPr>
        <p:txBody>
          <a:bodyPr/>
          <a:lstStyle/>
          <a:p>
            <a:endParaRPr lang="en-CA" dirty="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23</a:t>
            </a:fld>
            <a:endParaRPr lang="en-US" altLang="en-US"/>
          </a:p>
        </p:txBody>
      </p:sp>
    </p:spTree>
    <p:extLst>
      <p:ext uri="{BB962C8B-B14F-4D97-AF65-F5344CB8AC3E}">
        <p14:creationId xmlns:p14="http://schemas.microsoft.com/office/powerpoint/2010/main" val="1469517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accent2">
                    <a:lumMod val="75000"/>
                  </a:schemeClr>
                </a:solidFill>
              </a:rPr>
              <a:t>CCDD Background</a:t>
            </a:r>
            <a:endParaRPr lang="en-CA" dirty="0">
              <a:solidFill>
                <a:schemeClr val="accent2">
                  <a:lumMod val="75000"/>
                </a:schemeClr>
              </a:solidFill>
            </a:endParaRPr>
          </a:p>
        </p:txBody>
      </p:sp>
      <p:sp>
        <p:nvSpPr>
          <p:cNvPr id="3" name="Content Placeholder 2"/>
          <p:cNvSpPr>
            <a:spLocks noGrp="1"/>
          </p:cNvSpPr>
          <p:nvPr>
            <p:ph idx="1"/>
          </p:nvPr>
        </p:nvSpPr>
        <p:spPr/>
        <p:txBody>
          <a:bodyPr/>
          <a:lstStyle/>
          <a:p>
            <a:pPr>
              <a:spcBef>
                <a:spcPts val="0"/>
              </a:spcBef>
              <a:spcAft>
                <a:spcPts val="1200"/>
              </a:spcAft>
              <a:defRPr/>
            </a:pPr>
            <a:r>
              <a:rPr lang="en-GB" sz="1600" dirty="0" smtClean="0"/>
              <a:t>Need identified to develop a national terminology to allow digital interoperability, particularly for e-prescribing</a:t>
            </a:r>
          </a:p>
          <a:p>
            <a:pPr>
              <a:spcBef>
                <a:spcPts val="0"/>
              </a:spcBef>
              <a:spcAft>
                <a:spcPts val="1200"/>
              </a:spcAft>
              <a:defRPr/>
            </a:pPr>
            <a:r>
              <a:rPr lang="en-GB" sz="1600" dirty="0" err="1" smtClean="0"/>
              <a:t>Infoway</a:t>
            </a:r>
            <a:r>
              <a:rPr lang="en-GB" sz="1600" dirty="0" smtClean="0"/>
              <a:t> and </a:t>
            </a:r>
            <a:r>
              <a:rPr lang="en-GB" sz="1600" dirty="0"/>
              <a:t>Health </a:t>
            </a:r>
            <a:r>
              <a:rPr lang="en-GB" sz="1600" dirty="0" smtClean="0"/>
              <a:t>Canada </a:t>
            </a:r>
            <a:r>
              <a:rPr lang="en-GB" sz="1600" dirty="0"/>
              <a:t>established a partnership</a:t>
            </a:r>
            <a:r>
              <a:rPr lang="en-GB" sz="1600" dirty="0" smtClean="0"/>
              <a:t> </a:t>
            </a:r>
            <a:r>
              <a:rPr lang="en-GB" sz="1600" dirty="0"/>
              <a:t>to provide a national drug terminology that is freely available based on Health Canada’s Drug Product </a:t>
            </a:r>
            <a:r>
              <a:rPr lang="en-GB" sz="1600" dirty="0" smtClean="0"/>
              <a:t>Database (DPD)</a:t>
            </a:r>
            <a:endParaRPr lang="en-GB" sz="1600" dirty="0"/>
          </a:p>
          <a:p>
            <a:pPr fontAlgn="auto">
              <a:spcBef>
                <a:spcPts val="0"/>
              </a:spcBef>
              <a:spcAft>
                <a:spcPts val="1200"/>
              </a:spcAft>
              <a:defRPr/>
            </a:pPr>
            <a:r>
              <a:rPr lang="en-GB" sz="1600" dirty="0" smtClean="0"/>
              <a:t>Engaged </a:t>
            </a:r>
            <a:r>
              <a:rPr lang="en-GB" sz="1600" dirty="0"/>
              <a:t>an advisory group to guide </a:t>
            </a:r>
            <a:r>
              <a:rPr lang="en-GB" sz="1600" dirty="0" smtClean="0"/>
              <a:t>development</a:t>
            </a:r>
          </a:p>
          <a:p>
            <a:pPr lvl="1" fontAlgn="auto">
              <a:spcBef>
                <a:spcPts val="0"/>
              </a:spcBef>
              <a:spcAft>
                <a:spcPts val="1200"/>
              </a:spcAft>
              <a:defRPr/>
            </a:pPr>
            <a:r>
              <a:rPr lang="en-GB" sz="1200" dirty="0" smtClean="0"/>
              <a:t>Jurisdictional </a:t>
            </a:r>
            <a:r>
              <a:rPr lang="en-GB" sz="1200" dirty="0"/>
              <a:t>representatives, </a:t>
            </a:r>
            <a:r>
              <a:rPr lang="en-GB" sz="1200" dirty="0" smtClean="0"/>
              <a:t>Institute of Safe Medicines Practices, knowledge based vendors (e.g., First </a:t>
            </a:r>
            <a:r>
              <a:rPr lang="en-GB" sz="1200" dirty="0" smtClean="0"/>
              <a:t>Databank, Vigilance Santé), </a:t>
            </a:r>
            <a:r>
              <a:rPr lang="en-GB" sz="1200" dirty="0" err="1"/>
              <a:t>Infoway</a:t>
            </a:r>
            <a:r>
              <a:rPr lang="en-GB" sz="1200" dirty="0"/>
              <a:t>, Health Canada, </a:t>
            </a:r>
            <a:r>
              <a:rPr lang="en-GB" sz="1200" dirty="0" smtClean="0"/>
              <a:t>Canadian Pharmacists Association, Canadian Institute of Health Informatics)</a:t>
            </a:r>
            <a:endParaRPr lang="en-GB" sz="1200" dirty="0"/>
          </a:p>
          <a:p>
            <a:pPr fontAlgn="auto">
              <a:spcBef>
                <a:spcPts val="0"/>
              </a:spcBef>
              <a:spcAft>
                <a:spcPts val="1200"/>
              </a:spcAft>
              <a:defRPr/>
            </a:pPr>
            <a:r>
              <a:rPr lang="en-GB" sz="1600" dirty="0" smtClean="0"/>
              <a:t>Editorial Guidelines established</a:t>
            </a:r>
          </a:p>
          <a:p>
            <a:pPr fontAlgn="auto">
              <a:spcBef>
                <a:spcPts val="0"/>
              </a:spcBef>
              <a:spcAft>
                <a:spcPts val="1200"/>
              </a:spcAft>
              <a:defRPr/>
            </a:pPr>
            <a:r>
              <a:rPr lang="en-GB" sz="1600" dirty="0" smtClean="0"/>
              <a:t>First published September 2017 with monthly updates</a:t>
            </a:r>
          </a:p>
          <a:p>
            <a:pPr fontAlgn="auto">
              <a:spcBef>
                <a:spcPts val="0"/>
              </a:spcBef>
              <a:spcAft>
                <a:spcPts val="1200"/>
              </a:spcAft>
              <a:defRPr/>
            </a:pPr>
            <a:r>
              <a:rPr lang="en-GB" sz="1600" dirty="0" smtClean="0"/>
              <a:t>French content added December 2019</a:t>
            </a:r>
            <a:endParaRPr lang="en-GB" sz="1600" dirty="0"/>
          </a:p>
          <a:p>
            <a:endParaRPr lang="en-CA" sz="1400" dirty="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3</a:t>
            </a:fld>
            <a:endParaRPr lang="en-US" altLang="en-US"/>
          </a:p>
        </p:txBody>
      </p:sp>
    </p:spTree>
    <p:extLst>
      <p:ext uri="{BB962C8B-B14F-4D97-AF65-F5344CB8AC3E}">
        <p14:creationId xmlns:p14="http://schemas.microsoft.com/office/powerpoint/2010/main" val="6800410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A40000"/>
                </a:solidFill>
              </a:rPr>
              <a:t>The CCDD</a:t>
            </a:r>
            <a:endParaRPr lang="en-CA" dirty="0">
              <a:solidFill>
                <a:srgbClr val="A40000"/>
              </a:solidFill>
            </a:endParaRPr>
          </a:p>
        </p:txBody>
      </p:sp>
      <p:sp>
        <p:nvSpPr>
          <p:cNvPr id="3" name="Content Placeholder 2"/>
          <p:cNvSpPr>
            <a:spLocks noGrp="1"/>
          </p:cNvSpPr>
          <p:nvPr>
            <p:ph idx="1"/>
          </p:nvPr>
        </p:nvSpPr>
        <p:spPr/>
        <p:txBody>
          <a:bodyPr/>
          <a:lstStyle/>
          <a:p>
            <a:r>
              <a:rPr lang="en-CA" dirty="0" smtClean="0"/>
              <a:t>An open source drug terminology </a:t>
            </a:r>
          </a:p>
          <a:p>
            <a:r>
              <a:rPr lang="en-CA" dirty="0" smtClean="0"/>
              <a:t>Interchange terminology vs interface terminology</a:t>
            </a:r>
          </a:p>
          <a:p>
            <a:r>
              <a:rPr lang="en-CA" dirty="0" smtClean="0"/>
              <a:t>Used by various knowledge base vendors in pharmacy and medical software systems</a:t>
            </a:r>
          </a:p>
          <a:p>
            <a:pPr lvl="1"/>
            <a:r>
              <a:rPr lang="en-GB" dirty="0" smtClean="0"/>
              <a:t>e.g., First </a:t>
            </a:r>
            <a:r>
              <a:rPr lang="en-GB" dirty="0"/>
              <a:t>Databank, Vigilance Santé, Cerner </a:t>
            </a:r>
            <a:r>
              <a:rPr lang="en-GB" dirty="0" err="1" smtClean="0"/>
              <a:t>Multum</a:t>
            </a:r>
            <a:endParaRPr lang="en-GB" dirty="0" smtClean="0"/>
          </a:p>
          <a:p>
            <a:r>
              <a:rPr lang="en-CA" dirty="0" smtClean="0"/>
              <a:t>Help </a:t>
            </a:r>
            <a:r>
              <a:rPr lang="en-CA" dirty="0" smtClean="0"/>
              <a:t>facilitate adoption of national e-prescribing</a:t>
            </a:r>
          </a:p>
          <a:p>
            <a:r>
              <a:rPr lang="en-CA" dirty="0" smtClean="0"/>
              <a:t>Supports Health Canada’s preparations for broader adoption of international standards</a:t>
            </a:r>
            <a:endParaRPr lang="en-CA" dirty="0"/>
          </a:p>
        </p:txBody>
      </p:sp>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4</a:t>
            </a:fld>
            <a:endParaRPr lang="en-US" altLang="en-US"/>
          </a:p>
        </p:txBody>
      </p:sp>
    </p:spTree>
    <p:extLst>
      <p:ext uri="{BB962C8B-B14F-4D97-AF65-F5344CB8AC3E}">
        <p14:creationId xmlns:p14="http://schemas.microsoft.com/office/powerpoint/2010/main" val="3096272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2">
                    <a:lumMod val="75000"/>
                  </a:schemeClr>
                </a:solidFill>
              </a:rPr>
              <a:t>CCDD </a:t>
            </a:r>
            <a:r>
              <a:rPr lang="en-CA" dirty="0" smtClean="0">
                <a:solidFill>
                  <a:schemeClr val="accent2">
                    <a:lumMod val="75000"/>
                  </a:schemeClr>
                </a:solidFill>
              </a:rPr>
              <a:t>Model and </a:t>
            </a:r>
            <a:r>
              <a:rPr lang="en-CA" dirty="0">
                <a:solidFill>
                  <a:schemeClr val="accent2">
                    <a:lumMod val="75000"/>
                  </a:schemeClr>
                </a:solidFill>
              </a:rPr>
              <a:t>Classes</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17798330"/>
              </p:ext>
            </p:extLst>
          </p:nvPr>
        </p:nvGraphicFramePr>
        <p:xfrm>
          <a:off x="555873" y="804331"/>
          <a:ext cx="8038604" cy="2860170"/>
        </p:xfrm>
        <a:graphic>
          <a:graphicData uri="http://schemas.openxmlformats.org/drawingml/2006/table">
            <a:tbl>
              <a:tblPr firstRow="1" bandRow="1">
                <a:tableStyleId>{5C22544A-7EE6-4342-B048-85BDC9FD1C3A}</a:tableStyleId>
              </a:tblPr>
              <a:tblGrid>
                <a:gridCol w="1318391">
                  <a:extLst>
                    <a:ext uri="{9D8B030D-6E8A-4147-A177-3AD203B41FA5}">
                      <a16:colId xmlns:a16="http://schemas.microsoft.com/office/drawing/2014/main" val="1680885504"/>
                    </a:ext>
                  </a:extLst>
                </a:gridCol>
                <a:gridCol w="4856285">
                  <a:extLst>
                    <a:ext uri="{9D8B030D-6E8A-4147-A177-3AD203B41FA5}">
                      <a16:colId xmlns:a16="http://schemas.microsoft.com/office/drawing/2014/main" val="1706014628"/>
                    </a:ext>
                  </a:extLst>
                </a:gridCol>
                <a:gridCol w="1863928">
                  <a:extLst>
                    <a:ext uri="{9D8B030D-6E8A-4147-A177-3AD203B41FA5}">
                      <a16:colId xmlns:a16="http://schemas.microsoft.com/office/drawing/2014/main" val="1951516501"/>
                    </a:ext>
                  </a:extLst>
                </a:gridCol>
              </a:tblGrid>
              <a:tr h="299850">
                <a:tc>
                  <a:txBody>
                    <a:bodyPr/>
                    <a:lstStyle/>
                    <a:p>
                      <a:r>
                        <a:rPr lang="en-CA" sz="1050" dirty="0">
                          <a:effectLst/>
                        </a:rPr>
                        <a:t>Model Class </a:t>
                      </a:r>
                      <a:endParaRPr lang="en-CA" sz="2800" dirty="0">
                        <a:solidFill>
                          <a:schemeClr val="bg1"/>
                        </a:solidFill>
                        <a:effectLst/>
                      </a:endParaRPr>
                    </a:p>
                  </a:txBody>
                  <a:tcPr anchor="ctr"/>
                </a:tc>
                <a:tc>
                  <a:txBody>
                    <a:bodyPr/>
                    <a:lstStyle/>
                    <a:p>
                      <a:r>
                        <a:rPr lang="en-CA" sz="1050" dirty="0">
                          <a:effectLst/>
                        </a:rPr>
                        <a:t>Definition and Description </a:t>
                      </a:r>
                      <a:endParaRPr lang="en-CA" sz="2800" dirty="0">
                        <a:solidFill>
                          <a:schemeClr val="bg1"/>
                        </a:solidFill>
                        <a:effectLst/>
                      </a:endParaRPr>
                    </a:p>
                  </a:txBody>
                  <a:tcPr anchor="ctr"/>
                </a:tc>
                <a:tc>
                  <a:txBody>
                    <a:bodyPr/>
                    <a:lstStyle/>
                    <a:p>
                      <a:r>
                        <a:rPr lang="en-CA" sz="1050" dirty="0">
                          <a:effectLst/>
                        </a:rPr>
                        <a:t>Example (formal name)</a:t>
                      </a:r>
                      <a:endParaRPr lang="en-CA" sz="2800" dirty="0">
                        <a:solidFill>
                          <a:schemeClr val="bg1"/>
                        </a:solidFill>
                        <a:effectLst/>
                      </a:endParaRPr>
                    </a:p>
                  </a:txBody>
                  <a:tcPr anchor="ctr"/>
                </a:tc>
                <a:extLst>
                  <a:ext uri="{0D108BD9-81ED-4DB2-BD59-A6C34878D82A}">
                    <a16:rowId xmlns:a16="http://schemas.microsoft.com/office/drawing/2014/main" val="2457109533"/>
                  </a:ext>
                </a:extLst>
              </a:tr>
              <a:tr h="659033">
                <a:tc>
                  <a:txBody>
                    <a:bodyPr/>
                    <a:lstStyle/>
                    <a:p>
                      <a:r>
                        <a:rPr lang="en-CA" sz="1000" b="1" dirty="0">
                          <a:solidFill>
                            <a:schemeClr val="tx2"/>
                          </a:solidFill>
                          <a:effectLst/>
                        </a:rPr>
                        <a:t>Therapeutic</a:t>
                      </a:r>
                      <a:br>
                        <a:rPr lang="en-CA" sz="1000" b="1" dirty="0">
                          <a:solidFill>
                            <a:schemeClr val="tx2"/>
                          </a:solidFill>
                          <a:effectLst/>
                        </a:rPr>
                      </a:br>
                      <a:r>
                        <a:rPr lang="en-CA" sz="1000" b="1" dirty="0">
                          <a:solidFill>
                            <a:schemeClr val="tx2"/>
                          </a:solidFill>
                          <a:effectLst/>
                        </a:rPr>
                        <a:t>Moiety (TM)</a:t>
                      </a:r>
                      <a:endParaRPr lang="en-CA" sz="2400" b="1" dirty="0">
                        <a:solidFill>
                          <a:schemeClr val="tx2"/>
                        </a:solidFill>
                        <a:effectLst/>
                        <a:latin typeface="+mn-lt"/>
                      </a:endParaRPr>
                    </a:p>
                  </a:txBody>
                  <a:tcPr anchor="ctr">
                    <a:solidFill>
                      <a:srgbClr val="E9EDF4"/>
                    </a:solidFill>
                  </a:tcPr>
                </a:tc>
                <a:tc>
                  <a:txBody>
                    <a:bodyPr/>
                    <a:lstStyle/>
                    <a:p>
                      <a:r>
                        <a:rPr lang="en-CA" sz="1000" dirty="0">
                          <a:solidFill>
                            <a:schemeClr val="tx2"/>
                          </a:solidFill>
                          <a:effectLst/>
                        </a:rPr>
                        <a:t>The functional and clinically significant part of the active ingredient substance(s) </a:t>
                      </a:r>
                      <a:r>
                        <a:rPr lang="en-CA" sz="1000" dirty="0" smtClean="0">
                          <a:solidFill>
                            <a:schemeClr val="tx2"/>
                          </a:solidFill>
                          <a:effectLst/>
                        </a:rPr>
                        <a:t>present in </a:t>
                      </a:r>
                      <a:r>
                        <a:rPr lang="en-CA" sz="1000" dirty="0">
                          <a:solidFill>
                            <a:schemeClr val="tx2"/>
                          </a:solidFill>
                          <a:effectLst/>
                        </a:rPr>
                        <a:t>a medicinal product, and as such the TM class is an abstract representation of </a:t>
                      </a:r>
                      <a:r>
                        <a:rPr lang="en-CA" sz="1000" dirty="0" smtClean="0">
                          <a:solidFill>
                            <a:schemeClr val="tx2"/>
                          </a:solidFill>
                          <a:effectLst/>
                        </a:rPr>
                        <a:t>a medicinal </a:t>
                      </a:r>
                      <a:r>
                        <a:rPr lang="en-CA" sz="1000" dirty="0">
                          <a:solidFill>
                            <a:schemeClr val="tx2"/>
                          </a:solidFill>
                          <a:effectLst/>
                        </a:rPr>
                        <a:t>product without reference to strength and dose form, focusing only on </a:t>
                      </a:r>
                      <a:r>
                        <a:rPr lang="en-CA" sz="1000" dirty="0" smtClean="0">
                          <a:solidFill>
                            <a:schemeClr val="tx2"/>
                          </a:solidFill>
                          <a:effectLst/>
                        </a:rPr>
                        <a:t>active ingredient </a:t>
                      </a:r>
                      <a:r>
                        <a:rPr lang="en-CA" sz="1000" dirty="0">
                          <a:solidFill>
                            <a:schemeClr val="tx2"/>
                          </a:solidFill>
                          <a:effectLst/>
                        </a:rPr>
                        <a:t>substance(s).</a:t>
                      </a:r>
                      <a:endParaRPr lang="en-CA" sz="2400" dirty="0">
                        <a:solidFill>
                          <a:schemeClr val="tx2"/>
                        </a:solidFill>
                        <a:effectLst/>
                        <a:latin typeface="+mn-lt"/>
                      </a:endParaRPr>
                    </a:p>
                  </a:txBody>
                  <a:tcPr anchor="ctr">
                    <a:solidFill>
                      <a:srgbClr val="E9EDF4"/>
                    </a:solidFill>
                  </a:tcPr>
                </a:tc>
                <a:tc>
                  <a:txBody>
                    <a:bodyPr/>
                    <a:lstStyle/>
                    <a:p>
                      <a:r>
                        <a:rPr lang="en-CA" sz="1000" dirty="0">
                          <a:solidFill>
                            <a:schemeClr val="tx2"/>
                          </a:solidFill>
                          <a:effectLst/>
                        </a:rPr>
                        <a:t>amlodipine</a:t>
                      </a:r>
                      <a:endParaRPr lang="en-CA" sz="2400" dirty="0">
                        <a:solidFill>
                          <a:schemeClr val="tx2"/>
                        </a:solidFill>
                        <a:effectLst/>
                        <a:latin typeface="+mn-lt"/>
                      </a:endParaRPr>
                    </a:p>
                  </a:txBody>
                  <a:tcPr anchor="ctr">
                    <a:solidFill>
                      <a:srgbClr val="E9EDF4"/>
                    </a:solidFill>
                  </a:tcPr>
                </a:tc>
                <a:extLst>
                  <a:ext uri="{0D108BD9-81ED-4DB2-BD59-A6C34878D82A}">
                    <a16:rowId xmlns:a16="http://schemas.microsoft.com/office/drawing/2014/main" val="735440571"/>
                  </a:ext>
                </a:extLst>
              </a:tr>
              <a:tr h="802301">
                <a:tc>
                  <a:txBody>
                    <a:bodyPr/>
                    <a:lstStyle/>
                    <a:p>
                      <a:r>
                        <a:rPr lang="en-CA" sz="1000" b="1" dirty="0" smtClean="0">
                          <a:solidFill>
                            <a:schemeClr val="tx2"/>
                          </a:solidFill>
                          <a:effectLst/>
                        </a:rPr>
                        <a:t>Non-proprietary</a:t>
                      </a:r>
                      <a:r>
                        <a:rPr lang="en-CA" sz="1000" b="1" dirty="0">
                          <a:solidFill>
                            <a:schemeClr val="tx2"/>
                          </a:solidFill>
                          <a:effectLst/>
                        </a:rPr>
                        <a:t/>
                      </a:r>
                      <a:br>
                        <a:rPr lang="en-CA" sz="1000" b="1" dirty="0">
                          <a:solidFill>
                            <a:schemeClr val="tx2"/>
                          </a:solidFill>
                          <a:effectLst/>
                        </a:rPr>
                      </a:br>
                      <a:r>
                        <a:rPr lang="en-CA" sz="1000" b="1" dirty="0">
                          <a:solidFill>
                            <a:schemeClr val="tx2"/>
                          </a:solidFill>
                          <a:effectLst/>
                        </a:rPr>
                        <a:t>Therapeutic</a:t>
                      </a:r>
                      <a:br>
                        <a:rPr lang="en-CA" sz="1000" b="1" dirty="0">
                          <a:solidFill>
                            <a:schemeClr val="tx2"/>
                          </a:solidFill>
                          <a:effectLst/>
                        </a:rPr>
                      </a:br>
                      <a:r>
                        <a:rPr lang="en-CA" sz="1000" b="1" dirty="0">
                          <a:solidFill>
                            <a:schemeClr val="tx2"/>
                          </a:solidFill>
                          <a:effectLst/>
                        </a:rPr>
                        <a:t>Product</a:t>
                      </a:r>
                      <a:br>
                        <a:rPr lang="en-CA" sz="1000" b="1" dirty="0">
                          <a:solidFill>
                            <a:schemeClr val="tx2"/>
                          </a:solidFill>
                          <a:effectLst/>
                        </a:rPr>
                      </a:br>
                      <a:r>
                        <a:rPr lang="en-CA" sz="1000" b="1" dirty="0">
                          <a:solidFill>
                            <a:schemeClr val="tx2"/>
                          </a:solidFill>
                          <a:effectLst/>
                        </a:rPr>
                        <a:t>(NTP)</a:t>
                      </a:r>
                      <a:endParaRPr lang="en-CA" sz="2400" b="1" dirty="0">
                        <a:solidFill>
                          <a:schemeClr val="tx2"/>
                        </a:solidFill>
                        <a:effectLst/>
                        <a:latin typeface="+mn-lt"/>
                      </a:endParaRPr>
                    </a:p>
                  </a:txBody>
                  <a:tcPr anchor="ctr">
                    <a:solidFill>
                      <a:srgbClr val="F7F8FB"/>
                    </a:solidFill>
                  </a:tcPr>
                </a:tc>
                <a:tc>
                  <a:txBody>
                    <a:bodyPr/>
                    <a:lstStyle/>
                    <a:p>
                      <a:r>
                        <a:rPr lang="en-CA" sz="1000" dirty="0">
                          <a:solidFill>
                            <a:schemeClr val="tx2"/>
                          </a:solidFill>
                          <a:effectLst/>
                        </a:rPr>
                        <a:t>A brand independent and clinically oriented representation of a </a:t>
                      </a:r>
                      <a:r>
                        <a:rPr lang="en-CA" sz="1000" dirty="0" smtClean="0">
                          <a:solidFill>
                            <a:schemeClr val="tx2"/>
                          </a:solidFill>
                          <a:effectLst/>
                        </a:rPr>
                        <a:t>manufactured (therapeutic</a:t>
                      </a:r>
                      <a:r>
                        <a:rPr lang="en-CA" sz="1000" dirty="0">
                          <a:solidFill>
                            <a:schemeClr val="tx2"/>
                          </a:solidFill>
                          <a:effectLst/>
                        </a:rPr>
                        <a:t>) product.</a:t>
                      </a:r>
                      <a:br>
                        <a:rPr lang="en-CA" sz="1000" dirty="0">
                          <a:solidFill>
                            <a:schemeClr val="tx2"/>
                          </a:solidFill>
                          <a:effectLst/>
                        </a:rPr>
                      </a:br>
                      <a:r>
                        <a:rPr lang="en-CA" sz="1000" dirty="0">
                          <a:solidFill>
                            <a:schemeClr val="tx2"/>
                          </a:solidFill>
                          <a:effectLst/>
                        </a:rPr>
                        <a:t>An NTP is described by the set of active ingredient substance(s) (both precise </a:t>
                      </a:r>
                      <a:r>
                        <a:rPr lang="en-CA" sz="1000" dirty="0" smtClean="0">
                          <a:solidFill>
                            <a:schemeClr val="tx2"/>
                          </a:solidFill>
                          <a:effectLst/>
                        </a:rPr>
                        <a:t>active ingredient </a:t>
                      </a:r>
                      <a:r>
                        <a:rPr lang="en-CA" sz="1000" dirty="0">
                          <a:solidFill>
                            <a:schemeClr val="tx2"/>
                          </a:solidFill>
                          <a:effectLst/>
                        </a:rPr>
                        <a:t>substance and basis of strength substance, if different) and their strength(s</a:t>
                      </a:r>
                      <a:r>
                        <a:rPr lang="en-CA" sz="1000" dirty="0" smtClean="0">
                          <a:solidFill>
                            <a:schemeClr val="tx2"/>
                          </a:solidFill>
                          <a:effectLst/>
                        </a:rPr>
                        <a:t>), the </a:t>
                      </a:r>
                      <a:r>
                        <a:rPr lang="en-CA" sz="1000" dirty="0">
                          <a:solidFill>
                            <a:schemeClr val="tx2"/>
                          </a:solidFill>
                          <a:effectLst/>
                        </a:rPr>
                        <a:t>dosage form, and for some products, their unit of presentation</a:t>
                      </a:r>
                      <a:endParaRPr lang="en-CA" sz="2400" dirty="0">
                        <a:solidFill>
                          <a:schemeClr val="tx2"/>
                        </a:solidFill>
                        <a:effectLst/>
                        <a:latin typeface="+mn-lt"/>
                      </a:endParaRPr>
                    </a:p>
                  </a:txBody>
                  <a:tcPr anchor="ctr">
                    <a:solidFill>
                      <a:srgbClr val="F7F8FB"/>
                    </a:solidFill>
                  </a:tcPr>
                </a:tc>
                <a:tc>
                  <a:txBody>
                    <a:bodyPr/>
                    <a:lstStyle/>
                    <a:p>
                      <a:r>
                        <a:rPr lang="en-CA" sz="1000" dirty="0">
                          <a:solidFill>
                            <a:schemeClr val="tx2"/>
                          </a:solidFill>
                          <a:effectLst/>
                        </a:rPr>
                        <a:t>amlodipine (amlodipine </a:t>
                      </a:r>
                      <a:r>
                        <a:rPr lang="en-CA" sz="1000" dirty="0" err="1">
                          <a:solidFill>
                            <a:schemeClr val="tx2"/>
                          </a:solidFill>
                          <a:effectLst/>
                        </a:rPr>
                        <a:t>besylate</a:t>
                      </a:r>
                      <a:r>
                        <a:rPr lang="en-CA" sz="1000" dirty="0">
                          <a:solidFill>
                            <a:schemeClr val="tx2"/>
                          </a:solidFill>
                          <a:effectLst/>
                        </a:rPr>
                        <a:t>)</a:t>
                      </a:r>
                      <a:br>
                        <a:rPr lang="en-CA" sz="1000" dirty="0">
                          <a:solidFill>
                            <a:schemeClr val="tx2"/>
                          </a:solidFill>
                          <a:effectLst/>
                        </a:rPr>
                      </a:br>
                      <a:r>
                        <a:rPr lang="en-CA" sz="1000" dirty="0">
                          <a:solidFill>
                            <a:schemeClr val="tx2"/>
                          </a:solidFill>
                          <a:effectLst/>
                        </a:rPr>
                        <a:t>2.5 mg oral tablet</a:t>
                      </a:r>
                      <a:endParaRPr lang="en-CA" sz="2400" dirty="0">
                        <a:solidFill>
                          <a:schemeClr val="tx2"/>
                        </a:solidFill>
                        <a:effectLst/>
                        <a:latin typeface="+mn-lt"/>
                      </a:endParaRPr>
                    </a:p>
                  </a:txBody>
                  <a:tcPr anchor="ctr">
                    <a:solidFill>
                      <a:srgbClr val="F7F8FB"/>
                    </a:solidFill>
                  </a:tcPr>
                </a:tc>
                <a:extLst>
                  <a:ext uri="{0D108BD9-81ED-4DB2-BD59-A6C34878D82A}">
                    <a16:rowId xmlns:a16="http://schemas.microsoft.com/office/drawing/2014/main" val="1408173405"/>
                  </a:ext>
                </a:extLst>
              </a:tr>
              <a:tr h="945569">
                <a:tc>
                  <a:txBody>
                    <a:bodyPr/>
                    <a:lstStyle/>
                    <a:p>
                      <a:r>
                        <a:rPr lang="en-CA" sz="1000" b="1" dirty="0" smtClean="0">
                          <a:solidFill>
                            <a:schemeClr val="tx2"/>
                          </a:solidFill>
                          <a:effectLst/>
                        </a:rPr>
                        <a:t>Manufactured </a:t>
                      </a:r>
                      <a:r>
                        <a:rPr lang="en-CA" sz="1000" b="1" dirty="0">
                          <a:solidFill>
                            <a:schemeClr val="tx2"/>
                          </a:solidFill>
                          <a:effectLst/>
                        </a:rPr>
                        <a:t>Product</a:t>
                      </a:r>
                      <a:br>
                        <a:rPr lang="en-CA" sz="1000" b="1" dirty="0">
                          <a:solidFill>
                            <a:schemeClr val="tx2"/>
                          </a:solidFill>
                          <a:effectLst/>
                        </a:rPr>
                      </a:br>
                      <a:r>
                        <a:rPr lang="en-CA" sz="1000" b="1" dirty="0">
                          <a:solidFill>
                            <a:schemeClr val="tx2"/>
                          </a:solidFill>
                          <a:effectLst/>
                        </a:rPr>
                        <a:t>(MP)</a:t>
                      </a:r>
                      <a:endParaRPr lang="en-CA" sz="2400" b="1" dirty="0">
                        <a:solidFill>
                          <a:schemeClr val="tx2"/>
                        </a:solidFill>
                        <a:effectLst/>
                        <a:latin typeface="+mn-lt"/>
                      </a:endParaRPr>
                    </a:p>
                  </a:txBody>
                  <a:tcPr anchor="ctr">
                    <a:solidFill>
                      <a:srgbClr val="E9EDF4"/>
                    </a:solidFill>
                  </a:tcPr>
                </a:tc>
                <a:tc>
                  <a:txBody>
                    <a:bodyPr/>
                    <a:lstStyle/>
                    <a:p>
                      <a:r>
                        <a:rPr lang="en-CA" sz="1000" dirty="0">
                          <a:solidFill>
                            <a:schemeClr val="tx2"/>
                          </a:solidFill>
                          <a:effectLst/>
                        </a:rPr>
                        <a:t>A brand specific drug that is or, within the lifetime of the CCDD, has been available </a:t>
                      </a:r>
                      <a:r>
                        <a:rPr lang="en-CA" sz="1000" dirty="0" smtClean="0">
                          <a:solidFill>
                            <a:schemeClr val="tx2"/>
                          </a:solidFill>
                          <a:effectLst/>
                        </a:rPr>
                        <a:t>for prescribing </a:t>
                      </a:r>
                      <a:r>
                        <a:rPr lang="en-CA" sz="1000" dirty="0">
                          <a:solidFill>
                            <a:schemeClr val="tx2"/>
                          </a:solidFill>
                          <a:effectLst/>
                        </a:rPr>
                        <a:t>and dispensing in Canada.</a:t>
                      </a:r>
                      <a:endParaRPr lang="en-CA" sz="2400" dirty="0">
                        <a:solidFill>
                          <a:schemeClr val="tx2"/>
                        </a:solidFill>
                        <a:effectLst/>
                        <a:latin typeface="+mn-lt"/>
                      </a:endParaRPr>
                    </a:p>
                  </a:txBody>
                  <a:tcPr anchor="ctr">
                    <a:solidFill>
                      <a:srgbClr val="E9EDF4"/>
                    </a:solidFill>
                  </a:tcPr>
                </a:tc>
                <a:tc>
                  <a:txBody>
                    <a:bodyPr/>
                    <a:lstStyle/>
                    <a:p>
                      <a:r>
                        <a:rPr lang="en-CA" sz="1000" dirty="0">
                          <a:solidFill>
                            <a:schemeClr val="tx2"/>
                          </a:solidFill>
                          <a:effectLst/>
                        </a:rPr>
                        <a:t>ACT AMLODIPINE (amlodipine</a:t>
                      </a:r>
                      <a:br>
                        <a:rPr lang="en-CA" sz="1000" dirty="0">
                          <a:solidFill>
                            <a:schemeClr val="tx2"/>
                          </a:solidFill>
                          <a:effectLst/>
                        </a:rPr>
                      </a:br>
                      <a:r>
                        <a:rPr lang="en-CA" sz="1000" dirty="0">
                          <a:solidFill>
                            <a:schemeClr val="tx2"/>
                          </a:solidFill>
                          <a:effectLst/>
                        </a:rPr>
                        <a:t>(amlodipine </a:t>
                      </a:r>
                      <a:r>
                        <a:rPr lang="en-CA" sz="1000" dirty="0" err="1">
                          <a:solidFill>
                            <a:schemeClr val="tx2"/>
                          </a:solidFill>
                          <a:effectLst/>
                        </a:rPr>
                        <a:t>besylate</a:t>
                      </a:r>
                      <a:r>
                        <a:rPr lang="en-CA" sz="1000" dirty="0">
                          <a:solidFill>
                            <a:schemeClr val="tx2"/>
                          </a:solidFill>
                          <a:effectLst/>
                        </a:rPr>
                        <a:t>) 2.5 mg</a:t>
                      </a:r>
                      <a:br>
                        <a:rPr lang="en-CA" sz="1000" dirty="0">
                          <a:solidFill>
                            <a:schemeClr val="tx2"/>
                          </a:solidFill>
                          <a:effectLst/>
                        </a:rPr>
                      </a:br>
                      <a:r>
                        <a:rPr lang="en-CA" sz="1000" dirty="0">
                          <a:solidFill>
                            <a:schemeClr val="tx2"/>
                          </a:solidFill>
                          <a:effectLst/>
                        </a:rPr>
                        <a:t>oral tablets) ACTAVIS PHARMA</a:t>
                      </a:r>
                      <a:br>
                        <a:rPr lang="en-CA" sz="1000" dirty="0">
                          <a:solidFill>
                            <a:schemeClr val="tx2"/>
                          </a:solidFill>
                          <a:effectLst/>
                        </a:rPr>
                      </a:br>
                      <a:r>
                        <a:rPr lang="en-CA" sz="1000" dirty="0">
                          <a:solidFill>
                            <a:schemeClr val="tx2"/>
                          </a:solidFill>
                          <a:effectLst/>
                        </a:rPr>
                        <a:t>COMPANY</a:t>
                      </a:r>
                      <a:endParaRPr lang="en-CA" sz="2400" dirty="0">
                        <a:solidFill>
                          <a:schemeClr val="tx2"/>
                        </a:solidFill>
                        <a:effectLst/>
                        <a:latin typeface="+mn-lt"/>
                      </a:endParaRPr>
                    </a:p>
                  </a:txBody>
                  <a:tcPr anchor="ctr">
                    <a:solidFill>
                      <a:srgbClr val="E9EDF4"/>
                    </a:solidFill>
                  </a:tcPr>
                </a:tc>
                <a:extLst>
                  <a:ext uri="{0D108BD9-81ED-4DB2-BD59-A6C34878D82A}">
                    <a16:rowId xmlns:a16="http://schemas.microsoft.com/office/drawing/2014/main" val="2722637005"/>
                  </a:ext>
                </a:extLst>
              </a:tr>
            </a:tbl>
          </a:graphicData>
        </a:graphic>
      </p:graphicFrame>
      <p:sp>
        <p:nvSpPr>
          <p:cNvPr id="4" name="Slide Number Placeholder 3"/>
          <p:cNvSpPr>
            <a:spLocks noGrp="1"/>
          </p:cNvSpPr>
          <p:nvPr>
            <p:ph type="sldNum" sz="quarter" idx="12"/>
          </p:nvPr>
        </p:nvSpPr>
        <p:spPr/>
        <p:txBody>
          <a:bodyPr/>
          <a:lstStyle/>
          <a:p>
            <a:pPr>
              <a:defRPr/>
            </a:pPr>
            <a:fld id="{2CE0147C-023D-43DD-B5FD-C16275F6C403}" type="slidenum">
              <a:rPr lang="en-US" altLang="en-US" smtClean="0"/>
              <a:pPr>
                <a:defRPr/>
              </a:pPr>
              <a:t>5</a:t>
            </a:fld>
            <a:endParaRPr lang="en-US" altLang="en-US"/>
          </a:p>
        </p:txBody>
      </p:sp>
      <p:pic>
        <p:nvPicPr>
          <p:cNvPr id="3" name="Picture 2"/>
          <p:cNvPicPr>
            <a:picLocks noChangeAspect="1"/>
          </p:cNvPicPr>
          <p:nvPr/>
        </p:nvPicPr>
        <p:blipFill>
          <a:blip r:embed="rId3"/>
          <a:stretch>
            <a:fillRect/>
          </a:stretch>
        </p:blipFill>
        <p:spPr>
          <a:xfrm>
            <a:off x="755576" y="3704450"/>
            <a:ext cx="1370261" cy="945967"/>
          </a:xfrm>
          <a:prstGeom prst="rect">
            <a:avLst/>
          </a:prstGeom>
        </p:spPr>
      </p:pic>
      <p:pic>
        <p:nvPicPr>
          <p:cNvPr id="6" name="Picture 5"/>
          <p:cNvPicPr>
            <a:picLocks noChangeAspect="1"/>
          </p:cNvPicPr>
          <p:nvPr/>
        </p:nvPicPr>
        <p:blipFill>
          <a:blip r:embed="rId4"/>
          <a:stretch>
            <a:fillRect/>
          </a:stretch>
        </p:blipFill>
        <p:spPr>
          <a:xfrm>
            <a:off x="3059832" y="3714500"/>
            <a:ext cx="1224136" cy="998798"/>
          </a:xfrm>
          <a:prstGeom prst="rect">
            <a:avLst/>
          </a:prstGeom>
        </p:spPr>
      </p:pic>
      <p:pic>
        <p:nvPicPr>
          <p:cNvPr id="7" name="Picture 6"/>
          <p:cNvPicPr>
            <a:picLocks noChangeAspect="1"/>
          </p:cNvPicPr>
          <p:nvPr/>
        </p:nvPicPr>
        <p:blipFill>
          <a:blip r:embed="rId5"/>
          <a:stretch>
            <a:fillRect/>
          </a:stretch>
        </p:blipFill>
        <p:spPr>
          <a:xfrm>
            <a:off x="5292080" y="3678365"/>
            <a:ext cx="1190505" cy="1091753"/>
          </a:xfrm>
          <a:prstGeom prst="rect">
            <a:avLst/>
          </a:prstGeom>
        </p:spPr>
      </p:pic>
      <p:cxnSp>
        <p:nvCxnSpPr>
          <p:cNvPr id="9" name="Straight Arrow Connector 8"/>
          <p:cNvCxnSpPr/>
          <p:nvPr/>
        </p:nvCxnSpPr>
        <p:spPr>
          <a:xfrm>
            <a:off x="2125837" y="4011910"/>
            <a:ext cx="93399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2121619" y="4443958"/>
            <a:ext cx="93821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4283968" y="4011910"/>
            <a:ext cx="100811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4279750" y="4443958"/>
            <a:ext cx="101233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287302" y="4411326"/>
            <a:ext cx="569387" cy="230832"/>
          </a:xfrm>
          <a:prstGeom prst="rect">
            <a:avLst/>
          </a:prstGeom>
          <a:noFill/>
        </p:spPr>
        <p:txBody>
          <a:bodyPr wrap="none" rtlCol="0">
            <a:spAutoFit/>
          </a:bodyPr>
          <a:lstStyle/>
          <a:p>
            <a:r>
              <a:rPr lang="en-CA" sz="900" dirty="0" smtClean="0"/>
              <a:t>has TM</a:t>
            </a:r>
            <a:endParaRPr lang="en-CA" sz="900" dirty="0"/>
          </a:p>
        </p:txBody>
      </p:sp>
      <p:sp>
        <p:nvSpPr>
          <p:cNvPr id="19" name="TextBox 18"/>
          <p:cNvSpPr txBox="1"/>
          <p:nvPr/>
        </p:nvSpPr>
        <p:spPr>
          <a:xfrm>
            <a:off x="2264860" y="3810740"/>
            <a:ext cx="633507" cy="230832"/>
          </a:xfrm>
          <a:prstGeom prst="rect">
            <a:avLst/>
          </a:prstGeom>
          <a:noFill/>
        </p:spPr>
        <p:txBody>
          <a:bodyPr wrap="none" rtlCol="0">
            <a:spAutoFit/>
          </a:bodyPr>
          <a:lstStyle/>
          <a:p>
            <a:r>
              <a:rPr lang="en-CA" sz="900" dirty="0" smtClean="0"/>
              <a:t>has NTP</a:t>
            </a:r>
            <a:endParaRPr lang="en-CA" sz="900" dirty="0"/>
          </a:p>
        </p:txBody>
      </p:sp>
      <p:sp>
        <p:nvSpPr>
          <p:cNvPr id="20" name="TextBox 19"/>
          <p:cNvSpPr txBox="1"/>
          <p:nvPr/>
        </p:nvSpPr>
        <p:spPr>
          <a:xfrm>
            <a:off x="4487111" y="4419585"/>
            <a:ext cx="633507" cy="230832"/>
          </a:xfrm>
          <a:prstGeom prst="rect">
            <a:avLst/>
          </a:prstGeom>
          <a:noFill/>
        </p:spPr>
        <p:txBody>
          <a:bodyPr wrap="none" rtlCol="0">
            <a:spAutoFit/>
          </a:bodyPr>
          <a:lstStyle/>
          <a:p>
            <a:r>
              <a:rPr lang="en-CA" sz="900" dirty="0" smtClean="0"/>
              <a:t>has NTP</a:t>
            </a:r>
            <a:endParaRPr lang="en-CA" sz="900" dirty="0"/>
          </a:p>
        </p:txBody>
      </p:sp>
      <p:sp>
        <p:nvSpPr>
          <p:cNvPr id="21" name="TextBox 20"/>
          <p:cNvSpPr txBox="1"/>
          <p:nvPr/>
        </p:nvSpPr>
        <p:spPr>
          <a:xfrm>
            <a:off x="4346046" y="3810740"/>
            <a:ext cx="915635" cy="230832"/>
          </a:xfrm>
          <a:prstGeom prst="rect">
            <a:avLst/>
          </a:prstGeom>
          <a:noFill/>
        </p:spPr>
        <p:txBody>
          <a:bodyPr wrap="none" rtlCol="0">
            <a:spAutoFit/>
          </a:bodyPr>
          <a:lstStyle/>
          <a:p>
            <a:r>
              <a:rPr lang="en-CA" sz="900" dirty="0" smtClean="0"/>
              <a:t>is available as</a:t>
            </a:r>
            <a:endParaRPr lang="en-CA" sz="900" dirty="0"/>
          </a:p>
        </p:txBody>
      </p:sp>
    </p:spTree>
    <p:extLst>
      <p:ext uri="{BB962C8B-B14F-4D97-AF65-F5344CB8AC3E}">
        <p14:creationId xmlns:p14="http://schemas.microsoft.com/office/powerpoint/2010/main" val="2190065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The Therapeutic Moiety (TM)</a:t>
            </a:r>
            <a:endParaRPr lang="en-CA" dirty="0">
              <a:solidFill>
                <a:schemeClr val="accent2">
                  <a:lumMod val="75000"/>
                </a:schemeClr>
              </a:solidFill>
            </a:endParaRPr>
          </a:p>
        </p:txBody>
      </p:sp>
      <p:sp>
        <p:nvSpPr>
          <p:cNvPr id="8" name="Content Placeholder 7"/>
          <p:cNvSpPr>
            <a:spLocks noGrp="1"/>
          </p:cNvSpPr>
          <p:nvPr>
            <p:ph idx="1"/>
          </p:nvPr>
        </p:nvSpPr>
        <p:spPr/>
        <p:txBody>
          <a:bodyPr/>
          <a:lstStyle/>
          <a:p>
            <a:r>
              <a:rPr lang="en-GB" sz="1800" dirty="0" smtClean="0"/>
              <a:t>The Therapeutic Moiety concepts are a representation of a medicinal product without reference to strength and dose form, focusing only on the “functional” active ingredient substance.  </a:t>
            </a:r>
            <a:r>
              <a:rPr lang="en-GB" sz="1800" dirty="0"/>
              <a:t>Examples include:</a:t>
            </a:r>
            <a:endParaRPr lang="en-CA" sz="1800" dirty="0"/>
          </a:p>
        </p:txBody>
      </p:sp>
      <p:sp>
        <p:nvSpPr>
          <p:cNvPr id="3" name="Slide Number Placeholder 2"/>
          <p:cNvSpPr>
            <a:spLocks noGrp="1"/>
          </p:cNvSpPr>
          <p:nvPr>
            <p:ph type="sldNum" sz="quarter" idx="4294967295"/>
          </p:nvPr>
        </p:nvSpPr>
        <p:spPr>
          <a:xfrm>
            <a:off x="8575675" y="4827588"/>
            <a:ext cx="568325" cy="274637"/>
          </a:xfrm>
        </p:spPr>
        <p:txBody>
          <a:bodyPr/>
          <a:lstStyle/>
          <a:p>
            <a:fld id="{1CD41CD4-AB83-1240-92B9-A0CB40D08B6B}" type="slidenum">
              <a:rPr lang="en-US" smtClean="0"/>
              <a:pPr/>
              <a:t>6</a:t>
            </a:fld>
            <a:endParaRPr lang="en-US" dirty="0"/>
          </a:p>
        </p:txBody>
      </p:sp>
      <p:sp>
        <p:nvSpPr>
          <p:cNvPr id="4" name="Content Placeholder 3"/>
          <p:cNvSpPr>
            <a:spLocks noGrp="1"/>
          </p:cNvSpPr>
          <p:nvPr>
            <p:ph sz="quarter" idx="4294967295"/>
          </p:nvPr>
        </p:nvSpPr>
        <p:spPr>
          <a:xfrm>
            <a:off x="1619250" y="1371600"/>
            <a:ext cx="7524750" cy="3187700"/>
          </a:xfrm>
        </p:spPr>
        <p:txBody>
          <a:bodyPr>
            <a:normAutofit/>
          </a:bodyPr>
          <a:lstStyle/>
          <a:p>
            <a:pPr marL="0" indent="0">
              <a:buNone/>
            </a:pPr>
            <a:r>
              <a:rPr lang="en-GB" sz="1500" dirty="0" smtClean="0"/>
              <a:t> </a:t>
            </a:r>
            <a:endParaRPr lang="en-CA" sz="1500" dirty="0" smtClean="0"/>
          </a:p>
          <a:p>
            <a:pPr marL="0" indent="0">
              <a:buNone/>
            </a:pPr>
            <a:endParaRPr lang="en-GB" sz="1500" dirty="0"/>
          </a:p>
        </p:txBody>
      </p:sp>
      <p:graphicFrame>
        <p:nvGraphicFramePr>
          <p:cNvPr id="5" name="Table 4"/>
          <p:cNvGraphicFramePr>
            <a:graphicFrameLocks noGrp="1"/>
          </p:cNvGraphicFramePr>
          <p:nvPr>
            <p:extLst>
              <p:ext uri="{D42A27DB-BD31-4B8C-83A1-F6EECF244321}">
                <p14:modId xmlns:p14="http://schemas.microsoft.com/office/powerpoint/2010/main" val="388836267"/>
              </p:ext>
            </p:extLst>
          </p:nvPr>
        </p:nvGraphicFramePr>
        <p:xfrm>
          <a:off x="1475656" y="2300605"/>
          <a:ext cx="5578756" cy="1516380"/>
        </p:xfrm>
        <a:graphic>
          <a:graphicData uri="http://schemas.openxmlformats.org/drawingml/2006/table">
            <a:tbl>
              <a:tblPr firstRow="1" bandRow="1">
                <a:tableStyleId>{5C22544A-7EE6-4342-B048-85BDC9FD1C3A}</a:tableStyleId>
              </a:tblPr>
              <a:tblGrid>
                <a:gridCol w="2477177">
                  <a:extLst>
                    <a:ext uri="{9D8B030D-6E8A-4147-A177-3AD203B41FA5}">
                      <a16:colId xmlns:a16="http://schemas.microsoft.com/office/drawing/2014/main" val="3819300468"/>
                    </a:ext>
                  </a:extLst>
                </a:gridCol>
                <a:gridCol w="3101579">
                  <a:extLst>
                    <a:ext uri="{9D8B030D-6E8A-4147-A177-3AD203B41FA5}">
                      <a16:colId xmlns:a16="http://schemas.microsoft.com/office/drawing/2014/main" val="1330985131"/>
                    </a:ext>
                  </a:extLst>
                </a:gridCol>
              </a:tblGrid>
              <a:tr h="525780">
                <a:tc>
                  <a:txBody>
                    <a:bodyPr/>
                    <a:lstStyle/>
                    <a:p>
                      <a:pPr algn="ctr"/>
                      <a:r>
                        <a:rPr lang="en-US" sz="1800" dirty="0" smtClean="0"/>
                        <a:t>Therapeutic</a:t>
                      </a:r>
                      <a:r>
                        <a:rPr lang="en-US" sz="1800" baseline="0" dirty="0" smtClean="0"/>
                        <a:t> Moiety </a:t>
                      </a:r>
                      <a:r>
                        <a:rPr lang="en-US" sz="1200" baseline="0" dirty="0" smtClean="0"/>
                        <a:t>(functional active ingredient)</a:t>
                      </a:r>
                      <a:endParaRPr lang="en-CA" sz="1200" dirty="0"/>
                    </a:p>
                  </a:txBody>
                  <a:tcPr marL="68580" marR="68580" marT="34290" marB="34290"/>
                </a:tc>
                <a:tc>
                  <a:txBody>
                    <a:bodyPr/>
                    <a:lstStyle/>
                    <a:p>
                      <a:pPr algn="ctr"/>
                      <a:r>
                        <a:rPr lang="en-US" sz="1500" dirty="0" smtClean="0"/>
                        <a:t>Precise Active Ingredient </a:t>
                      </a:r>
                    </a:p>
                    <a:p>
                      <a:pPr algn="ctr"/>
                      <a:r>
                        <a:rPr lang="en-US" sz="1200" dirty="0" smtClean="0"/>
                        <a:t>(in the NTP)</a:t>
                      </a:r>
                      <a:endParaRPr lang="en-CA" sz="1200" dirty="0"/>
                    </a:p>
                  </a:txBody>
                  <a:tcPr marL="68580" marR="68580" marT="34290" marB="34290"/>
                </a:tc>
                <a:extLst>
                  <a:ext uri="{0D108BD9-81ED-4DB2-BD59-A6C34878D82A}">
                    <a16:rowId xmlns:a16="http://schemas.microsoft.com/office/drawing/2014/main" val="1591478088"/>
                  </a:ext>
                </a:extLst>
              </a:tr>
              <a:tr h="278130">
                <a:tc>
                  <a:txBody>
                    <a:bodyPr/>
                    <a:lstStyle/>
                    <a:p>
                      <a:r>
                        <a:rPr lang="en-US" sz="1200" dirty="0" smtClean="0">
                          <a:solidFill>
                            <a:schemeClr val="tx2"/>
                          </a:solidFill>
                        </a:rPr>
                        <a:t>methadone</a:t>
                      </a:r>
                      <a:endParaRPr lang="en-CA" sz="1200" dirty="0">
                        <a:solidFill>
                          <a:schemeClr val="tx2"/>
                        </a:solidFill>
                      </a:endParaRPr>
                    </a:p>
                  </a:txBody>
                  <a:tcPr marL="68580" marR="68580" marT="34290" marB="34290"/>
                </a:tc>
                <a:tc>
                  <a:txBody>
                    <a:bodyPr/>
                    <a:lstStyle/>
                    <a:p>
                      <a:r>
                        <a:rPr lang="en-US" sz="1200" dirty="0" smtClean="0">
                          <a:solidFill>
                            <a:schemeClr val="tx2"/>
                          </a:solidFill>
                        </a:rPr>
                        <a:t>methadone</a:t>
                      </a:r>
                      <a:r>
                        <a:rPr lang="en-US" sz="1200" baseline="0" dirty="0" smtClean="0">
                          <a:solidFill>
                            <a:schemeClr val="tx2"/>
                          </a:solidFill>
                        </a:rPr>
                        <a:t> hydrochloride</a:t>
                      </a:r>
                      <a:endParaRPr lang="en-CA" sz="1200" dirty="0">
                        <a:solidFill>
                          <a:schemeClr val="tx2"/>
                        </a:solidFill>
                      </a:endParaRPr>
                    </a:p>
                  </a:txBody>
                  <a:tcPr marL="68580" marR="68580" marT="34290" marB="34290"/>
                </a:tc>
                <a:extLst>
                  <a:ext uri="{0D108BD9-81ED-4DB2-BD59-A6C34878D82A}">
                    <a16:rowId xmlns:a16="http://schemas.microsoft.com/office/drawing/2014/main" val="3466823513"/>
                  </a:ext>
                </a:extLst>
              </a:tr>
              <a:tr h="278130">
                <a:tc>
                  <a:txBody>
                    <a:bodyPr/>
                    <a:lstStyle/>
                    <a:p>
                      <a:r>
                        <a:rPr lang="en-CA" sz="1200" dirty="0" smtClean="0">
                          <a:solidFill>
                            <a:schemeClr val="tx2"/>
                          </a:solidFill>
                        </a:rPr>
                        <a:t>acyclovir</a:t>
                      </a:r>
                      <a:endParaRPr lang="en-CA" sz="1200" dirty="0">
                        <a:solidFill>
                          <a:schemeClr val="tx2"/>
                        </a:solidFill>
                      </a:endParaRPr>
                    </a:p>
                  </a:txBody>
                  <a:tcPr marL="68580" marR="68580" marT="34290" marB="34290"/>
                </a:tc>
                <a:tc>
                  <a:txBody>
                    <a:bodyPr/>
                    <a:lstStyle/>
                    <a:p>
                      <a:r>
                        <a:rPr lang="en-CA" sz="1200" dirty="0" smtClean="0">
                          <a:solidFill>
                            <a:schemeClr val="tx2"/>
                          </a:solidFill>
                        </a:rPr>
                        <a:t>acyclovir sodium</a:t>
                      </a:r>
                      <a:endParaRPr lang="en-CA" sz="1200" dirty="0">
                        <a:solidFill>
                          <a:schemeClr val="tx2"/>
                        </a:solidFill>
                      </a:endParaRPr>
                    </a:p>
                  </a:txBody>
                  <a:tcPr marL="68580" marR="68580" marT="34290" marB="34290"/>
                </a:tc>
                <a:extLst>
                  <a:ext uri="{0D108BD9-81ED-4DB2-BD59-A6C34878D82A}">
                    <a16:rowId xmlns:a16="http://schemas.microsoft.com/office/drawing/2014/main" val="961519255"/>
                  </a:ext>
                </a:extLst>
              </a:tr>
              <a:tr h="434340">
                <a:tc>
                  <a:txBody>
                    <a:bodyPr/>
                    <a:lstStyle/>
                    <a:p>
                      <a:r>
                        <a:rPr lang="en-CA" sz="1200" kern="1200" dirty="0" smtClean="0">
                          <a:solidFill>
                            <a:schemeClr val="tx2"/>
                          </a:solidFill>
                          <a:latin typeface="+mn-lt"/>
                          <a:ea typeface="+mn-ea"/>
                          <a:cs typeface="+mn-cs"/>
                        </a:rPr>
                        <a:t>pantoprazole</a:t>
                      </a:r>
                      <a:endParaRPr lang="en-CA" sz="1200" dirty="0"/>
                    </a:p>
                  </a:txBody>
                  <a:tcPr marL="68580" marR="68580" marT="34290" marB="34290"/>
                </a:tc>
                <a:tc>
                  <a:txBody>
                    <a:bodyPr/>
                    <a:lstStyle/>
                    <a:p>
                      <a:pPr marL="0" algn="l" defTabSz="685749" rtl="0" eaLnBrk="1" latinLnBrk="0" hangingPunct="1"/>
                      <a:r>
                        <a:rPr lang="en-CA" sz="1200" kern="1200" dirty="0" smtClean="0">
                          <a:solidFill>
                            <a:schemeClr val="tx2"/>
                          </a:solidFill>
                          <a:latin typeface="+mn-lt"/>
                          <a:ea typeface="+mn-ea"/>
                          <a:cs typeface="+mn-cs"/>
                        </a:rPr>
                        <a:t>pantoprazole magnesium</a:t>
                      </a:r>
                      <a:endParaRPr lang="en-CA" sz="1200" kern="1200" dirty="0" smtClean="0">
                        <a:solidFill>
                          <a:schemeClr val="tx2"/>
                        </a:solidFill>
                        <a:latin typeface="+mn-lt"/>
                        <a:ea typeface="+mn-ea"/>
                        <a:cs typeface="+mn-cs"/>
                      </a:endParaRPr>
                    </a:p>
                    <a:p>
                      <a:pPr marL="0" algn="l" defTabSz="685749" rtl="0" eaLnBrk="1" latinLnBrk="0" hangingPunct="1"/>
                      <a:r>
                        <a:rPr lang="en-CA" sz="1200" kern="1200" dirty="0" smtClean="0">
                          <a:solidFill>
                            <a:schemeClr val="tx2"/>
                          </a:solidFill>
                          <a:latin typeface="+mn-lt"/>
                          <a:ea typeface="+mn-ea"/>
                          <a:cs typeface="+mn-cs"/>
                        </a:rPr>
                        <a:t>pantoprazole sodium</a:t>
                      </a:r>
                      <a:endParaRPr lang="en-CA" sz="1200" kern="1200" dirty="0">
                        <a:solidFill>
                          <a:schemeClr val="tx2"/>
                        </a:solidFill>
                        <a:latin typeface="+mn-lt"/>
                        <a:ea typeface="+mn-ea"/>
                        <a:cs typeface="+mn-cs"/>
                      </a:endParaRPr>
                    </a:p>
                  </a:txBody>
                  <a:tcPr marL="68580" marR="68580" marT="34290" marB="34290"/>
                </a:tc>
                <a:extLst>
                  <a:ext uri="{0D108BD9-81ED-4DB2-BD59-A6C34878D82A}">
                    <a16:rowId xmlns:a16="http://schemas.microsoft.com/office/drawing/2014/main" val="1207833618"/>
                  </a:ext>
                </a:extLst>
              </a:tr>
            </a:tbl>
          </a:graphicData>
        </a:graphic>
      </p:graphicFrame>
    </p:spTree>
    <p:extLst>
      <p:ext uri="{BB962C8B-B14F-4D97-AF65-F5344CB8AC3E}">
        <p14:creationId xmlns:p14="http://schemas.microsoft.com/office/powerpoint/2010/main" val="2854644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solidFill>
                  <a:schemeClr val="accent2">
                    <a:lumMod val="75000"/>
                  </a:schemeClr>
                </a:solidFill>
              </a:rPr>
              <a:t>The </a:t>
            </a:r>
            <a:r>
              <a:rPr lang="en-GB" dirty="0" smtClean="0">
                <a:solidFill>
                  <a:schemeClr val="accent2">
                    <a:lumMod val="75000"/>
                  </a:schemeClr>
                </a:solidFill>
              </a:rPr>
              <a:t>Non-Proprietary Therapeutic Product (NTP)</a:t>
            </a:r>
            <a:endParaRPr lang="en-GB" dirty="0">
              <a:solidFill>
                <a:schemeClr val="accent2">
                  <a:lumMod val="75000"/>
                </a:schemeClr>
              </a:solidFill>
            </a:endParaRPr>
          </a:p>
        </p:txBody>
      </p:sp>
      <p:sp>
        <p:nvSpPr>
          <p:cNvPr id="4" name="Slide Number Placeholder 3"/>
          <p:cNvSpPr>
            <a:spLocks noGrp="1"/>
          </p:cNvSpPr>
          <p:nvPr>
            <p:ph type="sldNum" sz="quarter" idx="12"/>
          </p:nvPr>
        </p:nvSpPr>
        <p:spPr>
          <a:xfrm>
            <a:off x="8575675" y="4827588"/>
            <a:ext cx="568325" cy="274637"/>
          </a:xfrm>
        </p:spPr>
        <p:txBody>
          <a:bodyPr/>
          <a:lstStyle/>
          <a:p>
            <a:fld id="{B9C8F26E-8605-4278-9BF6-67AE64E59229}" type="slidenum">
              <a:rPr lang="en-CA" smtClean="0">
                <a:solidFill>
                  <a:prstClr val="black">
                    <a:tint val="75000"/>
                  </a:prstClr>
                </a:solidFill>
              </a:rPr>
              <a:pPr/>
              <a:t>7</a:t>
            </a:fld>
            <a:endParaRPr lang="en-CA">
              <a:solidFill>
                <a:prstClr val="black">
                  <a:tint val="75000"/>
                </a:prstClr>
              </a:solidFill>
            </a:endParaRPr>
          </a:p>
        </p:txBody>
      </p:sp>
      <p:sp>
        <p:nvSpPr>
          <p:cNvPr id="6" name="TextBox 5"/>
          <p:cNvSpPr txBox="1"/>
          <p:nvPr/>
        </p:nvSpPr>
        <p:spPr>
          <a:xfrm>
            <a:off x="643904" y="790477"/>
            <a:ext cx="7488832" cy="1169551"/>
          </a:xfrm>
          <a:prstGeom prst="rect">
            <a:avLst/>
          </a:prstGeom>
          <a:noFill/>
        </p:spPr>
        <p:txBody>
          <a:bodyPr wrap="square" rtlCol="0">
            <a:spAutoFit/>
          </a:bodyPr>
          <a:lstStyle/>
          <a:p>
            <a:r>
              <a:rPr lang="en-GB" sz="1400" dirty="0">
                <a:ea typeface="MS PGothic" pitchFamily="34" charset="-128"/>
              </a:rPr>
              <a:t>A grouping type of concept for a group of </a:t>
            </a:r>
            <a:r>
              <a:rPr lang="en-GB" sz="1400" dirty="0" smtClean="0">
                <a:ea typeface="MS PGothic" pitchFamily="34" charset="-128"/>
              </a:rPr>
              <a:t>products </a:t>
            </a:r>
            <a:r>
              <a:rPr lang="en-GB" sz="1400" dirty="0">
                <a:ea typeface="MS PGothic" pitchFamily="34" charset="-128"/>
              </a:rPr>
              <a:t>that share the same defining </a:t>
            </a:r>
            <a:r>
              <a:rPr lang="en-GB" sz="1400" dirty="0" smtClean="0">
                <a:ea typeface="MS PGothic" pitchFamily="34" charset="-128"/>
              </a:rPr>
              <a:t>information</a:t>
            </a:r>
            <a:r>
              <a:rPr lang="en-GB" sz="1400" dirty="0">
                <a:ea typeface="MS PGothic" pitchFamily="34" charset="-128"/>
              </a:rPr>
              <a:t>. </a:t>
            </a:r>
            <a:r>
              <a:rPr lang="en-GB" sz="1400" dirty="0" smtClean="0">
                <a:ea typeface="MS PGothic" pitchFamily="34" charset="-128"/>
              </a:rPr>
              <a:t>The </a:t>
            </a:r>
            <a:r>
              <a:rPr lang="en-GB" sz="1400" dirty="0">
                <a:ea typeface="MS PGothic" pitchFamily="34" charset="-128"/>
              </a:rPr>
              <a:t>formal name unambiguously reflects those defining </a:t>
            </a:r>
            <a:r>
              <a:rPr lang="en-GB" sz="1400" dirty="0" smtClean="0">
                <a:ea typeface="MS PGothic" pitchFamily="34" charset="-128"/>
              </a:rPr>
              <a:t>characteristics as outlined below.</a:t>
            </a:r>
          </a:p>
          <a:p>
            <a:endParaRPr lang="en-GB" sz="1400" dirty="0" smtClean="0">
              <a:ea typeface="MS PGothic" pitchFamily="34" charset="-128"/>
            </a:endParaRPr>
          </a:p>
          <a:p>
            <a:pPr marL="285750" indent="-285750">
              <a:buFont typeface="Arial" panose="020B0604020202020204" pitchFamily="34" charset="0"/>
              <a:buChar char="•"/>
            </a:pPr>
            <a:r>
              <a:rPr lang="en-CA" sz="1400" dirty="0">
                <a:solidFill>
                  <a:srgbClr val="00B0F0"/>
                </a:solidFill>
                <a:ea typeface="MS PGothic" pitchFamily="34" charset="-128"/>
              </a:rPr>
              <a:t>&lt;&lt;Basis of Strength Substance (Precise ingredient </a:t>
            </a:r>
            <a:r>
              <a:rPr lang="en-CA" sz="1400" dirty="0" smtClean="0">
                <a:solidFill>
                  <a:srgbClr val="00B0F0"/>
                </a:solidFill>
                <a:ea typeface="MS PGothic" pitchFamily="34" charset="-128"/>
              </a:rPr>
              <a:t>substance)&gt;&gt; </a:t>
            </a:r>
            <a:r>
              <a:rPr lang="en-CA" sz="1400" dirty="0">
                <a:solidFill>
                  <a:srgbClr val="00B0F0"/>
                </a:solidFill>
                <a:ea typeface="MS PGothic" pitchFamily="34" charset="-128"/>
              </a:rPr>
              <a:t>&lt;&lt;Strength value and unit </a:t>
            </a:r>
            <a:r>
              <a:rPr lang="en-CA" sz="1400" dirty="0" smtClean="0">
                <a:solidFill>
                  <a:srgbClr val="00B0F0"/>
                </a:solidFill>
                <a:ea typeface="MS PGothic" pitchFamily="34" charset="-128"/>
              </a:rPr>
              <a:t>of measure</a:t>
            </a:r>
            <a:r>
              <a:rPr lang="en-CA" sz="1400" dirty="0">
                <a:solidFill>
                  <a:srgbClr val="00B0F0"/>
                </a:solidFill>
                <a:ea typeface="MS PGothic" pitchFamily="34" charset="-128"/>
              </a:rPr>
              <a:t>&gt;&gt; &lt;&lt;Dose Form&gt;&gt; &lt;&lt;Unit of </a:t>
            </a:r>
            <a:r>
              <a:rPr lang="en-CA" sz="1400" dirty="0" smtClean="0">
                <a:solidFill>
                  <a:srgbClr val="00B0F0"/>
                </a:solidFill>
                <a:ea typeface="MS PGothic" pitchFamily="34" charset="-128"/>
              </a:rPr>
              <a:t>presentation&gt;&gt;</a:t>
            </a:r>
            <a:endParaRPr lang="en-GB" sz="1400" dirty="0">
              <a:solidFill>
                <a:srgbClr val="00B0F0"/>
              </a:solidFill>
              <a:ea typeface="MS PGothic" pitchFamily="34" charset="-128"/>
            </a:endParaRPr>
          </a:p>
        </p:txBody>
      </p:sp>
      <p:sp>
        <p:nvSpPr>
          <p:cNvPr id="8" name="TextBox 7"/>
          <p:cNvSpPr txBox="1"/>
          <p:nvPr/>
        </p:nvSpPr>
        <p:spPr>
          <a:xfrm>
            <a:off x="3232734" y="2053716"/>
            <a:ext cx="2232248" cy="861774"/>
          </a:xfrm>
          <a:prstGeom prst="rect">
            <a:avLst/>
          </a:prstGeom>
          <a:solidFill>
            <a:srgbClr val="E99877">
              <a:alpha val="30000"/>
            </a:srgbClr>
          </a:solidFill>
          <a:ln>
            <a:solidFill>
              <a:schemeClr val="accent1"/>
            </a:solidFill>
          </a:ln>
        </p:spPr>
        <p:txBody>
          <a:bodyPr wrap="square" rtlCol="0">
            <a:spAutoFit/>
          </a:bodyPr>
          <a:lstStyle/>
          <a:p>
            <a:pPr algn="ctr"/>
            <a:r>
              <a:rPr lang="en-US" sz="1600" b="1" dirty="0">
                <a:solidFill>
                  <a:schemeClr val="tx1">
                    <a:lumMod val="50000"/>
                  </a:schemeClr>
                </a:solidFill>
              </a:rPr>
              <a:t>Non-proprietary Therapeutic Product</a:t>
            </a:r>
          </a:p>
          <a:p>
            <a:pPr algn="ctr"/>
            <a:r>
              <a:rPr lang="en-GB" sz="900" dirty="0">
                <a:solidFill>
                  <a:schemeClr val="tx1">
                    <a:lumMod val="50000"/>
                  </a:schemeClr>
                </a:solidFill>
              </a:rPr>
              <a:t> </a:t>
            </a:r>
            <a:r>
              <a:rPr lang="en-CA" sz="900" b="1" dirty="0" smtClean="0">
                <a:solidFill>
                  <a:srgbClr val="FF0000"/>
                </a:solidFill>
              </a:rPr>
              <a:t>acyclovir (acyclovir sodium) 500 mg per 10 mL solution for injection vial</a:t>
            </a:r>
            <a:endParaRPr lang="en-GB" sz="900" b="1" dirty="0">
              <a:solidFill>
                <a:srgbClr val="FF0000"/>
              </a:solidFill>
            </a:endParaRPr>
          </a:p>
        </p:txBody>
      </p:sp>
      <p:sp>
        <p:nvSpPr>
          <p:cNvPr id="5" name="TextBox 4"/>
          <p:cNvSpPr txBox="1"/>
          <p:nvPr/>
        </p:nvSpPr>
        <p:spPr>
          <a:xfrm>
            <a:off x="824265" y="3279729"/>
            <a:ext cx="2190218" cy="1246495"/>
          </a:xfrm>
          <a:prstGeom prst="rect">
            <a:avLst/>
          </a:prstGeom>
          <a:solidFill>
            <a:schemeClr val="accent1">
              <a:lumMod val="40000"/>
              <a:lumOff val="60000"/>
              <a:alpha val="30000"/>
            </a:schemeClr>
          </a:solidFill>
          <a:ln>
            <a:solidFill>
              <a:schemeClr val="accent1"/>
            </a:solidFill>
          </a:ln>
        </p:spPr>
        <p:txBody>
          <a:bodyPr wrap="square" rtlCol="0">
            <a:spAutoFit/>
          </a:bodyPr>
          <a:lstStyle/>
          <a:p>
            <a:pPr algn="ctr"/>
            <a:r>
              <a:rPr lang="en-US" b="1" dirty="0" smtClean="0">
                <a:solidFill>
                  <a:schemeClr val="tx2"/>
                </a:solidFill>
              </a:rPr>
              <a:t>Substance Strength Set</a:t>
            </a:r>
          </a:p>
          <a:p>
            <a:pPr algn="ctr"/>
            <a:r>
              <a:rPr lang="en-US" sz="750" b="1" dirty="0">
                <a:solidFill>
                  <a:schemeClr val="accent5"/>
                </a:solidFill>
              </a:rPr>
              <a:t>Basis of strength substance </a:t>
            </a:r>
          </a:p>
          <a:p>
            <a:pPr algn="ctr"/>
            <a:r>
              <a:rPr lang="en-US" sz="750" b="1" dirty="0">
                <a:solidFill>
                  <a:schemeClr val="accent5"/>
                </a:solidFill>
              </a:rPr>
              <a:t>(Precise active ingredient substance)</a:t>
            </a:r>
          </a:p>
          <a:p>
            <a:pPr algn="ctr"/>
            <a:r>
              <a:rPr lang="en-US" sz="750" b="1" dirty="0">
                <a:solidFill>
                  <a:schemeClr val="accent5"/>
                </a:solidFill>
              </a:rPr>
              <a:t>Presentation strength (</a:t>
            </a:r>
            <a:r>
              <a:rPr lang="en-GB" sz="750" b="1" dirty="0">
                <a:solidFill>
                  <a:schemeClr val="accent5"/>
                </a:solidFill>
              </a:rPr>
              <a:t>not concentration</a:t>
            </a:r>
            <a:r>
              <a:rPr lang="en-CA" sz="750" b="1" dirty="0">
                <a:solidFill>
                  <a:schemeClr val="accent5"/>
                </a:solidFill>
              </a:rPr>
              <a:t>)</a:t>
            </a:r>
            <a:endParaRPr lang="en-US" sz="750" b="1" dirty="0">
              <a:solidFill>
                <a:schemeClr val="accent5"/>
              </a:solidFill>
            </a:endParaRPr>
          </a:p>
          <a:p>
            <a:pPr algn="ctr"/>
            <a:r>
              <a:rPr lang="en-CA" sz="825" b="1" dirty="0">
                <a:solidFill>
                  <a:srgbClr val="FF0000"/>
                </a:solidFill>
              </a:rPr>
              <a:t>acyclovir (acyclovir sodium) 500 mg per </a:t>
            </a:r>
            <a:r>
              <a:rPr lang="en-CA" sz="825" b="1" dirty="0" smtClean="0">
                <a:solidFill>
                  <a:srgbClr val="FF0000"/>
                </a:solidFill>
              </a:rPr>
              <a:t>10 mL </a:t>
            </a:r>
            <a:endParaRPr lang="en-CA" sz="825" dirty="0"/>
          </a:p>
        </p:txBody>
      </p:sp>
      <p:sp>
        <p:nvSpPr>
          <p:cNvPr id="10" name="TextBox 9"/>
          <p:cNvSpPr txBox="1"/>
          <p:nvPr/>
        </p:nvSpPr>
        <p:spPr>
          <a:xfrm>
            <a:off x="3423047" y="3688404"/>
            <a:ext cx="1851623" cy="727122"/>
          </a:xfrm>
          <a:prstGeom prst="rect">
            <a:avLst/>
          </a:prstGeom>
          <a:solidFill>
            <a:schemeClr val="accent1">
              <a:lumMod val="40000"/>
              <a:lumOff val="60000"/>
              <a:alpha val="30000"/>
            </a:schemeClr>
          </a:solidFill>
          <a:ln>
            <a:solidFill>
              <a:schemeClr val="accent1"/>
            </a:solidFill>
          </a:ln>
        </p:spPr>
        <p:txBody>
          <a:bodyPr wrap="square" rtlCol="0">
            <a:spAutoFit/>
          </a:bodyPr>
          <a:lstStyle/>
          <a:p>
            <a:pPr algn="ctr"/>
            <a:r>
              <a:rPr lang="en-US" b="1" dirty="0" smtClean="0">
                <a:solidFill>
                  <a:schemeClr val="tx2"/>
                </a:solidFill>
              </a:rPr>
              <a:t>Dose Form</a:t>
            </a:r>
          </a:p>
          <a:p>
            <a:pPr algn="ctr"/>
            <a:r>
              <a:rPr lang="en-US" sz="750" b="1" dirty="0" smtClean="0">
                <a:solidFill>
                  <a:schemeClr val="accent5"/>
                </a:solidFill>
              </a:rPr>
              <a:t>Manufactured </a:t>
            </a:r>
            <a:r>
              <a:rPr lang="en-US" sz="750" b="1" dirty="0">
                <a:solidFill>
                  <a:schemeClr val="accent5"/>
                </a:solidFill>
              </a:rPr>
              <a:t>dose form </a:t>
            </a:r>
            <a:r>
              <a:rPr lang="en-US" sz="750" b="1" dirty="0" smtClean="0">
                <a:solidFill>
                  <a:schemeClr val="accent5"/>
                </a:solidFill>
              </a:rPr>
              <a:t>or in some cases administrable dose form</a:t>
            </a:r>
            <a:endParaRPr lang="en-US" sz="750" b="1" dirty="0">
              <a:solidFill>
                <a:schemeClr val="accent5"/>
              </a:solidFill>
            </a:endParaRPr>
          </a:p>
          <a:p>
            <a:pPr algn="ctr"/>
            <a:r>
              <a:rPr lang="en-CA" sz="825" b="1" dirty="0" smtClean="0">
                <a:solidFill>
                  <a:srgbClr val="FF0000"/>
                </a:solidFill>
              </a:rPr>
              <a:t>solution </a:t>
            </a:r>
            <a:r>
              <a:rPr lang="en-CA" sz="825" b="1" dirty="0">
                <a:solidFill>
                  <a:srgbClr val="FF0000"/>
                </a:solidFill>
              </a:rPr>
              <a:t>for injection</a:t>
            </a:r>
            <a:endParaRPr lang="en-GB" sz="825" b="1" dirty="0">
              <a:solidFill>
                <a:srgbClr val="FF0000"/>
              </a:solidFill>
            </a:endParaRPr>
          </a:p>
        </p:txBody>
      </p:sp>
      <p:cxnSp>
        <p:nvCxnSpPr>
          <p:cNvPr id="12" name="Straight Arrow Connector 11"/>
          <p:cNvCxnSpPr>
            <a:stCxn id="10" idx="0"/>
            <a:endCxn id="8" idx="2"/>
          </p:cNvCxnSpPr>
          <p:nvPr/>
        </p:nvCxnSpPr>
        <p:spPr>
          <a:xfrm flipH="1" flipV="1">
            <a:off x="4348858" y="2915490"/>
            <a:ext cx="1" cy="772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5" idx="1"/>
          </p:cNvCxnSpPr>
          <p:nvPr/>
        </p:nvCxnSpPr>
        <p:spPr>
          <a:xfrm flipH="1" flipV="1">
            <a:off x="4449344" y="2944859"/>
            <a:ext cx="1566778" cy="5657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016122" y="2356399"/>
            <a:ext cx="1851623" cy="2308324"/>
          </a:xfrm>
          <a:prstGeom prst="rect">
            <a:avLst/>
          </a:prstGeom>
          <a:solidFill>
            <a:schemeClr val="accent1">
              <a:lumMod val="40000"/>
              <a:lumOff val="60000"/>
              <a:alpha val="30000"/>
            </a:schemeClr>
          </a:solidFill>
          <a:ln>
            <a:solidFill>
              <a:schemeClr val="accent1"/>
            </a:solidFill>
          </a:ln>
        </p:spPr>
        <p:txBody>
          <a:bodyPr wrap="square" rtlCol="0">
            <a:spAutoFit/>
          </a:bodyPr>
          <a:lstStyle/>
          <a:p>
            <a:pPr algn="ctr"/>
            <a:r>
              <a:rPr lang="en-US" b="1" dirty="0">
                <a:solidFill>
                  <a:schemeClr val="tx2"/>
                </a:solidFill>
              </a:rPr>
              <a:t>Unit of Presentation</a:t>
            </a:r>
          </a:p>
          <a:p>
            <a:pPr algn="ctr"/>
            <a:r>
              <a:rPr lang="en-US" sz="750" b="1" dirty="0">
                <a:solidFill>
                  <a:schemeClr val="accent5"/>
                </a:solidFill>
              </a:rPr>
              <a:t>The products presented in a continuous phase must have their strength represented as a concentration ratio, with the denominator usually an SI unit (e.g. </a:t>
            </a:r>
            <a:r>
              <a:rPr lang="en-US" sz="750" b="1" dirty="0" smtClean="0">
                <a:solidFill>
                  <a:schemeClr val="accent5"/>
                </a:solidFill>
              </a:rPr>
              <a:t>25 </a:t>
            </a:r>
            <a:r>
              <a:rPr lang="en-US" sz="750" b="1" dirty="0">
                <a:solidFill>
                  <a:schemeClr val="accent5"/>
                </a:solidFill>
              </a:rPr>
              <a:t>mg per 2 </a:t>
            </a:r>
            <a:r>
              <a:rPr lang="en-US" sz="750" b="1" dirty="0" smtClean="0">
                <a:solidFill>
                  <a:schemeClr val="accent5"/>
                </a:solidFill>
              </a:rPr>
              <a:t>mL)</a:t>
            </a:r>
            <a:endParaRPr lang="en-US" sz="750" b="1" dirty="0">
              <a:solidFill>
                <a:schemeClr val="accent5"/>
              </a:solidFill>
            </a:endParaRPr>
          </a:p>
          <a:p>
            <a:pPr algn="ctr"/>
            <a:r>
              <a:rPr lang="en-CA" sz="900" b="1" dirty="0">
                <a:solidFill>
                  <a:srgbClr val="FF0000"/>
                </a:solidFill>
              </a:rPr>
              <a:t>acyclovir (acyclovir sodium) </a:t>
            </a:r>
            <a:r>
              <a:rPr lang="en-CA" sz="900" b="1" dirty="0" smtClean="0">
                <a:solidFill>
                  <a:srgbClr val="FF0000"/>
                </a:solidFill>
              </a:rPr>
              <a:t>500 </a:t>
            </a:r>
            <a:r>
              <a:rPr lang="en-CA" sz="900" b="1" dirty="0">
                <a:solidFill>
                  <a:srgbClr val="FF0000"/>
                </a:solidFill>
              </a:rPr>
              <a:t>mg per </a:t>
            </a:r>
            <a:r>
              <a:rPr lang="en-CA" sz="900" b="1" dirty="0" smtClean="0">
                <a:solidFill>
                  <a:srgbClr val="FF0000"/>
                </a:solidFill>
              </a:rPr>
              <a:t>10 </a:t>
            </a:r>
            <a:r>
              <a:rPr lang="en-CA" sz="900" b="1" dirty="0">
                <a:solidFill>
                  <a:srgbClr val="FF0000"/>
                </a:solidFill>
              </a:rPr>
              <a:t>mL solution for injection vial</a:t>
            </a:r>
            <a:r>
              <a:rPr lang="en-US" sz="900" dirty="0" smtClean="0">
                <a:solidFill>
                  <a:srgbClr val="FF0000"/>
                </a:solidFill>
              </a:rPr>
              <a:t> </a:t>
            </a:r>
          </a:p>
          <a:p>
            <a:pPr algn="ctr"/>
            <a:r>
              <a:rPr lang="en-US" sz="900" dirty="0" smtClean="0">
                <a:solidFill>
                  <a:srgbClr val="FF0000"/>
                </a:solidFill>
              </a:rPr>
              <a:t>&amp; </a:t>
            </a:r>
          </a:p>
          <a:p>
            <a:pPr algn="ctr"/>
            <a:r>
              <a:rPr lang="en-US" sz="900" dirty="0">
                <a:solidFill>
                  <a:srgbClr val="FF0000"/>
                </a:solidFill>
              </a:rPr>
              <a:t>acyclovir (acyclovir sodium) 1000 mg per 20 mL solution for injection vial</a:t>
            </a:r>
            <a:endParaRPr lang="en-US" sz="525" b="1" dirty="0">
              <a:solidFill>
                <a:srgbClr val="FF0000"/>
              </a:solidFill>
            </a:endParaRPr>
          </a:p>
        </p:txBody>
      </p:sp>
      <p:cxnSp>
        <p:nvCxnSpPr>
          <p:cNvPr id="16" name="Straight Arrow Connector 15"/>
          <p:cNvCxnSpPr/>
          <p:nvPr/>
        </p:nvCxnSpPr>
        <p:spPr>
          <a:xfrm flipV="1">
            <a:off x="3014483" y="2944858"/>
            <a:ext cx="1201199" cy="5663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3638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chemeClr val="accent2">
                    <a:lumMod val="75000"/>
                  </a:schemeClr>
                </a:solidFill>
              </a:rPr>
              <a:t>The Manufactured Product (MP)</a:t>
            </a:r>
            <a:endParaRPr lang="en-GB" dirty="0">
              <a:solidFill>
                <a:schemeClr val="accent2">
                  <a:lumMod val="75000"/>
                </a:schemeClr>
              </a:solidFill>
            </a:endParaRPr>
          </a:p>
        </p:txBody>
      </p:sp>
      <p:sp>
        <p:nvSpPr>
          <p:cNvPr id="29" name="Content Placeholder 28"/>
          <p:cNvSpPr>
            <a:spLocks noGrp="1"/>
          </p:cNvSpPr>
          <p:nvPr>
            <p:ph idx="1"/>
          </p:nvPr>
        </p:nvSpPr>
        <p:spPr/>
        <p:txBody>
          <a:bodyPr/>
          <a:lstStyle/>
          <a:p>
            <a:r>
              <a:rPr lang="en-CA" sz="1400" dirty="0"/>
              <a:t>A CCDD Manufactured Product concept is a brand specific medicinal product that is, or within</a:t>
            </a:r>
            <a:br>
              <a:rPr lang="en-CA" sz="1400" dirty="0"/>
            </a:br>
            <a:r>
              <a:rPr lang="en-CA" sz="1400" dirty="0"/>
              <a:t>the lifetime of the CCDD has been, available for prescribing and dispensing in Canada </a:t>
            </a:r>
            <a:endParaRPr lang="en-CA" sz="1400" dirty="0" smtClean="0"/>
          </a:p>
          <a:p>
            <a:r>
              <a:rPr lang="en-CA" sz="1400" dirty="0" smtClean="0">
                <a:solidFill>
                  <a:srgbClr val="00B0F0"/>
                </a:solidFill>
              </a:rPr>
              <a:t>&lt;&lt;PRODUCT NAME&gt;&gt;&lt;&lt;(</a:t>
            </a:r>
            <a:r>
              <a:rPr lang="en-CA" sz="1400" dirty="0" err="1" smtClean="0">
                <a:solidFill>
                  <a:srgbClr val="00B0F0"/>
                </a:solidFill>
              </a:rPr>
              <a:t>ntp</a:t>
            </a:r>
            <a:r>
              <a:rPr lang="en-CA" sz="1400" dirty="0" smtClean="0">
                <a:solidFill>
                  <a:srgbClr val="00B0F0"/>
                </a:solidFill>
              </a:rPr>
              <a:t> formal name)&gt;&gt;&lt;&lt;COMPANY NAME&gt;&gt;</a:t>
            </a:r>
            <a:r>
              <a:rPr lang="en-CA" sz="1400" dirty="0"/>
              <a:t/>
            </a:r>
            <a:br>
              <a:rPr lang="en-CA" sz="1400" dirty="0"/>
            </a:br>
            <a:endParaRPr lang="en-CA" sz="1400" dirty="0"/>
          </a:p>
        </p:txBody>
      </p:sp>
      <p:sp>
        <p:nvSpPr>
          <p:cNvPr id="4" name="Slide Number Placeholder 3"/>
          <p:cNvSpPr>
            <a:spLocks noGrp="1"/>
          </p:cNvSpPr>
          <p:nvPr>
            <p:ph type="sldNum" sz="quarter" idx="12"/>
          </p:nvPr>
        </p:nvSpPr>
        <p:spPr/>
        <p:txBody>
          <a:bodyPr/>
          <a:lstStyle/>
          <a:p>
            <a:fld id="{B9C8F26E-8605-4278-9BF6-67AE64E59229}" type="slidenum">
              <a:rPr lang="en-CA" smtClean="0">
                <a:solidFill>
                  <a:prstClr val="black">
                    <a:tint val="75000"/>
                  </a:prstClr>
                </a:solidFill>
              </a:rPr>
              <a:pPr/>
              <a:t>8</a:t>
            </a:fld>
            <a:endParaRPr lang="en-CA">
              <a:solidFill>
                <a:prstClr val="black">
                  <a:tint val="75000"/>
                </a:prstClr>
              </a:solidFill>
            </a:endParaRPr>
          </a:p>
        </p:txBody>
      </p:sp>
      <p:sp>
        <p:nvSpPr>
          <p:cNvPr id="8" name="TextBox 7"/>
          <p:cNvSpPr txBox="1"/>
          <p:nvPr/>
        </p:nvSpPr>
        <p:spPr>
          <a:xfrm>
            <a:off x="3059832" y="1910005"/>
            <a:ext cx="2838045" cy="861774"/>
          </a:xfrm>
          <a:prstGeom prst="rect">
            <a:avLst/>
          </a:prstGeom>
          <a:solidFill>
            <a:srgbClr val="E99877">
              <a:alpha val="30000"/>
            </a:srgbClr>
          </a:solidFill>
          <a:ln>
            <a:solidFill>
              <a:schemeClr val="accent1"/>
            </a:solidFill>
          </a:ln>
        </p:spPr>
        <p:txBody>
          <a:bodyPr wrap="square" rtlCol="0">
            <a:spAutoFit/>
          </a:bodyPr>
          <a:lstStyle/>
          <a:p>
            <a:pPr algn="ctr"/>
            <a:r>
              <a:rPr lang="en-US" sz="1400" b="1" dirty="0" smtClean="0">
                <a:solidFill>
                  <a:schemeClr val="tx1">
                    <a:lumMod val="50000"/>
                  </a:schemeClr>
                </a:solidFill>
              </a:rPr>
              <a:t>Manufactured Product</a:t>
            </a:r>
            <a:endParaRPr lang="en-US" sz="1400" b="1" dirty="0">
              <a:solidFill>
                <a:schemeClr val="tx1">
                  <a:lumMod val="50000"/>
                </a:schemeClr>
              </a:solidFill>
            </a:endParaRPr>
          </a:p>
          <a:p>
            <a:pPr algn="ctr"/>
            <a:r>
              <a:rPr lang="en-GB" sz="900" dirty="0">
                <a:solidFill>
                  <a:schemeClr val="tx1">
                    <a:lumMod val="50000"/>
                  </a:schemeClr>
                </a:solidFill>
              </a:rPr>
              <a:t> </a:t>
            </a:r>
            <a:r>
              <a:rPr lang="en-CA" sz="900" b="1" dirty="0">
                <a:solidFill>
                  <a:srgbClr val="FF0000"/>
                </a:solidFill>
              </a:rPr>
              <a:t>ACYCLOVIR SODIUM FOR INJECTION (acyclovir (acyclovir sodium) 500 mg per </a:t>
            </a:r>
            <a:r>
              <a:rPr lang="en-CA" sz="900" b="1" dirty="0" smtClean="0">
                <a:solidFill>
                  <a:srgbClr val="FF0000"/>
                </a:solidFill>
              </a:rPr>
              <a:t>10 mL solution </a:t>
            </a:r>
            <a:r>
              <a:rPr lang="en-CA" sz="900" b="1" dirty="0">
                <a:solidFill>
                  <a:srgbClr val="FF0000"/>
                </a:solidFill>
              </a:rPr>
              <a:t>for </a:t>
            </a:r>
            <a:r>
              <a:rPr lang="en-CA" sz="900" b="1" dirty="0" smtClean="0">
                <a:solidFill>
                  <a:srgbClr val="FF0000"/>
                </a:solidFill>
              </a:rPr>
              <a:t>injection vial</a:t>
            </a:r>
            <a:r>
              <a:rPr lang="en-CA" sz="900" b="1" dirty="0">
                <a:solidFill>
                  <a:srgbClr val="FF0000"/>
                </a:solidFill>
              </a:rPr>
              <a:t>) STERIMAX </a:t>
            </a:r>
            <a:r>
              <a:rPr lang="en-CA" sz="900" b="1" dirty="0" smtClean="0">
                <a:solidFill>
                  <a:srgbClr val="FF0000"/>
                </a:solidFill>
              </a:rPr>
              <a:t>INC</a:t>
            </a:r>
          </a:p>
          <a:p>
            <a:pPr algn="ctr"/>
            <a:endParaRPr lang="en-GB" sz="900" b="1" dirty="0">
              <a:solidFill>
                <a:srgbClr val="FF0000"/>
              </a:solidFill>
            </a:endParaRPr>
          </a:p>
        </p:txBody>
      </p:sp>
      <p:sp>
        <p:nvSpPr>
          <p:cNvPr id="5" name="TextBox 4"/>
          <p:cNvSpPr txBox="1"/>
          <p:nvPr/>
        </p:nvSpPr>
        <p:spPr>
          <a:xfrm>
            <a:off x="869614" y="3219813"/>
            <a:ext cx="2190218" cy="607859"/>
          </a:xfrm>
          <a:prstGeom prst="rect">
            <a:avLst/>
          </a:prstGeom>
          <a:solidFill>
            <a:schemeClr val="accent1">
              <a:lumMod val="40000"/>
              <a:lumOff val="60000"/>
              <a:alpha val="30000"/>
            </a:schemeClr>
          </a:solidFill>
          <a:ln>
            <a:solidFill>
              <a:schemeClr val="accent1"/>
            </a:solidFill>
          </a:ln>
        </p:spPr>
        <p:txBody>
          <a:bodyPr wrap="square" rtlCol="0">
            <a:spAutoFit/>
          </a:bodyPr>
          <a:lstStyle/>
          <a:p>
            <a:pPr algn="ctr"/>
            <a:r>
              <a:rPr lang="en-US" b="1" dirty="0" smtClean="0">
                <a:solidFill>
                  <a:schemeClr val="tx2"/>
                </a:solidFill>
              </a:rPr>
              <a:t>Product Name</a:t>
            </a:r>
          </a:p>
          <a:p>
            <a:pPr algn="ctr"/>
            <a:r>
              <a:rPr lang="en-CA" sz="750" b="1" dirty="0" smtClean="0">
                <a:solidFill>
                  <a:schemeClr val="accent5"/>
                </a:solidFill>
              </a:rPr>
              <a:t>Licensed trade name</a:t>
            </a:r>
            <a:endParaRPr lang="en-US" sz="750" b="1" dirty="0">
              <a:solidFill>
                <a:schemeClr val="accent5"/>
              </a:solidFill>
            </a:endParaRPr>
          </a:p>
          <a:p>
            <a:pPr algn="ctr"/>
            <a:r>
              <a:rPr lang="en-CA" sz="800" b="1" dirty="0">
                <a:solidFill>
                  <a:srgbClr val="FF0000"/>
                </a:solidFill>
              </a:rPr>
              <a:t>ACYCLOVIR SODIUM FOR INJECTION</a:t>
            </a:r>
            <a:endParaRPr lang="en-CA" sz="825" dirty="0"/>
          </a:p>
        </p:txBody>
      </p:sp>
      <p:sp>
        <p:nvSpPr>
          <p:cNvPr id="10" name="TextBox 9"/>
          <p:cNvSpPr txBox="1"/>
          <p:nvPr/>
        </p:nvSpPr>
        <p:spPr>
          <a:xfrm>
            <a:off x="3505128" y="3738128"/>
            <a:ext cx="1947451" cy="865622"/>
          </a:xfrm>
          <a:prstGeom prst="rect">
            <a:avLst/>
          </a:prstGeom>
          <a:solidFill>
            <a:schemeClr val="accent1">
              <a:lumMod val="40000"/>
              <a:lumOff val="60000"/>
              <a:alpha val="30000"/>
            </a:schemeClr>
          </a:solidFill>
          <a:ln>
            <a:solidFill>
              <a:schemeClr val="accent1"/>
            </a:solidFill>
          </a:ln>
        </p:spPr>
        <p:txBody>
          <a:bodyPr wrap="square" rtlCol="0">
            <a:spAutoFit/>
          </a:bodyPr>
          <a:lstStyle/>
          <a:p>
            <a:pPr algn="ctr"/>
            <a:r>
              <a:rPr lang="en-US" b="1" dirty="0" smtClean="0">
                <a:solidFill>
                  <a:schemeClr val="tx2"/>
                </a:solidFill>
              </a:rPr>
              <a:t>NTP</a:t>
            </a:r>
          </a:p>
          <a:p>
            <a:pPr algn="ctr"/>
            <a:r>
              <a:rPr lang="en-US" sz="750" b="1" dirty="0" smtClean="0">
                <a:solidFill>
                  <a:schemeClr val="accent5"/>
                </a:solidFill>
              </a:rPr>
              <a:t>Associated NTP placed in brackets</a:t>
            </a:r>
            <a:endParaRPr lang="en-US" sz="750" b="1" dirty="0">
              <a:solidFill>
                <a:schemeClr val="accent5"/>
              </a:solidFill>
            </a:endParaRPr>
          </a:p>
          <a:p>
            <a:pPr algn="ctr"/>
            <a:r>
              <a:rPr lang="en-CA" sz="825" b="1" dirty="0" smtClean="0">
                <a:solidFill>
                  <a:srgbClr val="FF0000"/>
                </a:solidFill>
              </a:rPr>
              <a:t>(acyclovir </a:t>
            </a:r>
            <a:r>
              <a:rPr lang="en-CA" sz="825" b="1" dirty="0">
                <a:solidFill>
                  <a:srgbClr val="FF0000"/>
                </a:solidFill>
              </a:rPr>
              <a:t>(acyclovir sodium) 500 mg per </a:t>
            </a:r>
            <a:r>
              <a:rPr lang="en-CA" sz="825" b="1" dirty="0" smtClean="0">
                <a:solidFill>
                  <a:srgbClr val="FF0000"/>
                </a:solidFill>
              </a:rPr>
              <a:t>10 mL solution for injection vial)</a:t>
            </a:r>
            <a:endParaRPr lang="en-CA" sz="825" dirty="0"/>
          </a:p>
        </p:txBody>
      </p:sp>
      <p:cxnSp>
        <p:nvCxnSpPr>
          <p:cNvPr id="12" name="Straight Arrow Connector 11"/>
          <p:cNvCxnSpPr>
            <a:stCxn id="10" idx="0"/>
            <a:endCxn id="8" idx="2"/>
          </p:cNvCxnSpPr>
          <p:nvPr/>
        </p:nvCxnSpPr>
        <p:spPr>
          <a:xfrm flipV="1">
            <a:off x="4478854" y="2771779"/>
            <a:ext cx="1" cy="9663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5" idx="1"/>
          </p:cNvCxnSpPr>
          <p:nvPr/>
        </p:nvCxnSpPr>
        <p:spPr>
          <a:xfrm flipH="1" flipV="1">
            <a:off x="4661339" y="2791015"/>
            <a:ext cx="1501874" cy="6158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163213" y="2956713"/>
            <a:ext cx="1851623" cy="900246"/>
          </a:xfrm>
          <a:prstGeom prst="rect">
            <a:avLst/>
          </a:prstGeom>
          <a:solidFill>
            <a:schemeClr val="accent1">
              <a:lumMod val="40000"/>
              <a:lumOff val="60000"/>
              <a:alpha val="30000"/>
            </a:schemeClr>
          </a:solidFill>
          <a:ln>
            <a:solidFill>
              <a:schemeClr val="accent1"/>
            </a:solidFill>
          </a:ln>
        </p:spPr>
        <p:txBody>
          <a:bodyPr wrap="square" rtlCol="0">
            <a:spAutoFit/>
          </a:bodyPr>
          <a:lstStyle/>
          <a:p>
            <a:pPr algn="ctr"/>
            <a:r>
              <a:rPr lang="en-US" b="1" dirty="0" smtClean="0">
                <a:solidFill>
                  <a:schemeClr val="tx2"/>
                </a:solidFill>
              </a:rPr>
              <a:t>Company Name</a:t>
            </a:r>
            <a:endParaRPr lang="en-US" b="1" dirty="0">
              <a:solidFill>
                <a:schemeClr val="tx2"/>
              </a:solidFill>
            </a:endParaRPr>
          </a:p>
          <a:p>
            <a:pPr algn="ctr"/>
            <a:r>
              <a:rPr lang="en-US" sz="750" b="1" dirty="0" smtClean="0">
                <a:solidFill>
                  <a:schemeClr val="accent5"/>
                </a:solidFill>
              </a:rPr>
              <a:t>Market Authorization Holder</a:t>
            </a:r>
            <a:endParaRPr lang="en-US" sz="750" b="1" dirty="0">
              <a:solidFill>
                <a:schemeClr val="accent5"/>
              </a:solidFill>
            </a:endParaRPr>
          </a:p>
          <a:p>
            <a:pPr algn="ctr"/>
            <a:r>
              <a:rPr lang="en-CA" sz="900" b="1" dirty="0">
                <a:solidFill>
                  <a:srgbClr val="FF0000"/>
                </a:solidFill>
              </a:rPr>
              <a:t>STERIMAX INC</a:t>
            </a:r>
            <a:endParaRPr lang="en-GB" sz="900" b="1" dirty="0">
              <a:solidFill>
                <a:srgbClr val="FF0000"/>
              </a:solidFill>
            </a:endParaRPr>
          </a:p>
        </p:txBody>
      </p:sp>
      <p:cxnSp>
        <p:nvCxnSpPr>
          <p:cNvPr id="16" name="Straight Arrow Connector 15"/>
          <p:cNvCxnSpPr/>
          <p:nvPr/>
        </p:nvCxnSpPr>
        <p:spPr>
          <a:xfrm flipV="1">
            <a:off x="3059832" y="2791015"/>
            <a:ext cx="1201439" cy="8136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2573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CA" dirty="0">
                <a:solidFill>
                  <a:schemeClr val="accent2">
                    <a:lumMod val="75000"/>
                  </a:schemeClr>
                </a:solidFill>
                <a:ea typeface="ＭＳ Ｐゴシック" pitchFamily="34" charset="-128"/>
              </a:rPr>
              <a:t>CCDD </a:t>
            </a:r>
            <a:r>
              <a:rPr lang="en-CA" dirty="0" smtClean="0">
                <a:solidFill>
                  <a:schemeClr val="accent2">
                    <a:lumMod val="75000"/>
                  </a:schemeClr>
                </a:solidFill>
                <a:ea typeface="ＭＳ Ｐゴシック" pitchFamily="34" charset="-128"/>
              </a:rPr>
              <a:t>Files</a:t>
            </a:r>
            <a:endParaRPr lang="en-CA" dirty="0">
              <a:solidFill>
                <a:schemeClr val="accent2">
                  <a:lumMod val="75000"/>
                </a:schemeClr>
              </a:solidFill>
              <a:ea typeface="ＭＳ Ｐゴシック" pitchFamily="34" charset="-128"/>
            </a:endParaRPr>
          </a:p>
        </p:txBody>
      </p:sp>
      <p:sp>
        <p:nvSpPr>
          <p:cNvPr id="16387" name="Content Placeholder 2"/>
          <p:cNvSpPr>
            <a:spLocks noGrp="1"/>
          </p:cNvSpPr>
          <p:nvPr>
            <p:ph idx="1"/>
          </p:nvPr>
        </p:nvSpPr>
        <p:spPr/>
        <p:txBody>
          <a:bodyPr/>
          <a:lstStyle/>
          <a:p>
            <a:r>
              <a:rPr lang="en-CA" altLang="en-US" dirty="0" smtClean="0">
                <a:ea typeface="ＭＳ Ｐゴシック" pitchFamily="34" charset="-128"/>
              </a:rPr>
              <a:t>CCDD consists of </a:t>
            </a:r>
            <a:r>
              <a:rPr lang="en-CA" altLang="en-US" dirty="0" smtClean="0">
                <a:solidFill>
                  <a:schemeClr val="tx1"/>
                </a:solidFill>
                <a:ea typeface="ＭＳ Ｐゴシック" pitchFamily="34" charset="-128"/>
              </a:rPr>
              <a:t>8</a:t>
            </a:r>
            <a:r>
              <a:rPr lang="en-CA" altLang="en-US" dirty="0" smtClean="0">
                <a:ea typeface="ＭＳ Ｐゴシック" pitchFamily="34" charset="-128"/>
              </a:rPr>
              <a:t> files:</a:t>
            </a:r>
          </a:p>
          <a:p>
            <a:pPr lvl="1"/>
            <a:r>
              <a:rPr lang="en-CA" altLang="en-US" dirty="0" smtClean="0">
                <a:ea typeface="ＭＳ Ｐゴシック" pitchFamily="34" charset="-128"/>
              </a:rPr>
              <a:t>Therapeutic Moiety  (TM)</a:t>
            </a:r>
          </a:p>
          <a:p>
            <a:pPr lvl="1"/>
            <a:r>
              <a:rPr lang="en-CA" altLang="en-US" dirty="0" smtClean="0">
                <a:ea typeface="ＭＳ Ｐゴシック" pitchFamily="34" charset="-128"/>
              </a:rPr>
              <a:t>Nonproprietary Therapeutic Product (NTP)</a:t>
            </a:r>
          </a:p>
          <a:p>
            <a:pPr lvl="1"/>
            <a:r>
              <a:rPr lang="en-CA" altLang="en-US" dirty="0" smtClean="0">
                <a:ea typeface="ＭＳ Ｐゴシック" pitchFamily="34" charset="-128"/>
              </a:rPr>
              <a:t>Manufactured Product (MP)</a:t>
            </a:r>
          </a:p>
          <a:p>
            <a:pPr lvl="1"/>
            <a:r>
              <a:rPr lang="en-CA" altLang="en-US" dirty="0" smtClean="0">
                <a:ea typeface="ＭＳ Ｐゴシック" pitchFamily="34" charset="-128"/>
              </a:rPr>
              <a:t>Device Nonproprietary Therapeutic Product (Device-NTP)</a:t>
            </a:r>
          </a:p>
          <a:p>
            <a:pPr lvl="1"/>
            <a:r>
              <a:rPr lang="en-CA" altLang="en-US" dirty="0" smtClean="0">
                <a:ea typeface="ＭＳ Ｐゴシック" pitchFamily="34" charset="-128"/>
              </a:rPr>
              <a:t>Relationship File (TM-NTP-MP) </a:t>
            </a:r>
          </a:p>
          <a:p>
            <a:pPr lvl="1"/>
            <a:r>
              <a:rPr lang="en-CA" altLang="en-US" dirty="0" smtClean="0">
                <a:ea typeface="ＭＳ Ｐゴシック" pitchFamily="34" charset="-128"/>
              </a:rPr>
              <a:t>Relationship File (French)</a:t>
            </a:r>
          </a:p>
          <a:p>
            <a:pPr lvl="1"/>
            <a:r>
              <a:rPr lang="en-CA" altLang="en-US" dirty="0" smtClean="0">
                <a:ea typeface="ＭＳ Ｐゴシック" pitchFamily="34" charset="-128"/>
              </a:rPr>
              <a:t>Special Groupings</a:t>
            </a:r>
          </a:p>
          <a:p>
            <a:pPr lvl="1"/>
            <a:r>
              <a:rPr lang="en-CA" altLang="en-US" dirty="0">
                <a:ea typeface="ＭＳ Ｐゴシック" pitchFamily="34" charset="-128"/>
              </a:rPr>
              <a:t>Coded Attributes</a:t>
            </a:r>
          </a:p>
          <a:p>
            <a:endParaRPr lang="en-CA" altLang="en-US" dirty="0" smtClean="0">
              <a:ea typeface="ＭＳ Ｐゴシック" pitchFamily="34" charset="-128"/>
            </a:endParaRPr>
          </a:p>
        </p:txBody>
      </p:sp>
      <p:sp>
        <p:nvSpPr>
          <p:cNvPr id="163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98690B6C-364B-4FCA-A9FB-046E172D5920}" type="slidenum">
              <a:rPr kumimoji="0" lang="en-US" altLang="en-US" sz="1100" b="0" i="0" u="none" strike="noStrike" kern="1200" cap="none" spc="0" normalizeH="0" baseline="0" noProof="0">
                <a:ln>
                  <a:noFill/>
                </a:ln>
                <a:solidFill>
                  <a:srgbClr val="FFFFFF"/>
                </a:solidFill>
                <a:effectLst/>
                <a:uLnTx/>
                <a:uFillTx/>
                <a:latin typeface="Arial" pitchFamily="34" charset="0"/>
                <a:ea typeface="+mn-ea"/>
                <a:cs typeface="Arial"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9</a:t>
            </a:fld>
            <a:endParaRPr kumimoji="0" lang="en-US" altLang="en-US" sz="1100" b="0"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057109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HC - SC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7119</TotalTime>
  <Words>1619</Words>
  <Application>Microsoft Office PowerPoint</Application>
  <PresentationFormat>On-screen Show (16:9)</PresentationFormat>
  <Paragraphs>239</Paragraphs>
  <Slides>23</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ＭＳ Ｐゴシック</vt:lpstr>
      <vt:lpstr>ＭＳ Ｐゴシック</vt:lpstr>
      <vt:lpstr>Arial</vt:lpstr>
      <vt:lpstr>Calibri</vt:lpstr>
      <vt:lpstr>HC - SC English</vt:lpstr>
      <vt:lpstr>Canadian Clinical Drug Data Set </vt:lpstr>
      <vt:lpstr>Outline</vt:lpstr>
      <vt:lpstr>CCDD Background</vt:lpstr>
      <vt:lpstr>The CCDD</vt:lpstr>
      <vt:lpstr>CCDD Model and Classes</vt:lpstr>
      <vt:lpstr>The Therapeutic Moiety (TM)</vt:lpstr>
      <vt:lpstr>The Non-Proprietary Therapeutic Product (NTP)</vt:lpstr>
      <vt:lpstr>The Manufactured Product (MP)</vt:lpstr>
      <vt:lpstr>CCDD Files</vt:lpstr>
      <vt:lpstr>Encoding CCDD concepts</vt:lpstr>
      <vt:lpstr>CCDD English Relationship File</vt:lpstr>
      <vt:lpstr>Special Groupings</vt:lpstr>
      <vt:lpstr>CCDD Scope</vt:lpstr>
      <vt:lpstr>CCDD Scope (exclusions)</vt:lpstr>
      <vt:lpstr>CCDD Immunization content</vt:lpstr>
      <vt:lpstr>CCDD Immunization Model</vt:lpstr>
      <vt:lpstr>CCDD Immunization File Format</vt:lpstr>
      <vt:lpstr>Concept Naming Patterns</vt:lpstr>
      <vt:lpstr>Concept Naming Patterns (cont’d)</vt:lpstr>
      <vt:lpstr>Immunization Relationship File (as proposed)</vt:lpstr>
      <vt:lpstr>SNOMED CT Mapping and Issues</vt:lpstr>
      <vt:lpstr>Thank you!</vt:lpstr>
      <vt:lpstr>Questions?</vt:lpstr>
    </vt:vector>
  </TitlesOfParts>
  <Company>Health Canada - Santé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HPFB Data Sciences Centre of Excellence</dc:title>
  <dc:creator>KARTIK GOYAL</dc:creator>
  <cp:lastModifiedBy>Jo-anne Hutsul</cp:lastModifiedBy>
  <cp:revision>361</cp:revision>
  <cp:lastPrinted>2016-09-26T14:46:09Z</cp:lastPrinted>
  <dcterms:created xsi:type="dcterms:W3CDTF">2016-09-12T17:14:38Z</dcterms:created>
  <dcterms:modified xsi:type="dcterms:W3CDTF">2021-08-04T20:22:21Z</dcterms:modified>
</cp:coreProperties>
</file>