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72" r:id="rId2"/>
    <p:sldMasterId id="2147483660" r:id="rId3"/>
  </p:sldMasterIdLst>
  <p:notesMasterIdLst>
    <p:notesMasterId r:id="rId24"/>
  </p:notesMasterIdLst>
  <p:handoutMasterIdLst>
    <p:handoutMasterId r:id="rId25"/>
  </p:handoutMasterIdLst>
  <p:sldIdLst>
    <p:sldId id="258" r:id="rId4"/>
    <p:sldId id="282" r:id="rId5"/>
    <p:sldId id="280" r:id="rId6"/>
    <p:sldId id="281" r:id="rId7"/>
    <p:sldId id="270" r:id="rId8"/>
    <p:sldId id="293" r:id="rId9"/>
    <p:sldId id="283" r:id="rId10"/>
    <p:sldId id="284" r:id="rId11"/>
    <p:sldId id="260" r:id="rId12"/>
    <p:sldId id="273" r:id="rId13"/>
    <p:sldId id="274" r:id="rId14"/>
    <p:sldId id="279" r:id="rId15"/>
    <p:sldId id="286" r:id="rId16"/>
    <p:sldId id="287" r:id="rId17"/>
    <p:sldId id="288" r:id="rId18"/>
    <p:sldId id="289" r:id="rId19"/>
    <p:sldId id="290" r:id="rId20"/>
    <p:sldId id="294" r:id="rId21"/>
    <p:sldId id="291" r:id="rId22"/>
    <p:sldId id="29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E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4" autoAdjust="0"/>
    <p:restoredTop sz="94660"/>
  </p:normalViewPr>
  <p:slideViewPr>
    <p:cSldViewPr snapToGrid="0">
      <p:cViewPr varScale="1">
        <p:scale>
          <a:sx n="64" d="100"/>
          <a:sy n="64" d="100"/>
        </p:scale>
        <p:origin x="978" y="54"/>
      </p:cViewPr>
      <p:guideLst/>
    </p:cSldViewPr>
  </p:slideViewPr>
  <p:notesTextViewPr>
    <p:cViewPr>
      <p:scale>
        <a:sx n="1" d="1"/>
        <a:sy n="1" d="1"/>
      </p:scale>
      <p:origin x="0" y="0"/>
    </p:cViewPr>
  </p:notesTextViewPr>
  <p:notesViewPr>
    <p:cSldViewPr snapToGrid="0">
      <p:cViewPr>
        <p:scale>
          <a:sx n="100" d="100"/>
          <a:sy n="100" d="100"/>
        </p:scale>
        <p:origin x="1890" y="-7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EBDA6D-DC69-4DCE-BAF7-6763517D3376}" type="datetimeFigureOut">
              <a:rPr lang="en-US"/>
              <a:t>10/7/2020</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977E94-A6AB-4E02-8E43-E89F9CF4757F}" type="slidenum">
              <a:rPr/>
              <a:t>‹#›</a:t>
            </a:fld>
            <a:endParaRPr/>
          </a:p>
        </p:txBody>
      </p:sp>
    </p:spTree>
    <p:extLst>
      <p:ext uri="{BB962C8B-B14F-4D97-AF65-F5344CB8AC3E}">
        <p14:creationId xmlns:p14="http://schemas.microsoft.com/office/powerpoint/2010/main" val="21542583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7F6C43-988E-4257-9A1C-C162EF036D58}" type="datetimeFigureOut">
              <a:rPr lang="en-US"/>
              <a:t>10/7/2020</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dirty="0"/>
              <a:t>In its most complete expression, a Domain Analysis Model(DAM) is a collection of </a:t>
            </a:r>
            <a:r>
              <a:rPr lang="en-GB" dirty="0" err="1"/>
              <a:t>artifacts</a:t>
            </a:r>
            <a:r>
              <a:rPr lang="en-GB" dirty="0"/>
              <a:t> at the conceptual level that represents a well-defined subject-area-of-interest. </a:t>
            </a:r>
          </a:p>
          <a:p>
            <a:pPr lvl="0"/>
            <a:endParaRPr lang="en-GB" dirty="0"/>
          </a:p>
          <a:p>
            <a:pPr lvl="0"/>
            <a:r>
              <a:rPr lang="en-GB" dirty="0"/>
              <a:t>The semantics – both static/informational and dynamic/</a:t>
            </a:r>
            <a:r>
              <a:rPr lang="en-GB" dirty="0" err="1"/>
              <a:t>behavioral</a:t>
            </a:r>
            <a:r>
              <a:rPr lang="en-GB" dirty="0"/>
              <a:t> – expressed in the various artefacts that collectively define a DAM must – first and foremost – be of use to domain experts and non-technical stakeholders who have an interest in seeing the DAM’s semantics explicitly and unambiguously expressed using standardized, understandable representations (e.g. UML diagrams, concept maps, etc.).</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91D0-8E1B-49C7-849B-A28568D94497}" type="slidenum">
              <a:rPr/>
              <a:t>‹#›</a:t>
            </a:fld>
            <a:endParaRPr/>
          </a:p>
        </p:txBody>
      </p:sp>
    </p:spTree>
    <p:extLst>
      <p:ext uri="{BB962C8B-B14F-4D97-AF65-F5344CB8AC3E}">
        <p14:creationId xmlns:p14="http://schemas.microsoft.com/office/powerpoint/2010/main" val="1726325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its most complete expression, a </a:t>
            </a:r>
            <a:r>
              <a:rPr lang="en-GB" b="1" i="1" dirty="0"/>
              <a:t>Domain Analysis Model(DAM)</a:t>
            </a:r>
            <a:r>
              <a:rPr lang="en-GB" dirty="0"/>
              <a:t> is a collection of </a:t>
            </a:r>
            <a:r>
              <a:rPr lang="en-GB" dirty="0" err="1"/>
              <a:t>artifacts</a:t>
            </a:r>
            <a:r>
              <a:rPr lang="en-GB" dirty="0"/>
              <a:t> at the </a:t>
            </a:r>
            <a:r>
              <a:rPr lang="en-GB" b="1" i="1" dirty="0"/>
              <a:t>conceptual level </a:t>
            </a:r>
            <a:r>
              <a:rPr lang="en-GB" dirty="0"/>
              <a:t>that represents a </a:t>
            </a:r>
            <a:r>
              <a:rPr lang="en-GB" b="1" i="1" dirty="0"/>
              <a:t>well-defined subject-area-of-interest</a:t>
            </a:r>
            <a:r>
              <a:rPr lang="en-GB" dirty="0"/>
              <a:t>. The semantics – </a:t>
            </a:r>
            <a:r>
              <a:rPr lang="en-GB" b="1" i="1" dirty="0"/>
              <a:t>both static/informational </a:t>
            </a:r>
            <a:r>
              <a:rPr lang="en-GB" dirty="0"/>
              <a:t>and </a:t>
            </a:r>
            <a:r>
              <a:rPr lang="en-GB" b="1" i="1" dirty="0"/>
              <a:t>dynamic/</a:t>
            </a:r>
            <a:r>
              <a:rPr lang="en-GB" b="1" i="1" dirty="0" err="1"/>
              <a:t>behavioral</a:t>
            </a:r>
            <a:r>
              <a:rPr lang="en-GB" dirty="0"/>
              <a:t> – that are expressed in the various artefacts that collectively define a DAM must – first and foremost – be of use to </a:t>
            </a:r>
            <a:r>
              <a:rPr lang="en-GB" b="1" i="1" dirty="0"/>
              <a:t>domain experts and non-technical stakeholders </a:t>
            </a:r>
            <a:r>
              <a:rPr lang="en-GB" dirty="0"/>
              <a:t>who have an interest in seeing the DAM’s semantics </a:t>
            </a:r>
            <a:r>
              <a:rPr lang="en-GB" b="1" i="1" dirty="0"/>
              <a:t>explicitly and unambiguously expressed using standardized, understandable representations (e.g. UML diagrams, concept maps, etc.)</a:t>
            </a:r>
            <a:r>
              <a:rPr lang="en-GB" dirty="0"/>
              <a:t>.</a:t>
            </a:r>
            <a:endParaRPr lang="en-US" dirty="0"/>
          </a:p>
          <a:p>
            <a:endParaRPr lang="en-GB" dirty="0"/>
          </a:p>
          <a:p>
            <a:endParaRPr lang="en-GB" dirty="0"/>
          </a:p>
        </p:txBody>
      </p:sp>
      <p:sp>
        <p:nvSpPr>
          <p:cNvPr id="4" name="Slide Number Placeholder 3"/>
          <p:cNvSpPr>
            <a:spLocks noGrp="1"/>
          </p:cNvSpPr>
          <p:nvPr>
            <p:ph type="sldNum" sz="quarter" idx="5"/>
          </p:nvPr>
        </p:nvSpPr>
        <p:spPr/>
        <p:txBody>
          <a:bodyPr/>
          <a:lstStyle/>
          <a:p>
            <a:fld id="{DED491D0-8E1B-49C7-849B-A28568D94497}" type="slidenum">
              <a:rPr lang="en-GB" smtClean="0"/>
              <a:t>3</a:t>
            </a:fld>
            <a:endParaRPr lang="en-GB"/>
          </a:p>
        </p:txBody>
      </p:sp>
    </p:spTree>
    <p:extLst>
      <p:ext uri="{BB962C8B-B14F-4D97-AF65-F5344CB8AC3E}">
        <p14:creationId xmlns:p14="http://schemas.microsoft.com/office/powerpoint/2010/main" val="1027305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ED491D0-8E1B-49C7-849B-A28568D94497}" type="slidenum">
              <a:rPr lang="en-GB" smtClean="0"/>
              <a:t>4</a:t>
            </a:fld>
            <a:endParaRPr lang="en-GB"/>
          </a:p>
        </p:txBody>
      </p:sp>
    </p:spTree>
    <p:extLst>
      <p:ext uri="{BB962C8B-B14F-4D97-AF65-F5344CB8AC3E}">
        <p14:creationId xmlns:p14="http://schemas.microsoft.com/office/powerpoint/2010/main" val="1129016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its most complete expression, a </a:t>
            </a:r>
            <a:r>
              <a:rPr lang="en-GB" b="1" i="1" dirty="0"/>
              <a:t>Domain Analysis Model(DAM)</a:t>
            </a:r>
            <a:r>
              <a:rPr lang="en-GB" dirty="0"/>
              <a:t> is a collection of </a:t>
            </a:r>
            <a:r>
              <a:rPr lang="en-GB" dirty="0" err="1"/>
              <a:t>artifacts</a:t>
            </a:r>
            <a:r>
              <a:rPr lang="en-GB" dirty="0"/>
              <a:t> at the </a:t>
            </a:r>
            <a:r>
              <a:rPr lang="en-GB" b="1" i="1" dirty="0"/>
              <a:t>conceptual level </a:t>
            </a:r>
            <a:r>
              <a:rPr lang="en-GB" dirty="0"/>
              <a:t>that represents a </a:t>
            </a:r>
            <a:r>
              <a:rPr lang="en-GB" b="1" i="1" dirty="0"/>
              <a:t>well-defined subject-area-of-interest</a:t>
            </a:r>
            <a:r>
              <a:rPr lang="en-GB" dirty="0"/>
              <a:t>. The semantics – </a:t>
            </a:r>
            <a:r>
              <a:rPr lang="en-GB" b="1" i="1" dirty="0"/>
              <a:t>both static/informational </a:t>
            </a:r>
            <a:r>
              <a:rPr lang="en-GB" dirty="0"/>
              <a:t>and </a:t>
            </a:r>
            <a:r>
              <a:rPr lang="en-GB" b="1" i="1" dirty="0"/>
              <a:t>dynamic/</a:t>
            </a:r>
            <a:r>
              <a:rPr lang="en-GB" b="1" i="1" dirty="0" err="1"/>
              <a:t>behavioral</a:t>
            </a:r>
            <a:r>
              <a:rPr lang="en-GB" dirty="0"/>
              <a:t> – that are expressed in the various artefacts that collectively define a DAM must – first and foremost – be of use to </a:t>
            </a:r>
            <a:r>
              <a:rPr lang="en-GB" b="1" i="1" dirty="0"/>
              <a:t>domain experts and non-technical stakeholders </a:t>
            </a:r>
            <a:r>
              <a:rPr lang="en-GB" dirty="0"/>
              <a:t>who have an interest in seeing the DAM’s semantics </a:t>
            </a:r>
            <a:r>
              <a:rPr lang="en-GB" b="1" i="1" dirty="0"/>
              <a:t>explicitly and unambiguously expressed using standardized, understandable representations (e.g. UML diagrams, concept maps, etc.)</a:t>
            </a:r>
            <a:r>
              <a:rPr lang="en-GB" dirty="0"/>
              <a:t>.</a:t>
            </a:r>
            <a:endParaRPr lang="en-US" dirty="0"/>
          </a:p>
          <a:p>
            <a:endParaRPr lang="en-GB" dirty="0"/>
          </a:p>
          <a:p>
            <a:endParaRPr lang="en-GB" dirty="0"/>
          </a:p>
        </p:txBody>
      </p:sp>
      <p:sp>
        <p:nvSpPr>
          <p:cNvPr id="4" name="Slide Number Placeholder 3"/>
          <p:cNvSpPr>
            <a:spLocks noGrp="1"/>
          </p:cNvSpPr>
          <p:nvPr>
            <p:ph type="sldNum" sz="quarter" idx="5"/>
          </p:nvPr>
        </p:nvSpPr>
        <p:spPr/>
        <p:txBody>
          <a:bodyPr/>
          <a:lstStyle/>
          <a:p>
            <a:fld id="{DED491D0-8E1B-49C7-849B-A28568D94497}" type="slidenum">
              <a:rPr lang="en-GB" smtClean="0"/>
              <a:t>6</a:t>
            </a:fld>
            <a:endParaRPr lang="en-GB"/>
          </a:p>
        </p:txBody>
      </p:sp>
    </p:spTree>
    <p:extLst>
      <p:ext uri="{BB962C8B-B14F-4D97-AF65-F5344CB8AC3E}">
        <p14:creationId xmlns:p14="http://schemas.microsoft.com/office/powerpoint/2010/main" val="1533665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its most complete expression, a </a:t>
            </a:r>
            <a:r>
              <a:rPr lang="en-GB" b="1" i="1" dirty="0"/>
              <a:t>Domain Analysis Model(DAM)</a:t>
            </a:r>
            <a:r>
              <a:rPr lang="en-GB" dirty="0"/>
              <a:t> is a collection of </a:t>
            </a:r>
            <a:r>
              <a:rPr lang="en-GB" dirty="0" err="1"/>
              <a:t>artifacts</a:t>
            </a:r>
            <a:r>
              <a:rPr lang="en-GB" dirty="0"/>
              <a:t> at the </a:t>
            </a:r>
            <a:r>
              <a:rPr lang="en-GB" b="1" i="1" dirty="0"/>
              <a:t>conceptual level </a:t>
            </a:r>
            <a:r>
              <a:rPr lang="en-GB" dirty="0"/>
              <a:t>that represents a </a:t>
            </a:r>
            <a:r>
              <a:rPr lang="en-GB" b="1" i="1" dirty="0"/>
              <a:t>well-defined subject-area-of-interest</a:t>
            </a:r>
            <a:r>
              <a:rPr lang="en-GB" dirty="0"/>
              <a:t>. The semantics – </a:t>
            </a:r>
            <a:r>
              <a:rPr lang="en-GB" b="1" i="1" dirty="0"/>
              <a:t>both static/informational </a:t>
            </a:r>
            <a:r>
              <a:rPr lang="en-GB" dirty="0"/>
              <a:t>and </a:t>
            </a:r>
            <a:r>
              <a:rPr lang="en-GB" b="1" i="1" dirty="0"/>
              <a:t>dynamic/</a:t>
            </a:r>
            <a:r>
              <a:rPr lang="en-GB" b="1" i="1" dirty="0" err="1"/>
              <a:t>behavioral</a:t>
            </a:r>
            <a:r>
              <a:rPr lang="en-GB" dirty="0"/>
              <a:t> – that are expressed in the various artefacts that collectively define a DAM must – first and foremost – be of use to </a:t>
            </a:r>
            <a:r>
              <a:rPr lang="en-GB" b="1" i="1" dirty="0"/>
              <a:t>domain experts and non-technical stakeholders </a:t>
            </a:r>
            <a:r>
              <a:rPr lang="en-GB" dirty="0"/>
              <a:t>who have an interest in seeing the DAM’s semantics </a:t>
            </a:r>
            <a:r>
              <a:rPr lang="en-GB" b="1" i="1" dirty="0"/>
              <a:t>explicitly and unambiguously expressed using standardized, understandable representations (e.g. UML diagrams, concept maps, etc.)</a:t>
            </a:r>
            <a:r>
              <a:rPr lang="en-GB" dirty="0"/>
              <a:t>.</a:t>
            </a:r>
            <a:endParaRPr lang="en-US" dirty="0"/>
          </a:p>
          <a:p>
            <a:endParaRPr lang="en-GB" dirty="0"/>
          </a:p>
          <a:p>
            <a:endParaRPr lang="en-GB" dirty="0"/>
          </a:p>
        </p:txBody>
      </p:sp>
      <p:sp>
        <p:nvSpPr>
          <p:cNvPr id="4" name="Slide Number Placeholder 3"/>
          <p:cNvSpPr>
            <a:spLocks noGrp="1"/>
          </p:cNvSpPr>
          <p:nvPr>
            <p:ph type="sldNum" sz="quarter" idx="5"/>
          </p:nvPr>
        </p:nvSpPr>
        <p:spPr/>
        <p:txBody>
          <a:bodyPr/>
          <a:lstStyle/>
          <a:p>
            <a:fld id="{DED491D0-8E1B-49C7-849B-A28568D94497}" type="slidenum">
              <a:rPr lang="en-GB" smtClean="0"/>
              <a:t>7</a:t>
            </a:fld>
            <a:endParaRPr lang="en-GB"/>
          </a:p>
        </p:txBody>
      </p:sp>
    </p:spTree>
    <p:extLst>
      <p:ext uri="{BB962C8B-B14F-4D97-AF65-F5344CB8AC3E}">
        <p14:creationId xmlns:p14="http://schemas.microsoft.com/office/powerpoint/2010/main" val="3345389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its most complete expression, a </a:t>
            </a:r>
            <a:r>
              <a:rPr lang="en-GB" b="1" i="1" dirty="0"/>
              <a:t>Domain Analysis Model(DAM)</a:t>
            </a:r>
            <a:r>
              <a:rPr lang="en-GB" dirty="0"/>
              <a:t> is a collection of </a:t>
            </a:r>
            <a:r>
              <a:rPr lang="en-GB" dirty="0" err="1"/>
              <a:t>artifacts</a:t>
            </a:r>
            <a:r>
              <a:rPr lang="en-GB" dirty="0"/>
              <a:t> at the </a:t>
            </a:r>
            <a:r>
              <a:rPr lang="en-GB" b="1" i="1" dirty="0"/>
              <a:t>conceptual level </a:t>
            </a:r>
            <a:r>
              <a:rPr lang="en-GB" dirty="0"/>
              <a:t>that represents a </a:t>
            </a:r>
            <a:r>
              <a:rPr lang="en-GB" b="1" i="1" dirty="0"/>
              <a:t>well-defined subject-area-of-interest</a:t>
            </a:r>
            <a:r>
              <a:rPr lang="en-GB" dirty="0"/>
              <a:t>. The semantics – </a:t>
            </a:r>
            <a:r>
              <a:rPr lang="en-GB" b="1" i="1" dirty="0"/>
              <a:t>both static/informational </a:t>
            </a:r>
            <a:r>
              <a:rPr lang="en-GB" dirty="0"/>
              <a:t>and </a:t>
            </a:r>
            <a:r>
              <a:rPr lang="en-GB" b="1" i="1" dirty="0"/>
              <a:t>dynamic/</a:t>
            </a:r>
            <a:r>
              <a:rPr lang="en-GB" b="1" i="1" dirty="0" err="1"/>
              <a:t>behavioral</a:t>
            </a:r>
            <a:r>
              <a:rPr lang="en-GB" dirty="0"/>
              <a:t> – that are expressed in the various artefacts that collectively define a DAM must – first and foremost – be of use to </a:t>
            </a:r>
            <a:r>
              <a:rPr lang="en-GB" b="1" i="1" dirty="0"/>
              <a:t>domain experts and non-technical stakeholders </a:t>
            </a:r>
            <a:r>
              <a:rPr lang="en-GB" dirty="0"/>
              <a:t>who have an interest in seeing the DAM’s semantics </a:t>
            </a:r>
            <a:r>
              <a:rPr lang="en-GB" b="1" i="1" dirty="0"/>
              <a:t>explicitly and unambiguously expressed using standardized, understandable representations (e.g. UML diagrams, concept maps, etc.)</a:t>
            </a:r>
            <a:r>
              <a:rPr lang="en-GB" dirty="0"/>
              <a:t>.</a:t>
            </a:r>
            <a:endParaRPr lang="en-US" dirty="0"/>
          </a:p>
          <a:p>
            <a:endParaRPr lang="en-GB" dirty="0"/>
          </a:p>
          <a:p>
            <a:endParaRPr lang="en-GB" dirty="0"/>
          </a:p>
        </p:txBody>
      </p:sp>
      <p:sp>
        <p:nvSpPr>
          <p:cNvPr id="4" name="Slide Number Placeholder 3"/>
          <p:cNvSpPr>
            <a:spLocks noGrp="1"/>
          </p:cNvSpPr>
          <p:nvPr>
            <p:ph type="sldNum" sz="quarter" idx="5"/>
          </p:nvPr>
        </p:nvSpPr>
        <p:spPr/>
        <p:txBody>
          <a:bodyPr/>
          <a:lstStyle/>
          <a:p>
            <a:fld id="{DED491D0-8E1B-49C7-849B-A28568D94497}" type="slidenum">
              <a:rPr lang="en-GB" smtClean="0"/>
              <a:t>9</a:t>
            </a:fld>
            <a:endParaRPr lang="en-GB"/>
          </a:p>
        </p:txBody>
      </p:sp>
    </p:spTree>
    <p:extLst>
      <p:ext uri="{BB962C8B-B14F-4D97-AF65-F5344CB8AC3E}">
        <p14:creationId xmlns:p14="http://schemas.microsoft.com/office/powerpoint/2010/main" val="3981674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D491D0-8E1B-49C7-849B-A28568D94497}" type="slidenum">
              <a:rPr lang="en-US" smtClean="0"/>
              <a:t>11</a:t>
            </a:fld>
            <a:endParaRPr lang="en-US"/>
          </a:p>
        </p:txBody>
      </p:sp>
    </p:spTree>
    <p:extLst>
      <p:ext uri="{BB962C8B-B14F-4D97-AF65-F5344CB8AC3E}">
        <p14:creationId xmlns:p14="http://schemas.microsoft.com/office/powerpoint/2010/main" val="1410468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D491D0-8E1B-49C7-849B-A28568D94497}" type="slidenum">
              <a:rPr lang="en-US" smtClean="0"/>
              <a:t>18</a:t>
            </a:fld>
            <a:endParaRPr lang="en-US"/>
          </a:p>
        </p:txBody>
      </p:sp>
    </p:spTree>
    <p:extLst>
      <p:ext uri="{BB962C8B-B14F-4D97-AF65-F5344CB8AC3E}">
        <p14:creationId xmlns:p14="http://schemas.microsoft.com/office/powerpoint/2010/main" val="2164149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D491D0-8E1B-49C7-849B-A28568D94497}" type="slidenum">
              <a:rPr lang="en-US" smtClean="0"/>
              <a:t>19</a:t>
            </a:fld>
            <a:endParaRPr lang="en-US"/>
          </a:p>
        </p:txBody>
      </p:sp>
    </p:spTree>
    <p:extLst>
      <p:ext uri="{BB962C8B-B14F-4D97-AF65-F5344CB8AC3E}">
        <p14:creationId xmlns:p14="http://schemas.microsoft.com/office/powerpoint/2010/main" val="719836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D491D0-8E1B-49C7-849B-A28568D94497}" type="slidenum">
              <a:rPr lang="en-US" smtClean="0"/>
              <a:t>20</a:t>
            </a:fld>
            <a:endParaRPr lang="en-US"/>
          </a:p>
        </p:txBody>
      </p:sp>
    </p:spTree>
    <p:extLst>
      <p:ext uri="{BB962C8B-B14F-4D97-AF65-F5344CB8AC3E}">
        <p14:creationId xmlns:p14="http://schemas.microsoft.com/office/powerpoint/2010/main" val="13461889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235200" y="2895600"/>
            <a:ext cx="9855200" cy="914400"/>
          </a:xfrm>
        </p:spPr>
        <p:txBody>
          <a:bodyPr anchor="b"/>
          <a:lstStyle>
            <a:lvl1pPr algn="r">
              <a:defRPr>
                <a:solidFill>
                  <a:schemeClr val="accent4">
                    <a:lumMod val="90000"/>
                    <a:lumOff val="10000"/>
                  </a:schemeClr>
                </a:solidFill>
                <a:latin typeface="Segoe UI" panose="020B0502040204020203" pitchFamily="34" charset="0"/>
                <a:cs typeface="Segoe UI" panose="020B0502040204020203" pitchFamily="34" charset="0"/>
              </a:defRPr>
            </a:lvl1pPr>
          </a:lstStyle>
          <a:p>
            <a:r>
              <a:rPr lang="en-GB" dirty="0"/>
              <a:t>Click to edit Master title style</a:t>
            </a:r>
          </a:p>
        </p:txBody>
      </p:sp>
      <p:sp>
        <p:nvSpPr>
          <p:cNvPr id="5123" name="Rectangle 3"/>
          <p:cNvSpPr>
            <a:spLocks noGrp="1" noChangeArrowheads="1"/>
          </p:cNvSpPr>
          <p:nvPr>
            <p:ph type="subTitle" idx="1"/>
          </p:nvPr>
        </p:nvSpPr>
        <p:spPr>
          <a:xfrm>
            <a:off x="2235200" y="3733800"/>
            <a:ext cx="9855200" cy="749300"/>
          </a:xfrm>
        </p:spPr>
        <p:txBody>
          <a:bodyPr/>
          <a:lstStyle>
            <a:lvl1pPr marL="0" indent="0" algn="r">
              <a:buFont typeface="Wingdings" pitchFamily="2" charset="2"/>
              <a:buNone/>
              <a:defRPr/>
            </a:lvl1pPr>
          </a:lstStyle>
          <a:p>
            <a:r>
              <a:rPr lang="en-GB"/>
              <a:t>Click to edit Master subtitle style</a:t>
            </a:r>
          </a:p>
        </p:txBody>
      </p:sp>
      <p:sp>
        <p:nvSpPr>
          <p:cNvPr id="5124" name="Rectangle 4"/>
          <p:cNvSpPr>
            <a:spLocks noGrp="1" noChangeArrowheads="1"/>
          </p:cNvSpPr>
          <p:nvPr>
            <p:ph type="dt" sz="quarter" idx="2"/>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5" name="Rectangle 5"/>
          <p:cNvSpPr>
            <a:spLocks noGrp="1" noChangeArrowheads="1"/>
          </p:cNvSpPr>
          <p:nvPr>
            <p:ph type="ftr" sz="quarter" idx="3"/>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6" name="Rectangle 6"/>
          <p:cNvSpPr>
            <a:spLocks noGrp="1" noChangeArrowheads="1"/>
          </p:cNvSpPr>
          <p:nvPr>
            <p:ph type="sldNum" sz="quarter" idx="4"/>
          </p:nvPr>
        </p:nvSpPr>
        <p:spPr/>
        <p:txBody>
          <a:bodyPr/>
          <a:lstStyle>
            <a:lvl1pPr>
              <a:defRPr/>
            </a:lvl1pPr>
          </a:lstStyle>
          <a:p>
            <a:pPr algn="r" fontAlgn="base">
              <a:spcBef>
                <a:spcPct val="0"/>
              </a:spcBef>
              <a:spcAft>
                <a:spcPct val="0"/>
              </a:spcAft>
            </a:pPr>
            <a:fld id="{FBD26C8B-FFAE-4343-8222-5ECE57BE8ED3}"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427616324"/>
      </p:ext>
    </p:extLst>
  </p:cSld>
  <p:clrMapOvr>
    <a:masterClrMapping/>
  </p:clrMapOvr>
  <p:transition spd="slow" advTm="10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CB567488-B94F-4876-98DB-4145ECA7607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856094755"/>
      </p:ext>
    </p:extLst>
  </p:cSld>
  <p:clrMapOvr>
    <a:masterClrMapping/>
  </p:clrMapOvr>
  <p:transition spd="slow" advTm="10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17000" y="152400"/>
            <a:ext cx="2463800" cy="6248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25600" y="152400"/>
            <a:ext cx="7188200" cy="6248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E1E6E666-5DCF-4093-8629-5E11F084DE8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2484606245"/>
      </p:ext>
    </p:extLst>
  </p:cSld>
  <p:clrMapOvr>
    <a:masterClrMapping/>
  </p:clrMapOvr>
  <p:transition spd="slow" advTm="1000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235200" y="2895600"/>
            <a:ext cx="9855200" cy="914400"/>
          </a:xfrm>
        </p:spPr>
        <p:txBody>
          <a:bodyPr anchor="b"/>
          <a:lstStyle>
            <a:lvl1pPr algn="r">
              <a:defRPr/>
            </a:lvl1pPr>
          </a:lstStyle>
          <a:p>
            <a:r>
              <a:rPr lang="en-GB" dirty="0"/>
              <a:t>Click to edit Master title style</a:t>
            </a:r>
          </a:p>
        </p:txBody>
      </p:sp>
      <p:sp>
        <p:nvSpPr>
          <p:cNvPr id="5123" name="Rectangle 3"/>
          <p:cNvSpPr>
            <a:spLocks noGrp="1" noChangeArrowheads="1"/>
          </p:cNvSpPr>
          <p:nvPr>
            <p:ph type="subTitle" idx="1"/>
          </p:nvPr>
        </p:nvSpPr>
        <p:spPr>
          <a:xfrm>
            <a:off x="2235200" y="3733800"/>
            <a:ext cx="9855200" cy="749300"/>
          </a:xfrm>
        </p:spPr>
        <p:txBody>
          <a:bodyPr/>
          <a:lstStyle>
            <a:lvl1pPr marL="0" indent="0" algn="r">
              <a:buFont typeface="Wingdings" pitchFamily="2" charset="2"/>
              <a:buNone/>
              <a:defRPr/>
            </a:lvl1pPr>
          </a:lstStyle>
          <a:p>
            <a:r>
              <a:rPr lang="en-GB"/>
              <a:t>Click to edit Master subtitle style</a:t>
            </a:r>
          </a:p>
        </p:txBody>
      </p:sp>
      <p:sp>
        <p:nvSpPr>
          <p:cNvPr id="5124" name="Rectangle 4"/>
          <p:cNvSpPr>
            <a:spLocks noGrp="1" noChangeArrowheads="1"/>
          </p:cNvSpPr>
          <p:nvPr>
            <p:ph type="dt" sz="quarter" idx="2"/>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5" name="Rectangle 5"/>
          <p:cNvSpPr>
            <a:spLocks noGrp="1" noChangeArrowheads="1"/>
          </p:cNvSpPr>
          <p:nvPr>
            <p:ph type="ftr" sz="quarter" idx="3"/>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6" name="Rectangle 6"/>
          <p:cNvSpPr>
            <a:spLocks noGrp="1" noChangeArrowheads="1"/>
          </p:cNvSpPr>
          <p:nvPr>
            <p:ph type="sldNum" sz="quarter" idx="4"/>
          </p:nvPr>
        </p:nvSpPr>
        <p:spPr/>
        <p:txBody>
          <a:bodyPr/>
          <a:lstStyle>
            <a:lvl1pPr>
              <a:defRPr/>
            </a:lvl1pPr>
          </a:lstStyle>
          <a:p>
            <a:pPr algn="r" fontAlgn="base">
              <a:spcBef>
                <a:spcPct val="0"/>
              </a:spcBef>
              <a:spcAft>
                <a:spcPct val="0"/>
              </a:spcAft>
            </a:pPr>
            <a:fld id="{FBD26C8B-FFAE-4343-8222-5ECE57BE8ED3}"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434988133"/>
      </p:ext>
    </p:extLst>
  </p:cSld>
  <p:clrMapOvr>
    <a:masterClrMapping/>
  </p:clrMapOvr>
  <p:transition spd="slow" advTm="1000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aseline="0">
                <a:latin typeface="Plantagenet Cherokee"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buSzPct val="100000"/>
              <a:buFont typeface="Arial" pitchFamily="34" charset="0"/>
              <a:buChar char="•"/>
              <a:defRPr baseline="0">
                <a:latin typeface="Tahoma" pitchFamily="34" charset="0"/>
              </a:defRPr>
            </a:lvl1pPr>
            <a:lvl2pPr>
              <a:buFont typeface="Wide Latin" pitchFamily="18" charset="0"/>
              <a:buChar char="–"/>
              <a:defRPr/>
            </a:lvl2pPr>
            <a:lvl3pPr>
              <a:buFont typeface="Courier New"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DF9B1499-E745-4C8A-9E3F-6178B50D937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134335276"/>
      </p:ext>
    </p:extLst>
  </p:cSld>
  <p:clrMapOvr>
    <a:masterClrMapping/>
  </p:clrMapOvr>
  <p:transition spd="slow" advTm="1000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3812E2EC-3757-4998-B068-CAA7C107469E}"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953046889"/>
      </p:ext>
    </p:extLst>
  </p:cSld>
  <p:clrMapOvr>
    <a:masterClrMapping/>
  </p:clrMapOvr>
  <p:transition spd="slow" advTm="1000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256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548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83CF5865-5A82-408F-AC11-99AFC4E25EC9}"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4245165559"/>
      </p:ext>
    </p:extLst>
  </p:cSld>
  <p:clrMapOvr>
    <a:masterClrMapping/>
  </p:clrMapOvr>
  <p:transition spd="slow" advTm="10000">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8" name="Footer Placeholder 7"/>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9" name="Slide Number Placeholder 8"/>
          <p:cNvSpPr>
            <a:spLocks noGrp="1"/>
          </p:cNvSpPr>
          <p:nvPr>
            <p:ph type="sldNum" sz="quarter" idx="12"/>
          </p:nvPr>
        </p:nvSpPr>
        <p:spPr/>
        <p:txBody>
          <a:bodyPr/>
          <a:lstStyle>
            <a:lvl1pPr>
              <a:defRPr/>
            </a:lvl1pPr>
          </a:lstStyle>
          <a:p>
            <a:pPr algn="r" fontAlgn="base">
              <a:spcBef>
                <a:spcPct val="0"/>
              </a:spcBef>
              <a:spcAft>
                <a:spcPct val="0"/>
              </a:spcAft>
            </a:pPr>
            <a:fld id="{C82BD8B9-5038-407E-ACA0-136AB11F701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442460160"/>
      </p:ext>
    </p:extLst>
  </p:cSld>
  <p:clrMapOvr>
    <a:masterClrMapping/>
  </p:clrMapOvr>
  <p:transition spd="slow" advTm="10000">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Footer Placeholder 3"/>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Slide Number Placeholder 4"/>
          <p:cNvSpPr>
            <a:spLocks noGrp="1"/>
          </p:cNvSpPr>
          <p:nvPr>
            <p:ph type="sldNum" sz="quarter" idx="12"/>
          </p:nvPr>
        </p:nvSpPr>
        <p:spPr/>
        <p:txBody>
          <a:bodyPr/>
          <a:lstStyle>
            <a:lvl1pPr>
              <a:defRPr/>
            </a:lvl1pPr>
          </a:lstStyle>
          <a:p>
            <a:pPr algn="r" fontAlgn="base">
              <a:spcBef>
                <a:spcPct val="0"/>
              </a:spcBef>
              <a:spcAft>
                <a:spcPct val="0"/>
              </a:spcAft>
            </a:pPr>
            <a:fld id="{6AE0DDA2-1189-491F-9C11-A8EEF32E38D1}"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59873150"/>
      </p:ext>
    </p:extLst>
  </p:cSld>
  <p:clrMapOvr>
    <a:masterClrMapping/>
  </p:clrMapOvr>
  <p:transition spd="slow" advTm="10000">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3" name="Footer Placeholder 2"/>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Slide Number Placeholder 3"/>
          <p:cNvSpPr>
            <a:spLocks noGrp="1"/>
          </p:cNvSpPr>
          <p:nvPr>
            <p:ph type="sldNum" sz="quarter" idx="12"/>
          </p:nvPr>
        </p:nvSpPr>
        <p:spPr/>
        <p:txBody>
          <a:bodyPr/>
          <a:lstStyle>
            <a:lvl1pPr>
              <a:defRPr/>
            </a:lvl1pPr>
          </a:lstStyle>
          <a:p>
            <a:pPr algn="r" fontAlgn="base">
              <a:spcBef>
                <a:spcPct val="0"/>
              </a:spcBef>
              <a:spcAft>
                <a:spcPct val="0"/>
              </a:spcAft>
            </a:pPr>
            <a:fld id="{44F454D6-3407-45A2-B613-FD5B5EA8ACD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276464664"/>
      </p:ext>
    </p:extLst>
  </p:cSld>
  <p:clrMapOvr>
    <a:masterClrMapping/>
  </p:clrMapOvr>
  <p:transition spd="slow" advTm="1000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08E0D7A0-6FC0-4FDA-9753-943CD5DE576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540112031"/>
      </p:ext>
    </p:extLst>
  </p:cSld>
  <p:clrMapOvr>
    <a:masterClrMapping/>
  </p:clrMapOvr>
  <p:transition spd="slow" advTm="10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25600" y="96981"/>
            <a:ext cx="8723745" cy="1066800"/>
          </a:xfrm>
        </p:spPr>
        <p:txBody>
          <a:bodyPr/>
          <a:lstStyle>
            <a:lvl1pPr>
              <a:defRPr sz="4000" baseline="0">
                <a:latin typeface="Segoe UI" panose="020B0502040204020203" pitchFamily="34" charset="0"/>
                <a:cs typeface="Segoe UI" panose="020B0502040204020203"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buSzPct val="100000"/>
              <a:buFont typeface="Arial" pitchFamily="34" charset="0"/>
              <a:buChar char="•"/>
              <a:defRPr baseline="0">
                <a:latin typeface="Tahoma" pitchFamily="34" charset="0"/>
              </a:defRPr>
            </a:lvl1pPr>
            <a:lvl2pPr>
              <a:buFont typeface="Wide Latin" pitchFamily="18" charset="0"/>
              <a:buChar char="–"/>
              <a:defRPr>
                <a:latin typeface="Segoe UI" panose="020B0502040204020203" pitchFamily="34" charset="0"/>
                <a:cs typeface="Segoe UI" panose="020B0502040204020203" pitchFamily="34" charset="0"/>
              </a:defRPr>
            </a:lvl2pPr>
            <a:lvl3pPr>
              <a:buFont typeface="Courier New" pitchFamily="49" charset="0"/>
              <a:buChar char="o"/>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DF9B1499-E745-4C8A-9E3F-6178B50D937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pic>
        <p:nvPicPr>
          <p:cNvPr id="7" name="Picture 6">
            <a:extLst>
              <a:ext uri="{FF2B5EF4-FFF2-40B4-BE49-F238E27FC236}">
                <a16:creationId xmlns:a16="http://schemas.microsoft.com/office/drawing/2014/main" id="{0CAF1B28-4E27-4534-A6F7-512FAD5DA048}"/>
              </a:ext>
            </a:extLst>
          </p:cNvPr>
          <p:cNvPicPr>
            <a:picLocks noChangeAspect="1"/>
          </p:cNvPicPr>
          <p:nvPr userDrawn="1"/>
        </p:nvPicPr>
        <p:blipFill>
          <a:blip r:embed="rId2"/>
          <a:stretch>
            <a:fillRect/>
          </a:stretch>
        </p:blipFill>
        <p:spPr>
          <a:xfrm>
            <a:off x="10917382" y="96983"/>
            <a:ext cx="1219198" cy="662204"/>
          </a:xfrm>
          <a:prstGeom prst="rect">
            <a:avLst/>
          </a:prstGeom>
        </p:spPr>
      </p:pic>
    </p:spTree>
    <p:extLst>
      <p:ext uri="{BB962C8B-B14F-4D97-AF65-F5344CB8AC3E}">
        <p14:creationId xmlns:p14="http://schemas.microsoft.com/office/powerpoint/2010/main" val="2139450463"/>
      </p:ext>
    </p:extLst>
  </p:cSld>
  <p:clrMapOvr>
    <a:masterClrMapping/>
  </p:clrMapOvr>
  <p:transition spd="slow" advTm="10000">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5F37447D-69FF-4E86-B3AE-F170EF42983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175557291"/>
      </p:ext>
    </p:extLst>
  </p:cSld>
  <p:clrMapOvr>
    <a:masterClrMapping/>
  </p:clrMapOvr>
  <p:transition spd="slow" advTm="10000">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CB567488-B94F-4876-98DB-4145ECA7607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2719792370"/>
      </p:ext>
    </p:extLst>
  </p:cSld>
  <p:clrMapOvr>
    <a:masterClrMapping/>
  </p:clrMapOvr>
  <p:transition spd="slow" advTm="10000">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17000" y="152400"/>
            <a:ext cx="2463800" cy="6248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25600" y="152400"/>
            <a:ext cx="7188200" cy="6248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E1E6E666-5DCF-4093-8629-5E11F084DE8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585525423"/>
      </p:ext>
    </p:extLst>
  </p:cSld>
  <p:clrMapOvr>
    <a:masterClrMapping/>
  </p:clrMapOvr>
  <p:transition spd="slow" advTm="10000">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235200" y="2895600"/>
            <a:ext cx="9855200" cy="914400"/>
          </a:xfrm>
        </p:spPr>
        <p:txBody>
          <a:bodyPr anchor="b"/>
          <a:lstStyle>
            <a:lvl1pPr algn="r">
              <a:defRPr/>
            </a:lvl1pPr>
          </a:lstStyle>
          <a:p>
            <a:r>
              <a:rPr lang="en-GB" dirty="0"/>
              <a:t>Click to edit Master title style</a:t>
            </a:r>
          </a:p>
        </p:txBody>
      </p:sp>
      <p:sp>
        <p:nvSpPr>
          <p:cNvPr id="5123" name="Rectangle 3"/>
          <p:cNvSpPr>
            <a:spLocks noGrp="1" noChangeArrowheads="1"/>
          </p:cNvSpPr>
          <p:nvPr>
            <p:ph type="subTitle" idx="1"/>
          </p:nvPr>
        </p:nvSpPr>
        <p:spPr>
          <a:xfrm>
            <a:off x="2235200" y="3733800"/>
            <a:ext cx="9855200" cy="749300"/>
          </a:xfrm>
        </p:spPr>
        <p:txBody>
          <a:bodyPr/>
          <a:lstStyle>
            <a:lvl1pPr marL="0" indent="0" algn="r">
              <a:buFont typeface="Wingdings" pitchFamily="2" charset="2"/>
              <a:buNone/>
              <a:defRPr/>
            </a:lvl1pPr>
          </a:lstStyle>
          <a:p>
            <a:r>
              <a:rPr lang="en-GB"/>
              <a:t>Click to edit Master subtitle style</a:t>
            </a:r>
          </a:p>
        </p:txBody>
      </p:sp>
      <p:sp>
        <p:nvSpPr>
          <p:cNvPr id="5124" name="Rectangle 4"/>
          <p:cNvSpPr>
            <a:spLocks noGrp="1" noChangeArrowheads="1"/>
          </p:cNvSpPr>
          <p:nvPr>
            <p:ph type="dt" sz="quarter" idx="2"/>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5" name="Rectangle 5"/>
          <p:cNvSpPr>
            <a:spLocks noGrp="1" noChangeArrowheads="1"/>
          </p:cNvSpPr>
          <p:nvPr>
            <p:ph type="ftr" sz="quarter" idx="3"/>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6" name="Rectangle 6"/>
          <p:cNvSpPr>
            <a:spLocks noGrp="1" noChangeArrowheads="1"/>
          </p:cNvSpPr>
          <p:nvPr>
            <p:ph type="sldNum" sz="quarter" idx="4"/>
          </p:nvPr>
        </p:nvSpPr>
        <p:spPr/>
        <p:txBody>
          <a:bodyPr/>
          <a:lstStyle>
            <a:lvl1pPr>
              <a:defRPr/>
            </a:lvl1pPr>
          </a:lstStyle>
          <a:p>
            <a:pPr algn="r" fontAlgn="base">
              <a:spcBef>
                <a:spcPct val="0"/>
              </a:spcBef>
              <a:spcAft>
                <a:spcPct val="0"/>
              </a:spcAft>
            </a:pPr>
            <a:fld id="{FBD26C8B-FFAE-4343-8222-5ECE57BE8ED3}"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4004230607"/>
      </p:ext>
    </p:extLst>
  </p:cSld>
  <p:clrMapOvr>
    <a:masterClrMapping/>
  </p:clrMapOvr>
  <p:transition spd="slow" advTm="10000">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aseline="0">
                <a:latin typeface="Plantagenet Cherokee"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buSzPct val="100000"/>
              <a:buFont typeface="Arial" pitchFamily="34" charset="0"/>
              <a:buChar char="•"/>
              <a:defRPr baseline="0">
                <a:latin typeface="Tahoma" pitchFamily="34" charset="0"/>
              </a:defRPr>
            </a:lvl1pPr>
            <a:lvl2pPr>
              <a:buFont typeface="Wide Latin" pitchFamily="18" charset="0"/>
              <a:buChar char="–"/>
              <a:defRPr/>
            </a:lvl2pPr>
            <a:lvl3pPr>
              <a:buFont typeface="Courier New"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DF9B1499-E745-4C8A-9E3F-6178B50D937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263628865"/>
      </p:ext>
    </p:extLst>
  </p:cSld>
  <p:clrMapOvr>
    <a:masterClrMapping/>
  </p:clrMapOvr>
  <p:transition spd="slow" advTm="10000">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3812E2EC-3757-4998-B068-CAA7C107469E}"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732729979"/>
      </p:ext>
    </p:extLst>
  </p:cSld>
  <p:clrMapOvr>
    <a:masterClrMapping/>
  </p:clrMapOvr>
  <p:transition spd="slow" advTm="10000">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256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548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83CF5865-5A82-408F-AC11-99AFC4E25EC9}"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54745235"/>
      </p:ext>
    </p:extLst>
  </p:cSld>
  <p:clrMapOvr>
    <a:masterClrMapping/>
  </p:clrMapOvr>
  <p:transition spd="slow" advTm="10000">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8" name="Footer Placeholder 7"/>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9" name="Slide Number Placeholder 8"/>
          <p:cNvSpPr>
            <a:spLocks noGrp="1"/>
          </p:cNvSpPr>
          <p:nvPr>
            <p:ph type="sldNum" sz="quarter" idx="12"/>
          </p:nvPr>
        </p:nvSpPr>
        <p:spPr/>
        <p:txBody>
          <a:bodyPr/>
          <a:lstStyle>
            <a:lvl1pPr>
              <a:defRPr/>
            </a:lvl1pPr>
          </a:lstStyle>
          <a:p>
            <a:pPr algn="r" fontAlgn="base">
              <a:spcBef>
                <a:spcPct val="0"/>
              </a:spcBef>
              <a:spcAft>
                <a:spcPct val="0"/>
              </a:spcAft>
            </a:pPr>
            <a:fld id="{C82BD8B9-5038-407E-ACA0-136AB11F701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93377666"/>
      </p:ext>
    </p:extLst>
  </p:cSld>
  <p:clrMapOvr>
    <a:masterClrMapping/>
  </p:clrMapOvr>
  <p:transition spd="slow" advTm="10000">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Footer Placeholder 3"/>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Slide Number Placeholder 4"/>
          <p:cNvSpPr>
            <a:spLocks noGrp="1"/>
          </p:cNvSpPr>
          <p:nvPr>
            <p:ph type="sldNum" sz="quarter" idx="12"/>
          </p:nvPr>
        </p:nvSpPr>
        <p:spPr/>
        <p:txBody>
          <a:bodyPr/>
          <a:lstStyle>
            <a:lvl1pPr>
              <a:defRPr/>
            </a:lvl1pPr>
          </a:lstStyle>
          <a:p>
            <a:pPr algn="r" fontAlgn="base">
              <a:spcBef>
                <a:spcPct val="0"/>
              </a:spcBef>
              <a:spcAft>
                <a:spcPct val="0"/>
              </a:spcAft>
            </a:pPr>
            <a:fld id="{6AE0DDA2-1189-491F-9C11-A8EEF32E38D1}"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4171287529"/>
      </p:ext>
    </p:extLst>
  </p:cSld>
  <p:clrMapOvr>
    <a:masterClrMapping/>
  </p:clrMapOvr>
  <p:transition spd="slow" advTm="10000">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3" name="Footer Placeholder 2"/>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Slide Number Placeholder 3"/>
          <p:cNvSpPr>
            <a:spLocks noGrp="1"/>
          </p:cNvSpPr>
          <p:nvPr>
            <p:ph type="sldNum" sz="quarter" idx="12"/>
          </p:nvPr>
        </p:nvSpPr>
        <p:spPr/>
        <p:txBody>
          <a:bodyPr/>
          <a:lstStyle>
            <a:lvl1pPr>
              <a:defRPr/>
            </a:lvl1pPr>
          </a:lstStyle>
          <a:p>
            <a:pPr algn="r" fontAlgn="base">
              <a:spcBef>
                <a:spcPct val="0"/>
              </a:spcBef>
              <a:spcAft>
                <a:spcPct val="0"/>
              </a:spcAft>
            </a:pPr>
            <a:fld id="{44F454D6-3407-45A2-B613-FD5B5EA8ACD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618062231"/>
      </p:ext>
    </p:extLst>
  </p:cSld>
  <p:clrMapOvr>
    <a:masterClrMapping/>
  </p:clrMapOvr>
  <p:transition spd="slow" advTm="10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5128" y="1868797"/>
            <a:ext cx="10363200" cy="763567"/>
          </a:xfrm>
        </p:spPr>
        <p:txBody>
          <a:bodyPr anchor="t"/>
          <a:lstStyle>
            <a:lvl1pPr algn="l">
              <a:defRPr sz="4000" b="1" cap="all">
                <a:solidFill>
                  <a:schemeClr val="accent4"/>
                </a:solidFill>
                <a:effectLst/>
                <a:latin typeface="Segoe UI" panose="020B0502040204020203" pitchFamily="34" charset="0"/>
                <a:cs typeface="Segoe UI" panose="020B0502040204020203" pitchFamily="34" charset="0"/>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3812E2EC-3757-4998-B068-CAA7C107469E}"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cxnSp>
        <p:nvCxnSpPr>
          <p:cNvPr id="11" name="Straight Connector 10">
            <a:extLst>
              <a:ext uri="{FF2B5EF4-FFF2-40B4-BE49-F238E27FC236}">
                <a16:creationId xmlns:a16="http://schemas.microsoft.com/office/drawing/2014/main" id="{F571E220-CB37-4A42-AE70-5563522ADA54}"/>
              </a:ext>
            </a:extLst>
          </p:cNvPr>
          <p:cNvCxnSpPr/>
          <p:nvPr userDrawn="1"/>
        </p:nvCxnSpPr>
        <p:spPr bwMode="auto">
          <a:xfrm>
            <a:off x="845127" y="3429000"/>
            <a:ext cx="10363201" cy="0"/>
          </a:xfrm>
          <a:prstGeom prst="line">
            <a:avLst/>
          </a:prstGeom>
          <a:solidFill>
            <a:schemeClr val="accent1"/>
          </a:solidFill>
          <a:ln w="12700" cap="sq"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2347299098"/>
      </p:ext>
    </p:extLst>
  </p:cSld>
  <p:clrMapOvr>
    <a:masterClrMapping/>
  </p:clrMapOvr>
  <p:transition spd="slow" advTm="10000">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08E0D7A0-6FC0-4FDA-9753-943CD5DE576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895648859"/>
      </p:ext>
    </p:extLst>
  </p:cSld>
  <p:clrMapOvr>
    <a:masterClrMapping/>
  </p:clrMapOvr>
  <p:transition spd="slow" advTm="10000">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5F37447D-69FF-4E86-B3AE-F170EF42983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2464436790"/>
      </p:ext>
    </p:extLst>
  </p:cSld>
  <p:clrMapOvr>
    <a:masterClrMapping/>
  </p:clrMapOvr>
  <p:transition spd="slow" advTm="10000">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CB567488-B94F-4876-98DB-4145ECA7607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735799946"/>
      </p:ext>
    </p:extLst>
  </p:cSld>
  <p:clrMapOvr>
    <a:masterClrMapping/>
  </p:clrMapOvr>
  <p:transition spd="slow" advTm="10000">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17000" y="152400"/>
            <a:ext cx="2463800" cy="6248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25600" y="152400"/>
            <a:ext cx="7188200" cy="6248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E1E6E666-5DCF-4093-8629-5E11F084DE8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447638750"/>
      </p:ext>
    </p:extLst>
  </p:cSld>
  <p:clrMapOvr>
    <a:masterClrMapping/>
  </p:clrMapOvr>
  <p:transition spd="slow" advTm="10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256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548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83CF5865-5A82-408F-AC11-99AFC4E25EC9}"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254933716"/>
      </p:ext>
    </p:extLst>
  </p:cSld>
  <p:clrMapOvr>
    <a:masterClrMapping/>
  </p:clrMapOvr>
  <p:transition spd="slow" advTm="10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8" name="Footer Placeholder 7"/>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9" name="Slide Number Placeholder 8"/>
          <p:cNvSpPr>
            <a:spLocks noGrp="1"/>
          </p:cNvSpPr>
          <p:nvPr>
            <p:ph type="sldNum" sz="quarter" idx="12"/>
          </p:nvPr>
        </p:nvSpPr>
        <p:spPr/>
        <p:txBody>
          <a:bodyPr/>
          <a:lstStyle>
            <a:lvl1pPr>
              <a:defRPr/>
            </a:lvl1pPr>
          </a:lstStyle>
          <a:p>
            <a:pPr algn="r" fontAlgn="base">
              <a:spcBef>
                <a:spcPct val="0"/>
              </a:spcBef>
              <a:spcAft>
                <a:spcPct val="0"/>
              </a:spcAft>
            </a:pPr>
            <a:fld id="{C82BD8B9-5038-407E-ACA0-136AB11F701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2185020882"/>
      </p:ext>
    </p:extLst>
  </p:cSld>
  <p:clrMapOvr>
    <a:masterClrMapping/>
  </p:clrMapOvr>
  <p:transition spd="slow" advTm="10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Footer Placeholder 3"/>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Slide Number Placeholder 4"/>
          <p:cNvSpPr>
            <a:spLocks noGrp="1"/>
          </p:cNvSpPr>
          <p:nvPr>
            <p:ph type="sldNum" sz="quarter" idx="12"/>
          </p:nvPr>
        </p:nvSpPr>
        <p:spPr/>
        <p:txBody>
          <a:bodyPr/>
          <a:lstStyle>
            <a:lvl1pPr>
              <a:defRPr/>
            </a:lvl1pPr>
          </a:lstStyle>
          <a:p>
            <a:pPr algn="r" fontAlgn="base">
              <a:spcBef>
                <a:spcPct val="0"/>
              </a:spcBef>
              <a:spcAft>
                <a:spcPct val="0"/>
              </a:spcAft>
            </a:pPr>
            <a:fld id="{6AE0DDA2-1189-491F-9C11-A8EEF32E38D1}"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95133713"/>
      </p:ext>
    </p:extLst>
  </p:cSld>
  <p:clrMapOvr>
    <a:masterClrMapping/>
  </p:clrMapOvr>
  <p:transition spd="slow" advTm="10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3" name="Footer Placeholder 2"/>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Slide Number Placeholder 3"/>
          <p:cNvSpPr>
            <a:spLocks noGrp="1"/>
          </p:cNvSpPr>
          <p:nvPr>
            <p:ph type="sldNum" sz="quarter" idx="12"/>
          </p:nvPr>
        </p:nvSpPr>
        <p:spPr/>
        <p:txBody>
          <a:bodyPr/>
          <a:lstStyle>
            <a:lvl1pPr>
              <a:defRPr/>
            </a:lvl1pPr>
          </a:lstStyle>
          <a:p>
            <a:pPr algn="r" fontAlgn="base">
              <a:spcBef>
                <a:spcPct val="0"/>
              </a:spcBef>
              <a:spcAft>
                <a:spcPct val="0"/>
              </a:spcAft>
            </a:pPr>
            <a:fld id="{44F454D6-3407-45A2-B613-FD5B5EA8ACD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342490640"/>
      </p:ext>
    </p:extLst>
  </p:cSld>
  <p:clrMapOvr>
    <a:masterClrMapping/>
  </p:clrMapOvr>
  <p:transition spd="slow" advTm="10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08E0D7A0-6FC0-4FDA-9753-943CD5DE576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531252516"/>
      </p:ext>
    </p:extLst>
  </p:cSld>
  <p:clrMapOvr>
    <a:masterClrMapping/>
  </p:clrMapOvr>
  <p:transition spd="slow" advTm="10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5F37447D-69FF-4E86-B3AE-F170EF42983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460014442"/>
      </p:ext>
    </p:extLst>
  </p:cSld>
  <p:clrMapOvr>
    <a:masterClrMapping/>
  </p:clrMapOvr>
  <p:transition spd="slow" advTm="10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625600" y="152400"/>
            <a:ext cx="98552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title style</a:t>
            </a:r>
          </a:p>
        </p:txBody>
      </p:sp>
      <p:sp>
        <p:nvSpPr>
          <p:cNvPr id="4099" name="Rectangle 3"/>
          <p:cNvSpPr>
            <a:spLocks noGrp="1" noChangeArrowheads="1"/>
          </p:cNvSpPr>
          <p:nvPr>
            <p:ph type="body" idx="1"/>
          </p:nvPr>
        </p:nvSpPr>
        <p:spPr bwMode="auto">
          <a:xfrm>
            <a:off x="1625600" y="1676400"/>
            <a:ext cx="9855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100"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1"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2"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lgn="r" fontAlgn="base">
              <a:spcBef>
                <a:spcPct val="0"/>
              </a:spcBef>
              <a:spcAft>
                <a:spcPct val="0"/>
              </a:spcAft>
            </a:pPr>
            <a:fld id="{3FA6F56C-B6AE-4032-8EB6-6016FBF75E8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15202229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advTm="10000">
    <p:fade/>
  </p:transition>
  <p:txStyles>
    <p:titleStyle>
      <a:lvl1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2pPr>
      <a:lvl3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3pPr>
      <a:lvl4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4pPr>
      <a:lvl5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5pPr>
      <a:lvl6pPr marL="4572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6pPr>
      <a:lvl7pPr marL="9144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7pPr>
      <a:lvl8pPr marL="13716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8pPr>
      <a:lvl9pPr marL="18288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9pPr>
    </p:titleStyle>
    <p:bodyStyle>
      <a:lvl1pPr marL="342900" indent="-342900" algn="l" rtl="0" eaLnBrk="0" fontAlgn="base" hangingPunct="0">
        <a:spcBef>
          <a:spcPct val="20000"/>
        </a:spcBef>
        <a:spcAft>
          <a:spcPct val="0"/>
        </a:spcAft>
        <a:buClr>
          <a:schemeClr val="accent1"/>
        </a:buClr>
        <a:buSzPct val="75000"/>
        <a:buFont typeface="Wingdings" pitchFamily="2" charset="2"/>
        <a:buChar char="n"/>
        <a:defRPr kumimoji="1"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kumimoji="1"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1"/>
        </a:buClr>
        <a:buSzPct val="75000"/>
        <a:buFont typeface="Wingdings" pitchFamily="2" charset="2"/>
        <a:buChar char="n"/>
        <a:defRPr kumimoji="1" sz="2400">
          <a:solidFill>
            <a:schemeClr val="tx1"/>
          </a:solidFill>
          <a:effectLst>
            <a:outerShdw blurRad="38100" dist="38100" dir="2700000" algn="tl">
              <a:srgbClr val="C0C0C0"/>
            </a:outerShdw>
          </a:effectLst>
          <a:latin typeface="+mn-lt"/>
        </a:defRPr>
      </a:lvl3pPr>
      <a:lvl4pPr marL="15621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4pPr>
      <a:lvl5pPr marL="19812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5pPr>
      <a:lvl6pPr marL="24384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6pPr>
      <a:lvl7pPr marL="28956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7pPr>
      <a:lvl8pPr marL="33528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8pPr>
      <a:lvl9pPr marL="38100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625600" y="152400"/>
            <a:ext cx="98552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title style</a:t>
            </a:r>
          </a:p>
        </p:txBody>
      </p:sp>
      <p:sp>
        <p:nvSpPr>
          <p:cNvPr id="4099" name="Rectangle 3"/>
          <p:cNvSpPr>
            <a:spLocks noGrp="1" noChangeArrowheads="1"/>
          </p:cNvSpPr>
          <p:nvPr>
            <p:ph type="body" idx="1"/>
          </p:nvPr>
        </p:nvSpPr>
        <p:spPr bwMode="auto">
          <a:xfrm>
            <a:off x="1625600" y="1676400"/>
            <a:ext cx="9855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100"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1"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2"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lgn="r" fontAlgn="base">
              <a:spcBef>
                <a:spcPct val="0"/>
              </a:spcBef>
              <a:spcAft>
                <a:spcPct val="0"/>
              </a:spcAft>
            </a:pPr>
            <a:fld id="{3FA6F56C-B6AE-4032-8EB6-6016FBF75E8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3068792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advTm="10000">
    <p:fade/>
  </p:transition>
  <p:txStyles>
    <p:titleStyle>
      <a:lvl1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2pPr>
      <a:lvl3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3pPr>
      <a:lvl4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4pPr>
      <a:lvl5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5pPr>
      <a:lvl6pPr marL="4572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6pPr>
      <a:lvl7pPr marL="9144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7pPr>
      <a:lvl8pPr marL="13716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8pPr>
      <a:lvl9pPr marL="18288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9pPr>
    </p:titleStyle>
    <p:bodyStyle>
      <a:lvl1pPr marL="342900" indent="-342900" algn="l" rtl="0" eaLnBrk="0" fontAlgn="base" hangingPunct="0">
        <a:spcBef>
          <a:spcPct val="20000"/>
        </a:spcBef>
        <a:spcAft>
          <a:spcPct val="0"/>
        </a:spcAft>
        <a:buClr>
          <a:schemeClr val="accent1"/>
        </a:buClr>
        <a:buSzPct val="75000"/>
        <a:buFont typeface="Wingdings" pitchFamily="2" charset="2"/>
        <a:buChar char="n"/>
        <a:defRPr kumimoji="1"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kumimoji="1"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1"/>
        </a:buClr>
        <a:buSzPct val="75000"/>
        <a:buFont typeface="Wingdings" pitchFamily="2" charset="2"/>
        <a:buChar char="n"/>
        <a:defRPr kumimoji="1" sz="2400">
          <a:solidFill>
            <a:schemeClr val="tx1"/>
          </a:solidFill>
          <a:effectLst>
            <a:outerShdw blurRad="38100" dist="38100" dir="2700000" algn="tl">
              <a:srgbClr val="C0C0C0"/>
            </a:outerShdw>
          </a:effectLst>
          <a:latin typeface="+mn-lt"/>
        </a:defRPr>
      </a:lvl3pPr>
      <a:lvl4pPr marL="15621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4pPr>
      <a:lvl5pPr marL="19812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5pPr>
      <a:lvl6pPr marL="24384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6pPr>
      <a:lvl7pPr marL="28956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7pPr>
      <a:lvl8pPr marL="33528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8pPr>
      <a:lvl9pPr marL="38100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625600" y="152400"/>
            <a:ext cx="98552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title style</a:t>
            </a:r>
          </a:p>
        </p:txBody>
      </p:sp>
      <p:sp>
        <p:nvSpPr>
          <p:cNvPr id="4099" name="Rectangle 3"/>
          <p:cNvSpPr>
            <a:spLocks noGrp="1" noChangeArrowheads="1"/>
          </p:cNvSpPr>
          <p:nvPr>
            <p:ph type="body" idx="1"/>
          </p:nvPr>
        </p:nvSpPr>
        <p:spPr bwMode="auto">
          <a:xfrm>
            <a:off x="1625600" y="1676400"/>
            <a:ext cx="9855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100"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1"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2"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lgn="r" fontAlgn="base">
              <a:spcBef>
                <a:spcPct val="0"/>
              </a:spcBef>
              <a:spcAft>
                <a:spcPct val="0"/>
              </a:spcAft>
            </a:pPr>
            <a:fld id="{3FA6F56C-B6AE-4032-8EB6-6016FBF75E8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2297270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Tm="10000">
    <p:fade/>
  </p:transition>
  <p:txStyles>
    <p:titleStyle>
      <a:lvl1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2pPr>
      <a:lvl3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3pPr>
      <a:lvl4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4pPr>
      <a:lvl5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5pPr>
      <a:lvl6pPr marL="4572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6pPr>
      <a:lvl7pPr marL="9144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7pPr>
      <a:lvl8pPr marL="13716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8pPr>
      <a:lvl9pPr marL="18288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9pPr>
    </p:titleStyle>
    <p:bodyStyle>
      <a:lvl1pPr marL="342900" indent="-342900" algn="l" rtl="0" eaLnBrk="0" fontAlgn="base" hangingPunct="0">
        <a:spcBef>
          <a:spcPct val="20000"/>
        </a:spcBef>
        <a:spcAft>
          <a:spcPct val="0"/>
        </a:spcAft>
        <a:buClr>
          <a:schemeClr val="accent1"/>
        </a:buClr>
        <a:buSzPct val="75000"/>
        <a:buFont typeface="Wingdings" pitchFamily="2" charset="2"/>
        <a:buChar char="n"/>
        <a:defRPr kumimoji="1"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kumimoji="1"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1"/>
        </a:buClr>
        <a:buSzPct val="75000"/>
        <a:buFont typeface="Wingdings" pitchFamily="2" charset="2"/>
        <a:buChar char="n"/>
        <a:defRPr kumimoji="1" sz="2400">
          <a:solidFill>
            <a:schemeClr val="tx1"/>
          </a:solidFill>
          <a:effectLst>
            <a:outerShdw blurRad="38100" dist="38100" dir="2700000" algn="tl">
              <a:srgbClr val="C0C0C0"/>
            </a:outerShdw>
          </a:effectLst>
          <a:latin typeface="+mn-lt"/>
        </a:defRPr>
      </a:lvl3pPr>
      <a:lvl4pPr marL="15621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4pPr>
      <a:lvl5pPr marL="19812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5pPr>
      <a:lvl6pPr marL="24384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6pPr>
      <a:lvl7pPr marL="28956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7pPr>
      <a:lvl8pPr marL="33528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8pPr>
      <a:lvl9pPr marL="38100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6321" y="2456890"/>
            <a:ext cx="10942065" cy="2387600"/>
          </a:xfrm>
        </p:spPr>
        <p:txBody>
          <a:bodyPr>
            <a:normAutofit/>
          </a:bodyPr>
          <a:lstStyle/>
          <a:p>
            <a:pPr algn="ctr"/>
            <a:r>
              <a:rPr lang="en-US" dirty="0">
                <a:solidFill>
                  <a:schemeClr val="accent4">
                    <a:lumMod val="75000"/>
                    <a:lumOff val="25000"/>
                  </a:schemeClr>
                </a:solidFill>
              </a:rPr>
              <a:t>Update from HL7 International</a:t>
            </a:r>
            <a:br>
              <a:rPr lang="en-US" dirty="0">
                <a:solidFill>
                  <a:schemeClr val="accent4">
                    <a:lumMod val="75000"/>
                    <a:lumOff val="25000"/>
                  </a:schemeClr>
                </a:solidFill>
              </a:rPr>
            </a:br>
            <a:br>
              <a:rPr lang="en-US" dirty="0">
                <a:solidFill>
                  <a:schemeClr val="accent4">
                    <a:lumMod val="75000"/>
                    <a:lumOff val="25000"/>
                  </a:schemeClr>
                </a:solidFill>
              </a:rPr>
            </a:br>
            <a:r>
              <a:rPr lang="en-US" dirty="0">
                <a:solidFill>
                  <a:schemeClr val="accent4">
                    <a:lumMod val="75000"/>
                    <a:lumOff val="25000"/>
                  </a:schemeClr>
                </a:solidFill>
              </a:rPr>
              <a:t>Anesthesia Working Group</a:t>
            </a:r>
          </a:p>
        </p:txBody>
      </p:sp>
      <p:pic>
        <p:nvPicPr>
          <p:cNvPr id="8" name="Picture 7" descr="HL7_lg">
            <a:extLst>
              <a:ext uri="{FF2B5EF4-FFF2-40B4-BE49-F238E27FC236}">
                <a16:creationId xmlns:a16="http://schemas.microsoft.com/office/drawing/2014/main" id="{C275E89E-C0DE-40BC-BC7C-F2044D64FB1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76321" y="708586"/>
            <a:ext cx="2400300" cy="1304925"/>
          </a:xfrm>
          <a:prstGeom prst="rect">
            <a:avLst/>
          </a:prstGeom>
          <a:noFill/>
          <a:ln>
            <a:noFill/>
          </a:ln>
        </p:spPr>
      </p:pic>
      <p:sp>
        <p:nvSpPr>
          <p:cNvPr id="4" name="TextBox 3">
            <a:extLst>
              <a:ext uri="{FF2B5EF4-FFF2-40B4-BE49-F238E27FC236}">
                <a16:creationId xmlns:a16="http://schemas.microsoft.com/office/drawing/2014/main" id="{84BFE4E7-F057-4203-B63E-B6A46A542A9E}"/>
              </a:ext>
            </a:extLst>
          </p:cNvPr>
          <p:cNvSpPr txBox="1"/>
          <p:nvPr/>
        </p:nvSpPr>
        <p:spPr>
          <a:xfrm>
            <a:off x="6247353" y="5951095"/>
            <a:ext cx="5726243" cy="584775"/>
          </a:xfrm>
          <a:prstGeom prst="rect">
            <a:avLst/>
          </a:prstGeom>
          <a:noFill/>
        </p:spPr>
        <p:txBody>
          <a:bodyPr wrap="square" rtlCol="0">
            <a:spAutoFit/>
          </a:bodyPr>
          <a:lstStyle/>
          <a:p>
            <a:r>
              <a:rPr lang="en-US" sz="1600" dirty="0">
                <a:latin typeface="Segoe UI" panose="020B0502040204020203" pitchFamily="34" charset="0"/>
                <a:cs typeface="Segoe UI" panose="020B0502040204020203" pitchFamily="34" charset="0"/>
              </a:rPr>
              <a:t>Martin Hurrell, </a:t>
            </a:r>
            <a:r>
              <a:rPr lang="en-US" sz="1600" dirty="0" err="1">
                <a:latin typeface="Segoe UI" panose="020B0502040204020203" pitchFamily="34" charset="0"/>
                <a:cs typeface="Segoe UI" panose="020B0502040204020203" pitchFamily="34" charset="0"/>
              </a:rPr>
              <a:t>Ph.D</a:t>
            </a:r>
            <a:r>
              <a:rPr lang="en-US" sz="1600" dirty="0">
                <a:latin typeface="Segoe UI" panose="020B0502040204020203" pitchFamily="34" charset="0"/>
                <a:cs typeface="Segoe UI" panose="020B0502040204020203" pitchFamily="34" charset="0"/>
              </a:rPr>
              <a:t>, Co-Chair, HL7 Anesthesia Work Group</a:t>
            </a:r>
          </a:p>
          <a:p>
            <a:r>
              <a:rPr lang="en-US" sz="1600" dirty="0">
                <a:latin typeface="Segoe UI" panose="020B0502040204020203" pitchFamily="34" charset="0"/>
                <a:cs typeface="Segoe UI" panose="020B0502040204020203" pitchFamily="34" charset="0"/>
              </a:rPr>
              <a:t>martinjhurrell@gmail.com</a:t>
            </a:r>
          </a:p>
        </p:txBody>
      </p:sp>
    </p:spTree>
    <p:extLst>
      <p:ext uri="{BB962C8B-B14F-4D97-AF65-F5344CB8AC3E}">
        <p14:creationId xmlns:p14="http://schemas.microsoft.com/office/powerpoint/2010/main" val="1732698309"/>
      </p:ext>
    </p:extLst>
  </p:cSld>
  <p:clrMapOvr>
    <a:masterClrMapping/>
  </p:clrMapOvr>
  <p:transition spd="slow" advTm="1000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46332" y="466344"/>
            <a:ext cx="9628632" cy="1362113"/>
          </a:xfrm>
        </p:spPr>
        <p:txBody>
          <a:bodyPr/>
          <a:lstStyle/>
          <a:p>
            <a:r>
              <a:rPr lang="en-US" dirty="0">
                <a:solidFill>
                  <a:schemeClr val="tx1"/>
                </a:solidFill>
              </a:rPr>
              <a:t>Sources used in development</a:t>
            </a:r>
            <a:endParaRPr lang="en-US" dirty="0"/>
          </a:p>
        </p:txBody>
      </p:sp>
      <p:sp>
        <p:nvSpPr>
          <p:cNvPr id="14" name="Content Placeholder 2"/>
          <p:cNvSpPr>
            <a:spLocks noGrp="1"/>
          </p:cNvSpPr>
          <p:nvPr>
            <p:ph idx="1"/>
          </p:nvPr>
        </p:nvSpPr>
        <p:spPr>
          <a:xfrm>
            <a:off x="1265645" y="1509142"/>
            <a:ext cx="10723154" cy="5348858"/>
          </a:xfrm>
        </p:spPr>
        <p:txBody>
          <a:bodyPr>
            <a:normAutofit fontScale="85000" lnSpcReduction="10000"/>
          </a:bodyPr>
          <a:lstStyle/>
          <a:p>
            <a:pPr>
              <a:lnSpc>
                <a:spcPct val="150000"/>
              </a:lnSpc>
            </a:pPr>
            <a:r>
              <a:rPr lang="en-US" dirty="0"/>
              <a:t>VA hospitals anesthetic record</a:t>
            </a:r>
          </a:p>
          <a:p>
            <a:pPr>
              <a:lnSpc>
                <a:spcPct val="150000"/>
              </a:lnSpc>
            </a:pPr>
            <a:r>
              <a:rPr lang="en-GB" dirty="0"/>
              <a:t>ASA guidelines for the intra-operative </a:t>
            </a:r>
            <a:r>
              <a:rPr lang="en-GB" dirty="0" err="1"/>
              <a:t>anesthetic</a:t>
            </a:r>
            <a:r>
              <a:rPr lang="en-GB" dirty="0"/>
              <a:t> record</a:t>
            </a:r>
            <a:endParaRPr lang="en-US" dirty="0"/>
          </a:p>
          <a:p>
            <a:pPr>
              <a:lnSpc>
                <a:spcPct val="150000"/>
              </a:lnSpc>
            </a:pPr>
            <a:r>
              <a:rPr lang="en-GB" dirty="0"/>
              <a:t>UK proposed standard anaesthetic record (Richard Griffiths)</a:t>
            </a:r>
          </a:p>
          <a:p>
            <a:pPr>
              <a:lnSpc>
                <a:spcPct val="150000"/>
              </a:lnSpc>
            </a:pPr>
            <a:r>
              <a:rPr lang="en-US" dirty="0"/>
              <a:t>AAGBI Information management - Guidance for </a:t>
            </a:r>
            <a:r>
              <a:rPr lang="en-US" dirty="0" err="1"/>
              <a:t>Anaesthetists</a:t>
            </a:r>
            <a:endParaRPr lang="en-US" dirty="0"/>
          </a:p>
          <a:p>
            <a:pPr>
              <a:lnSpc>
                <a:spcPct val="150000"/>
              </a:lnSpc>
            </a:pPr>
            <a:r>
              <a:rPr lang="en-GB" dirty="0"/>
              <a:t>Operating Theatres Phase 2 – Anaesthetic Record Data Standards (NHS Scotland)</a:t>
            </a:r>
          </a:p>
          <a:p>
            <a:pPr>
              <a:lnSpc>
                <a:spcPct val="150000"/>
              </a:lnSpc>
            </a:pPr>
            <a:r>
              <a:rPr lang="en-GB" dirty="0"/>
              <a:t>American Association of Nurse Anaesthetists </a:t>
            </a:r>
            <a:r>
              <a:rPr lang="en-GB" dirty="0" err="1"/>
              <a:t>Anesthesia</a:t>
            </a:r>
            <a:r>
              <a:rPr lang="en-GB" dirty="0"/>
              <a:t> Record</a:t>
            </a:r>
          </a:p>
          <a:p>
            <a:pPr>
              <a:lnSpc>
                <a:spcPct val="150000"/>
              </a:lnSpc>
            </a:pPr>
            <a:r>
              <a:rPr lang="en-GB" dirty="0"/>
              <a:t>Around 20 records from other US and UK sites</a:t>
            </a:r>
          </a:p>
        </p:txBody>
      </p:sp>
    </p:spTree>
    <p:extLst>
      <p:ext uri="{BB962C8B-B14F-4D97-AF65-F5344CB8AC3E}">
        <p14:creationId xmlns:p14="http://schemas.microsoft.com/office/powerpoint/2010/main" val="1229509938"/>
      </p:ext>
    </p:extLst>
  </p:cSld>
  <p:clrMapOvr>
    <a:masterClrMapping/>
  </p:clrMapOvr>
  <p:transition spd="slow" advTm="10000">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46332" y="466344"/>
            <a:ext cx="9628632" cy="1362113"/>
          </a:xfrm>
        </p:spPr>
        <p:txBody>
          <a:bodyPr>
            <a:normAutofit/>
          </a:bodyPr>
          <a:lstStyle/>
          <a:p>
            <a:r>
              <a:rPr lang="en-US" sz="4000" dirty="0">
                <a:solidFill>
                  <a:schemeClr val="tx1"/>
                </a:solidFill>
              </a:rPr>
              <a:t>Modeling process</a:t>
            </a:r>
            <a:endParaRPr lang="en-US" sz="4000" dirty="0"/>
          </a:p>
        </p:txBody>
      </p:sp>
      <p:sp>
        <p:nvSpPr>
          <p:cNvPr id="14" name="Content Placeholder 2"/>
          <p:cNvSpPr>
            <a:spLocks noGrp="1"/>
          </p:cNvSpPr>
          <p:nvPr>
            <p:ph idx="1"/>
          </p:nvPr>
        </p:nvSpPr>
        <p:spPr>
          <a:xfrm>
            <a:off x="1265645" y="1509142"/>
            <a:ext cx="10723154" cy="5348858"/>
          </a:xfrm>
        </p:spPr>
        <p:txBody>
          <a:bodyPr>
            <a:normAutofit lnSpcReduction="10000"/>
          </a:bodyPr>
          <a:lstStyle/>
          <a:p>
            <a:pPr>
              <a:lnSpc>
                <a:spcPct val="150000"/>
              </a:lnSpc>
            </a:pPr>
            <a:r>
              <a:rPr lang="en-GB" sz="2800" dirty="0"/>
              <a:t>Get storyboards from domain experts / users</a:t>
            </a:r>
            <a:endParaRPr lang="en-US" sz="2800" dirty="0"/>
          </a:p>
          <a:p>
            <a:pPr>
              <a:lnSpc>
                <a:spcPct val="150000"/>
              </a:lnSpc>
            </a:pPr>
            <a:r>
              <a:rPr lang="en-GB" sz="2800" dirty="0"/>
              <a:t>Perform content analysis to identify classes, attributes and methods</a:t>
            </a:r>
          </a:p>
          <a:p>
            <a:pPr>
              <a:lnSpc>
                <a:spcPct val="150000"/>
              </a:lnSpc>
            </a:pPr>
            <a:r>
              <a:rPr lang="en-US" sz="2800" dirty="0"/>
              <a:t>Create formal use case (</a:t>
            </a:r>
            <a:r>
              <a:rPr lang="en-US" sz="2800" dirty="0" err="1"/>
              <a:t>behavioural</a:t>
            </a:r>
            <a:r>
              <a:rPr lang="en-US" sz="2800" dirty="0"/>
              <a:t>) and class / package (logical) diagrams (</a:t>
            </a:r>
            <a:r>
              <a:rPr lang="en-GB" sz="2800" dirty="0"/>
              <a:t>other types of diagram may be used as well e.g. activity and sequence, state, requirements etc.)</a:t>
            </a:r>
          </a:p>
          <a:p>
            <a:pPr>
              <a:lnSpc>
                <a:spcPct val="150000"/>
              </a:lnSpc>
            </a:pPr>
            <a:r>
              <a:rPr lang="en-GB" sz="2800" dirty="0"/>
              <a:t>Document the model</a:t>
            </a:r>
          </a:p>
          <a:p>
            <a:pPr>
              <a:lnSpc>
                <a:spcPct val="150000"/>
              </a:lnSpc>
            </a:pPr>
            <a:r>
              <a:rPr lang="en-GB" sz="2800" dirty="0"/>
              <a:t>Build system (everything is traceable, test plans can be derived)</a:t>
            </a:r>
          </a:p>
        </p:txBody>
      </p:sp>
    </p:spTree>
    <p:extLst>
      <p:ext uri="{BB962C8B-B14F-4D97-AF65-F5344CB8AC3E}">
        <p14:creationId xmlns:p14="http://schemas.microsoft.com/office/powerpoint/2010/main" val="77000931"/>
      </p:ext>
    </p:extLst>
  </p:cSld>
  <p:clrMapOvr>
    <a:masterClrMapping/>
  </p:clrMapOvr>
  <p:transition spd="slow" advTm="10000">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BCEB8219-4853-4D46-A618-997D25C29961}"/>
              </a:ext>
            </a:extLst>
          </p:cNvPr>
          <p:cNvGraphicFramePr>
            <a:graphicFrameLocks noGrp="1"/>
          </p:cNvGraphicFramePr>
          <p:nvPr>
            <p:ph idx="1"/>
            <p:extLst>
              <p:ext uri="{D42A27DB-BD31-4B8C-83A1-F6EECF244321}">
                <p14:modId xmlns:p14="http://schemas.microsoft.com/office/powerpoint/2010/main" val="2340269119"/>
              </p:ext>
            </p:extLst>
          </p:nvPr>
        </p:nvGraphicFramePr>
        <p:xfrm>
          <a:off x="1280161" y="2038391"/>
          <a:ext cx="9628631" cy="4053840"/>
        </p:xfrm>
        <a:graphic>
          <a:graphicData uri="http://schemas.openxmlformats.org/drawingml/2006/table">
            <a:tbl>
              <a:tblPr firstRow="1" bandRow="1">
                <a:tableStyleId>{3B4B98B0-60AC-42C2-AFA5-B58CD77FA1E5}</a:tableStyleId>
              </a:tblPr>
              <a:tblGrid>
                <a:gridCol w="3878715">
                  <a:extLst>
                    <a:ext uri="{9D8B030D-6E8A-4147-A177-3AD203B41FA5}">
                      <a16:colId xmlns:a16="http://schemas.microsoft.com/office/drawing/2014/main" val="1357660530"/>
                    </a:ext>
                  </a:extLst>
                </a:gridCol>
                <a:gridCol w="5749916">
                  <a:extLst>
                    <a:ext uri="{9D8B030D-6E8A-4147-A177-3AD203B41FA5}">
                      <a16:colId xmlns:a16="http://schemas.microsoft.com/office/drawing/2014/main" val="3201805705"/>
                    </a:ext>
                  </a:extLst>
                </a:gridCol>
              </a:tblGrid>
              <a:tr h="370840">
                <a:tc>
                  <a:txBody>
                    <a:bodyPr/>
                    <a:lstStyle/>
                    <a:p>
                      <a:r>
                        <a:rPr lang="en-GB" sz="3200" dirty="0">
                          <a:latin typeface="Segoe UI" panose="020B0502040204020203" pitchFamily="34" charset="0"/>
                          <a:cs typeface="Segoe UI" panose="020B0502040204020203" pitchFamily="34" charset="0"/>
                        </a:rPr>
                        <a:t>Entities</a:t>
                      </a:r>
                    </a:p>
                  </a:txBody>
                  <a:tcPr>
                    <a:solidFill>
                      <a:srgbClr val="00B0F0"/>
                    </a:solidFill>
                  </a:tcPr>
                </a:tc>
                <a:tc>
                  <a:txBody>
                    <a:bodyPr/>
                    <a:lstStyle/>
                    <a:p>
                      <a:r>
                        <a:rPr lang="en-GB" sz="3200" dirty="0">
                          <a:latin typeface="Segoe UI" panose="020B0502040204020203" pitchFamily="34" charset="0"/>
                          <a:cs typeface="Segoe UI" panose="020B0502040204020203" pitchFamily="34" charset="0"/>
                        </a:rPr>
                        <a:t>Acts</a:t>
                      </a:r>
                    </a:p>
                  </a:txBody>
                  <a:tcPr>
                    <a:solidFill>
                      <a:srgbClr val="00B0F0"/>
                    </a:solidFill>
                  </a:tcPr>
                </a:tc>
                <a:extLst>
                  <a:ext uri="{0D108BD9-81ED-4DB2-BD59-A6C34878D82A}">
                    <a16:rowId xmlns:a16="http://schemas.microsoft.com/office/drawing/2014/main" val="869196279"/>
                  </a:ext>
                </a:extLst>
              </a:tr>
              <a:tr h="370840">
                <a:tc>
                  <a:txBody>
                    <a:bodyPr/>
                    <a:lstStyle/>
                    <a:p>
                      <a:pPr marL="457200" indent="-45720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People (patient, performer)</a:t>
                      </a:r>
                    </a:p>
                    <a:p>
                      <a:pPr marL="457200" indent="-45720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Devices</a:t>
                      </a:r>
                    </a:p>
                    <a:p>
                      <a:pPr marL="457200" indent="-45720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Medications</a:t>
                      </a:r>
                    </a:p>
                  </a:txBody>
                  <a:tcPr/>
                </a:tc>
                <a:tc>
                  <a:txBody>
                    <a:bodyPr/>
                    <a:lstStyle/>
                    <a:p>
                      <a:pPr marL="514350" indent="-51435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Medication/substance administration</a:t>
                      </a:r>
                    </a:p>
                    <a:p>
                      <a:pPr marL="514350" indent="-51435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Observation</a:t>
                      </a:r>
                    </a:p>
                    <a:p>
                      <a:pPr marL="514350" indent="-51435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Procedure</a:t>
                      </a:r>
                    </a:p>
                    <a:p>
                      <a:pPr marL="514350" indent="-51435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Device placement and insertion</a:t>
                      </a:r>
                    </a:p>
                  </a:txBody>
                  <a:tcPr/>
                </a:tc>
                <a:extLst>
                  <a:ext uri="{0D108BD9-81ED-4DB2-BD59-A6C34878D82A}">
                    <a16:rowId xmlns:a16="http://schemas.microsoft.com/office/drawing/2014/main" val="1996114964"/>
                  </a:ext>
                </a:extLst>
              </a:tr>
            </a:tbl>
          </a:graphicData>
        </a:graphic>
      </p:graphicFrame>
      <p:sp>
        <p:nvSpPr>
          <p:cNvPr id="4" name="Title 3">
            <a:extLst>
              <a:ext uri="{FF2B5EF4-FFF2-40B4-BE49-F238E27FC236}">
                <a16:creationId xmlns:a16="http://schemas.microsoft.com/office/drawing/2014/main" id="{9D9491BF-107A-4832-9A7E-9CC1A424CA28}"/>
              </a:ext>
            </a:extLst>
          </p:cNvPr>
          <p:cNvSpPr>
            <a:spLocks noGrp="1"/>
          </p:cNvSpPr>
          <p:nvPr>
            <p:ph type="title"/>
          </p:nvPr>
        </p:nvSpPr>
        <p:spPr/>
        <p:txBody>
          <a:bodyPr/>
          <a:lstStyle/>
          <a:p>
            <a:r>
              <a:rPr lang="en-US" sz="4800" dirty="0">
                <a:solidFill>
                  <a:schemeClr val="accent4"/>
                </a:solidFill>
                <a:effectLst/>
              </a:rPr>
              <a:t>Key Building Blocks</a:t>
            </a:r>
          </a:p>
        </p:txBody>
      </p:sp>
    </p:spTree>
    <p:extLst>
      <p:ext uri="{BB962C8B-B14F-4D97-AF65-F5344CB8AC3E}">
        <p14:creationId xmlns:p14="http://schemas.microsoft.com/office/powerpoint/2010/main" val="1706553040"/>
      </p:ext>
    </p:extLst>
  </p:cSld>
  <p:clrMapOvr>
    <a:masterClrMapping/>
  </p:clrMapOvr>
  <p:transition spd="slow" advTm="10000">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1D9EC-CE80-436E-93BF-386DB94AADCF}"/>
              </a:ext>
            </a:extLst>
          </p:cNvPr>
          <p:cNvSpPr>
            <a:spLocks noGrp="1"/>
          </p:cNvSpPr>
          <p:nvPr>
            <p:ph type="title"/>
          </p:nvPr>
        </p:nvSpPr>
        <p:spPr>
          <a:xfrm>
            <a:off x="845128" y="1868797"/>
            <a:ext cx="10363200" cy="1444029"/>
          </a:xfrm>
        </p:spPr>
        <p:txBody>
          <a:bodyPr/>
          <a:lstStyle/>
          <a:p>
            <a:r>
              <a:rPr lang="en-US" dirty="0"/>
              <a:t>Putting it all together</a:t>
            </a:r>
            <a:br>
              <a:rPr lang="en-US" dirty="0"/>
            </a:br>
            <a:r>
              <a:rPr lang="en-US" dirty="0"/>
              <a:t>- A Practical Example</a:t>
            </a:r>
          </a:p>
        </p:txBody>
      </p:sp>
      <p:sp>
        <p:nvSpPr>
          <p:cNvPr id="3" name="TextBox 2">
            <a:extLst>
              <a:ext uri="{FF2B5EF4-FFF2-40B4-BE49-F238E27FC236}">
                <a16:creationId xmlns:a16="http://schemas.microsoft.com/office/drawing/2014/main" id="{EBABA46B-E789-401E-8046-4B44D3FF9A55}"/>
              </a:ext>
            </a:extLst>
          </p:cNvPr>
          <p:cNvSpPr txBox="1"/>
          <p:nvPr/>
        </p:nvSpPr>
        <p:spPr>
          <a:xfrm>
            <a:off x="845128" y="3792511"/>
            <a:ext cx="7249561" cy="4093428"/>
          </a:xfrm>
          <a:prstGeom prst="rect">
            <a:avLst/>
          </a:prstGeom>
          <a:noFill/>
        </p:spPr>
        <p:txBody>
          <a:bodyPr wrap="square" rtlCol="0">
            <a:spAutoFit/>
          </a:bodyPr>
          <a:lstStyle/>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Intra-procedural overview</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Generic clinical procedures</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Example Term binding – Arm Positions</a:t>
            </a: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endParaRPr lang="en-US" dirty="0">
              <a:latin typeface="Segoe UI" panose="020B0502040204020203" pitchFamily="34" charset="0"/>
              <a:cs typeface="Segoe UI" panose="020B0502040204020203" pitchFamily="34" charset="0"/>
            </a:endParaRPr>
          </a:p>
          <a:p>
            <a:endParaRPr lang="en-US" dirty="0"/>
          </a:p>
        </p:txBody>
      </p:sp>
    </p:spTree>
    <p:extLst>
      <p:ext uri="{BB962C8B-B14F-4D97-AF65-F5344CB8AC3E}">
        <p14:creationId xmlns:p14="http://schemas.microsoft.com/office/powerpoint/2010/main" val="3449441371"/>
      </p:ext>
    </p:extLst>
  </p:cSld>
  <p:clrMapOvr>
    <a:masterClrMapping/>
  </p:clrMapOvr>
  <p:transition spd="slow" advTm="10000">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876AE-38B0-40F5-BCC2-B252F04ECD33}"/>
              </a:ext>
            </a:extLst>
          </p:cNvPr>
          <p:cNvSpPr>
            <a:spLocks noGrp="1"/>
          </p:cNvSpPr>
          <p:nvPr>
            <p:ph type="title"/>
          </p:nvPr>
        </p:nvSpPr>
        <p:spPr/>
        <p:txBody>
          <a:bodyPr/>
          <a:lstStyle/>
          <a:p>
            <a:r>
              <a:rPr lang="en-US" sz="4800" dirty="0">
                <a:solidFill>
                  <a:schemeClr val="accent4"/>
                </a:solidFill>
                <a:effectLst/>
              </a:rPr>
              <a:t>Intra-procedural overview</a:t>
            </a:r>
          </a:p>
        </p:txBody>
      </p:sp>
      <p:pic>
        <p:nvPicPr>
          <p:cNvPr id="4" name="Picture 3">
            <a:extLst>
              <a:ext uri="{FF2B5EF4-FFF2-40B4-BE49-F238E27FC236}">
                <a16:creationId xmlns:a16="http://schemas.microsoft.com/office/drawing/2014/main" id="{F7C8394E-840F-4E47-8073-3E40771B8BC9}"/>
              </a:ext>
            </a:extLst>
          </p:cNvPr>
          <p:cNvPicPr>
            <a:picLocks noChangeAspect="1"/>
          </p:cNvPicPr>
          <p:nvPr/>
        </p:nvPicPr>
        <p:blipFill>
          <a:blip r:embed="rId2"/>
          <a:stretch>
            <a:fillRect/>
          </a:stretch>
        </p:blipFill>
        <p:spPr>
          <a:xfrm>
            <a:off x="1625600" y="1442206"/>
            <a:ext cx="5944115" cy="5712447"/>
          </a:xfrm>
          <a:prstGeom prst="rect">
            <a:avLst/>
          </a:prstGeom>
        </p:spPr>
      </p:pic>
    </p:spTree>
    <p:extLst>
      <p:ext uri="{BB962C8B-B14F-4D97-AF65-F5344CB8AC3E}">
        <p14:creationId xmlns:p14="http://schemas.microsoft.com/office/powerpoint/2010/main" val="3081343057"/>
      </p:ext>
    </p:extLst>
  </p:cSld>
  <p:clrMapOvr>
    <a:masterClrMapping/>
  </p:clrMapOvr>
  <p:transition spd="slow" advTm="1000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876AE-38B0-40F5-BCC2-B252F04ECD33}"/>
              </a:ext>
            </a:extLst>
          </p:cNvPr>
          <p:cNvSpPr>
            <a:spLocks noGrp="1"/>
          </p:cNvSpPr>
          <p:nvPr>
            <p:ph type="title"/>
          </p:nvPr>
        </p:nvSpPr>
        <p:spPr>
          <a:xfrm>
            <a:off x="1625601" y="96981"/>
            <a:ext cx="4580328" cy="1066800"/>
          </a:xfrm>
        </p:spPr>
        <p:txBody>
          <a:bodyPr/>
          <a:lstStyle/>
          <a:p>
            <a:pPr algn="l"/>
            <a:r>
              <a:rPr lang="en-US" sz="4800" dirty="0">
                <a:solidFill>
                  <a:schemeClr val="accent4"/>
                </a:solidFill>
                <a:effectLst/>
              </a:rPr>
              <a:t>Generic Clinical </a:t>
            </a:r>
            <a:br>
              <a:rPr lang="en-US" sz="4800" dirty="0">
                <a:solidFill>
                  <a:schemeClr val="accent4"/>
                </a:solidFill>
                <a:effectLst/>
              </a:rPr>
            </a:br>
            <a:r>
              <a:rPr lang="en-US" sz="4800" dirty="0">
                <a:solidFill>
                  <a:schemeClr val="accent4"/>
                </a:solidFill>
                <a:effectLst/>
              </a:rPr>
              <a:t>Procedures</a:t>
            </a:r>
          </a:p>
        </p:txBody>
      </p:sp>
      <p:pic>
        <p:nvPicPr>
          <p:cNvPr id="3" name="Picture 2">
            <a:extLst>
              <a:ext uri="{FF2B5EF4-FFF2-40B4-BE49-F238E27FC236}">
                <a16:creationId xmlns:a16="http://schemas.microsoft.com/office/drawing/2014/main" id="{D79BD319-7F2A-4F88-933F-CB77919FB3E2}"/>
              </a:ext>
            </a:extLst>
          </p:cNvPr>
          <p:cNvPicPr>
            <a:picLocks noChangeAspect="1"/>
          </p:cNvPicPr>
          <p:nvPr/>
        </p:nvPicPr>
        <p:blipFill>
          <a:blip r:embed="rId2"/>
          <a:stretch>
            <a:fillRect/>
          </a:stretch>
        </p:blipFill>
        <p:spPr>
          <a:xfrm>
            <a:off x="4381005" y="201154"/>
            <a:ext cx="5108891" cy="6559865"/>
          </a:xfrm>
          <a:prstGeom prst="rect">
            <a:avLst/>
          </a:prstGeom>
        </p:spPr>
      </p:pic>
      <p:cxnSp>
        <p:nvCxnSpPr>
          <p:cNvPr id="6" name="Straight Arrow Connector 5">
            <a:extLst>
              <a:ext uri="{FF2B5EF4-FFF2-40B4-BE49-F238E27FC236}">
                <a16:creationId xmlns:a16="http://schemas.microsoft.com/office/drawing/2014/main" id="{4563885D-2093-41FE-8D04-BDCD2711E4C8}"/>
              </a:ext>
            </a:extLst>
          </p:cNvPr>
          <p:cNvCxnSpPr>
            <a:cxnSpLocks/>
          </p:cNvCxnSpPr>
          <p:nvPr/>
        </p:nvCxnSpPr>
        <p:spPr bwMode="auto">
          <a:xfrm flipH="1">
            <a:off x="4212236" y="729255"/>
            <a:ext cx="2723215" cy="2699744"/>
          </a:xfrm>
          <a:prstGeom prst="straightConnector1">
            <a:avLst/>
          </a:prstGeom>
          <a:solidFill>
            <a:schemeClr val="accent1"/>
          </a:solidFill>
          <a:ln w="25400" cap="sq" cmpd="sng" algn="ctr">
            <a:solidFill>
              <a:srgbClr val="FF0000"/>
            </a:solidFill>
            <a:prstDash val="dash"/>
            <a:round/>
            <a:headEnd type="none" w="sm" len="sm"/>
            <a:tailEnd type="triangle"/>
          </a:ln>
          <a:effectLst/>
        </p:spPr>
      </p:cxnSp>
      <p:pic>
        <p:nvPicPr>
          <p:cNvPr id="12" name="Picture 11">
            <a:extLst>
              <a:ext uri="{FF2B5EF4-FFF2-40B4-BE49-F238E27FC236}">
                <a16:creationId xmlns:a16="http://schemas.microsoft.com/office/drawing/2014/main" id="{51B0AF2E-6352-4AB7-BC98-D1D85ABE5850}"/>
              </a:ext>
            </a:extLst>
          </p:cNvPr>
          <p:cNvPicPr>
            <a:picLocks noChangeAspect="1"/>
          </p:cNvPicPr>
          <p:nvPr/>
        </p:nvPicPr>
        <p:blipFill>
          <a:blip r:embed="rId3"/>
          <a:stretch>
            <a:fillRect/>
          </a:stretch>
        </p:blipFill>
        <p:spPr>
          <a:xfrm>
            <a:off x="602114" y="2877967"/>
            <a:ext cx="2089126" cy="676889"/>
          </a:xfrm>
          <a:prstGeom prst="rect">
            <a:avLst/>
          </a:prstGeom>
        </p:spPr>
      </p:pic>
      <p:pic>
        <p:nvPicPr>
          <p:cNvPr id="13" name="Picture 12">
            <a:extLst>
              <a:ext uri="{FF2B5EF4-FFF2-40B4-BE49-F238E27FC236}">
                <a16:creationId xmlns:a16="http://schemas.microsoft.com/office/drawing/2014/main" id="{38AFBE24-128F-4506-A983-AC24804DF61D}"/>
              </a:ext>
            </a:extLst>
          </p:cNvPr>
          <p:cNvPicPr>
            <a:picLocks noChangeAspect="1"/>
          </p:cNvPicPr>
          <p:nvPr/>
        </p:nvPicPr>
        <p:blipFill>
          <a:blip r:embed="rId4"/>
          <a:stretch>
            <a:fillRect/>
          </a:stretch>
        </p:blipFill>
        <p:spPr>
          <a:xfrm>
            <a:off x="602114" y="4187563"/>
            <a:ext cx="1413479" cy="1914713"/>
          </a:xfrm>
          <a:prstGeom prst="rect">
            <a:avLst/>
          </a:prstGeom>
        </p:spPr>
      </p:pic>
      <p:sp>
        <p:nvSpPr>
          <p:cNvPr id="16" name="Rectangle 15">
            <a:extLst>
              <a:ext uri="{FF2B5EF4-FFF2-40B4-BE49-F238E27FC236}">
                <a16:creationId xmlns:a16="http://schemas.microsoft.com/office/drawing/2014/main" id="{023FCC75-CEEF-49A5-8E5A-AEC4F2B4FBCB}"/>
              </a:ext>
            </a:extLst>
          </p:cNvPr>
          <p:cNvSpPr/>
          <p:nvPr/>
        </p:nvSpPr>
        <p:spPr bwMode="auto">
          <a:xfrm>
            <a:off x="479685" y="2473377"/>
            <a:ext cx="3732551" cy="4002374"/>
          </a:xfrm>
          <a:prstGeom prst="rect">
            <a:avLst/>
          </a:prstGeom>
          <a:noFill/>
          <a:ln w="25400" cap="sq" cmpd="sng" algn="ctr">
            <a:solidFill>
              <a:srgbClr val="FF0000"/>
            </a:solidFill>
            <a:prstDash val="dash"/>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cs typeface="Arial" charset="0"/>
            </a:endParaRPr>
          </a:p>
        </p:txBody>
      </p:sp>
      <p:sp>
        <p:nvSpPr>
          <p:cNvPr id="19" name="TextBox 18">
            <a:extLst>
              <a:ext uri="{FF2B5EF4-FFF2-40B4-BE49-F238E27FC236}">
                <a16:creationId xmlns:a16="http://schemas.microsoft.com/office/drawing/2014/main" id="{9BD67C97-030B-49E9-B406-ACEF0FEDFA67}"/>
              </a:ext>
            </a:extLst>
          </p:cNvPr>
          <p:cNvSpPr txBox="1"/>
          <p:nvPr/>
        </p:nvSpPr>
        <p:spPr>
          <a:xfrm>
            <a:off x="479685" y="1922978"/>
            <a:ext cx="3732551" cy="369332"/>
          </a:xfrm>
          <a:prstGeom prst="rect">
            <a:avLst/>
          </a:prstGeom>
          <a:noFill/>
          <a:ln w="22225">
            <a:solidFill>
              <a:srgbClr val="FF0000"/>
            </a:solidFill>
          </a:ln>
        </p:spPr>
        <p:txBody>
          <a:bodyPr wrap="square" rtlCol="0">
            <a:spAutoFit/>
          </a:bodyPr>
          <a:lstStyle/>
          <a:p>
            <a:pPr algn="ctr"/>
            <a:r>
              <a:rPr lang="en-US" b="1" dirty="0">
                <a:solidFill>
                  <a:srgbClr val="FF0000"/>
                </a:solidFill>
                <a:latin typeface="Segoe UI" panose="020B0502040204020203" pitchFamily="34" charset="0"/>
                <a:cs typeface="Segoe UI" panose="020B0502040204020203" pitchFamily="34" charset="0"/>
              </a:rPr>
              <a:t>Some views of ‘Positioning</a:t>
            </a:r>
            <a:r>
              <a:rPr lang="en-US" b="1" dirty="0">
                <a:solidFill>
                  <a:srgbClr val="FF0000"/>
                </a:solidFill>
              </a:rPr>
              <a:t>’</a:t>
            </a:r>
          </a:p>
        </p:txBody>
      </p:sp>
      <p:pic>
        <p:nvPicPr>
          <p:cNvPr id="20" name="Picture 19">
            <a:extLst>
              <a:ext uri="{FF2B5EF4-FFF2-40B4-BE49-F238E27FC236}">
                <a16:creationId xmlns:a16="http://schemas.microsoft.com/office/drawing/2014/main" id="{D7C68C7C-F350-4962-84B9-8582A785F0BC}"/>
              </a:ext>
            </a:extLst>
          </p:cNvPr>
          <p:cNvPicPr>
            <a:picLocks noChangeAspect="1"/>
          </p:cNvPicPr>
          <p:nvPr/>
        </p:nvPicPr>
        <p:blipFill>
          <a:blip r:embed="rId5"/>
          <a:stretch>
            <a:fillRect/>
          </a:stretch>
        </p:blipFill>
        <p:spPr>
          <a:xfrm>
            <a:off x="2316851" y="4187563"/>
            <a:ext cx="1631860" cy="1547016"/>
          </a:xfrm>
          <a:prstGeom prst="rect">
            <a:avLst/>
          </a:prstGeom>
        </p:spPr>
      </p:pic>
      <p:sp>
        <p:nvSpPr>
          <p:cNvPr id="22" name="TextBox 21">
            <a:extLst>
              <a:ext uri="{FF2B5EF4-FFF2-40B4-BE49-F238E27FC236}">
                <a16:creationId xmlns:a16="http://schemas.microsoft.com/office/drawing/2014/main" id="{9B554038-0160-4ADD-B515-5B00011C55EB}"/>
              </a:ext>
            </a:extLst>
          </p:cNvPr>
          <p:cNvSpPr txBox="1"/>
          <p:nvPr/>
        </p:nvSpPr>
        <p:spPr>
          <a:xfrm>
            <a:off x="512173" y="2578309"/>
            <a:ext cx="3346597" cy="338554"/>
          </a:xfrm>
          <a:prstGeom prst="rect">
            <a:avLst/>
          </a:prstGeom>
          <a:noFill/>
        </p:spPr>
        <p:txBody>
          <a:bodyPr wrap="square" rtlCol="0">
            <a:spAutoFit/>
          </a:bodyPr>
          <a:lstStyle/>
          <a:p>
            <a:r>
              <a:rPr lang="en-US" sz="1600" b="1" dirty="0">
                <a:solidFill>
                  <a:srgbClr val="FF0000"/>
                </a:solidFill>
                <a:latin typeface="Segoe UI" panose="020B0502040204020203" pitchFamily="34" charset="0"/>
                <a:cs typeface="Segoe UI" panose="020B0502040204020203" pitchFamily="34" charset="0"/>
              </a:rPr>
              <a:t>Structured scenario</a:t>
            </a:r>
          </a:p>
        </p:txBody>
      </p:sp>
      <p:sp>
        <p:nvSpPr>
          <p:cNvPr id="23" name="TextBox 22">
            <a:extLst>
              <a:ext uri="{FF2B5EF4-FFF2-40B4-BE49-F238E27FC236}">
                <a16:creationId xmlns:a16="http://schemas.microsoft.com/office/drawing/2014/main" id="{0A24A222-8D97-4437-A5FC-44147D9766BC}"/>
              </a:ext>
            </a:extLst>
          </p:cNvPr>
          <p:cNvSpPr txBox="1"/>
          <p:nvPr/>
        </p:nvSpPr>
        <p:spPr>
          <a:xfrm>
            <a:off x="479228" y="3814088"/>
            <a:ext cx="1874229" cy="338554"/>
          </a:xfrm>
          <a:prstGeom prst="rect">
            <a:avLst/>
          </a:prstGeom>
          <a:noFill/>
        </p:spPr>
        <p:txBody>
          <a:bodyPr wrap="square" rtlCol="0">
            <a:spAutoFit/>
          </a:bodyPr>
          <a:lstStyle/>
          <a:p>
            <a:r>
              <a:rPr lang="en-US" sz="1600" b="1" dirty="0">
                <a:solidFill>
                  <a:srgbClr val="FF0000"/>
                </a:solidFill>
                <a:latin typeface="Segoe UI" panose="020B0502040204020203" pitchFamily="34" charset="0"/>
                <a:cs typeface="Segoe UI" panose="020B0502040204020203" pitchFamily="34" charset="0"/>
              </a:rPr>
              <a:t>Activity diagram</a:t>
            </a:r>
          </a:p>
        </p:txBody>
      </p:sp>
      <p:sp>
        <p:nvSpPr>
          <p:cNvPr id="24" name="TextBox 23">
            <a:extLst>
              <a:ext uri="{FF2B5EF4-FFF2-40B4-BE49-F238E27FC236}">
                <a16:creationId xmlns:a16="http://schemas.microsoft.com/office/drawing/2014/main" id="{6526FCA6-1B99-4584-B49E-19B1FE68A3BD}"/>
              </a:ext>
            </a:extLst>
          </p:cNvPr>
          <p:cNvSpPr txBox="1"/>
          <p:nvPr/>
        </p:nvSpPr>
        <p:spPr>
          <a:xfrm>
            <a:off x="2296563" y="3814088"/>
            <a:ext cx="1562207" cy="338554"/>
          </a:xfrm>
          <a:prstGeom prst="rect">
            <a:avLst/>
          </a:prstGeom>
          <a:noFill/>
        </p:spPr>
        <p:txBody>
          <a:bodyPr wrap="square" rtlCol="0">
            <a:spAutoFit/>
          </a:bodyPr>
          <a:lstStyle/>
          <a:p>
            <a:r>
              <a:rPr lang="en-US" sz="1600" b="1" dirty="0">
                <a:solidFill>
                  <a:srgbClr val="FF0000"/>
                </a:solidFill>
                <a:latin typeface="Segoe UI" panose="020B0502040204020203" pitchFamily="34" charset="0"/>
                <a:cs typeface="Segoe UI" panose="020B0502040204020203" pitchFamily="34" charset="0"/>
              </a:rPr>
              <a:t>Class diagram</a:t>
            </a:r>
          </a:p>
        </p:txBody>
      </p:sp>
    </p:spTree>
    <p:extLst>
      <p:ext uri="{BB962C8B-B14F-4D97-AF65-F5344CB8AC3E}">
        <p14:creationId xmlns:p14="http://schemas.microsoft.com/office/powerpoint/2010/main" val="1365745417"/>
      </p:ext>
    </p:extLst>
  </p:cSld>
  <p:clrMapOvr>
    <a:masterClrMapping/>
  </p:clrMapOvr>
  <p:transition spd="slow" advTm="1000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876AE-38B0-40F5-BCC2-B252F04ECD33}"/>
              </a:ext>
            </a:extLst>
          </p:cNvPr>
          <p:cNvSpPr>
            <a:spLocks noGrp="1"/>
          </p:cNvSpPr>
          <p:nvPr>
            <p:ph type="title"/>
          </p:nvPr>
        </p:nvSpPr>
        <p:spPr/>
        <p:txBody>
          <a:bodyPr/>
          <a:lstStyle/>
          <a:p>
            <a:r>
              <a:rPr lang="en-US" sz="4800" dirty="0">
                <a:solidFill>
                  <a:schemeClr val="accent4"/>
                </a:solidFill>
                <a:effectLst/>
              </a:rPr>
              <a:t>Example Term Binding </a:t>
            </a:r>
            <a:br>
              <a:rPr lang="en-US" sz="4800" dirty="0">
                <a:solidFill>
                  <a:schemeClr val="accent4"/>
                </a:solidFill>
                <a:effectLst/>
              </a:rPr>
            </a:br>
            <a:r>
              <a:rPr lang="en-US" sz="4800" dirty="0">
                <a:solidFill>
                  <a:schemeClr val="accent4"/>
                </a:solidFill>
                <a:effectLst/>
              </a:rPr>
              <a:t>– Arm Positions</a:t>
            </a:r>
          </a:p>
        </p:txBody>
      </p:sp>
      <p:pic>
        <p:nvPicPr>
          <p:cNvPr id="5" name="Picture 4">
            <a:extLst>
              <a:ext uri="{FF2B5EF4-FFF2-40B4-BE49-F238E27FC236}">
                <a16:creationId xmlns:a16="http://schemas.microsoft.com/office/drawing/2014/main" id="{DFA5B0D9-F0DB-4822-86E7-68A83A1E182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625600" y="1247775"/>
            <a:ext cx="5924550" cy="5610225"/>
          </a:xfrm>
          <a:prstGeom prst="rect">
            <a:avLst/>
          </a:prstGeom>
          <a:noFill/>
          <a:ln>
            <a:noFill/>
          </a:ln>
        </p:spPr>
      </p:pic>
      <p:graphicFrame>
        <p:nvGraphicFramePr>
          <p:cNvPr id="6" name="Table 5">
            <a:extLst>
              <a:ext uri="{FF2B5EF4-FFF2-40B4-BE49-F238E27FC236}">
                <a16:creationId xmlns:a16="http://schemas.microsoft.com/office/drawing/2014/main" id="{6AE78A6C-B799-4E96-AC75-E292051502AD}"/>
              </a:ext>
            </a:extLst>
          </p:cNvPr>
          <p:cNvGraphicFramePr>
            <a:graphicFrameLocks noGrp="1"/>
          </p:cNvGraphicFramePr>
          <p:nvPr>
            <p:extLst>
              <p:ext uri="{D42A27DB-BD31-4B8C-83A1-F6EECF244321}">
                <p14:modId xmlns:p14="http://schemas.microsoft.com/office/powerpoint/2010/main" val="3829316485"/>
              </p:ext>
            </p:extLst>
          </p:nvPr>
        </p:nvGraphicFramePr>
        <p:xfrm>
          <a:off x="6807483" y="3353984"/>
          <a:ext cx="2980055" cy="952500"/>
        </p:xfrm>
        <a:graphic>
          <a:graphicData uri="http://schemas.openxmlformats.org/drawingml/2006/table">
            <a:tbl>
              <a:tblPr firstRow="1" firstCol="1" bandRow="1"/>
              <a:tblGrid>
                <a:gridCol w="927100">
                  <a:extLst>
                    <a:ext uri="{9D8B030D-6E8A-4147-A177-3AD203B41FA5}">
                      <a16:colId xmlns:a16="http://schemas.microsoft.com/office/drawing/2014/main" val="3689410518"/>
                    </a:ext>
                  </a:extLst>
                </a:gridCol>
                <a:gridCol w="2052955">
                  <a:extLst>
                    <a:ext uri="{9D8B030D-6E8A-4147-A177-3AD203B41FA5}">
                      <a16:colId xmlns:a16="http://schemas.microsoft.com/office/drawing/2014/main" val="2706002916"/>
                    </a:ext>
                  </a:extLst>
                </a:gridCol>
              </a:tblGrid>
              <a:tr h="190500">
                <a:tc>
                  <a:txBody>
                    <a:bodyPr/>
                    <a:lstStyle/>
                    <a:p>
                      <a:pPr algn="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229984009</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tc>
                  <a:txBody>
                    <a:bodyPr/>
                    <a:lstStyle/>
                    <a:p>
                      <a:pP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arm positions</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extLst>
                  <a:ext uri="{0D108BD9-81ED-4DB2-BD59-A6C34878D82A}">
                    <a16:rowId xmlns:a16="http://schemas.microsoft.com/office/drawing/2014/main" val="2414243430"/>
                  </a:ext>
                </a:extLst>
              </a:tr>
              <a:tr h="190500">
                <a:tc>
                  <a:txBody>
                    <a:bodyPr/>
                    <a:lstStyle/>
                    <a:p>
                      <a:pPr algn="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304634006</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tc>
                  <a:txBody>
                    <a:bodyPr/>
                    <a:lstStyle/>
                    <a:p>
                      <a:pP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arm positioned out on arm board</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extLst>
                  <a:ext uri="{0D108BD9-81ED-4DB2-BD59-A6C34878D82A}">
                    <a16:rowId xmlns:a16="http://schemas.microsoft.com/office/drawing/2014/main" val="1938539280"/>
                  </a:ext>
                </a:extLst>
              </a:tr>
              <a:tr h="190500">
                <a:tc>
                  <a:txBody>
                    <a:bodyPr/>
                    <a:lstStyle/>
                    <a:p>
                      <a:pPr algn="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230000003</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tc>
                  <a:txBody>
                    <a:bodyPr/>
                    <a:lstStyle/>
                    <a:p>
                      <a:pP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arm support position</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extLst>
                  <a:ext uri="{0D108BD9-81ED-4DB2-BD59-A6C34878D82A}">
                    <a16:rowId xmlns:a16="http://schemas.microsoft.com/office/drawing/2014/main" val="2244216479"/>
                  </a:ext>
                </a:extLst>
              </a:tr>
              <a:tr h="190500">
                <a:tc>
                  <a:txBody>
                    <a:bodyPr/>
                    <a:lstStyle/>
                    <a:p>
                      <a:pPr algn="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733507000</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tc>
                  <a:txBody>
                    <a:bodyPr/>
                    <a:lstStyle/>
                    <a:p>
                      <a:pP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arm positioned across torso</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extLst>
                  <a:ext uri="{0D108BD9-81ED-4DB2-BD59-A6C34878D82A}">
                    <a16:rowId xmlns:a16="http://schemas.microsoft.com/office/drawing/2014/main" val="3222390005"/>
                  </a:ext>
                </a:extLst>
              </a:tr>
              <a:tr h="190500">
                <a:tc>
                  <a:txBody>
                    <a:bodyPr/>
                    <a:lstStyle/>
                    <a:p>
                      <a:pPr algn="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733508005</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tc>
                  <a:txBody>
                    <a:bodyPr/>
                    <a:lstStyle/>
                    <a:p>
                      <a:pPr>
                        <a:lnSpc>
                          <a:spcPct val="107000"/>
                        </a:lnSpc>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arm positioned at side</a:t>
                      </a:r>
                      <a:endParaRPr lang="en-US" sz="1000" dirty="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extLst>
                  <a:ext uri="{0D108BD9-81ED-4DB2-BD59-A6C34878D82A}">
                    <a16:rowId xmlns:a16="http://schemas.microsoft.com/office/drawing/2014/main" val="3908399137"/>
                  </a:ext>
                </a:extLst>
              </a:tr>
            </a:tbl>
          </a:graphicData>
        </a:graphic>
      </p:graphicFrame>
      <p:cxnSp>
        <p:nvCxnSpPr>
          <p:cNvPr id="8" name="Straight Connector 7">
            <a:extLst>
              <a:ext uri="{FF2B5EF4-FFF2-40B4-BE49-F238E27FC236}">
                <a16:creationId xmlns:a16="http://schemas.microsoft.com/office/drawing/2014/main" id="{983111C4-14DF-4EF6-9746-8C1D26376319}"/>
              </a:ext>
            </a:extLst>
          </p:cNvPr>
          <p:cNvCxnSpPr>
            <a:cxnSpLocks/>
          </p:cNvCxnSpPr>
          <p:nvPr/>
        </p:nvCxnSpPr>
        <p:spPr bwMode="auto">
          <a:xfrm flipV="1">
            <a:off x="5384517" y="3689604"/>
            <a:ext cx="1422966" cy="1233760"/>
          </a:xfrm>
          <a:prstGeom prst="line">
            <a:avLst/>
          </a:prstGeom>
          <a:solidFill>
            <a:schemeClr val="accent1"/>
          </a:solidFill>
          <a:ln w="25400" cap="sq" cmpd="sng" algn="ctr">
            <a:solidFill>
              <a:srgbClr val="FF0000"/>
            </a:solidFill>
            <a:prstDash val="dash"/>
            <a:round/>
            <a:headEnd type="none" w="sm" len="sm"/>
            <a:tailEnd type="triangle" w="lg" len="lg"/>
          </a:ln>
          <a:effectLst/>
        </p:spPr>
      </p:cxnSp>
    </p:spTree>
    <p:extLst>
      <p:ext uri="{BB962C8B-B14F-4D97-AF65-F5344CB8AC3E}">
        <p14:creationId xmlns:p14="http://schemas.microsoft.com/office/powerpoint/2010/main" val="1333505000"/>
      </p:ext>
    </p:extLst>
  </p:cSld>
  <p:clrMapOvr>
    <a:masterClrMapping/>
  </p:clrMapOvr>
  <p:transition spd="slow" advTm="10000">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1D9EC-CE80-436E-93BF-386DB94AADCF}"/>
              </a:ext>
            </a:extLst>
          </p:cNvPr>
          <p:cNvSpPr>
            <a:spLocks noGrp="1"/>
          </p:cNvSpPr>
          <p:nvPr>
            <p:ph type="title"/>
          </p:nvPr>
        </p:nvSpPr>
        <p:spPr>
          <a:xfrm>
            <a:off x="845128" y="1868797"/>
            <a:ext cx="10363200" cy="1444029"/>
          </a:xfrm>
        </p:spPr>
        <p:txBody>
          <a:bodyPr/>
          <a:lstStyle/>
          <a:p>
            <a:r>
              <a:rPr lang="en-US" dirty="0"/>
              <a:t>Next steps</a:t>
            </a:r>
          </a:p>
        </p:txBody>
      </p:sp>
      <p:sp>
        <p:nvSpPr>
          <p:cNvPr id="4" name="TextBox 3">
            <a:extLst>
              <a:ext uri="{FF2B5EF4-FFF2-40B4-BE49-F238E27FC236}">
                <a16:creationId xmlns:a16="http://schemas.microsoft.com/office/drawing/2014/main" id="{025DDD90-8751-4DFA-AE1A-B69133F4C432}"/>
              </a:ext>
            </a:extLst>
          </p:cNvPr>
          <p:cNvSpPr txBox="1"/>
          <p:nvPr/>
        </p:nvSpPr>
        <p:spPr>
          <a:xfrm>
            <a:off x="845128" y="3792511"/>
            <a:ext cx="7249561" cy="3662541"/>
          </a:xfrm>
          <a:prstGeom prst="rect">
            <a:avLst/>
          </a:prstGeom>
          <a:noFill/>
        </p:spPr>
        <p:txBody>
          <a:bodyPr wrap="square" rtlCol="0">
            <a:spAutoFit/>
          </a:bodyPr>
          <a:lstStyle/>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Publication of DAM and Merger with Devices WG</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Second iteration of the DAM</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HL7 FHIR Implementation Guide</a:t>
            </a: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endParaRPr lang="en-US" dirty="0">
              <a:latin typeface="Segoe UI" panose="020B0502040204020203" pitchFamily="34" charset="0"/>
              <a:cs typeface="Segoe UI" panose="020B0502040204020203" pitchFamily="34" charset="0"/>
            </a:endParaRPr>
          </a:p>
          <a:p>
            <a:endParaRPr lang="en-US" dirty="0"/>
          </a:p>
        </p:txBody>
      </p:sp>
    </p:spTree>
    <p:extLst>
      <p:ext uri="{BB962C8B-B14F-4D97-AF65-F5344CB8AC3E}">
        <p14:creationId xmlns:p14="http://schemas.microsoft.com/office/powerpoint/2010/main" val="2033761799"/>
      </p:ext>
    </p:extLst>
  </p:cSld>
  <p:clrMapOvr>
    <a:masterClrMapping/>
  </p:clrMapOvr>
  <p:transition spd="slow" advTm="10000">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46332" y="466344"/>
            <a:ext cx="9628632" cy="1362113"/>
          </a:xfrm>
        </p:spPr>
        <p:txBody>
          <a:bodyPr>
            <a:normAutofit/>
          </a:bodyPr>
          <a:lstStyle/>
          <a:p>
            <a:r>
              <a:rPr lang="en-GB" dirty="0">
                <a:solidFill>
                  <a:schemeClr val="tx1"/>
                </a:solidFill>
                <a:effectLst/>
              </a:rPr>
              <a:t>Publication of DAM</a:t>
            </a:r>
            <a:br>
              <a:rPr lang="en-GB" dirty="0">
                <a:solidFill>
                  <a:schemeClr val="tx1"/>
                </a:solidFill>
                <a:effectLst/>
              </a:rPr>
            </a:br>
            <a:r>
              <a:rPr lang="en-GB" dirty="0">
                <a:solidFill>
                  <a:schemeClr val="tx1"/>
                </a:solidFill>
                <a:effectLst/>
              </a:rPr>
              <a:t>Merger with Devices WG</a:t>
            </a:r>
            <a:endParaRPr lang="en-US" sz="4000" dirty="0">
              <a:solidFill>
                <a:schemeClr val="tx1"/>
              </a:solidFill>
              <a:effectLst/>
            </a:endParaRPr>
          </a:p>
        </p:txBody>
      </p:sp>
      <p:sp>
        <p:nvSpPr>
          <p:cNvPr id="14" name="Content Placeholder 2"/>
          <p:cNvSpPr>
            <a:spLocks noGrp="1"/>
          </p:cNvSpPr>
          <p:nvPr>
            <p:ph idx="1"/>
          </p:nvPr>
        </p:nvSpPr>
        <p:spPr>
          <a:xfrm>
            <a:off x="946332" y="2143592"/>
            <a:ext cx="10723154" cy="3627621"/>
          </a:xfrm>
        </p:spPr>
        <p:txBody>
          <a:bodyPr>
            <a:normAutofit/>
          </a:bodyPr>
          <a:lstStyle/>
          <a:p>
            <a:endParaRPr lang="en-GB" dirty="0">
              <a:effectLst/>
            </a:endParaRPr>
          </a:p>
          <a:p>
            <a:r>
              <a:rPr lang="en-GB" dirty="0">
                <a:effectLst/>
              </a:rPr>
              <a:t>We have successfully balloted V1 of the DAM and are intending to publish it pending final approval</a:t>
            </a:r>
          </a:p>
          <a:p>
            <a:br>
              <a:rPr lang="en-GB" dirty="0">
                <a:effectLst/>
              </a:rPr>
            </a:br>
            <a:r>
              <a:rPr lang="en-GB" dirty="0">
                <a:effectLst/>
              </a:rPr>
              <a:t>We are finalizing arrangements to merge the Anesthesia WG with the Devices WG </a:t>
            </a:r>
          </a:p>
          <a:p>
            <a:pPr marL="0" indent="0">
              <a:lnSpc>
                <a:spcPct val="150000"/>
              </a:lnSpc>
              <a:buNone/>
            </a:pPr>
            <a:endParaRPr lang="en-GB" sz="2800" dirty="0"/>
          </a:p>
        </p:txBody>
      </p:sp>
    </p:spTree>
    <p:extLst>
      <p:ext uri="{BB962C8B-B14F-4D97-AF65-F5344CB8AC3E}">
        <p14:creationId xmlns:p14="http://schemas.microsoft.com/office/powerpoint/2010/main" val="1012860417"/>
      </p:ext>
    </p:extLst>
  </p:cSld>
  <p:clrMapOvr>
    <a:masterClrMapping/>
  </p:clrMapOvr>
  <p:transition spd="slow" advTm="10000">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46332" y="466344"/>
            <a:ext cx="9628632" cy="1362113"/>
          </a:xfrm>
        </p:spPr>
        <p:txBody>
          <a:bodyPr>
            <a:normAutofit/>
          </a:bodyPr>
          <a:lstStyle/>
          <a:p>
            <a:r>
              <a:rPr lang="en-US" sz="4000" dirty="0">
                <a:solidFill>
                  <a:schemeClr val="tx1"/>
                </a:solidFill>
              </a:rPr>
              <a:t>Second iteration of the DAM</a:t>
            </a:r>
            <a:endParaRPr lang="en-US" sz="4000" dirty="0"/>
          </a:p>
        </p:txBody>
      </p:sp>
      <p:sp>
        <p:nvSpPr>
          <p:cNvPr id="14" name="Content Placeholder 2"/>
          <p:cNvSpPr>
            <a:spLocks noGrp="1"/>
          </p:cNvSpPr>
          <p:nvPr>
            <p:ph idx="1"/>
          </p:nvPr>
        </p:nvSpPr>
        <p:spPr>
          <a:xfrm>
            <a:off x="1265645" y="1509142"/>
            <a:ext cx="10723154" cy="5348858"/>
          </a:xfrm>
        </p:spPr>
        <p:txBody>
          <a:bodyPr>
            <a:normAutofit fontScale="92500" lnSpcReduction="10000"/>
          </a:bodyPr>
          <a:lstStyle/>
          <a:p>
            <a:pPr marL="0" indent="0">
              <a:lnSpc>
                <a:spcPct val="150000"/>
              </a:lnSpc>
              <a:buNone/>
            </a:pPr>
            <a:r>
              <a:rPr lang="en-GB" sz="2800" dirty="0"/>
              <a:t>The next iteration of the DAM  will include: </a:t>
            </a:r>
          </a:p>
          <a:p>
            <a:pPr>
              <a:lnSpc>
                <a:spcPct val="150000"/>
              </a:lnSpc>
            </a:pPr>
            <a:r>
              <a:rPr lang="en-GB" sz="2800" dirty="0"/>
              <a:t>between 10 and 20 additional detailed procedural use cases</a:t>
            </a:r>
          </a:p>
          <a:p>
            <a:pPr>
              <a:lnSpc>
                <a:spcPct val="150000"/>
              </a:lnSpc>
            </a:pPr>
            <a:r>
              <a:rPr lang="en-GB" sz="2800" dirty="0"/>
              <a:t>the specification of a 'clinical note' for each use case (effectively, fragments of the e-record)</a:t>
            </a:r>
          </a:p>
          <a:p>
            <a:pPr>
              <a:lnSpc>
                <a:spcPct val="150000"/>
              </a:lnSpc>
            </a:pPr>
            <a:r>
              <a:rPr lang="en-GB" sz="2800" dirty="0"/>
              <a:t>appropriate SNOMED CT term-bindings for each clinical note. It may be that we will also need to reference specialized device nomenclature that is part of existing standards and may not all be reflected in SNOMED CT </a:t>
            </a:r>
            <a:r>
              <a:rPr lang="en-GB" sz="2800" dirty="0" err="1"/>
              <a:t>e.g.ISO</a:t>
            </a:r>
            <a:r>
              <a:rPr lang="en-GB" sz="2800" dirty="0"/>
              <a:t> 19223 (ventilators), ISO/IEEE 11073-10101 (</a:t>
            </a:r>
            <a:r>
              <a:rPr lang="en-GB" sz="2800" dirty="0" err="1"/>
              <a:t>poc</a:t>
            </a:r>
            <a:r>
              <a:rPr lang="en-GB" sz="2800" dirty="0"/>
              <a:t> device nomenclature)</a:t>
            </a:r>
          </a:p>
        </p:txBody>
      </p:sp>
    </p:spTree>
    <p:extLst>
      <p:ext uri="{BB962C8B-B14F-4D97-AF65-F5344CB8AC3E}">
        <p14:creationId xmlns:p14="http://schemas.microsoft.com/office/powerpoint/2010/main" val="4032037130"/>
      </p:ext>
    </p:extLst>
  </p:cSld>
  <p:clrMapOvr>
    <a:masterClrMapping/>
  </p:clrMapOvr>
  <p:transition spd="slow" advTm="1000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DF1FC-147E-4ABF-B729-B7CE33600888}"/>
              </a:ext>
            </a:extLst>
          </p:cNvPr>
          <p:cNvSpPr>
            <a:spLocks noGrp="1"/>
          </p:cNvSpPr>
          <p:nvPr>
            <p:ph type="title"/>
          </p:nvPr>
        </p:nvSpPr>
        <p:spPr/>
        <p:txBody>
          <a:bodyPr/>
          <a:lstStyle/>
          <a:p>
            <a:r>
              <a:rPr lang="en-US" dirty="0"/>
              <a:t>Introduction</a:t>
            </a:r>
          </a:p>
        </p:txBody>
      </p:sp>
      <p:sp>
        <p:nvSpPr>
          <p:cNvPr id="4" name="TextBox 3">
            <a:extLst>
              <a:ext uri="{FF2B5EF4-FFF2-40B4-BE49-F238E27FC236}">
                <a16:creationId xmlns:a16="http://schemas.microsoft.com/office/drawing/2014/main" id="{6B8205EB-A0FB-4A36-8BA6-71AEE25B5720}"/>
              </a:ext>
            </a:extLst>
          </p:cNvPr>
          <p:cNvSpPr txBox="1"/>
          <p:nvPr/>
        </p:nvSpPr>
        <p:spPr>
          <a:xfrm>
            <a:off x="845128" y="3792511"/>
            <a:ext cx="7249561" cy="2800767"/>
          </a:xfrm>
          <a:prstGeom prst="rect">
            <a:avLst/>
          </a:prstGeom>
          <a:noFill/>
        </p:spPr>
        <p:txBody>
          <a:bodyPr wrap="square" rtlCol="0">
            <a:spAutoFit/>
          </a:bodyPr>
          <a:lstStyle/>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What is HL7 (Health Level 7)</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What is an HL7 Work Group</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Current focus of the HL7 Anesthesia Work Group</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HL7 Anesthesia WG &amp; SNOMED Anaesthesia CRG</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HL7 Anesthesia WG also works with …</a:t>
            </a:r>
            <a:endParaRPr lang="en-US" dirty="0">
              <a:latin typeface="Segoe UI" panose="020B0502040204020203" pitchFamily="34" charset="0"/>
              <a:cs typeface="Segoe UI" panose="020B0502040204020203" pitchFamily="34" charset="0"/>
            </a:endParaRPr>
          </a:p>
          <a:p>
            <a:endParaRPr lang="en-US" dirty="0">
              <a:latin typeface="Segoe UI" panose="020B0502040204020203" pitchFamily="34" charset="0"/>
              <a:cs typeface="Segoe UI" panose="020B0502040204020203" pitchFamily="34" charset="0"/>
            </a:endParaRPr>
          </a:p>
          <a:p>
            <a:endParaRPr lang="en-US" dirty="0"/>
          </a:p>
        </p:txBody>
      </p:sp>
    </p:spTree>
    <p:extLst>
      <p:ext uri="{BB962C8B-B14F-4D97-AF65-F5344CB8AC3E}">
        <p14:creationId xmlns:p14="http://schemas.microsoft.com/office/powerpoint/2010/main" val="573009820"/>
      </p:ext>
    </p:extLst>
  </p:cSld>
  <p:clrMapOvr>
    <a:masterClrMapping/>
  </p:clrMapOvr>
  <p:transition spd="slow" advTm="10000">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46332" y="466344"/>
            <a:ext cx="9628632" cy="1362113"/>
          </a:xfrm>
        </p:spPr>
        <p:txBody>
          <a:bodyPr>
            <a:normAutofit/>
          </a:bodyPr>
          <a:lstStyle/>
          <a:p>
            <a:r>
              <a:rPr lang="en-US" sz="4000" dirty="0">
                <a:solidFill>
                  <a:schemeClr val="tx1"/>
                </a:solidFill>
              </a:rPr>
              <a:t>HL7 FHIR Implementation Guide</a:t>
            </a:r>
            <a:endParaRPr lang="en-US" sz="4000" dirty="0"/>
          </a:p>
        </p:txBody>
      </p:sp>
      <p:sp>
        <p:nvSpPr>
          <p:cNvPr id="14" name="Content Placeholder 2"/>
          <p:cNvSpPr>
            <a:spLocks noGrp="1"/>
          </p:cNvSpPr>
          <p:nvPr>
            <p:ph idx="1"/>
          </p:nvPr>
        </p:nvSpPr>
        <p:spPr>
          <a:xfrm>
            <a:off x="1265645" y="1509142"/>
            <a:ext cx="10723154" cy="5348858"/>
          </a:xfrm>
        </p:spPr>
        <p:txBody>
          <a:bodyPr>
            <a:normAutofit lnSpcReduction="10000"/>
          </a:bodyPr>
          <a:lstStyle/>
          <a:p>
            <a:pPr>
              <a:lnSpc>
                <a:spcPct val="150000"/>
              </a:lnSpc>
            </a:pPr>
            <a:r>
              <a:rPr lang="en-GB" sz="2800" dirty="0"/>
              <a:t>A final step will be the development of a FHIR implementation guide</a:t>
            </a:r>
          </a:p>
          <a:p>
            <a:pPr>
              <a:lnSpc>
                <a:spcPct val="150000"/>
              </a:lnSpc>
            </a:pPr>
            <a:r>
              <a:rPr lang="en-GB" sz="2800" dirty="0"/>
              <a:t>This will support both messaging and persistent records </a:t>
            </a:r>
            <a:r>
              <a:rPr lang="en-GB" sz="2800" i="1" dirty="0"/>
              <a:t>e.g. </a:t>
            </a:r>
            <a:r>
              <a:rPr lang="en-GB" sz="2800" dirty="0"/>
              <a:t>a standard electronic anesthesia record</a:t>
            </a:r>
          </a:p>
          <a:p>
            <a:pPr>
              <a:lnSpc>
                <a:spcPct val="150000"/>
              </a:lnSpc>
            </a:pPr>
            <a:r>
              <a:rPr lang="en-GB" sz="2800" dirty="0"/>
              <a:t>The term-bindings will be ported from the DAM to the implementation guide</a:t>
            </a:r>
          </a:p>
          <a:p>
            <a:pPr>
              <a:lnSpc>
                <a:spcPct val="150000"/>
              </a:lnSpc>
            </a:pPr>
            <a:r>
              <a:rPr lang="en-GB" sz="2800" dirty="0"/>
              <a:t>The implementation guide will be a practical resource for systems implementers and users </a:t>
            </a:r>
          </a:p>
        </p:txBody>
      </p:sp>
    </p:spTree>
    <p:extLst>
      <p:ext uri="{BB962C8B-B14F-4D97-AF65-F5344CB8AC3E}">
        <p14:creationId xmlns:p14="http://schemas.microsoft.com/office/powerpoint/2010/main" val="2685670016"/>
      </p:ext>
    </p:extLst>
  </p:cSld>
  <p:clrMapOvr>
    <a:masterClrMapping/>
  </p:clrMapOvr>
  <p:transition spd="slow" advTm="10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18196" y="225580"/>
            <a:ext cx="9628632" cy="1362113"/>
          </a:xfrm>
        </p:spPr>
        <p:txBody>
          <a:bodyPr/>
          <a:lstStyle/>
          <a:p>
            <a:r>
              <a:rPr lang="en-US" dirty="0">
                <a:solidFill>
                  <a:schemeClr val="tx1"/>
                </a:solidFill>
              </a:rPr>
              <a:t>What is HL7 (Health Level 7)</a:t>
            </a:r>
            <a:endParaRPr lang="en-US" dirty="0"/>
          </a:p>
        </p:txBody>
      </p:sp>
      <p:sp>
        <p:nvSpPr>
          <p:cNvPr id="14" name="Content Placeholder 2"/>
          <p:cNvSpPr>
            <a:spLocks noGrp="1"/>
          </p:cNvSpPr>
          <p:nvPr>
            <p:ph idx="1"/>
          </p:nvPr>
        </p:nvSpPr>
        <p:spPr>
          <a:xfrm>
            <a:off x="1281684" y="1587693"/>
            <a:ext cx="9628632" cy="4228492"/>
          </a:xfrm>
        </p:spPr>
        <p:txBody>
          <a:bodyPr>
            <a:normAutofit fontScale="70000" lnSpcReduction="20000"/>
          </a:bodyPr>
          <a:lstStyle/>
          <a:p>
            <a:pPr>
              <a:lnSpc>
                <a:spcPct val="150000"/>
              </a:lnSpc>
            </a:pPr>
            <a:r>
              <a:rPr lang="en-GB" dirty="0"/>
              <a:t>HL7 and its members provide a framework (and related standards) for the exchange, integration, sharing, and retrieval of electronic health information. </a:t>
            </a:r>
          </a:p>
          <a:p>
            <a:pPr>
              <a:lnSpc>
                <a:spcPct val="150000"/>
              </a:lnSpc>
            </a:pPr>
            <a:r>
              <a:rPr lang="en-GB" dirty="0"/>
              <a:t>These standards define how information is packaged and communicated from one party to another, setting the language, structure and data types required for seamless integration between systems. </a:t>
            </a:r>
          </a:p>
          <a:p>
            <a:pPr>
              <a:lnSpc>
                <a:spcPct val="150000"/>
              </a:lnSpc>
            </a:pPr>
            <a:r>
              <a:rPr lang="en-GB" dirty="0"/>
              <a:t>HL7 standards support clinical practice and the management, delivery, and evaluation of health services, and are recognized as the most commonly used in the world.</a:t>
            </a:r>
          </a:p>
          <a:p>
            <a:pPr marL="0" indent="0">
              <a:lnSpc>
                <a:spcPct val="150000"/>
              </a:lnSpc>
              <a:buNone/>
            </a:pPr>
            <a:endParaRPr lang="en-GB" dirty="0"/>
          </a:p>
        </p:txBody>
      </p:sp>
      <p:sp>
        <p:nvSpPr>
          <p:cNvPr id="8" name="TextBox 7">
            <a:extLst>
              <a:ext uri="{FF2B5EF4-FFF2-40B4-BE49-F238E27FC236}">
                <a16:creationId xmlns:a16="http://schemas.microsoft.com/office/drawing/2014/main" id="{BD7A74BD-91D0-4067-BB70-8F136F006859}"/>
              </a:ext>
            </a:extLst>
          </p:cNvPr>
          <p:cNvSpPr txBox="1"/>
          <p:nvPr/>
        </p:nvSpPr>
        <p:spPr>
          <a:xfrm>
            <a:off x="2713220" y="5752051"/>
            <a:ext cx="9628632" cy="880369"/>
          </a:xfrm>
          <a:prstGeom prst="rect">
            <a:avLst/>
          </a:prstGeom>
          <a:noFill/>
        </p:spPr>
        <p:txBody>
          <a:bodyPr wrap="square" rtlCol="0">
            <a:spAutoFit/>
          </a:bodyPr>
          <a:lstStyle/>
          <a:p>
            <a:pPr>
              <a:lnSpc>
                <a:spcPct val="150000"/>
              </a:lnSpc>
            </a:pPr>
            <a:r>
              <a:rPr lang="en-US" dirty="0">
                <a:solidFill>
                  <a:srgbClr val="0070C0"/>
                </a:solidFill>
              </a:rPr>
              <a:t>Hl7.org. (2016). </a:t>
            </a:r>
            <a:r>
              <a:rPr lang="en-US" i="1" dirty="0">
                <a:solidFill>
                  <a:srgbClr val="0070C0"/>
                </a:solidFill>
              </a:rPr>
              <a:t>Introduction to HL7 Standards | HL7 International</a:t>
            </a:r>
            <a:r>
              <a:rPr lang="en-US" dirty="0">
                <a:solidFill>
                  <a:srgbClr val="0070C0"/>
                </a:solidFill>
              </a:rPr>
              <a:t>. [online] Available at: https://www.hl7.org/implement/standards/</a:t>
            </a:r>
          </a:p>
        </p:txBody>
      </p:sp>
    </p:spTree>
    <p:extLst>
      <p:ext uri="{BB962C8B-B14F-4D97-AF65-F5344CB8AC3E}">
        <p14:creationId xmlns:p14="http://schemas.microsoft.com/office/powerpoint/2010/main" val="2275362279"/>
      </p:ext>
    </p:extLst>
  </p:cSld>
  <p:clrMapOvr>
    <a:masterClrMapping/>
  </p:clrMapOvr>
  <p:transition spd="slow" advTm="10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502812" y="-31245"/>
            <a:ext cx="9628632" cy="1362113"/>
          </a:xfrm>
        </p:spPr>
        <p:txBody>
          <a:bodyPr/>
          <a:lstStyle/>
          <a:p>
            <a:r>
              <a:rPr lang="en-US" dirty="0">
                <a:solidFill>
                  <a:schemeClr val="tx1"/>
                </a:solidFill>
              </a:rPr>
              <a:t>What is an HL7 Work Group</a:t>
            </a:r>
            <a:endParaRPr lang="en-US" dirty="0"/>
          </a:p>
        </p:txBody>
      </p:sp>
      <p:sp>
        <p:nvSpPr>
          <p:cNvPr id="14" name="Content Placeholder 2"/>
          <p:cNvSpPr>
            <a:spLocks noGrp="1"/>
          </p:cNvSpPr>
          <p:nvPr>
            <p:ph idx="1"/>
          </p:nvPr>
        </p:nvSpPr>
        <p:spPr>
          <a:xfrm>
            <a:off x="1281684" y="2187300"/>
            <a:ext cx="9628632" cy="4228492"/>
          </a:xfrm>
        </p:spPr>
        <p:txBody>
          <a:bodyPr>
            <a:normAutofit fontScale="85000" lnSpcReduction="20000"/>
          </a:bodyPr>
          <a:lstStyle/>
          <a:p>
            <a:pPr>
              <a:lnSpc>
                <a:spcPct val="150000"/>
              </a:lnSpc>
            </a:pPr>
            <a:r>
              <a:rPr lang="en-GB" dirty="0"/>
              <a:t>There are currently nearly 60 active work groups within HL7 of which more than 40 are dedicated to specialized areas of interest such as Mobile Health and Electronic Health Records</a:t>
            </a:r>
          </a:p>
          <a:p>
            <a:pPr>
              <a:lnSpc>
                <a:spcPct val="150000"/>
              </a:lnSpc>
            </a:pPr>
            <a:r>
              <a:rPr lang="en-GB" dirty="0"/>
              <a:t>The </a:t>
            </a:r>
            <a:r>
              <a:rPr lang="en-GB" u="sng" dirty="0"/>
              <a:t>Anesthesia</a:t>
            </a:r>
            <a:r>
              <a:rPr lang="en-GB" b="1" i="1" u="sng" dirty="0"/>
              <a:t> </a:t>
            </a:r>
            <a:r>
              <a:rPr lang="en-GB" u="sng" dirty="0"/>
              <a:t>Work Group</a:t>
            </a:r>
            <a:r>
              <a:rPr lang="en-GB" dirty="0"/>
              <a:t> is one of these.</a:t>
            </a:r>
          </a:p>
          <a:p>
            <a:pPr>
              <a:lnSpc>
                <a:spcPct val="150000"/>
              </a:lnSpc>
            </a:pPr>
            <a:r>
              <a:rPr lang="en-GB" dirty="0"/>
              <a:t>These work groups are directly responsible for the content of the standards</a:t>
            </a:r>
          </a:p>
          <a:p>
            <a:pPr marL="0" indent="0">
              <a:lnSpc>
                <a:spcPct val="150000"/>
              </a:lnSpc>
              <a:buNone/>
            </a:pPr>
            <a:endParaRPr lang="en-GB" dirty="0"/>
          </a:p>
        </p:txBody>
      </p:sp>
    </p:spTree>
    <p:extLst>
      <p:ext uri="{BB962C8B-B14F-4D97-AF65-F5344CB8AC3E}">
        <p14:creationId xmlns:p14="http://schemas.microsoft.com/office/powerpoint/2010/main" val="628313300"/>
      </p:ext>
    </p:extLst>
  </p:cSld>
  <p:clrMapOvr>
    <a:masterClrMapping/>
  </p:clrMapOvr>
  <p:transition spd="slow" advTm="10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036273" y="16639"/>
            <a:ext cx="9628632" cy="1362113"/>
          </a:xfrm>
        </p:spPr>
        <p:txBody>
          <a:bodyPr/>
          <a:lstStyle/>
          <a:p>
            <a:r>
              <a:rPr lang="en-US" dirty="0">
                <a:solidFill>
                  <a:schemeClr val="tx1"/>
                </a:solidFill>
              </a:rPr>
              <a:t>Current focus of the</a:t>
            </a:r>
            <a:br>
              <a:rPr lang="en-US" dirty="0">
                <a:solidFill>
                  <a:schemeClr val="tx1"/>
                </a:solidFill>
              </a:rPr>
            </a:br>
            <a:r>
              <a:rPr lang="en-US" dirty="0">
                <a:solidFill>
                  <a:schemeClr val="tx1"/>
                </a:solidFill>
              </a:rPr>
              <a:t>HL7 Anesthesia Work Group </a:t>
            </a:r>
            <a:endParaRPr lang="en-US" dirty="0"/>
          </a:p>
        </p:txBody>
      </p:sp>
      <p:sp>
        <p:nvSpPr>
          <p:cNvPr id="14" name="Content Placeholder 2"/>
          <p:cNvSpPr>
            <a:spLocks noGrp="1"/>
          </p:cNvSpPr>
          <p:nvPr>
            <p:ph idx="1"/>
          </p:nvPr>
        </p:nvSpPr>
        <p:spPr>
          <a:xfrm>
            <a:off x="1281684" y="2043150"/>
            <a:ext cx="9628632" cy="4348506"/>
          </a:xfrm>
        </p:spPr>
        <p:txBody>
          <a:bodyPr>
            <a:normAutofit fontScale="62500" lnSpcReduction="20000"/>
          </a:bodyPr>
          <a:lstStyle/>
          <a:p>
            <a:pPr>
              <a:lnSpc>
                <a:spcPct val="150000"/>
              </a:lnSpc>
              <a:spcAft>
                <a:spcPts val="1200"/>
              </a:spcAft>
            </a:pPr>
            <a:r>
              <a:rPr lang="en-GB" dirty="0"/>
              <a:t>The current focus of the Anesthesia WG is a Domain Analysis Model for the Intra-procedural phase of Anesthesia </a:t>
            </a:r>
          </a:p>
          <a:p>
            <a:pPr>
              <a:lnSpc>
                <a:spcPct val="150000"/>
              </a:lnSpc>
              <a:spcAft>
                <a:spcPts val="1200"/>
              </a:spcAft>
            </a:pPr>
            <a:r>
              <a:rPr lang="en-US" dirty="0"/>
              <a:t>Increasingly, anesthetic records are created by electronic systems that are good at displaying and analyzing their own data</a:t>
            </a:r>
          </a:p>
          <a:p>
            <a:pPr>
              <a:lnSpc>
                <a:spcPct val="150000"/>
              </a:lnSpc>
              <a:spcAft>
                <a:spcPts val="1200"/>
              </a:spcAft>
            </a:pPr>
            <a:r>
              <a:rPr lang="en-US" dirty="0"/>
              <a:t>However, they may struggle to exchange data with other systems that have different </a:t>
            </a:r>
            <a:r>
              <a:rPr lang="en-US" u="sng" dirty="0"/>
              <a:t>information models</a:t>
            </a:r>
            <a:r>
              <a:rPr lang="en-US" dirty="0"/>
              <a:t> and </a:t>
            </a:r>
            <a:r>
              <a:rPr lang="en-US" u="sng" dirty="0"/>
              <a:t>semantics</a:t>
            </a:r>
          </a:p>
          <a:p>
            <a:pPr>
              <a:spcAft>
                <a:spcPts val="1200"/>
              </a:spcAft>
            </a:pPr>
            <a:r>
              <a:rPr lang="en-US" dirty="0"/>
              <a:t>The DAM helps to solve this problem – even though the </a:t>
            </a:r>
            <a:r>
              <a:rPr lang="en-US" u="sng" dirty="0"/>
              <a:t>internal models may differ</a:t>
            </a:r>
            <a:r>
              <a:rPr lang="en-US" dirty="0"/>
              <a:t>, information can be </a:t>
            </a:r>
            <a:r>
              <a:rPr lang="en-US" u="sng" dirty="0"/>
              <a:t>mapped</a:t>
            </a:r>
            <a:r>
              <a:rPr lang="en-US" dirty="0"/>
              <a:t> to a common </a:t>
            </a:r>
            <a:r>
              <a:rPr lang="en-US" u="sng" dirty="0"/>
              <a:t>reference model </a:t>
            </a:r>
            <a:r>
              <a:rPr lang="en-US" dirty="0"/>
              <a:t>allowing sharing and aggregation between systems, sites and even countries</a:t>
            </a:r>
          </a:p>
        </p:txBody>
      </p:sp>
    </p:spTree>
    <p:extLst>
      <p:ext uri="{BB962C8B-B14F-4D97-AF65-F5344CB8AC3E}">
        <p14:creationId xmlns:p14="http://schemas.microsoft.com/office/powerpoint/2010/main" val="334476066"/>
      </p:ext>
    </p:extLst>
  </p:cSld>
  <p:clrMapOvr>
    <a:masterClrMapping/>
  </p:clrMapOvr>
  <p:transition spd="slow" advTm="1000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487822" y="898145"/>
            <a:ext cx="9628632" cy="1362113"/>
          </a:xfrm>
        </p:spPr>
        <p:txBody>
          <a:bodyPr/>
          <a:lstStyle/>
          <a:p>
            <a:r>
              <a:rPr lang="en-US" dirty="0">
                <a:solidFill>
                  <a:schemeClr val="tx1"/>
                </a:solidFill>
              </a:rPr>
              <a:t>HL7 Anesthesia WG &amp;</a:t>
            </a:r>
            <a:br>
              <a:rPr lang="en-US" dirty="0">
                <a:solidFill>
                  <a:schemeClr val="tx1"/>
                </a:solidFill>
              </a:rPr>
            </a:br>
            <a:r>
              <a:rPr lang="en-US" dirty="0">
                <a:solidFill>
                  <a:schemeClr val="tx1"/>
                </a:solidFill>
              </a:rPr>
              <a:t>SNOMED </a:t>
            </a:r>
            <a:r>
              <a:rPr lang="en-US" dirty="0" err="1">
                <a:solidFill>
                  <a:schemeClr val="tx1"/>
                </a:solidFill>
              </a:rPr>
              <a:t>Anaesthesia</a:t>
            </a:r>
            <a:r>
              <a:rPr lang="en-US" dirty="0">
                <a:solidFill>
                  <a:schemeClr val="tx1"/>
                </a:solidFill>
              </a:rPr>
              <a:t> CRG</a:t>
            </a:r>
            <a:endParaRPr lang="en-US" dirty="0"/>
          </a:p>
        </p:txBody>
      </p:sp>
      <p:sp>
        <p:nvSpPr>
          <p:cNvPr id="14" name="Content Placeholder 2"/>
          <p:cNvSpPr>
            <a:spLocks noGrp="1"/>
          </p:cNvSpPr>
          <p:nvPr>
            <p:ph idx="1"/>
          </p:nvPr>
        </p:nvSpPr>
        <p:spPr>
          <a:xfrm>
            <a:off x="1281684" y="2629507"/>
            <a:ext cx="9628632" cy="3876223"/>
          </a:xfrm>
        </p:spPr>
        <p:txBody>
          <a:bodyPr>
            <a:normAutofit fontScale="70000" lnSpcReduction="20000"/>
          </a:bodyPr>
          <a:lstStyle/>
          <a:p>
            <a:pPr>
              <a:lnSpc>
                <a:spcPct val="150000"/>
              </a:lnSpc>
            </a:pPr>
            <a:r>
              <a:rPr lang="en-GB" dirty="0"/>
              <a:t>The groups work closely together - several members work in both</a:t>
            </a:r>
          </a:p>
          <a:p>
            <a:pPr>
              <a:lnSpc>
                <a:spcPct val="150000"/>
              </a:lnSpc>
            </a:pPr>
            <a:r>
              <a:rPr lang="en-GB" dirty="0"/>
              <a:t>The Anaesthesia CRG has identified some 5,000 SNOMED CT concepts for use by the specialty</a:t>
            </a:r>
          </a:p>
          <a:p>
            <a:pPr>
              <a:lnSpc>
                <a:spcPct val="150000"/>
              </a:lnSpc>
            </a:pPr>
            <a:r>
              <a:rPr lang="en-GB" dirty="0"/>
              <a:t>The HL7 Anesthesia WG is looking to bind these terms to elements of the DAM – for example, procedures, positioning, devices </a:t>
            </a:r>
            <a:r>
              <a:rPr lang="en-GB" i="1" dirty="0"/>
              <a:t>etc.</a:t>
            </a:r>
          </a:p>
          <a:p>
            <a:pPr>
              <a:lnSpc>
                <a:spcPct val="150000"/>
              </a:lnSpc>
            </a:pPr>
            <a:r>
              <a:rPr lang="en-GB" dirty="0"/>
              <a:t>In this way the DAM offers a general reference model and the CRG term set provides a controlled vocabulary to facilitate semantic interoperability </a:t>
            </a:r>
          </a:p>
          <a:p>
            <a:pPr>
              <a:lnSpc>
                <a:spcPct val="150000"/>
              </a:lnSpc>
            </a:pPr>
            <a:endParaRPr lang="en-GB" dirty="0"/>
          </a:p>
          <a:p>
            <a:pPr marL="0" indent="0">
              <a:lnSpc>
                <a:spcPct val="150000"/>
              </a:lnSpc>
              <a:buNone/>
            </a:pPr>
            <a:endParaRPr lang="en-GB" dirty="0"/>
          </a:p>
        </p:txBody>
      </p:sp>
    </p:spTree>
    <p:extLst>
      <p:ext uri="{BB962C8B-B14F-4D97-AF65-F5344CB8AC3E}">
        <p14:creationId xmlns:p14="http://schemas.microsoft.com/office/powerpoint/2010/main" val="2176771967"/>
      </p:ext>
    </p:extLst>
  </p:cSld>
  <p:clrMapOvr>
    <a:masterClrMapping/>
  </p:clrMapOvr>
  <p:transition spd="slow" advTm="10000">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487822" y="898145"/>
            <a:ext cx="9628632" cy="1362113"/>
          </a:xfrm>
        </p:spPr>
        <p:txBody>
          <a:bodyPr/>
          <a:lstStyle/>
          <a:p>
            <a:r>
              <a:rPr lang="en-US" dirty="0">
                <a:solidFill>
                  <a:schemeClr val="tx1"/>
                </a:solidFill>
              </a:rPr>
              <a:t>HL7 Anesthesia WG also works with …</a:t>
            </a:r>
            <a:endParaRPr lang="en-US" dirty="0"/>
          </a:p>
        </p:txBody>
      </p:sp>
      <p:sp>
        <p:nvSpPr>
          <p:cNvPr id="14" name="Content Placeholder 2"/>
          <p:cNvSpPr>
            <a:spLocks noGrp="1"/>
          </p:cNvSpPr>
          <p:nvPr>
            <p:ph idx="1"/>
          </p:nvPr>
        </p:nvSpPr>
        <p:spPr>
          <a:xfrm>
            <a:off x="959369" y="2104999"/>
            <a:ext cx="11047751" cy="3876223"/>
          </a:xfrm>
        </p:spPr>
        <p:txBody>
          <a:bodyPr>
            <a:normAutofit/>
          </a:bodyPr>
          <a:lstStyle/>
          <a:p>
            <a:pPr>
              <a:lnSpc>
                <a:spcPct val="150000"/>
              </a:lnSpc>
            </a:pPr>
            <a:r>
              <a:rPr lang="en-GB" sz="2800" dirty="0"/>
              <a:t>HL7 Devices Work Group</a:t>
            </a:r>
          </a:p>
          <a:p>
            <a:pPr>
              <a:lnSpc>
                <a:spcPct val="150000"/>
              </a:lnSpc>
            </a:pPr>
            <a:r>
              <a:rPr lang="en-GB" sz="2800" dirty="0"/>
              <a:t>UK Society for Computing &amp; Technology in Anaesthesia (SCATA)</a:t>
            </a:r>
          </a:p>
          <a:p>
            <a:pPr>
              <a:lnSpc>
                <a:spcPct val="150000"/>
              </a:lnSpc>
            </a:pPr>
            <a:r>
              <a:rPr lang="en-GB" sz="2800" dirty="0"/>
              <a:t>ASA Electronic Media and Information Technology </a:t>
            </a:r>
            <a:r>
              <a:rPr lang="en-GB" sz="2800" dirty="0" err="1"/>
              <a:t>Cmte</a:t>
            </a:r>
            <a:r>
              <a:rPr lang="en-GB" sz="2800" dirty="0"/>
              <a:t>. (EMIT)</a:t>
            </a:r>
            <a:endParaRPr lang="en-GB" sz="2800" i="1" dirty="0"/>
          </a:p>
          <a:p>
            <a:pPr>
              <a:lnSpc>
                <a:spcPct val="150000"/>
              </a:lnSpc>
            </a:pPr>
            <a:r>
              <a:rPr lang="en-GB" sz="2800" dirty="0"/>
              <a:t>Standards organizations – ISO/IEEE 11073, ISO 19223</a:t>
            </a:r>
          </a:p>
          <a:p>
            <a:pPr>
              <a:lnSpc>
                <a:spcPct val="150000"/>
              </a:lnSpc>
            </a:pPr>
            <a:r>
              <a:rPr lang="en-GB" sz="2800" dirty="0"/>
              <a:t>… and many individual domain experts</a:t>
            </a:r>
          </a:p>
          <a:p>
            <a:pPr>
              <a:lnSpc>
                <a:spcPct val="150000"/>
              </a:lnSpc>
            </a:pPr>
            <a:endParaRPr lang="en-GB" sz="2800" dirty="0"/>
          </a:p>
          <a:p>
            <a:pPr>
              <a:lnSpc>
                <a:spcPct val="150000"/>
              </a:lnSpc>
            </a:pPr>
            <a:endParaRPr lang="en-GB" sz="2800" dirty="0"/>
          </a:p>
          <a:p>
            <a:pPr marL="0" indent="0">
              <a:lnSpc>
                <a:spcPct val="150000"/>
              </a:lnSpc>
              <a:buNone/>
            </a:pPr>
            <a:endParaRPr lang="en-GB" sz="2800" dirty="0"/>
          </a:p>
        </p:txBody>
      </p:sp>
    </p:spTree>
    <p:extLst>
      <p:ext uri="{BB962C8B-B14F-4D97-AF65-F5344CB8AC3E}">
        <p14:creationId xmlns:p14="http://schemas.microsoft.com/office/powerpoint/2010/main" val="1286509507"/>
      </p:ext>
    </p:extLst>
  </p:cSld>
  <p:clrMapOvr>
    <a:masterClrMapping/>
  </p:clrMapOvr>
  <p:transition spd="slow" advTm="1000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CA880-65E0-4F7E-9E4B-7059593564CB}"/>
              </a:ext>
            </a:extLst>
          </p:cNvPr>
          <p:cNvSpPr>
            <a:spLocks noGrp="1"/>
          </p:cNvSpPr>
          <p:nvPr>
            <p:ph type="title"/>
          </p:nvPr>
        </p:nvSpPr>
        <p:spPr>
          <a:xfrm>
            <a:off x="734518" y="1838817"/>
            <a:ext cx="10363200" cy="763567"/>
          </a:xfrm>
        </p:spPr>
        <p:txBody>
          <a:bodyPr/>
          <a:lstStyle/>
          <a:p>
            <a:r>
              <a:rPr lang="en-US" dirty="0"/>
              <a:t>Intra-procedural Anesthesia Domain Analysis Model (DAM</a:t>
            </a:r>
            <a:br>
              <a:rPr lang="en-US" dirty="0"/>
            </a:br>
            <a:endParaRPr lang="en-US" dirty="0"/>
          </a:p>
        </p:txBody>
      </p:sp>
      <p:sp>
        <p:nvSpPr>
          <p:cNvPr id="3" name="TextBox 2">
            <a:extLst>
              <a:ext uri="{FF2B5EF4-FFF2-40B4-BE49-F238E27FC236}">
                <a16:creationId xmlns:a16="http://schemas.microsoft.com/office/drawing/2014/main" id="{5CD3BA6F-E623-44F9-810E-4A9DCCEBC30B}"/>
              </a:ext>
            </a:extLst>
          </p:cNvPr>
          <p:cNvSpPr txBox="1"/>
          <p:nvPr/>
        </p:nvSpPr>
        <p:spPr>
          <a:xfrm>
            <a:off x="845128" y="3792511"/>
            <a:ext cx="7249561" cy="3662541"/>
          </a:xfrm>
          <a:prstGeom prst="rect">
            <a:avLst/>
          </a:prstGeom>
          <a:noFill/>
        </p:spPr>
        <p:txBody>
          <a:bodyPr wrap="square" rtlCol="0">
            <a:spAutoFit/>
          </a:bodyPr>
          <a:lstStyle/>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What is a Domain Analysis Model?</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Sources used in development</a:t>
            </a:r>
          </a:p>
          <a:p>
            <a:pPr marL="342900" indent="-342900">
              <a:spcAft>
                <a:spcPts val="1200"/>
              </a:spcAft>
              <a:buFont typeface="+mj-lt"/>
              <a:buAutoNum type="arabicPeriod"/>
            </a:pPr>
            <a:r>
              <a:rPr lang="en-GB" dirty="0" err="1">
                <a:latin typeface="Segoe UI" panose="020B0502040204020203" pitchFamily="34" charset="0"/>
                <a:cs typeface="Segoe UI" panose="020B0502040204020203" pitchFamily="34" charset="0"/>
              </a:rPr>
              <a:t>Modeling</a:t>
            </a:r>
            <a:r>
              <a:rPr lang="en-GB" dirty="0">
                <a:latin typeface="Segoe UI" panose="020B0502040204020203" pitchFamily="34" charset="0"/>
                <a:cs typeface="Segoe UI" panose="020B0502040204020203" pitchFamily="34" charset="0"/>
              </a:rPr>
              <a:t> process</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Key building blocks</a:t>
            </a: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endParaRPr lang="en-US" dirty="0">
              <a:latin typeface="Segoe UI" panose="020B0502040204020203" pitchFamily="34" charset="0"/>
              <a:cs typeface="Segoe UI" panose="020B0502040204020203" pitchFamily="34" charset="0"/>
            </a:endParaRPr>
          </a:p>
          <a:p>
            <a:endParaRPr lang="en-US" dirty="0"/>
          </a:p>
        </p:txBody>
      </p:sp>
    </p:spTree>
    <p:extLst>
      <p:ext uri="{BB962C8B-B14F-4D97-AF65-F5344CB8AC3E}">
        <p14:creationId xmlns:p14="http://schemas.microsoft.com/office/powerpoint/2010/main" val="4173853675"/>
      </p:ext>
    </p:extLst>
  </p:cSld>
  <p:clrMapOvr>
    <a:masterClrMapping/>
  </p:clrMapOvr>
  <p:transition spd="slow" advTm="1000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517803" y="0"/>
            <a:ext cx="9628632" cy="1362113"/>
          </a:xfrm>
        </p:spPr>
        <p:txBody>
          <a:bodyPr/>
          <a:lstStyle/>
          <a:p>
            <a:r>
              <a:rPr lang="en-US" dirty="0">
                <a:solidFill>
                  <a:schemeClr val="tx1"/>
                </a:solidFill>
              </a:rPr>
              <a:t>What is a Domain Analysis Model?</a:t>
            </a:r>
            <a:endParaRPr lang="en-US" dirty="0"/>
          </a:p>
        </p:txBody>
      </p:sp>
      <p:sp>
        <p:nvSpPr>
          <p:cNvPr id="14" name="Content Placeholder 2"/>
          <p:cNvSpPr>
            <a:spLocks noGrp="1"/>
          </p:cNvSpPr>
          <p:nvPr>
            <p:ph idx="1"/>
          </p:nvPr>
        </p:nvSpPr>
        <p:spPr>
          <a:xfrm>
            <a:off x="1280160" y="1842525"/>
            <a:ext cx="9628632" cy="4228492"/>
          </a:xfrm>
        </p:spPr>
        <p:txBody>
          <a:bodyPr>
            <a:normAutofit fontScale="62500" lnSpcReduction="20000"/>
          </a:bodyPr>
          <a:lstStyle/>
          <a:p>
            <a:pPr>
              <a:lnSpc>
                <a:spcPct val="150000"/>
              </a:lnSpc>
              <a:buFont typeface="Calibri" panose="020F0502020204030204" pitchFamily="34" charset="0"/>
              <a:buChar char="-"/>
            </a:pPr>
            <a:r>
              <a:rPr lang="en-GB" dirty="0"/>
              <a:t>A DAM is a collection of </a:t>
            </a:r>
            <a:r>
              <a:rPr lang="en-GB" dirty="0" err="1"/>
              <a:t>artifacts</a:t>
            </a:r>
            <a:r>
              <a:rPr lang="en-GB" dirty="0"/>
              <a:t> at the </a:t>
            </a:r>
            <a:r>
              <a:rPr lang="en-GB" b="1" i="1" dirty="0">
                <a:solidFill>
                  <a:srgbClr val="0070C0"/>
                </a:solidFill>
              </a:rPr>
              <a:t>conceptual level </a:t>
            </a:r>
            <a:r>
              <a:rPr lang="en-GB" dirty="0"/>
              <a:t>that represents a </a:t>
            </a:r>
            <a:r>
              <a:rPr lang="en-GB" b="1" i="1" dirty="0">
                <a:solidFill>
                  <a:srgbClr val="0070C0"/>
                </a:solidFill>
              </a:rPr>
              <a:t>well-defined subject-area-of-interest  </a:t>
            </a:r>
            <a:r>
              <a:rPr lang="en-GB" dirty="0">
                <a:solidFill>
                  <a:schemeClr val="bg2"/>
                </a:solidFill>
              </a:rPr>
              <a:t>- </a:t>
            </a:r>
            <a:r>
              <a:rPr lang="en-GB" dirty="0"/>
              <a:t>in our case, </a:t>
            </a:r>
            <a:r>
              <a:rPr lang="en-GB" dirty="0">
                <a:solidFill>
                  <a:schemeClr val="accent4"/>
                </a:solidFill>
              </a:rPr>
              <a:t>anesthesia</a:t>
            </a:r>
            <a:r>
              <a:rPr lang="en-GB" dirty="0"/>
              <a:t>. </a:t>
            </a:r>
          </a:p>
          <a:p>
            <a:pPr>
              <a:lnSpc>
                <a:spcPct val="150000"/>
              </a:lnSpc>
              <a:buFont typeface="Calibri" panose="020F0502020204030204" pitchFamily="34" charset="0"/>
              <a:buChar char="-"/>
            </a:pPr>
            <a:r>
              <a:rPr lang="en-GB" dirty="0"/>
              <a:t>The semantics must – first and foremost – be of use to </a:t>
            </a:r>
            <a:r>
              <a:rPr lang="en-GB" b="1" i="1" dirty="0">
                <a:solidFill>
                  <a:srgbClr val="0070C0"/>
                </a:solidFill>
              </a:rPr>
              <a:t>domain experts </a:t>
            </a:r>
            <a:r>
              <a:rPr lang="en-GB" dirty="0"/>
              <a:t>(e.g. </a:t>
            </a:r>
            <a:r>
              <a:rPr lang="en-GB" dirty="0" err="1"/>
              <a:t>anesthesiologists</a:t>
            </a:r>
            <a:r>
              <a:rPr lang="en-GB" dirty="0"/>
              <a:t>)</a:t>
            </a:r>
            <a:r>
              <a:rPr lang="en-GB" b="1" i="1" dirty="0">
                <a:solidFill>
                  <a:srgbClr val="0070C0"/>
                </a:solidFill>
              </a:rPr>
              <a:t> and non-technical stakeholders </a:t>
            </a:r>
            <a:r>
              <a:rPr lang="en-GB" dirty="0"/>
              <a:t>(e.g. administrators)</a:t>
            </a:r>
          </a:p>
          <a:p>
            <a:pPr>
              <a:lnSpc>
                <a:spcPct val="150000"/>
              </a:lnSpc>
              <a:buFont typeface="Calibri" panose="020F0502020204030204" pitchFamily="34" charset="0"/>
              <a:buChar char="-"/>
            </a:pPr>
            <a:r>
              <a:rPr lang="en-GB" dirty="0"/>
              <a:t>The  semantics should be </a:t>
            </a:r>
            <a:r>
              <a:rPr lang="en-GB" b="1" i="1" dirty="0">
                <a:solidFill>
                  <a:srgbClr val="0070C0"/>
                </a:solidFill>
              </a:rPr>
              <a:t>explicitly and unambiguously expressed using standardized, understandable representations </a:t>
            </a:r>
            <a:r>
              <a:rPr lang="en-GB" dirty="0">
                <a:solidFill>
                  <a:schemeClr val="accent4"/>
                </a:solidFill>
              </a:rPr>
              <a:t>(e.g. UML diagrams, concept maps, etc.) </a:t>
            </a:r>
            <a:r>
              <a:rPr lang="en-GB" dirty="0"/>
              <a:t>and ideally, </a:t>
            </a:r>
            <a:r>
              <a:rPr lang="en-GB" b="1" i="1" dirty="0">
                <a:solidFill>
                  <a:srgbClr val="0070C0"/>
                </a:solidFill>
              </a:rPr>
              <a:t>standardized vocabularies </a:t>
            </a:r>
            <a:r>
              <a:rPr lang="en-GB" dirty="0">
                <a:solidFill>
                  <a:schemeClr val="accent4"/>
                </a:solidFill>
              </a:rPr>
              <a:t>(e.g. SNOMED CT, ISO 11073, LOINC)</a:t>
            </a:r>
          </a:p>
        </p:txBody>
      </p:sp>
    </p:spTree>
    <p:extLst>
      <p:ext uri="{BB962C8B-B14F-4D97-AF65-F5344CB8AC3E}">
        <p14:creationId xmlns:p14="http://schemas.microsoft.com/office/powerpoint/2010/main" val="1440355687"/>
      </p:ext>
    </p:extLst>
  </p:cSld>
  <p:clrMapOvr>
    <a:masterClrMapping/>
  </p:clrMapOvr>
  <p:transition spd="slow" advTm="10000">
    <p:fade/>
  </p:transition>
</p:sld>
</file>

<file path=ppt/theme/theme1.xml><?xml version="1.0" encoding="utf-8"?>
<a:theme xmlns:a="http://schemas.openxmlformats.org/drawingml/2006/main" name="2_Surgery">
  <a:themeElements>
    <a:clrScheme name="">
      <a:dk1>
        <a:srgbClr val="003366"/>
      </a:dk1>
      <a:lt1>
        <a:srgbClr val="FFFFFF"/>
      </a:lt1>
      <a:dk2>
        <a:srgbClr val="FFFFFF"/>
      </a:dk2>
      <a:lt2>
        <a:srgbClr val="000000"/>
      </a:lt2>
      <a:accent1>
        <a:srgbClr val="8EB3C8"/>
      </a:accent1>
      <a:accent2>
        <a:srgbClr val="6F97B3"/>
      </a:accent2>
      <a:accent3>
        <a:srgbClr val="FFFFFF"/>
      </a:accent3>
      <a:accent4>
        <a:srgbClr val="002A56"/>
      </a:accent4>
      <a:accent5>
        <a:srgbClr val="C6D6E0"/>
      </a:accent5>
      <a:accent6>
        <a:srgbClr val="6488A2"/>
      </a:accent6>
      <a:hlink>
        <a:srgbClr val="556575"/>
      </a:hlink>
      <a:folHlink>
        <a:srgbClr val="3D556F"/>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lnDef>
  </a:objectDefaults>
  <a:extraClrSchemeLst>
    <a:extraClrScheme>
      <a:clrScheme name="Surgery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urgery">
  <a:themeElements>
    <a:clrScheme name="">
      <a:dk1>
        <a:srgbClr val="003366"/>
      </a:dk1>
      <a:lt1>
        <a:srgbClr val="FFFFFF"/>
      </a:lt1>
      <a:dk2>
        <a:srgbClr val="FFFFFF"/>
      </a:dk2>
      <a:lt2>
        <a:srgbClr val="000000"/>
      </a:lt2>
      <a:accent1>
        <a:srgbClr val="8EB3C8"/>
      </a:accent1>
      <a:accent2>
        <a:srgbClr val="6F97B3"/>
      </a:accent2>
      <a:accent3>
        <a:srgbClr val="FFFFFF"/>
      </a:accent3>
      <a:accent4>
        <a:srgbClr val="002A56"/>
      </a:accent4>
      <a:accent5>
        <a:srgbClr val="C6D6E0"/>
      </a:accent5>
      <a:accent6>
        <a:srgbClr val="6488A2"/>
      </a:accent6>
      <a:hlink>
        <a:srgbClr val="556575"/>
      </a:hlink>
      <a:folHlink>
        <a:srgbClr val="3D556F"/>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lnDef>
  </a:objectDefaults>
  <a:extraClrSchemeLst>
    <a:extraClrScheme>
      <a:clrScheme name="Surgery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urgery">
  <a:themeElements>
    <a:clrScheme name="">
      <a:dk1>
        <a:srgbClr val="003366"/>
      </a:dk1>
      <a:lt1>
        <a:srgbClr val="FFFFFF"/>
      </a:lt1>
      <a:dk2>
        <a:srgbClr val="FFFFFF"/>
      </a:dk2>
      <a:lt2>
        <a:srgbClr val="000000"/>
      </a:lt2>
      <a:accent1>
        <a:srgbClr val="8EB3C8"/>
      </a:accent1>
      <a:accent2>
        <a:srgbClr val="6F97B3"/>
      </a:accent2>
      <a:accent3>
        <a:srgbClr val="FFFFFF"/>
      </a:accent3>
      <a:accent4>
        <a:srgbClr val="002A56"/>
      </a:accent4>
      <a:accent5>
        <a:srgbClr val="C6D6E0"/>
      </a:accent5>
      <a:accent6>
        <a:srgbClr val="6488A2"/>
      </a:accent6>
      <a:hlink>
        <a:srgbClr val="556575"/>
      </a:hlink>
      <a:folHlink>
        <a:srgbClr val="3D556F"/>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lnDef>
  </a:objectDefaults>
  <a:extraClrSchemeLst>
    <a:extraClrScheme>
      <a:clrScheme name="Surgery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947</TotalTime>
  <Words>1448</Words>
  <Application>Microsoft Office PowerPoint</Application>
  <PresentationFormat>Widescreen</PresentationFormat>
  <Paragraphs>132</Paragraphs>
  <Slides>20</Slides>
  <Notes>9</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20</vt:i4>
      </vt:variant>
    </vt:vector>
  </HeadingPairs>
  <TitlesOfParts>
    <vt:vector size="35" baseType="lpstr">
      <vt:lpstr>Arial</vt:lpstr>
      <vt:lpstr>Calibri</vt:lpstr>
      <vt:lpstr>Courier New</vt:lpstr>
      <vt:lpstr>Georgia</vt:lpstr>
      <vt:lpstr>Plantagenet Cherokee</vt:lpstr>
      <vt:lpstr>Segoe UI</vt:lpstr>
      <vt:lpstr>Tahoma</vt:lpstr>
      <vt:lpstr>Times New Roman</vt:lpstr>
      <vt:lpstr>Trebuchet MS</vt:lpstr>
      <vt:lpstr>Verdana</vt:lpstr>
      <vt:lpstr>Wide Latin</vt:lpstr>
      <vt:lpstr>Wingdings</vt:lpstr>
      <vt:lpstr>2_Surgery</vt:lpstr>
      <vt:lpstr>1_Surgery</vt:lpstr>
      <vt:lpstr>Surgery</vt:lpstr>
      <vt:lpstr>Update from HL7 International  Anesthesia Working Group</vt:lpstr>
      <vt:lpstr>Introduction</vt:lpstr>
      <vt:lpstr>What is HL7 (Health Level 7)</vt:lpstr>
      <vt:lpstr>What is an HL7 Work Group</vt:lpstr>
      <vt:lpstr>Current focus of the HL7 Anesthesia Work Group </vt:lpstr>
      <vt:lpstr>HL7 Anesthesia WG &amp; SNOMED Anaesthesia CRG</vt:lpstr>
      <vt:lpstr>HL7 Anesthesia WG also works with …</vt:lpstr>
      <vt:lpstr>Intra-procedural Anesthesia Domain Analysis Model (DAM </vt:lpstr>
      <vt:lpstr>What is a Domain Analysis Model?</vt:lpstr>
      <vt:lpstr>Sources used in development</vt:lpstr>
      <vt:lpstr>Modeling process</vt:lpstr>
      <vt:lpstr>Key Building Blocks</vt:lpstr>
      <vt:lpstr>Putting it all together - A Practical Example</vt:lpstr>
      <vt:lpstr>Intra-procedural overview</vt:lpstr>
      <vt:lpstr>Generic Clinical  Procedures</vt:lpstr>
      <vt:lpstr>Example Term Binding  – Arm Positions</vt:lpstr>
      <vt:lpstr>Next steps</vt:lpstr>
      <vt:lpstr>Publication of DAM Merger with Devices WG</vt:lpstr>
      <vt:lpstr>Second iteration of the DAM</vt:lpstr>
      <vt:lpstr>HL7 FHIR Implementation Guide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Domain Analysis Model for the Anesthetic Record</dc:title>
  <dc:creator>Martin Hurrell</dc:creator>
  <cp:lastModifiedBy>Martin Hurrell</cp:lastModifiedBy>
  <cp:revision>58</cp:revision>
  <dcterms:created xsi:type="dcterms:W3CDTF">2018-02-25T12:32:27Z</dcterms:created>
  <dcterms:modified xsi:type="dcterms:W3CDTF">2020-10-07T16:30:05Z</dcterms:modified>
</cp:coreProperties>
</file>