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20"/>
  </p:notesMasterIdLst>
  <p:sldIdLst>
    <p:sldId id="258" r:id="rId2"/>
    <p:sldId id="263" r:id="rId3"/>
    <p:sldId id="281" r:id="rId4"/>
    <p:sldId id="287" r:id="rId5"/>
    <p:sldId id="285" r:id="rId6"/>
    <p:sldId id="286" r:id="rId7"/>
    <p:sldId id="271" r:id="rId8"/>
    <p:sldId id="268" r:id="rId9"/>
    <p:sldId id="282" r:id="rId10"/>
    <p:sldId id="290" r:id="rId11"/>
    <p:sldId id="288" r:id="rId12"/>
    <p:sldId id="289" r:id="rId13"/>
    <p:sldId id="283" r:id="rId14"/>
    <p:sldId id="292" r:id="rId15"/>
    <p:sldId id="284" r:id="rId16"/>
    <p:sldId id="270" r:id="rId17"/>
    <p:sldId id="264" r:id="rId18"/>
    <p:sldId id="291" r:id="rId19"/>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24A1"/>
    <a:srgbClr val="EB8F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585" autoAdjust="0"/>
    <p:restoredTop sz="86411" autoAdjust="0"/>
  </p:normalViewPr>
  <p:slideViewPr>
    <p:cSldViewPr snapToGrid="0" snapToObjects="1">
      <p:cViewPr varScale="1">
        <p:scale>
          <a:sx n="62" d="100"/>
          <a:sy n="62" d="100"/>
        </p:scale>
        <p:origin x="960" y="72"/>
      </p:cViewPr>
      <p:guideLst>
        <p:guide orient="horz" pos="2160"/>
        <p:guide pos="2880"/>
      </p:guideLst>
    </p:cSldViewPr>
  </p:slideViewPr>
  <p:outlineViewPr>
    <p:cViewPr>
      <p:scale>
        <a:sx n="33" d="100"/>
        <a:sy n="33" d="100"/>
      </p:scale>
      <p:origin x="0" y="126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2863850" y="519113"/>
            <a:ext cx="3416300" cy="2562225"/>
          </a:xfrm>
          <a:ln/>
        </p:spPr>
      </p:sp>
      <p:sp>
        <p:nvSpPr>
          <p:cNvPr id="35843" name="Rectangle 3"/>
          <p:cNvSpPr>
            <a:spLocks noGrp="1" noChangeArrowheads="1"/>
          </p:cNvSpPr>
          <p:nvPr>
            <p:ph type="body" idx="1"/>
          </p:nvPr>
        </p:nvSpPr>
        <p:spPr>
          <a:noFill/>
          <a:ln w="9525"/>
        </p:spPr>
        <p:txBody>
          <a:bodyPr/>
          <a:lstStyle/>
          <a:p>
            <a:r>
              <a:rPr lang="en-US"/>
              <a:t>There are a number of things driving the development of information management systems in anesthesia.  Firstly, we have a medico-legal obligation to create a complete and accurate anesthetic record.  This record can also be an on-line resource which is an aid to memory for the anesthesiologist.  It can also provide a foundation for on-line decision support.  It is also used as a source of information for billing, clinical audit, quality improvement and research.</a:t>
            </a:r>
          </a:p>
          <a:p>
            <a:endParaRPr lang="en-US"/>
          </a:p>
          <a:p>
            <a:r>
              <a:rPr lang="en-US"/>
              <a:t>A busy practice might complete over 10,000 anesthetic cases per year and the  opportunity to aggregate data from many similar facilities is obvious.  With these numbers of cases, it is possible to identify markers for outcomes and patterns in the data which would not be significant in smaller samples.  </a:t>
            </a:r>
          </a:p>
          <a:p>
            <a:endParaRPr lang="en-US"/>
          </a:p>
          <a:p>
            <a:r>
              <a:rPr lang="en-US"/>
              <a:t>In order for data to be aggregated and shared, we need a common vocabulary and a common view of the structure of the anesthetic record.  The IOTA terming mechanisms is working toward the common terminology and record structure. The common model is an ontology which is the way we use language to capture the richness of the domain. </a:t>
            </a:r>
          </a:p>
          <a:p>
            <a:endParaRPr lang="en-US"/>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2863850" y="519113"/>
            <a:ext cx="3416300" cy="2562225"/>
          </a:xfrm>
          <a:ln/>
        </p:spPr>
      </p:sp>
      <p:sp>
        <p:nvSpPr>
          <p:cNvPr id="41987" name="Rectangle 3"/>
          <p:cNvSpPr>
            <a:spLocks noGrp="1" noChangeArrowheads="1"/>
          </p:cNvSpPr>
          <p:nvPr>
            <p:ph type="body" idx="1"/>
          </p:nvPr>
        </p:nvSpPr>
        <p:spPr>
          <a:noFill/>
          <a:ln w="9525"/>
        </p:spPr>
        <p:txBody>
          <a:bodyPr/>
          <a:lstStyle/>
          <a:p>
            <a:r>
              <a:rPr lang="en-US"/>
              <a:t>Change to three layer pyramid/iceberg with:</a:t>
            </a:r>
          </a:p>
          <a:p>
            <a:endParaRPr lang="en-US"/>
          </a:p>
          <a:p>
            <a:r>
              <a:rPr lang="en-US"/>
              <a:t>Terminology</a:t>
            </a:r>
          </a:p>
          <a:p>
            <a:r>
              <a:rPr lang="en-US"/>
              <a:t>Schema</a:t>
            </a:r>
          </a:p>
          <a:p>
            <a:r>
              <a:rPr lang="en-US"/>
              <a:t>Ontology</a:t>
            </a:r>
          </a:p>
          <a:p>
            <a:endParaRPr lang="en-US"/>
          </a:p>
          <a:p>
            <a:r>
              <a:rPr lang="en-US"/>
              <a:t>As layers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a:t>Click to edit Master subtitle style</a:t>
            </a:r>
            <a:endParaRPr dirty="0"/>
          </a:p>
        </p:txBody>
      </p:sp>
      <p:pic>
        <p:nvPicPr>
          <p:cNvPr id="3" name="Picture 2" descr="delivering_snomed_tagline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184400"/>
            <a:ext cx="7772400" cy="1362075"/>
          </a:xfrm>
        </p:spPr>
        <p:txBody>
          <a:bodyPr anchor="t"/>
          <a:lstStyle>
            <a:lvl1pPr algn="l">
              <a:defRPr sz="4000" b="0" i="0" cap="none">
                <a:latin typeface="Museo 500"/>
                <a:cs typeface="Museo 500"/>
              </a:defRPr>
            </a:lvl1pPr>
          </a:lstStyle>
          <a:p>
            <a:r>
              <a:rPr lang="en-GB"/>
              <a:t>Click to edit Master title style</a:t>
            </a:r>
            <a:endParaRPr lang="da-DK" dirty="0"/>
          </a:p>
        </p:txBody>
      </p:sp>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dirty="0"/>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GB"/>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GB"/>
              <a:t>Drag picture to placeholder or click icon to add</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273767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pic>
        <p:nvPicPr>
          <p:cNvPr id="4" name="Picture 3" descr="snomed-brand-RGB-small.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42260" y="158738"/>
            <a:ext cx="1063614" cy="1063614"/>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 id="2147483681" r:id="rId9"/>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confluence.ihtsdotools.org/display/ACRGT/Anesthesia+Clinical+Reference+Group"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mailto:andrew.norton@tiscali.co.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a:t>Anesthesia Clinical Reference Group</a:t>
            </a:r>
          </a:p>
        </p:txBody>
      </p:sp>
      <p:sp>
        <p:nvSpPr>
          <p:cNvPr id="3" name="Subtitle 2"/>
          <p:cNvSpPr>
            <a:spLocks noGrp="1"/>
          </p:cNvSpPr>
          <p:nvPr>
            <p:ph type="subTitle" idx="1"/>
          </p:nvPr>
        </p:nvSpPr>
        <p:spPr/>
        <p:txBody>
          <a:bodyPr/>
          <a:lstStyle/>
          <a:p>
            <a:r>
              <a:rPr lang="en-US" sz="2000" dirty="0"/>
              <a:t>Dr Andrew Norton</a:t>
            </a:r>
          </a:p>
          <a:p>
            <a:r>
              <a:rPr lang="en-US" sz="2000" dirty="0"/>
              <a:t>Clinical Lead</a:t>
            </a:r>
          </a:p>
          <a:p>
            <a:r>
              <a:rPr lang="en-US" sz="2000" dirty="0"/>
              <a:t>SNOMED Anesthesia CRG</a:t>
            </a:r>
          </a:p>
        </p:txBody>
      </p:sp>
    </p:spTree>
    <p:extLst>
      <p:ext uri="{BB962C8B-B14F-4D97-AF65-F5344CB8AC3E}">
        <p14:creationId xmlns:p14="http://schemas.microsoft.com/office/powerpoint/2010/main" val="1790797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Tools – SNOMED Browser</a:t>
            </a:r>
          </a:p>
        </p:txBody>
      </p:sp>
      <p:pic>
        <p:nvPicPr>
          <p:cNvPr id="3075" name="Picture 3"/>
          <p:cNvPicPr>
            <a:picLocks noGrp="1" noChangeAspect="1" noChangeArrowheads="1"/>
          </p:cNvPicPr>
          <p:nvPr>
            <p:ph idx="1"/>
          </p:nvPr>
        </p:nvPicPr>
        <p:blipFill>
          <a:blip r:embed="rId2"/>
          <a:srcRect/>
          <a:stretch>
            <a:fillRect/>
          </a:stretch>
        </p:blipFill>
        <p:spPr bwMode="auto">
          <a:xfrm>
            <a:off x="457200" y="1467980"/>
            <a:ext cx="8229600" cy="4626891"/>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Tools – Protégé terminology </a:t>
            </a:r>
            <a:r>
              <a:rPr lang="en-GB" dirty="0" err="1"/>
              <a:t>modeling</a:t>
            </a:r>
            <a:endParaRPr lang="en-GB" dirty="0"/>
          </a:p>
        </p:txBody>
      </p:sp>
      <p:pic>
        <p:nvPicPr>
          <p:cNvPr id="1026" name="Picture 2"/>
          <p:cNvPicPr>
            <a:picLocks noGrp="1" noChangeAspect="1" noChangeArrowheads="1"/>
          </p:cNvPicPr>
          <p:nvPr>
            <p:ph idx="1"/>
          </p:nvPr>
        </p:nvPicPr>
        <p:blipFill>
          <a:blip r:embed="rId2"/>
          <a:srcRect/>
          <a:stretch>
            <a:fillRect/>
          </a:stretch>
        </p:blipFill>
        <p:spPr bwMode="auto">
          <a:xfrm>
            <a:off x="457200" y="1467980"/>
            <a:ext cx="8229600" cy="4626891"/>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2400" dirty="0"/>
              <a:t>Tools – SNOMED Content Request System</a:t>
            </a:r>
          </a:p>
        </p:txBody>
      </p:sp>
      <p:pic>
        <p:nvPicPr>
          <p:cNvPr id="2050" name="Picture 2"/>
          <p:cNvPicPr>
            <a:picLocks noGrp="1" noChangeAspect="1" noChangeArrowheads="1"/>
          </p:cNvPicPr>
          <p:nvPr>
            <p:ph idx="1"/>
          </p:nvPr>
        </p:nvPicPr>
        <p:blipFill>
          <a:blip r:embed="rId2"/>
          <a:srcRect/>
          <a:stretch>
            <a:fillRect/>
          </a:stretch>
        </p:blipFill>
        <p:spPr bwMode="auto">
          <a:xfrm>
            <a:off x="457200" y="1467980"/>
            <a:ext cx="8229600" cy="4626891"/>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Terms for COVID-19 principally related to Critical Care</a:t>
            </a:r>
          </a:p>
          <a:p>
            <a:pPr lvl="1"/>
            <a:r>
              <a:rPr lang="en-GB" dirty="0"/>
              <a:t>Anesthesia CRG collaborated with NHS Digital in the review of some terms for critical care of use during COVID-19 including suggestions for additional terms and </a:t>
            </a:r>
          </a:p>
          <a:p>
            <a:pPr>
              <a:buNone/>
            </a:pPr>
            <a:endParaRPr lang="en-GB" dirty="0"/>
          </a:p>
          <a:p>
            <a:r>
              <a:rPr lang="en-GB" dirty="0"/>
              <a:t>Review of  top level and groupers for </a:t>
            </a:r>
            <a:r>
              <a:rPr lang="en-GB" dirty="0" err="1"/>
              <a:t>anesthetic</a:t>
            </a:r>
            <a:r>
              <a:rPr lang="en-GB" dirty="0"/>
              <a:t> drugs in the revised SNOMED CT substance hierarchy </a:t>
            </a:r>
          </a:p>
          <a:p>
            <a:endParaRPr lang="en-GB" dirty="0"/>
          </a:p>
          <a:p>
            <a:r>
              <a:rPr lang="en-GB" dirty="0"/>
              <a:t>Modelling IV fluids in the revised SNOMED medicinal product hierarchy</a:t>
            </a:r>
          </a:p>
        </p:txBody>
      </p:sp>
      <p:sp>
        <p:nvSpPr>
          <p:cNvPr id="3" name="Title 2"/>
          <p:cNvSpPr>
            <a:spLocks noGrp="1"/>
          </p:cNvSpPr>
          <p:nvPr>
            <p:ph type="title"/>
          </p:nvPr>
        </p:nvSpPr>
        <p:spPr/>
        <p:txBody>
          <a:bodyPr/>
          <a:lstStyle/>
          <a:p>
            <a:r>
              <a:rPr lang="en-GB" dirty="0"/>
              <a:t>Recent issues and CRG activity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61CEC1-07D9-4CA8-A8A4-1AE3B6B74BFC}"/>
              </a:ext>
            </a:extLst>
          </p:cNvPr>
          <p:cNvSpPr>
            <a:spLocks noGrp="1"/>
          </p:cNvSpPr>
          <p:nvPr>
            <p:ph idx="1"/>
          </p:nvPr>
        </p:nvSpPr>
        <p:spPr/>
        <p:txBody>
          <a:bodyPr/>
          <a:lstStyle/>
          <a:p>
            <a:r>
              <a:rPr lang="en-GB" dirty="0"/>
              <a:t>Modelling terms aligned to ISO 19223 for:</a:t>
            </a:r>
          </a:p>
          <a:p>
            <a:pPr lvl="1"/>
            <a:r>
              <a:rPr lang="en-GB" dirty="0"/>
              <a:t>Modes of mechanical ventilation</a:t>
            </a:r>
          </a:p>
          <a:p>
            <a:pPr lvl="1"/>
            <a:r>
              <a:rPr lang="en-GB" dirty="0"/>
              <a:t>Ventilator patterns</a:t>
            </a:r>
          </a:p>
          <a:p>
            <a:pPr lvl="1"/>
            <a:r>
              <a:rPr lang="en-GB" dirty="0"/>
              <a:t>Inflation types</a:t>
            </a:r>
          </a:p>
          <a:p>
            <a:pPr lvl="1"/>
            <a:r>
              <a:rPr lang="en-GB" dirty="0"/>
              <a:t>Adjuncts</a:t>
            </a:r>
          </a:p>
          <a:p>
            <a:endParaRPr lang="en-GB" dirty="0"/>
          </a:p>
          <a:p>
            <a:r>
              <a:rPr lang="en-GB" dirty="0"/>
              <a:t>Review and modelling of assessment scales in SNOMED CT</a:t>
            </a:r>
          </a:p>
          <a:p>
            <a:pPr lvl="1"/>
            <a:r>
              <a:rPr lang="en-GB" dirty="0"/>
              <a:t>Position paper and proposals to SNOMED editorial advisory group</a:t>
            </a:r>
          </a:p>
          <a:p>
            <a:pPr lvl="1"/>
            <a:r>
              <a:rPr lang="en-GB" dirty="0"/>
              <a:t>Project work being led by Observable and Investigation Model Project ( James Campbell, Daniel </a:t>
            </a:r>
            <a:r>
              <a:rPr lang="en-GB" dirty="0" err="1"/>
              <a:t>Karllson</a:t>
            </a:r>
            <a:r>
              <a:rPr lang="en-GB" dirty="0"/>
              <a:t>)</a:t>
            </a:r>
          </a:p>
        </p:txBody>
      </p:sp>
      <p:sp>
        <p:nvSpPr>
          <p:cNvPr id="3" name="Title 2">
            <a:extLst>
              <a:ext uri="{FF2B5EF4-FFF2-40B4-BE49-F238E27FC236}">
                <a16:creationId xmlns:a16="http://schemas.microsoft.com/office/drawing/2014/main" id="{31E65CDA-3C3F-4D2B-8673-DF9C12B7D135}"/>
              </a:ext>
            </a:extLst>
          </p:cNvPr>
          <p:cNvSpPr>
            <a:spLocks noGrp="1"/>
          </p:cNvSpPr>
          <p:nvPr>
            <p:ph type="title"/>
          </p:nvPr>
        </p:nvSpPr>
        <p:spPr/>
        <p:txBody>
          <a:bodyPr/>
          <a:lstStyle/>
          <a:p>
            <a:r>
              <a:rPr lang="en-GB" dirty="0"/>
              <a:t>Recent CRG activity (2)</a:t>
            </a:r>
          </a:p>
        </p:txBody>
      </p:sp>
    </p:spTree>
    <p:extLst>
      <p:ext uri="{BB962C8B-B14F-4D97-AF65-F5344CB8AC3E}">
        <p14:creationId xmlns:p14="http://schemas.microsoft.com/office/powerpoint/2010/main" val="3680932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Anesthesia CRG Clinical Leads</a:t>
            </a:r>
          </a:p>
          <a:p>
            <a:endParaRPr lang="en-GB" dirty="0"/>
          </a:p>
          <a:p>
            <a:r>
              <a:rPr lang="en-GB" dirty="0"/>
              <a:t>Patrick McCormick, MD. Sloan Kettering Memorial Cancer </a:t>
            </a:r>
            <a:r>
              <a:rPr lang="en-GB" dirty="0" err="1"/>
              <a:t>Center</a:t>
            </a:r>
            <a:r>
              <a:rPr lang="en-GB" dirty="0"/>
              <a:t>, New York City, USA</a:t>
            </a:r>
          </a:p>
          <a:p>
            <a:r>
              <a:rPr lang="en-GB" dirty="0"/>
              <a:t>Andrew Marchant, FRCA. Western General Hospital, Edinburgh, UK</a:t>
            </a:r>
          </a:p>
          <a:p>
            <a:r>
              <a:rPr lang="en-GB" dirty="0"/>
              <a:t>Andrew Norton, FRCA, FFICM, United Lincolnshire Hospitals, UK</a:t>
            </a:r>
          </a:p>
          <a:p>
            <a:endParaRPr lang="en-GB" dirty="0"/>
          </a:p>
          <a:p>
            <a:pPr>
              <a:buNone/>
            </a:pPr>
            <a:endParaRPr lang="en-GB" dirty="0"/>
          </a:p>
        </p:txBody>
      </p:sp>
      <p:sp>
        <p:nvSpPr>
          <p:cNvPr id="3" name="Title 2"/>
          <p:cNvSpPr>
            <a:spLocks noGrp="1"/>
          </p:cNvSpPr>
          <p:nvPr>
            <p:ph type="title"/>
          </p:nvPr>
        </p:nvSpPr>
        <p:spPr/>
        <p:txBody>
          <a:bodyPr/>
          <a:lstStyle/>
          <a:p>
            <a:r>
              <a:rPr lang="en-GB" dirty="0"/>
              <a:t>Clinical Leadership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34232"/>
            <a:ext cx="8229600" cy="4658007"/>
          </a:xfrm>
        </p:spPr>
        <p:txBody>
          <a:bodyPr/>
          <a:lstStyle/>
          <a:p>
            <a:r>
              <a:rPr lang="en-US" dirty="0">
                <a:hlinkClick r:id="rId2"/>
              </a:rPr>
              <a:t>https://confluence.ihtsdotools.org/display/ACRGT/Anesthesia+Clinical+Reference+Group</a:t>
            </a:r>
            <a:endParaRPr lang="en-US" dirty="0"/>
          </a:p>
          <a:p>
            <a:endParaRPr lang="en-US" dirty="0"/>
          </a:p>
          <a:p>
            <a:r>
              <a:rPr lang="en-US" dirty="0"/>
              <a:t>Notices and news</a:t>
            </a:r>
          </a:p>
          <a:p>
            <a:r>
              <a:rPr lang="en-US" dirty="0"/>
              <a:t>Meeting dates</a:t>
            </a:r>
          </a:p>
          <a:p>
            <a:r>
              <a:rPr lang="en-US" dirty="0"/>
              <a:t>Meeting notes and agendas</a:t>
            </a:r>
          </a:p>
          <a:p>
            <a:r>
              <a:rPr lang="en-US" dirty="0"/>
              <a:t>Discussions pages – hot topics, modeling and terming issues</a:t>
            </a:r>
          </a:p>
          <a:p>
            <a:r>
              <a:rPr lang="en-US" dirty="0"/>
              <a:t>Membership list</a:t>
            </a:r>
          </a:p>
          <a:p>
            <a:r>
              <a:rPr lang="en-US" dirty="0"/>
              <a:t>Reference files</a:t>
            </a:r>
          </a:p>
        </p:txBody>
      </p:sp>
      <p:sp>
        <p:nvSpPr>
          <p:cNvPr id="3" name="Title 2"/>
          <p:cNvSpPr>
            <a:spLocks noGrp="1"/>
          </p:cNvSpPr>
          <p:nvPr>
            <p:ph type="title"/>
          </p:nvPr>
        </p:nvSpPr>
        <p:spPr>
          <a:xfrm>
            <a:off x="457200" y="714356"/>
            <a:ext cx="7040880" cy="507995"/>
          </a:xfrm>
        </p:spPr>
        <p:txBody>
          <a:bodyPr/>
          <a:lstStyle/>
          <a:p>
            <a:pPr lvl="1"/>
            <a:r>
              <a:rPr lang="en-US" sz="2800" dirty="0"/>
              <a:t>Anesthesia CRG on SNOMED Confluence</a:t>
            </a:r>
          </a:p>
        </p:txBody>
      </p:sp>
    </p:spTree>
    <p:extLst>
      <p:ext uri="{BB962C8B-B14F-4D97-AF65-F5344CB8AC3E}">
        <p14:creationId xmlns:p14="http://schemas.microsoft.com/office/powerpoint/2010/main" val="110128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Normally 4</a:t>
            </a:r>
            <a:r>
              <a:rPr lang="en-US" baseline="30000" dirty="0"/>
              <a:t>th</a:t>
            </a:r>
            <a:r>
              <a:rPr lang="en-US" dirty="0"/>
              <a:t> Tuesday of odd months (Jan, Mar, May etc)</a:t>
            </a:r>
          </a:p>
          <a:p>
            <a:endParaRPr lang="en-US" dirty="0"/>
          </a:p>
          <a:p>
            <a:r>
              <a:rPr lang="en-US" dirty="0"/>
              <a:t>Normally 19:00 UTC (20:00 UK, 21:00 Western Europe, 15:00 US EST, 12:00 US Pacific)</a:t>
            </a:r>
          </a:p>
          <a:p>
            <a:endParaRPr lang="en-US" dirty="0"/>
          </a:p>
          <a:p>
            <a:r>
              <a:rPr lang="en-US" dirty="0"/>
              <a:t>Meetings generally 1.5 hrs</a:t>
            </a:r>
          </a:p>
          <a:p>
            <a:endParaRPr lang="en-US" dirty="0"/>
          </a:p>
          <a:p>
            <a:r>
              <a:rPr lang="en-US" dirty="0"/>
              <a:t>Meetings on Zoom</a:t>
            </a:r>
          </a:p>
          <a:p>
            <a:endParaRPr lang="en-US" dirty="0"/>
          </a:p>
          <a:p>
            <a:r>
              <a:rPr lang="en-US" dirty="0"/>
              <a:t>Anesthesia CRG frequently meets during the spring and autumn SNOMED International business meetings</a:t>
            </a:r>
          </a:p>
          <a:p>
            <a:endParaRPr lang="en-US" dirty="0"/>
          </a:p>
          <a:p>
            <a:endParaRPr lang="en-US" dirty="0"/>
          </a:p>
        </p:txBody>
      </p:sp>
      <p:sp>
        <p:nvSpPr>
          <p:cNvPr id="3" name="Title 2"/>
          <p:cNvSpPr>
            <a:spLocks noGrp="1"/>
          </p:cNvSpPr>
          <p:nvPr>
            <p:ph type="title"/>
          </p:nvPr>
        </p:nvSpPr>
        <p:spPr/>
        <p:txBody>
          <a:bodyPr/>
          <a:lstStyle/>
          <a:p>
            <a:r>
              <a:rPr lang="en-US" dirty="0"/>
              <a:t>Meeting Schedule</a:t>
            </a:r>
          </a:p>
        </p:txBody>
      </p:sp>
    </p:spTree>
    <p:extLst>
      <p:ext uri="{BB962C8B-B14F-4D97-AF65-F5344CB8AC3E}">
        <p14:creationId xmlns:p14="http://schemas.microsoft.com/office/powerpoint/2010/main" val="5880080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a:p>
          <a:p>
            <a:endParaRPr lang="en-GB" dirty="0"/>
          </a:p>
          <a:p>
            <a:endParaRPr lang="en-GB" dirty="0"/>
          </a:p>
          <a:p>
            <a:pPr algn="ctr">
              <a:buNone/>
            </a:pPr>
            <a:r>
              <a:rPr lang="en-GB" sz="2800" dirty="0"/>
              <a:t>New members are always welcome</a:t>
            </a:r>
          </a:p>
          <a:p>
            <a:pPr algn="ctr">
              <a:buNone/>
            </a:pPr>
            <a:endParaRPr lang="en-GB" sz="2800" dirty="0"/>
          </a:p>
          <a:p>
            <a:pPr algn="ctr">
              <a:buNone/>
            </a:pPr>
            <a:r>
              <a:rPr lang="en-GB" sz="2800" dirty="0"/>
              <a:t>Contact: </a:t>
            </a:r>
            <a:r>
              <a:rPr lang="en-GB" sz="2800" dirty="0">
                <a:hlinkClick r:id="rId2"/>
              </a:rPr>
              <a:t>andrew.norton@tiscali.co.uk</a:t>
            </a:r>
            <a:endParaRPr lang="en-GB" sz="2800" dirty="0"/>
          </a:p>
          <a:p>
            <a:pPr algn="ctr">
              <a:buNone/>
            </a:pPr>
            <a:endParaRPr lang="en-GB" sz="2800" dirty="0"/>
          </a:p>
          <a:p>
            <a:pPr algn="ctr">
              <a:buNone/>
            </a:pPr>
            <a:r>
              <a:rPr lang="en-GB" sz="2800" dirty="0">
                <a:solidFill>
                  <a:srgbClr val="C00000"/>
                </a:solidFill>
              </a:rPr>
              <a:t>Any Questions?</a:t>
            </a:r>
          </a:p>
        </p:txBody>
      </p:sp>
      <p:sp>
        <p:nvSpPr>
          <p:cNvPr id="3" name="Title 2"/>
          <p:cNvSpPr>
            <a:spLocks noGrp="1"/>
          </p:cNvSpPr>
          <p:nvPr>
            <p:ph type="title"/>
          </p:nvPr>
        </p:nvSpPr>
        <p:spPr/>
        <p:txBody>
          <a:bodyPr/>
          <a:lstStyle/>
          <a:p>
            <a:r>
              <a:rPr lang="en-GB" dirty="0"/>
              <a:t>Thank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NHS Clinical Terms Project (1990’s)</a:t>
            </a:r>
          </a:p>
          <a:p>
            <a:r>
              <a:rPr lang="en-US" dirty="0"/>
              <a:t>Development of CTV3 (Clinical terms version 3) including content for anesthesia, pain management, critical care</a:t>
            </a:r>
          </a:p>
          <a:p>
            <a:r>
              <a:rPr lang="en-US" dirty="0"/>
              <a:t>Merger of CTV3 and SNOMED RT (NHS Information Authority and College of American Pathologists)</a:t>
            </a:r>
          </a:p>
          <a:p>
            <a:r>
              <a:rPr lang="en-US" dirty="0"/>
              <a:t>Inclusion in SNOMED CT from 2002</a:t>
            </a:r>
          </a:p>
        </p:txBody>
      </p:sp>
      <p:sp>
        <p:nvSpPr>
          <p:cNvPr id="3" name="Title 2"/>
          <p:cNvSpPr>
            <a:spLocks noGrp="1"/>
          </p:cNvSpPr>
          <p:nvPr>
            <p:ph type="title"/>
          </p:nvPr>
        </p:nvSpPr>
        <p:spPr/>
        <p:txBody>
          <a:bodyPr/>
          <a:lstStyle/>
          <a:p>
            <a:r>
              <a:rPr lang="en-US" sz="2400" dirty="0"/>
              <a:t>History of anesthesia related content in SNOMED CT (1)</a:t>
            </a:r>
          </a:p>
        </p:txBody>
      </p:sp>
    </p:spTree>
    <p:extLst>
      <p:ext uri="{BB962C8B-B14F-4D97-AF65-F5344CB8AC3E}">
        <p14:creationId xmlns:p14="http://schemas.microsoft.com/office/powerpoint/2010/main" val="1001019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Anesthesia Patient Safety Foundation (APSF) endorses and advocates the use of automated record keeping in the </a:t>
            </a:r>
            <a:r>
              <a:rPr lang="en-US" dirty="0" err="1"/>
              <a:t>perioperative</a:t>
            </a:r>
            <a:r>
              <a:rPr lang="en-US" dirty="0"/>
              <a:t> period and the subsequent retrieval and analysis of that data to improve patient safety</a:t>
            </a:r>
            <a:r>
              <a:rPr lang="en-US" dirty="0">
                <a:latin typeface="Trebuchet MS" pitchFamily="34" charset="0"/>
              </a:rPr>
              <a:t> </a:t>
            </a:r>
            <a:r>
              <a:rPr lang="en-US" dirty="0">
                <a:latin typeface="Times New Roman" charset="0"/>
              </a:rPr>
              <a:t>”</a:t>
            </a:r>
            <a:r>
              <a:rPr lang="en-US" dirty="0"/>
              <a:t>  (APSF Board of Directors 2001)</a:t>
            </a:r>
            <a:r>
              <a:rPr lang="en-US" dirty="0">
                <a:latin typeface="Times New Roman" charset="0"/>
              </a:rPr>
              <a:t> </a:t>
            </a:r>
          </a:p>
          <a:p>
            <a:pPr>
              <a:lnSpc>
                <a:spcPct val="150000"/>
              </a:lnSpc>
            </a:pPr>
            <a:r>
              <a:rPr lang="en-US" dirty="0"/>
              <a:t>Establishment of a Data Dictionary Task Force </a:t>
            </a:r>
          </a:p>
          <a:p>
            <a:r>
              <a:rPr lang="en-US" dirty="0"/>
              <a:t>Memorandum of Understanding with College of American Pathologists regarding content development for SNOMED CT</a:t>
            </a:r>
          </a:p>
          <a:p>
            <a:endParaRPr lang="en-GB" dirty="0"/>
          </a:p>
        </p:txBody>
      </p:sp>
      <p:sp>
        <p:nvSpPr>
          <p:cNvPr id="3" name="Title 2"/>
          <p:cNvSpPr>
            <a:spLocks noGrp="1"/>
          </p:cNvSpPr>
          <p:nvPr>
            <p:ph type="title"/>
          </p:nvPr>
        </p:nvSpPr>
        <p:spPr/>
        <p:txBody>
          <a:bodyPr/>
          <a:lstStyle/>
          <a:p>
            <a:r>
              <a:rPr lang="en-US" sz="2400" dirty="0"/>
              <a:t>History of anesthesia related content in SNOMED CT (2)</a:t>
            </a:r>
            <a:endParaRPr lang="en-GB"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DDTF – Data Dictionary Task Force 2001-2003</a:t>
            </a:r>
          </a:p>
          <a:p>
            <a:pPr lvl="1"/>
            <a:r>
              <a:rPr lang="en-GB" dirty="0"/>
              <a:t>Leaders: Terri Monk, David Reich, Iain Sanderson</a:t>
            </a:r>
          </a:p>
          <a:p>
            <a:r>
              <a:rPr lang="en-GB" dirty="0"/>
              <a:t>IOTA – International Organisation for Terminology in Anaesthesia (following expansion of DDTF to include participants from UK and Canada) 2003-2007</a:t>
            </a:r>
          </a:p>
          <a:p>
            <a:pPr lvl="1"/>
            <a:r>
              <a:rPr lang="en-GB" dirty="0"/>
              <a:t>Leaders: Terri Monk, David Reich, Martin Hurrell, Andrew Norton</a:t>
            </a:r>
          </a:p>
          <a:p>
            <a:r>
              <a:rPr lang="en-GB" dirty="0"/>
              <a:t>IHTSDO Anesthesia SIG 2007-2018 – Following the formation of the International Health Terminology Standards Development Organisation</a:t>
            </a:r>
          </a:p>
          <a:p>
            <a:pPr lvl="1"/>
            <a:r>
              <a:rPr lang="en-GB" dirty="0"/>
              <a:t>Leaders: Terri Monk, Andrew Norton</a:t>
            </a:r>
          </a:p>
          <a:p>
            <a:r>
              <a:rPr lang="en-GB" dirty="0"/>
              <a:t>SNOMED Anesthesia CRG 2018-present – following review of SNOMED International clinical engagement strategy and clinical groups</a:t>
            </a:r>
          </a:p>
        </p:txBody>
      </p:sp>
      <p:sp>
        <p:nvSpPr>
          <p:cNvPr id="3" name="Title 2"/>
          <p:cNvSpPr>
            <a:spLocks noGrp="1"/>
          </p:cNvSpPr>
          <p:nvPr>
            <p:ph type="title"/>
          </p:nvPr>
        </p:nvSpPr>
        <p:spPr/>
        <p:txBody>
          <a:bodyPr/>
          <a:lstStyle/>
          <a:p>
            <a:r>
              <a:rPr lang="en-GB" dirty="0"/>
              <a:t>Anesthesia input to SNOMED over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3"/>
          <p:cNvSpPr>
            <a:spLocks noGrp="1"/>
          </p:cNvSpPr>
          <p:nvPr>
            <p:ph type="dt" sz="quarter" idx="10"/>
          </p:nvPr>
        </p:nvSpPr>
        <p:spPr/>
        <p:txBody>
          <a:bodyPr/>
          <a:lstStyle/>
          <a:p>
            <a:pPr>
              <a:defRPr/>
            </a:pPr>
            <a:fld id="{1B22634B-9E52-4F5B-B051-30A0AB920FC8}" type="datetime1">
              <a:rPr lang="en-US"/>
              <a:pPr>
                <a:defRPr/>
              </a:pPr>
              <a:t>4/19/2021</a:t>
            </a:fld>
            <a:endParaRPr lang="en-US"/>
          </a:p>
        </p:txBody>
      </p:sp>
      <p:sp>
        <p:nvSpPr>
          <p:cNvPr id="11" name="Slide Number Placeholder 5"/>
          <p:cNvSpPr>
            <a:spLocks noGrp="1"/>
          </p:cNvSpPr>
          <p:nvPr>
            <p:ph type="sldNum" sz="quarter" idx="4294967295"/>
          </p:nvPr>
        </p:nvSpPr>
        <p:spPr>
          <a:xfrm>
            <a:off x="6705600" y="6248400"/>
            <a:ext cx="1905000" cy="457200"/>
          </a:xfrm>
          <a:prstGeom prst="rect">
            <a:avLst/>
          </a:prstGeom>
        </p:spPr>
        <p:txBody>
          <a:bodyPr/>
          <a:lstStyle/>
          <a:p>
            <a:pPr>
              <a:defRPr/>
            </a:pPr>
            <a:fld id="{FBA461C6-0DB2-4F38-96DF-A5A03405F357}" type="slidenum">
              <a:rPr lang="en-US"/>
              <a:pPr>
                <a:defRPr/>
              </a:pPr>
              <a:t>5</a:t>
            </a:fld>
            <a:endParaRPr lang="en-US"/>
          </a:p>
        </p:txBody>
      </p:sp>
      <p:sp>
        <p:nvSpPr>
          <p:cNvPr id="650242" name="Rectangle 2"/>
          <p:cNvSpPr>
            <a:spLocks noGrp="1" noChangeArrowheads="1"/>
          </p:cNvSpPr>
          <p:nvPr>
            <p:ph type="title"/>
          </p:nvPr>
        </p:nvSpPr>
        <p:spPr/>
        <p:txBody>
          <a:bodyPr/>
          <a:lstStyle/>
          <a:p>
            <a:pPr eaLnBrk="1" hangingPunct="1">
              <a:defRPr/>
            </a:pPr>
            <a:r>
              <a:rPr lang="en-GB" sz="2400" dirty="0"/>
              <a:t>Anesthesia records : drivers for standardisation</a:t>
            </a:r>
          </a:p>
        </p:txBody>
      </p:sp>
      <p:sp>
        <p:nvSpPr>
          <p:cNvPr id="650243" name="Rectangle 3"/>
          <p:cNvSpPr>
            <a:spLocks noGrp="1" noChangeArrowheads="1"/>
          </p:cNvSpPr>
          <p:nvPr>
            <p:ph type="body" idx="1"/>
          </p:nvPr>
        </p:nvSpPr>
        <p:spPr/>
        <p:txBody>
          <a:bodyPr/>
          <a:lstStyle/>
          <a:p>
            <a:pPr eaLnBrk="1" hangingPunct="1">
              <a:defRPr/>
            </a:pPr>
            <a:r>
              <a:rPr lang="en-GB" dirty="0"/>
              <a:t>The </a:t>
            </a:r>
            <a:r>
              <a:rPr lang="en-GB" dirty="0" err="1"/>
              <a:t>anesthetic</a:t>
            </a:r>
            <a:r>
              <a:rPr lang="en-GB" dirty="0"/>
              <a:t> record</a:t>
            </a:r>
          </a:p>
          <a:p>
            <a:pPr lvl="1" eaLnBrk="1" hangingPunct="1">
              <a:defRPr/>
            </a:pPr>
            <a:r>
              <a:rPr lang="en-GB" dirty="0"/>
              <a:t>Medico-legal</a:t>
            </a:r>
          </a:p>
          <a:p>
            <a:pPr lvl="1" eaLnBrk="1" hangingPunct="1">
              <a:defRPr/>
            </a:pPr>
            <a:r>
              <a:rPr lang="en-GB" dirty="0"/>
              <a:t>‘On-line’ document</a:t>
            </a:r>
          </a:p>
          <a:p>
            <a:pPr lvl="1" eaLnBrk="1" hangingPunct="1">
              <a:defRPr/>
            </a:pPr>
            <a:r>
              <a:rPr lang="en-GB" dirty="0"/>
              <a:t>Audit &amp; research</a:t>
            </a:r>
          </a:p>
          <a:p>
            <a:pPr eaLnBrk="1" hangingPunct="1">
              <a:defRPr/>
            </a:pPr>
            <a:r>
              <a:rPr lang="en-GB" dirty="0"/>
              <a:t>Data sharing</a:t>
            </a:r>
          </a:p>
          <a:p>
            <a:pPr lvl="1" eaLnBrk="1" hangingPunct="1">
              <a:defRPr/>
            </a:pPr>
            <a:r>
              <a:rPr lang="en-GB" dirty="0"/>
              <a:t>Common record structure	: to identify clinical context</a:t>
            </a:r>
          </a:p>
          <a:p>
            <a:pPr lvl="1" eaLnBrk="1" hangingPunct="1">
              <a:defRPr/>
            </a:pPr>
            <a:r>
              <a:rPr lang="en-GB" dirty="0"/>
              <a:t>Common terminology	: for aggregation and analysis</a:t>
            </a:r>
          </a:p>
          <a:p>
            <a:pPr lvl="1" eaLnBrk="1" hangingPunct="1">
              <a:defRPr/>
            </a:pPr>
            <a:r>
              <a:rPr lang="en-GB" dirty="0"/>
              <a:t>Common model		: to enable AI applications, 					  reasoning and decision support</a:t>
            </a:r>
          </a:p>
          <a:p>
            <a:pPr lvl="1" eaLnBrk="1" hangingPunct="1">
              <a:defRPr/>
            </a:pPr>
            <a:endParaRPr lang="en-GB" dirty="0"/>
          </a:p>
          <a:p>
            <a:pPr lvl="1" eaLnBrk="1" hangingPunct="1">
              <a:defRPr/>
            </a:pPr>
            <a:endParaRPr lang="en-GB" sz="1000" dirty="0">
              <a:solidFill>
                <a:srgbClr val="0000FF"/>
              </a:solidFill>
            </a:endParaRPr>
          </a:p>
        </p:txBody>
      </p:sp>
      <p:sp>
        <p:nvSpPr>
          <p:cNvPr id="16392" name="Text Box 5"/>
          <p:cNvSpPr txBox="1">
            <a:spLocks noChangeArrowheads="1"/>
          </p:cNvSpPr>
          <p:nvPr/>
        </p:nvSpPr>
        <p:spPr bwMode="auto">
          <a:xfrm>
            <a:off x="1238568" y="4419600"/>
            <a:ext cx="2522538" cy="1828800"/>
          </a:xfrm>
          <a:prstGeom prst="rect">
            <a:avLst/>
          </a:prstGeom>
          <a:noFill/>
          <a:ln w="25400">
            <a:solidFill>
              <a:schemeClr val="tx1"/>
            </a:solidFill>
            <a:miter lim="800000"/>
            <a:headEnd/>
            <a:tailEnd/>
          </a:ln>
        </p:spPr>
        <p:txBody>
          <a:bodyPr>
            <a:spAutoFit/>
          </a:bodyPr>
          <a:lstStyle/>
          <a:p>
            <a:pPr eaLnBrk="1" hangingPunct="1">
              <a:spcBef>
                <a:spcPct val="50000"/>
              </a:spcBef>
            </a:pPr>
            <a:r>
              <a:rPr lang="en-GB" dirty="0"/>
              <a:t>The common model is an ontology and it requires the use of newer, more expressive and more powerful languages to capture the richness of the domain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650243">
                                            <p:txEl>
                                              <p:pRg st="0" end="0"/>
                                            </p:txEl>
                                          </p:spTgt>
                                        </p:tgtEl>
                                        <p:attrNameLst>
                                          <p:attrName>style.opacity</p:attrName>
                                        </p:attrNameLst>
                                      </p:cBhvr>
                                      <p:to>
                                        <p:strVal val="0.25"/>
                                      </p:to>
                                    </p:set>
                                    <p:animEffect filter="image" prLst="opacity: 0.25">
                                      <p:cBhvr rctx="IE">
                                        <p:cTn id="7" dur="indefinite"/>
                                        <p:tgtEl>
                                          <p:spTgt spid="650243">
                                            <p:txEl>
                                              <p:pRg st="0" end="0"/>
                                            </p:txEl>
                                          </p:spTgt>
                                        </p:tgtEl>
                                      </p:cBhvr>
                                    </p:animEffect>
                                  </p:childTnLst>
                                </p:cTn>
                              </p:par>
                              <p:par>
                                <p:cTn id="8" presetID="9" presetClass="emph" presetSubtype="0" nodeType="withEffect">
                                  <p:stCondLst>
                                    <p:cond delay="0"/>
                                  </p:stCondLst>
                                  <p:childTnLst>
                                    <p:set>
                                      <p:cBhvr rctx="PPT">
                                        <p:cTn id="9" dur="indefinite"/>
                                        <p:tgtEl>
                                          <p:spTgt spid="650243">
                                            <p:txEl>
                                              <p:pRg st="1" end="1"/>
                                            </p:txEl>
                                          </p:spTgt>
                                        </p:tgtEl>
                                        <p:attrNameLst>
                                          <p:attrName>style.opacity</p:attrName>
                                        </p:attrNameLst>
                                      </p:cBhvr>
                                      <p:to>
                                        <p:strVal val="0.25"/>
                                      </p:to>
                                    </p:set>
                                    <p:animEffect filter="image" prLst="opacity: 0.25">
                                      <p:cBhvr rctx="IE">
                                        <p:cTn id="10" dur="indefinite"/>
                                        <p:tgtEl>
                                          <p:spTgt spid="650243">
                                            <p:txEl>
                                              <p:pRg st="1" end="1"/>
                                            </p:txEl>
                                          </p:spTgt>
                                        </p:tgtEl>
                                      </p:cBhvr>
                                    </p:animEffect>
                                  </p:childTnLst>
                                </p:cTn>
                              </p:par>
                              <p:par>
                                <p:cTn id="11" presetID="9" presetClass="emph" presetSubtype="0" nodeType="withEffect">
                                  <p:stCondLst>
                                    <p:cond delay="0"/>
                                  </p:stCondLst>
                                  <p:childTnLst>
                                    <p:set>
                                      <p:cBhvr rctx="PPT">
                                        <p:cTn id="12" dur="indefinite"/>
                                        <p:tgtEl>
                                          <p:spTgt spid="650243">
                                            <p:txEl>
                                              <p:pRg st="2" end="2"/>
                                            </p:txEl>
                                          </p:spTgt>
                                        </p:tgtEl>
                                        <p:attrNameLst>
                                          <p:attrName>style.opacity</p:attrName>
                                        </p:attrNameLst>
                                      </p:cBhvr>
                                      <p:to>
                                        <p:strVal val="0.25"/>
                                      </p:to>
                                    </p:set>
                                    <p:animEffect filter="image" prLst="opacity: 0.25">
                                      <p:cBhvr rctx="IE">
                                        <p:cTn id="13" dur="indefinite"/>
                                        <p:tgtEl>
                                          <p:spTgt spid="650243">
                                            <p:txEl>
                                              <p:pRg st="2" end="2"/>
                                            </p:txEl>
                                          </p:spTgt>
                                        </p:tgtEl>
                                      </p:cBhvr>
                                    </p:animEffect>
                                  </p:childTnLst>
                                </p:cTn>
                              </p:par>
                              <p:par>
                                <p:cTn id="14" presetID="9" presetClass="emph" presetSubtype="0" nodeType="withEffect">
                                  <p:stCondLst>
                                    <p:cond delay="0"/>
                                  </p:stCondLst>
                                  <p:childTnLst>
                                    <p:set>
                                      <p:cBhvr rctx="PPT">
                                        <p:cTn id="15" dur="indefinite"/>
                                        <p:tgtEl>
                                          <p:spTgt spid="650243">
                                            <p:txEl>
                                              <p:pRg st="3" end="3"/>
                                            </p:txEl>
                                          </p:spTgt>
                                        </p:tgtEl>
                                        <p:attrNameLst>
                                          <p:attrName>style.opacity</p:attrName>
                                        </p:attrNameLst>
                                      </p:cBhvr>
                                      <p:to>
                                        <p:strVal val="0.25"/>
                                      </p:to>
                                    </p:set>
                                    <p:animEffect filter="image" prLst="opacity: 0.25">
                                      <p:cBhvr rctx="IE">
                                        <p:cTn id="16" dur="indefinite"/>
                                        <p:tgtEl>
                                          <p:spTgt spid="650243">
                                            <p:txEl>
                                              <p:pRg st="3" end="3"/>
                                            </p:txEl>
                                          </p:spTgt>
                                        </p:tgtEl>
                                      </p:cBhvr>
                                    </p:animEffect>
                                  </p:childTnLst>
                                </p:cTn>
                              </p:par>
                              <p:par>
                                <p:cTn id="17" presetID="9" presetClass="emph" presetSubtype="0" nodeType="withEffect">
                                  <p:stCondLst>
                                    <p:cond delay="0"/>
                                  </p:stCondLst>
                                  <p:childTnLst>
                                    <p:set>
                                      <p:cBhvr rctx="PPT">
                                        <p:cTn id="18" dur="indefinite"/>
                                        <p:tgtEl>
                                          <p:spTgt spid="650243">
                                            <p:txEl>
                                              <p:pRg st="4" end="4"/>
                                            </p:txEl>
                                          </p:spTgt>
                                        </p:tgtEl>
                                        <p:attrNameLst>
                                          <p:attrName>style.opacity</p:attrName>
                                        </p:attrNameLst>
                                      </p:cBhvr>
                                      <p:to>
                                        <p:strVal val="0.25"/>
                                      </p:to>
                                    </p:set>
                                    <p:animEffect filter="image" prLst="opacity: 0.25">
                                      <p:cBhvr rctx="IE">
                                        <p:cTn id="19" dur="indefinite"/>
                                        <p:tgtEl>
                                          <p:spTgt spid="650243">
                                            <p:txEl>
                                              <p:pRg st="4" end="4"/>
                                            </p:txEl>
                                          </p:spTgt>
                                        </p:tgtEl>
                                      </p:cBhvr>
                                    </p:animEffect>
                                  </p:childTnLst>
                                </p:cTn>
                              </p:par>
                              <p:par>
                                <p:cTn id="20" presetID="9" presetClass="emph" presetSubtype="0" nodeType="withEffect">
                                  <p:stCondLst>
                                    <p:cond delay="0"/>
                                  </p:stCondLst>
                                  <p:childTnLst>
                                    <p:set>
                                      <p:cBhvr rctx="PPT">
                                        <p:cTn id="21" dur="indefinite"/>
                                        <p:tgtEl>
                                          <p:spTgt spid="650243">
                                            <p:txEl>
                                              <p:pRg st="5" end="5"/>
                                            </p:txEl>
                                          </p:spTgt>
                                        </p:tgtEl>
                                        <p:attrNameLst>
                                          <p:attrName>style.opacity</p:attrName>
                                        </p:attrNameLst>
                                      </p:cBhvr>
                                      <p:to>
                                        <p:strVal val="0.25"/>
                                      </p:to>
                                    </p:set>
                                    <p:animEffect filter="image" prLst="opacity: 0.25">
                                      <p:cBhvr rctx="IE">
                                        <p:cTn id="22" dur="indefinite"/>
                                        <p:tgtEl>
                                          <p:spTgt spid="650243">
                                            <p:txEl>
                                              <p:pRg st="5" end="5"/>
                                            </p:txEl>
                                          </p:spTgt>
                                        </p:tgtEl>
                                      </p:cBhvr>
                                    </p:animEffect>
                                  </p:childTnLst>
                                </p:cTn>
                              </p:par>
                              <p:par>
                                <p:cTn id="23" presetID="9" presetClass="emph" presetSubtype="0" nodeType="withEffect">
                                  <p:stCondLst>
                                    <p:cond delay="0"/>
                                  </p:stCondLst>
                                  <p:childTnLst>
                                    <p:set>
                                      <p:cBhvr rctx="PPT">
                                        <p:cTn id="24" dur="indefinite"/>
                                        <p:tgtEl>
                                          <p:spTgt spid="650243">
                                            <p:txEl>
                                              <p:pRg st="6" end="6"/>
                                            </p:txEl>
                                          </p:spTgt>
                                        </p:tgtEl>
                                        <p:attrNameLst>
                                          <p:attrName>style.opacity</p:attrName>
                                        </p:attrNameLst>
                                      </p:cBhvr>
                                      <p:to>
                                        <p:strVal val="0.25"/>
                                      </p:to>
                                    </p:set>
                                    <p:animEffect filter="image" prLst="opacity: 0.25">
                                      <p:cBhvr rctx="IE">
                                        <p:cTn id="25" dur="indefinite"/>
                                        <p:tgtEl>
                                          <p:spTgt spid="6502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ate Placeholder 2"/>
          <p:cNvSpPr>
            <a:spLocks noGrp="1"/>
          </p:cNvSpPr>
          <p:nvPr>
            <p:ph type="dt" sz="quarter" idx="4294967295"/>
          </p:nvPr>
        </p:nvSpPr>
        <p:spPr>
          <a:xfrm>
            <a:off x="1066800" y="6248400"/>
            <a:ext cx="1905000" cy="457200"/>
          </a:xfrm>
          <a:prstGeom prst="rect">
            <a:avLst/>
          </a:prstGeom>
        </p:spPr>
        <p:txBody>
          <a:bodyPr/>
          <a:lstStyle/>
          <a:p>
            <a:pPr>
              <a:defRPr/>
            </a:pPr>
            <a:fld id="{9CFA92F4-FF0B-422F-A670-DEB48163D230}" type="datetime1">
              <a:rPr lang="en-US"/>
              <a:pPr>
                <a:defRPr/>
              </a:pPr>
              <a:t>4/19/2021</a:t>
            </a:fld>
            <a:endParaRPr lang="en-US"/>
          </a:p>
        </p:txBody>
      </p:sp>
      <p:sp>
        <p:nvSpPr>
          <p:cNvPr id="12" name="Slide Number Placeholder 4"/>
          <p:cNvSpPr>
            <a:spLocks noGrp="1"/>
          </p:cNvSpPr>
          <p:nvPr>
            <p:ph type="sldNum" sz="quarter" idx="4294967295"/>
          </p:nvPr>
        </p:nvSpPr>
        <p:spPr>
          <a:xfrm>
            <a:off x="6705600" y="6248400"/>
            <a:ext cx="1905000" cy="457200"/>
          </a:xfrm>
          <a:prstGeom prst="rect">
            <a:avLst/>
          </a:prstGeom>
        </p:spPr>
        <p:txBody>
          <a:bodyPr/>
          <a:lstStyle/>
          <a:p>
            <a:pPr>
              <a:defRPr/>
            </a:pPr>
            <a:fld id="{B1FB9C08-7C59-4B2E-9C41-805564203389}" type="slidenum">
              <a:rPr lang="en-US"/>
              <a:pPr>
                <a:defRPr/>
              </a:pPr>
              <a:t>6</a:t>
            </a:fld>
            <a:endParaRPr lang="en-US"/>
          </a:p>
        </p:txBody>
      </p:sp>
      <p:sp>
        <p:nvSpPr>
          <p:cNvPr id="638978" name="Rectangle 2"/>
          <p:cNvSpPr>
            <a:spLocks noGrp="1" noChangeArrowheads="1"/>
          </p:cNvSpPr>
          <p:nvPr>
            <p:ph type="title"/>
          </p:nvPr>
        </p:nvSpPr>
        <p:spPr>
          <a:xfrm>
            <a:off x="502920" y="304801"/>
            <a:ext cx="8260080" cy="1127760"/>
          </a:xfrm>
        </p:spPr>
        <p:txBody>
          <a:bodyPr/>
          <a:lstStyle/>
          <a:p>
            <a:pPr eaLnBrk="1" hangingPunct="1">
              <a:defRPr/>
            </a:pPr>
            <a:r>
              <a:rPr lang="en-US" dirty="0"/>
              <a:t>Ideal Foundations for Anesthesia Information Management Systems (AIMS)</a:t>
            </a:r>
          </a:p>
        </p:txBody>
      </p:sp>
      <p:grpSp>
        <p:nvGrpSpPr>
          <p:cNvPr id="2" name="Group 13"/>
          <p:cNvGrpSpPr>
            <a:grpSpLocks/>
          </p:cNvGrpSpPr>
          <p:nvPr/>
        </p:nvGrpSpPr>
        <p:grpSpPr bwMode="auto">
          <a:xfrm>
            <a:off x="1143000" y="1905000"/>
            <a:ext cx="7696200" cy="3124200"/>
            <a:chOff x="720" y="1200"/>
            <a:chExt cx="4848" cy="1968"/>
          </a:xfrm>
        </p:grpSpPr>
        <p:sp>
          <p:nvSpPr>
            <p:cNvPr id="22534" name="AutoShape 6"/>
            <p:cNvSpPr>
              <a:spLocks noChangeArrowheads="1"/>
            </p:cNvSpPr>
            <p:nvPr/>
          </p:nvSpPr>
          <p:spPr bwMode="auto">
            <a:xfrm>
              <a:off x="720" y="1200"/>
              <a:ext cx="4848" cy="1968"/>
            </a:xfrm>
            <a:prstGeom prst="triangle">
              <a:avLst>
                <a:gd name="adj" fmla="val 50000"/>
              </a:avLst>
            </a:prstGeom>
            <a:noFill/>
            <a:ln w="25400">
              <a:solidFill>
                <a:schemeClr val="tx1"/>
              </a:solidFill>
              <a:miter lim="800000"/>
              <a:headEnd/>
              <a:tailEnd/>
            </a:ln>
          </p:spPr>
          <p:txBody>
            <a:bodyPr wrap="none" anchor="ctr"/>
            <a:lstStyle/>
            <a:p>
              <a:endParaRPr lang="en-GB"/>
            </a:p>
          </p:txBody>
        </p:sp>
        <p:sp>
          <p:nvSpPr>
            <p:cNvPr id="22535" name="Line 7"/>
            <p:cNvSpPr>
              <a:spLocks noChangeShapeType="1"/>
            </p:cNvSpPr>
            <p:nvPr/>
          </p:nvSpPr>
          <p:spPr bwMode="auto">
            <a:xfrm>
              <a:off x="1406" y="2598"/>
              <a:ext cx="3456" cy="0"/>
            </a:xfrm>
            <a:prstGeom prst="line">
              <a:avLst/>
            </a:prstGeom>
            <a:noFill/>
            <a:ln w="25400">
              <a:solidFill>
                <a:schemeClr val="tx1"/>
              </a:solidFill>
              <a:round/>
              <a:headEnd/>
              <a:tailEnd/>
            </a:ln>
          </p:spPr>
          <p:txBody>
            <a:bodyPr/>
            <a:lstStyle/>
            <a:p>
              <a:endParaRPr lang="en-GB"/>
            </a:p>
          </p:txBody>
        </p:sp>
        <p:sp>
          <p:nvSpPr>
            <p:cNvPr id="22536" name="Line 8"/>
            <p:cNvSpPr>
              <a:spLocks noChangeShapeType="1"/>
            </p:cNvSpPr>
            <p:nvPr/>
          </p:nvSpPr>
          <p:spPr bwMode="auto">
            <a:xfrm>
              <a:off x="2188" y="1982"/>
              <a:ext cx="1904" cy="0"/>
            </a:xfrm>
            <a:prstGeom prst="line">
              <a:avLst/>
            </a:prstGeom>
            <a:noFill/>
            <a:ln w="25400">
              <a:solidFill>
                <a:schemeClr val="tx1"/>
              </a:solidFill>
              <a:round/>
              <a:headEnd/>
              <a:tailEnd/>
            </a:ln>
          </p:spPr>
          <p:txBody>
            <a:bodyPr/>
            <a:lstStyle/>
            <a:p>
              <a:endParaRPr lang="en-GB"/>
            </a:p>
          </p:txBody>
        </p:sp>
        <p:sp>
          <p:nvSpPr>
            <p:cNvPr id="22537" name="Text Box 9"/>
            <p:cNvSpPr txBox="1">
              <a:spLocks noChangeArrowheads="1"/>
            </p:cNvSpPr>
            <p:nvPr/>
          </p:nvSpPr>
          <p:spPr bwMode="auto">
            <a:xfrm>
              <a:off x="2194" y="2736"/>
              <a:ext cx="1892" cy="250"/>
            </a:xfrm>
            <a:prstGeom prst="rect">
              <a:avLst/>
            </a:prstGeom>
            <a:noFill/>
            <a:ln w="12700">
              <a:noFill/>
              <a:miter lim="800000"/>
              <a:headEnd/>
              <a:tailEnd/>
            </a:ln>
          </p:spPr>
          <p:txBody>
            <a:bodyPr>
              <a:spAutoFit/>
            </a:bodyPr>
            <a:lstStyle/>
            <a:p>
              <a:pPr>
                <a:spcBef>
                  <a:spcPct val="50000"/>
                </a:spcBef>
              </a:pPr>
              <a:r>
                <a:rPr lang="en-GB" sz="2000">
                  <a:latin typeface="Trebuchet MS" pitchFamily="34" charset="0"/>
                </a:rPr>
                <a:t>Ontology: domain model</a:t>
              </a:r>
              <a:r>
                <a:rPr lang="en-GB" sz="1800"/>
                <a:t> </a:t>
              </a:r>
              <a:endParaRPr lang="en-US" sz="1800"/>
            </a:p>
          </p:txBody>
        </p:sp>
        <p:sp>
          <p:nvSpPr>
            <p:cNvPr id="22538" name="Text Box 10"/>
            <p:cNvSpPr txBox="1">
              <a:spLocks noChangeArrowheads="1"/>
            </p:cNvSpPr>
            <p:nvPr/>
          </p:nvSpPr>
          <p:spPr bwMode="auto">
            <a:xfrm>
              <a:off x="2155" y="2208"/>
              <a:ext cx="1968" cy="250"/>
            </a:xfrm>
            <a:prstGeom prst="rect">
              <a:avLst/>
            </a:prstGeom>
            <a:noFill/>
            <a:ln w="12700">
              <a:noFill/>
              <a:miter lim="800000"/>
              <a:headEnd/>
              <a:tailEnd/>
            </a:ln>
          </p:spPr>
          <p:txBody>
            <a:bodyPr>
              <a:spAutoFit/>
            </a:bodyPr>
            <a:lstStyle/>
            <a:p>
              <a:pPr>
                <a:spcBef>
                  <a:spcPct val="50000"/>
                </a:spcBef>
              </a:pPr>
              <a:r>
                <a:rPr lang="en-GB" sz="2000">
                  <a:latin typeface="Trebuchet MS" pitchFamily="34" charset="0"/>
                </a:rPr>
                <a:t>Schema: record structure</a:t>
              </a:r>
              <a:r>
                <a:rPr lang="en-GB" sz="1800"/>
                <a:t> </a:t>
              </a:r>
              <a:endParaRPr lang="en-US" sz="1800"/>
            </a:p>
          </p:txBody>
        </p:sp>
        <p:sp>
          <p:nvSpPr>
            <p:cNvPr id="22539" name="Text Box 11"/>
            <p:cNvSpPr txBox="1">
              <a:spLocks noChangeArrowheads="1"/>
            </p:cNvSpPr>
            <p:nvPr/>
          </p:nvSpPr>
          <p:spPr bwMode="auto">
            <a:xfrm>
              <a:off x="2640" y="1536"/>
              <a:ext cx="1152" cy="442"/>
            </a:xfrm>
            <a:prstGeom prst="rect">
              <a:avLst/>
            </a:prstGeom>
            <a:noFill/>
            <a:ln w="12700">
              <a:noFill/>
              <a:miter lim="800000"/>
              <a:headEnd/>
              <a:tailEnd/>
            </a:ln>
          </p:spPr>
          <p:txBody>
            <a:bodyPr>
              <a:spAutoFit/>
            </a:bodyPr>
            <a:lstStyle/>
            <a:p>
              <a:pPr>
                <a:spcBef>
                  <a:spcPct val="50000"/>
                </a:spcBef>
              </a:pPr>
              <a:r>
                <a:rPr lang="en-GB" sz="2000">
                  <a:latin typeface="Trebuchet MS" pitchFamily="34" charset="0"/>
                </a:rPr>
                <a:t>Terminology:Text elements</a:t>
              </a:r>
              <a:r>
                <a:rPr lang="en-GB" sz="1800"/>
                <a:t> </a:t>
              </a:r>
              <a:endParaRPr lang="en-US" sz="1800"/>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457200" y="1452563"/>
          <a:ext cx="8229600" cy="4079240"/>
        </p:xfrm>
        <a:graphic>
          <a:graphicData uri="http://schemas.openxmlformats.org/drawingml/2006/table">
            <a:tbl>
              <a:tblPr firstRow="1" bandRow="1"/>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a:txBody>
                    <a:bodyPr/>
                    <a:lstStyle/>
                    <a:p>
                      <a:r>
                        <a:rPr lang="en-GB" sz="1600" dirty="0">
                          <a:latin typeface="Museo 300"/>
                        </a:rPr>
                        <a:t>Anesthesia</a:t>
                      </a:r>
                    </a:p>
                  </a:txBody>
                  <a:tcPr/>
                </a:tc>
                <a:tc>
                  <a:txBody>
                    <a:bodyPr/>
                    <a:lstStyle/>
                    <a:p>
                      <a:r>
                        <a:rPr lang="en-GB" sz="1600" dirty="0">
                          <a:latin typeface="Museo 300"/>
                        </a:rPr>
                        <a:t>Preoperative assessment</a:t>
                      </a:r>
                    </a:p>
                  </a:txBody>
                  <a:tcPr/>
                </a:tc>
                <a:extLst>
                  <a:ext uri="{0D108BD9-81ED-4DB2-BD59-A6C34878D82A}">
                    <a16:rowId xmlns:a16="http://schemas.microsoft.com/office/drawing/2014/main" val="10000"/>
                  </a:ext>
                </a:extLst>
              </a:tr>
              <a:tr h="370840">
                <a:tc>
                  <a:txBody>
                    <a:bodyPr/>
                    <a:lstStyle/>
                    <a:p>
                      <a:r>
                        <a:rPr lang="en-GB" sz="1600" dirty="0">
                          <a:latin typeface="Museo 300"/>
                        </a:rPr>
                        <a:t>Airway management</a:t>
                      </a:r>
                    </a:p>
                  </a:txBody>
                  <a:tcPr/>
                </a:tc>
                <a:tc>
                  <a:txBody>
                    <a:bodyPr/>
                    <a:lstStyle/>
                    <a:p>
                      <a:r>
                        <a:rPr lang="en-GB" sz="1600" dirty="0" err="1">
                          <a:latin typeface="Museo 300"/>
                        </a:rPr>
                        <a:t>Perioperative</a:t>
                      </a:r>
                      <a:r>
                        <a:rPr lang="en-GB" sz="1600" dirty="0">
                          <a:latin typeface="Museo 300"/>
                        </a:rPr>
                        <a:t> medicine</a:t>
                      </a:r>
                    </a:p>
                  </a:txBody>
                  <a:tcPr/>
                </a:tc>
                <a:extLst>
                  <a:ext uri="{0D108BD9-81ED-4DB2-BD59-A6C34878D82A}">
                    <a16:rowId xmlns:a16="http://schemas.microsoft.com/office/drawing/2014/main" val="10001"/>
                  </a:ext>
                </a:extLst>
              </a:tr>
              <a:tr h="370840">
                <a:tc>
                  <a:txBody>
                    <a:bodyPr/>
                    <a:lstStyle/>
                    <a:p>
                      <a:r>
                        <a:rPr lang="en-GB" sz="1600" dirty="0">
                          <a:latin typeface="Museo 300"/>
                        </a:rPr>
                        <a:t>Circulatory access</a:t>
                      </a:r>
                      <a:r>
                        <a:rPr lang="en-GB" sz="1600" baseline="0" dirty="0">
                          <a:latin typeface="Museo 300"/>
                        </a:rPr>
                        <a:t> and devices</a:t>
                      </a:r>
                      <a:endParaRPr lang="en-GB" sz="1600" dirty="0">
                        <a:latin typeface="Museo 300"/>
                      </a:endParaRPr>
                    </a:p>
                  </a:txBody>
                  <a:tcPr/>
                </a:tc>
                <a:tc>
                  <a:txBody>
                    <a:bodyPr/>
                    <a:lstStyle/>
                    <a:p>
                      <a:r>
                        <a:rPr lang="en-GB" sz="1600" dirty="0">
                          <a:latin typeface="Museo 300"/>
                        </a:rPr>
                        <a:t>Pain management</a:t>
                      </a:r>
                    </a:p>
                  </a:txBody>
                  <a:tcPr/>
                </a:tc>
                <a:extLst>
                  <a:ext uri="{0D108BD9-81ED-4DB2-BD59-A6C34878D82A}">
                    <a16:rowId xmlns:a16="http://schemas.microsoft.com/office/drawing/2014/main" val="10002"/>
                  </a:ext>
                </a:extLst>
              </a:tr>
              <a:tr h="370840">
                <a:tc>
                  <a:txBody>
                    <a:bodyPr/>
                    <a:lstStyle/>
                    <a:p>
                      <a:r>
                        <a:rPr lang="en-GB" sz="1600" dirty="0">
                          <a:latin typeface="Museo 300"/>
                        </a:rPr>
                        <a:t>Measurement and monitoring</a:t>
                      </a:r>
                    </a:p>
                  </a:txBody>
                  <a:tcPr/>
                </a:tc>
                <a:tc>
                  <a:txBody>
                    <a:bodyPr/>
                    <a:lstStyle/>
                    <a:p>
                      <a:r>
                        <a:rPr lang="en-GB" sz="1600" dirty="0">
                          <a:latin typeface="Museo 300"/>
                        </a:rPr>
                        <a:t>Critical</a:t>
                      </a:r>
                      <a:r>
                        <a:rPr lang="en-GB" sz="1600" baseline="0" dirty="0">
                          <a:latin typeface="Museo 300"/>
                        </a:rPr>
                        <a:t> care medicine</a:t>
                      </a:r>
                      <a:endParaRPr lang="en-GB" sz="1600" dirty="0">
                        <a:latin typeface="Museo 300"/>
                      </a:endParaRPr>
                    </a:p>
                  </a:txBody>
                  <a:tcPr/>
                </a:tc>
                <a:extLst>
                  <a:ext uri="{0D108BD9-81ED-4DB2-BD59-A6C34878D82A}">
                    <a16:rowId xmlns:a16="http://schemas.microsoft.com/office/drawing/2014/main" val="10003"/>
                  </a:ext>
                </a:extLst>
              </a:tr>
              <a:tr h="370840">
                <a:tc>
                  <a:txBody>
                    <a:bodyPr/>
                    <a:lstStyle/>
                    <a:p>
                      <a:r>
                        <a:rPr lang="en-GB" sz="1600" dirty="0">
                          <a:latin typeface="Museo 300"/>
                        </a:rPr>
                        <a:t>Artificial</a:t>
                      </a:r>
                      <a:r>
                        <a:rPr lang="en-GB" sz="1600" baseline="0" dirty="0">
                          <a:latin typeface="Museo 300"/>
                        </a:rPr>
                        <a:t> ventilation</a:t>
                      </a:r>
                      <a:endParaRPr lang="en-GB" sz="1600" dirty="0">
                        <a:latin typeface="Museo 300"/>
                      </a:endParaRPr>
                    </a:p>
                  </a:txBody>
                  <a:tcPr/>
                </a:tc>
                <a:tc>
                  <a:txBody>
                    <a:bodyPr/>
                    <a:lstStyle/>
                    <a:p>
                      <a:r>
                        <a:rPr lang="en-GB" sz="1600" dirty="0">
                          <a:latin typeface="Museo 300"/>
                        </a:rPr>
                        <a:t>Checklists</a:t>
                      </a:r>
                    </a:p>
                  </a:txBody>
                  <a:tcPr/>
                </a:tc>
                <a:extLst>
                  <a:ext uri="{0D108BD9-81ED-4DB2-BD59-A6C34878D82A}">
                    <a16:rowId xmlns:a16="http://schemas.microsoft.com/office/drawing/2014/main" val="10004"/>
                  </a:ext>
                </a:extLst>
              </a:tr>
              <a:tr h="370840">
                <a:tc>
                  <a:txBody>
                    <a:bodyPr/>
                    <a:lstStyle/>
                    <a:p>
                      <a:r>
                        <a:rPr lang="en-GB" sz="1600" dirty="0" err="1">
                          <a:latin typeface="Museo 300"/>
                        </a:rPr>
                        <a:t>Anesthetic</a:t>
                      </a:r>
                      <a:r>
                        <a:rPr lang="en-GB" sz="1600" baseline="0" dirty="0">
                          <a:latin typeface="Museo 300"/>
                        </a:rPr>
                        <a:t> drugs, gases and vapours</a:t>
                      </a:r>
                      <a:endParaRPr lang="en-GB" sz="1600" dirty="0">
                        <a:latin typeface="Museo 300"/>
                      </a:endParaRPr>
                    </a:p>
                  </a:txBody>
                  <a:tcPr/>
                </a:tc>
                <a:tc>
                  <a:txBody>
                    <a:bodyPr/>
                    <a:lstStyle/>
                    <a:p>
                      <a:r>
                        <a:rPr lang="en-GB" sz="1600" dirty="0">
                          <a:latin typeface="Museo 300"/>
                        </a:rPr>
                        <a:t>Clinical safety</a:t>
                      </a:r>
                    </a:p>
                  </a:txBody>
                  <a:tcPr/>
                </a:tc>
                <a:extLst>
                  <a:ext uri="{0D108BD9-81ED-4DB2-BD59-A6C34878D82A}">
                    <a16:rowId xmlns:a16="http://schemas.microsoft.com/office/drawing/2014/main" val="10005"/>
                  </a:ext>
                </a:extLst>
              </a:tr>
              <a:tr h="370840">
                <a:tc>
                  <a:txBody>
                    <a:bodyPr/>
                    <a:lstStyle/>
                    <a:p>
                      <a:r>
                        <a:rPr lang="en-GB" sz="1600" dirty="0">
                          <a:latin typeface="Museo 300"/>
                        </a:rPr>
                        <a:t>Intravenous fluids</a:t>
                      </a:r>
                    </a:p>
                  </a:txBody>
                  <a:tcPr/>
                </a:tc>
                <a:tc>
                  <a:txBody>
                    <a:bodyPr/>
                    <a:lstStyle/>
                    <a:p>
                      <a:endParaRPr lang="en-GB" sz="1600" dirty="0">
                        <a:latin typeface="Museo 300"/>
                      </a:endParaRPr>
                    </a:p>
                  </a:txBody>
                  <a:tcPr/>
                </a:tc>
                <a:extLst>
                  <a:ext uri="{0D108BD9-81ED-4DB2-BD59-A6C34878D82A}">
                    <a16:rowId xmlns:a16="http://schemas.microsoft.com/office/drawing/2014/main" val="10006"/>
                  </a:ext>
                </a:extLst>
              </a:tr>
              <a:tr h="370840">
                <a:tc>
                  <a:txBody>
                    <a:bodyPr/>
                    <a:lstStyle/>
                    <a:p>
                      <a:r>
                        <a:rPr lang="en-GB" sz="1600" dirty="0">
                          <a:latin typeface="Museo 300"/>
                        </a:rPr>
                        <a:t>Blood and</a:t>
                      </a:r>
                      <a:r>
                        <a:rPr lang="en-GB" sz="1600" baseline="0" dirty="0">
                          <a:latin typeface="Museo 300"/>
                        </a:rPr>
                        <a:t> blood products</a:t>
                      </a:r>
                      <a:endParaRPr lang="en-GB" sz="1600" dirty="0">
                        <a:latin typeface="Museo 300"/>
                      </a:endParaRPr>
                    </a:p>
                  </a:txBody>
                  <a:tcPr/>
                </a:tc>
                <a:tc>
                  <a:txBody>
                    <a:bodyPr/>
                    <a:lstStyle/>
                    <a:p>
                      <a:endParaRPr lang="en-GB" sz="1600" dirty="0">
                        <a:latin typeface="Museo 300"/>
                      </a:endParaRPr>
                    </a:p>
                  </a:txBody>
                  <a:tcPr/>
                </a:tc>
                <a:extLst>
                  <a:ext uri="{0D108BD9-81ED-4DB2-BD59-A6C34878D82A}">
                    <a16:rowId xmlns:a16="http://schemas.microsoft.com/office/drawing/2014/main" val="10007"/>
                  </a:ext>
                </a:extLst>
              </a:tr>
              <a:tr h="370840">
                <a:tc>
                  <a:txBody>
                    <a:bodyPr/>
                    <a:lstStyle/>
                    <a:p>
                      <a:r>
                        <a:rPr lang="en-GB" sz="1600" dirty="0">
                          <a:latin typeface="Museo 300"/>
                        </a:rPr>
                        <a:t>Local </a:t>
                      </a:r>
                      <a:r>
                        <a:rPr lang="en-GB" sz="1600" dirty="0" err="1">
                          <a:latin typeface="Museo 300"/>
                        </a:rPr>
                        <a:t>anesthetic</a:t>
                      </a:r>
                      <a:r>
                        <a:rPr lang="en-GB" sz="1600" dirty="0">
                          <a:latin typeface="Museo 300"/>
                        </a:rPr>
                        <a:t> blockade</a:t>
                      </a:r>
                    </a:p>
                  </a:txBody>
                  <a:tcPr/>
                </a:tc>
                <a:tc>
                  <a:txBody>
                    <a:bodyPr/>
                    <a:lstStyle/>
                    <a:p>
                      <a:endParaRPr lang="en-GB" sz="1600" dirty="0">
                        <a:latin typeface="Museo 300"/>
                      </a:endParaRPr>
                    </a:p>
                  </a:txBody>
                  <a:tcPr/>
                </a:tc>
                <a:extLst>
                  <a:ext uri="{0D108BD9-81ED-4DB2-BD59-A6C34878D82A}">
                    <a16:rowId xmlns:a16="http://schemas.microsoft.com/office/drawing/2014/main" val="10008"/>
                  </a:ext>
                </a:extLst>
              </a:tr>
              <a:tr h="370840">
                <a:tc>
                  <a:txBody>
                    <a:bodyPr/>
                    <a:lstStyle/>
                    <a:p>
                      <a:r>
                        <a:rPr lang="en-GB" sz="1600" dirty="0">
                          <a:latin typeface="Museo 300"/>
                        </a:rPr>
                        <a:t>Assessment scales</a:t>
                      </a:r>
                    </a:p>
                  </a:txBody>
                  <a:tcPr/>
                </a:tc>
                <a:tc>
                  <a:txBody>
                    <a:bodyPr/>
                    <a:lstStyle/>
                    <a:p>
                      <a:endParaRPr lang="en-GB" sz="1600" dirty="0">
                        <a:latin typeface="Museo 300"/>
                      </a:endParaRPr>
                    </a:p>
                  </a:txBody>
                  <a:tcPr/>
                </a:tc>
                <a:extLst>
                  <a:ext uri="{0D108BD9-81ED-4DB2-BD59-A6C34878D82A}">
                    <a16:rowId xmlns:a16="http://schemas.microsoft.com/office/drawing/2014/main" val="10009"/>
                  </a:ext>
                </a:extLst>
              </a:tr>
              <a:tr h="370840">
                <a:tc>
                  <a:txBody>
                    <a:bodyPr/>
                    <a:lstStyle/>
                    <a:p>
                      <a:r>
                        <a:rPr lang="en-GB" sz="1600" dirty="0">
                          <a:latin typeface="Museo 300"/>
                        </a:rPr>
                        <a:t>Adverse events and complications</a:t>
                      </a:r>
                    </a:p>
                  </a:txBody>
                  <a:tcPr/>
                </a:tc>
                <a:tc>
                  <a:txBody>
                    <a:bodyPr/>
                    <a:lstStyle/>
                    <a:p>
                      <a:endParaRPr lang="en-GB" sz="1600" dirty="0">
                        <a:latin typeface="Museo 300"/>
                      </a:endParaRPr>
                    </a:p>
                  </a:txBody>
                  <a:tcPr/>
                </a:tc>
                <a:extLst>
                  <a:ext uri="{0D108BD9-81ED-4DB2-BD59-A6C34878D82A}">
                    <a16:rowId xmlns:a16="http://schemas.microsoft.com/office/drawing/2014/main" val="10010"/>
                  </a:ext>
                </a:extLst>
              </a:tr>
            </a:tbl>
          </a:graphicData>
        </a:graphic>
      </p:graphicFrame>
      <p:sp>
        <p:nvSpPr>
          <p:cNvPr id="3" name="Title 2"/>
          <p:cNvSpPr>
            <a:spLocks noGrp="1"/>
          </p:cNvSpPr>
          <p:nvPr>
            <p:ph type="title"/>
          </p:nvPr>
        </p:nvSpPr>
        <p:spPr/>
        <p:txBody>
          <a:bodyPr/>
          <a:lstStyle/>
          <a:p>
            <a:pPr lvl="1"/>
            <a:r>
              <a:rPr lang="en-US" sz="2800" dirty="0">
                <a:solidFill>
                  <a:srgbClr val="2524A1"/>
                </a:solidFill>
              </a:rPr>
              <a:t>Anesthesia CRG Areas of Interest</a:t>
            </a:r>
          </a:p>
        </p:txBody>
      </p:sp>
    </p:spTree>
    <p:extLst>
      <p:ext uri="{BB962C8B-B14F-4D97-AF65-F5344CB8AC3E}">
        <p14:creationId xmlns:p14="http://schemas.microsoft.com/office/powerpoint/2010/main" val="1234604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54" y="1554480"/>
            <a:ext cx="8229600" cy="5347387"/>
          </a:xfrm>
        </p:spPr>
        <p:txBody>
          <a:bodyPr/>
          <a:lstStyle/>
          <a:p>
            <a:pPr marL="565150" lvl="1" indent="0">
              <a:buNone/>
            </a:pPr>
            <a:endParaRPr lang="en-US" sz="1800" dirty="0"/>
          </a:p>
          <a:p>
            <a:r>
              <a:rPr lang="en-US" sz="2000" dirty="0"/>
              <a:t>HL7 Anesthesia SIG, HL7 Devices</a:t>
            </a:r>
          </a:p>
          <a:p>
            <a:pPr lvl="1"/>
            <a:r>
              <a:rPr lang="en-US" sz="1800" dirty="0"/>
              <a:t>HL7 Anesthesia SIG has previously published Domain Analysis Models for preoperative assessment and intra-operative anesthesia</a:t>
            </a:r>
          </a:p>
          <a:p>
            <a:pPr lvl="1"/>
            <a:r>
              <a:rPr lang="en-US" sz="1800" dirty="0"/>
              <a:t>HL7 Anesthesia SIG merging into Devices</a:t>
            </a:r>
          </a:p>
          <a:p>
            <a:pPr lvl="1"/>
            <a:r>
              <a:rPr lang="en-US" sz="1800" dirty="0"/>
              <a:t>Liaison with ISO/IEEE 11073</a:t>
            </a:r>
          </a:p>
          <a:p>
            <a:r>
              <a:rPr lang="en-US" sz="2000" dirty="0"/>
              <a:t>ISO TC121/SC4</a:t>
            </a:r>
          </a:p>
          <a:p>
            <a:pPr lvl="1"/>
            <a:r>
              <a:rPr lang="en-US" sz="1800" dirty="0"/>
              <a:t>Liaison with development of ISO 19223 Lung ventilators and related equipment – vocabulary and semantics</a:t>
            </a:r>
          </a:p>
          <a:p>
            <a:r>
              <a:rPr lang="en-US" sz="2000" dirty="0"/>
              <a:t>Other SNOMED CRGs</a:t>
            </a:r>
          </a:p>
          <a:p>
            <a:pPr lvl="1"/>
            <a:r>
              <a:rPr lang="en-US" sz="1800" dirty="0"/>
              <a:t>Notably Nursing</a:t>
            </a:r>
          </a:p>
          <a:p>
            <a:r>
              <a:rPr lang="en-US" sz="2000" dirty="0"/>
              <a:t>Professional relationships </a:t>
            </a:r>
          </a:p>
          <a:p>
            <a:pPr lvl="1"/>
            <a:r>
              <a:rPr lang="en-US" sz="1800" dirty="0"/>
              <a:t>Royal College of </a:t>
            </a:r>
            <a:r>
              <a:rPr lang="en-US" sz="1800" dirty="0" err="1"/>
              <a:t>Anaesthetists</a:t>
            </a:r>
            <a:r>
              <a:rPr lang="en-US" sz="1800" dirty="0"/>
              <a:t>, Association of </a:t>
            </a:r>
            <a:r>
              <a:rPr lang="en-US" sz="1800" dirty="0" err="1"/>
              <a:t>Anaesthetists</a:t>
            </a:r>
            <a:r>
              <a:rPr lang="en-US" sz="1800" dirty="0"/>
              <a:t>, ASA EMIT Committee, Anesthesia Patient Safety Foundation</a:t>
            </a:r>
          </a:p>
        </p:txBody>
      </p:sp>
      <p:sp>
        <p:nvSpPr>
          <p:cNvPr id="3" name="Title 2"/>
          <p:cNvSpPr>
            <a:spLocks noGrp="1"/>
          </p:cNvSpPr>
          <p:nvPr>
            <p:ph type="title"/>
          </p:nvPr>
        </p:nvSpPr>
        <p:spPr/>
        <p:txBody>
          <a:bodyPr/>
          <a:lstStyle/>
          <a:p>
            <a:pPr lvl="1"/>
            <a:r>
              <a:rPr lang="en-US" sz="2800" dirty="0">
                <a:solidFill>
                  <a:srgbClr val="2524A1"/>
                </a:solidFill>
              </a:rPr>
              <a:t>Collaborations</a:t>
            </a:r>
          </a:p>
        </p:txBody>
      </p:sp>
    </p:spTree>
    <p:extLst>
      <p:ext uri="{BB962C8B-B14F-4D97-AF65-F5344CB8AC3E}">
        <p14:creationId xmlns:p14="http://schemas.microsoft.com/office/powerpoint/2010/main" val="3771215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Work on assessment scales in SNOMED</a:t>
            </a:r>
          </a:p>
          <a:p>
            <a:pPr lvl="1"/>
            <a:r>
              <a:rPr lang="en-GB" dirty="0"/>
              <a:t>Addressing identified gaps in clinical utility and description for enabling SNOMED encoded assessment scale completion</a:t>
            </a:r>
          </a:p>
          <a:p>
            <a:pPr lvl="1"/>
            <a:r>
              <a:rPr lang="en-GB" dirty="0"/>
              <a:t>Work on exemplars – Cormack </a:t>
            </a:r>
            <a:r>
              <a:rPr lang="en-GB" dirty="0" err="1"/>
              <a:t>Lehane</a:t>
            </a:r>
            <a:r>
              <a:rPr lang="en-GB" dirty="0"/>
              <a:t> Scale, Glasgow Coma Scale</a:t>
            </a:r>
          </a:p>
          <a:p>
            <a:pPr lvl="1"/>
            <a:r>
              <a:rPr lang="en-GB" dirty="0"/>
              <a:t>Suggestions for standard approach to SNOMED Modelling Advisory Group</a:t>
            </a:r>
          </a:p>
          <a:p>
            <a:pPr lvl="1"/>
            <a:r>
              <a:rPr lang="en-GB" dirty="0"/>
              <a:t>Identified gaps in assessment scales for use in Critical Care</a:t>
            </a:r>
          </a:p>
          <a:p>
            <a:r>
              <a:rPr lang="en-GB" dirty="0"/>
              <a:t>Inclusion of ISO 19223 content - Ventilator and related equipment: vocabulary and semantics</a:t>
            </a:r>
          </a:p>
          <a:p>
            <a:pPr lvl="1"/>
            <a:r>
              <a:rPr lang="en-GB" dirty="0"/>
              <a:t>Initial requests for inclusion of standardised ventilator mode terminology</a:t>
            </a:r>
          </a:p>
          <a:p>
            <a:pPr lvl="1"/>
            <a:r>
              <a:rPr lang="en-GB" dirty="0"/>
              <a:t>Updating respiratory physiology terms and inclusion of definitions</a:t>
            </a:r>
          </a:p>
        </p:txBody>
      </p:sp>
      <p:sp>
        <p:nvSpPr>
          <p:cNvPr id="3" name="Title 2"/>
          <p:cNvSpPr>
            <a:spLocks noGrp="1"/>
          </p:cNvSpPr>
          <p:nvPr>
            <p:ph type="title"/>
          </p:nvPr>
        </p:nvSpPr>
        <p:spPr/>
        <p:txBody>
          <a:bodyPr/>
          <a:lstStyle/>
          <a:p>
            <a:r>
              <a:rPr lang="en-GB" dirty="0"/>
              <a:t>Current activity</a:t>
            </a:r>
          </a:p>
        </p:txBody>
      </p:sp>
    </p:spTree>
  </p:cSld>
  <p:clrMapOvr>
    <a:masterClrMapping/>
  </p:clrMapOvr>
</p:sld>
</file>

<file path=ppt/theme/theme1.xml><?xml version="1.0" encoding="utf-8"?>
<a:theme xmlns:a="http://schemas.openxmlformats.org/drawingml/2006/main" name="Slide deck simple SI">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1006</TotalTime>
  <Words>1077</Words>
  <Application>Microsoft Office PowerPoint</Application>
  <PresentationFormat>On-screen Show (4:3)</PresentationFormat>
  <Paragraphs>144</Paragraphs>
  <Slides>18</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Museo 300</vt:lpstr>
      <vt:lpstr>Museo 500</vt:lpstr>
      <vt:lpstr>Times New Roman</vt:lpstr>
      <vt:lpstr>Trebuchet MS</vt:lpstr>
      <vt:lpstr>Trebuchet MS Bold</vt:lpstr>
      <vt:lpstr>Slide deck simple SI</vt:lpstr>
      <vt:lpstr>Anesthesia Clinical Reference Group</vt:lpstr>
      <vt:lpstr>History of anesthesia related content in SNOMED CT (1)</vt:lpstr>
      <vt:lpstr>History of anesthesia related content in SNOMED CT (2)</vt:lpstr>
      <vt:lpstr>Anesthesia input to SNOMED over time</vt:lpstr>
      <vt:lpstr>Anesthesia records : drivers for standardisation</vt:lpstr>
      <vt:lpstr>Ideal Foundations for Anesthesia Information Management Systems (AIMS)</vt:lpstr>
      <vt:lpstr>Anesthesia CRG Areas of Interest</vt:lpstr>
      <vt:lpstr>Collaborations</vt:lpstr>
      <vt:lpstr>Current activity</vt:lpstr>
      <vt:lpstr>Tools – SNOMED Browser</vt:lpstr>
      <vt:lpstr>Tools – Protégé terminology modeling</vt:lpstr>
      <vt:lpstr>Tools – SNOMED Content Request System</vt:lpstr>
      <vt:lpstr>Recent issues and CRG activity</vt:lpstr>
      <vt:lpstr>Recent CRG activity (2)</vt:lpstr>
      <vt:lpstr>Clinical Leadership</vt:lpstr>
      <vt:lpstr>Anesthesia CRG on SNOMED Confluence</vt:lpstr>
      <vt:lpstr>Meeting Schedule</vt:lpstr>
      <vt:lpstr>Thank you</vt:lpstr>
    </vt:vector>
  </TitlesOfParts>
  <Company>SNOMED International</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Norton</dc:creator>
  <cp:lastModifiedBy>Andrew Norton</cp:lastModifiedBy>
  <cp:revision>60</cp:revision>
  <dcterms:modified xsi:type="dcterms:W3CDTF">2021-04-19T06:59:36Z</dcterms:modified>
</cp:coreProperties>
</file>