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14"/>
  </p:notesMasterIdLst>
  <p:sldIdLst>
    <p:sldId id="516" r:id="rId2"/>
    <p:sldId id="560" r:id="rId3"/>
    <p:sldId id="565" r:id="rId4"/>
    <p:sldId id="564" r:id="rId5"/>
    <p:sldId id="561" r:id="rId6"/>
    <p:sldId id="562" r:id="rId7"/>
    <p:sldId id="566" r:id="rId8"/>
    <p:sldId id="571" r:id="rId9"/>
    <p:sldId id="567" r:id="rId10"/>
    <p:sldId id="568" r:id="rId11"/>
    <p:sldId id="569" r:id="rId12"/>
    <p:sldId id="57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D2DB"/>
    <a:srgbClr val="AC1F2D"/>
    <a:srgbClr val="AD122A"/>
    <a:srgbClr val="989EA3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37" autoAdjust="0"/>
    <p:restoredTop sz="90119" autoAdjust="0"/>
  </p:normalViewPr>
  <p:slideViewPr>
    <p:cSldViewPr snapToGrid="0" snapToObjects="1">
      <p:cViewPr varScale="1">
        <p:scale>
          <a:sx n="72" d="100"/>
          <a:sy n="72" d="100"/>
        </p:scale>
        <p:origin x="123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5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6864B-0CD7-46A8-BEAC-C9CE73F2638E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413FD-4EF2-422F-B025-6EC82A746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 marL="457200" indent="-45720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16720" y="657321"/>
            <a:ext cx="7067553" cy="3167843"/>
          </a:xfrm>
        </p:spPr>
        <p:txBody>
          <a:bodyPr/>
          <a:lstStyle/>
          <a:p>
            <a:r>
              <a:rPr lang="en-US" dirty="0" err="1"/>
              <a:t>Valueset</a:t>
            </a:r>
            <a:r>
              <a:rPr lang="en-US" dirty="0"/>
              <a:t> Proposal for Interoperation of Observables with SNOMED CT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247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277388005|Mallampati Grade (observable entity)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INHERES_IN = Entire oropharyngeal cavity (body structure)</a:t>
            </a:r>
          </a:p>
          <a:p>
            <a:r>
              <a:rPr lang="en-US" dirty="0"/>
              <a:t>PROPERTY = Length property </a:t>
            </a:r>
          </a:p>
          <a:p>
            <a:r>
              <a:rPr lang="en-US" dirty="0"/>
              <a:t>TECHNIQUE = </a:t>
            </a:r>
            <a:r>
              <a:rPr lang="en-US" dirty="0" err="1"/>
              <a:t>Mallampati</a:t>
            </a:r>
            <a:r>
              <a:rPr lang="en-US" dirty="0"/>
              <a:t> score (assessment scale)</a:t>
            </a:r>
          </a:p>
          <a:p>
            <a:r>
              <a:rPr lang="en-US" dirty="0"/>
              <a:t>TECHNIQUE =  Inspection technique (visual assessment)</a:t>
            </a:r>
          </a:p>
          <a:p>
            <a:r>
              <a:rPr lang="en-US" dirty="0"/>
              <a:t>SCALE_TYPE = Ordinal</a:t>
            </a:r>
          </a:p>
          <a:p>
            <a:r>
              <a:rPr lang="en-US" dirty="0"/>
              <a:t>PRECONDITION = Mouth wide open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410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Valueset</a:t>
            </a:r>
            <a:r>
              <a:rPr lang="en-US" dirty="0"/>
              <a:t> in Qualifiers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6" y="1882620"/>
            <a:ext cx="8187333" cy="3950310"/>
          </a:xfrm>
        </p:spPr>
        <p:txBody>
          <a:bodyPr/>
          <a:lstStyle/>
          <a:p>
            <a:r>
              <a:rPr lang="en-US" dirty="0"/>
              <a:t>Findings values(qualifier)\Anesthesia values\...</a:t>
            </a:r>
          </a:p>
          <a:p>
            <a:pPr lvl="2"/>
            <a:r>
              <a:rPr lang="en-US" dirty="0"/>
              <a:t>234567| Grade I (qualifier)</a:t>
            </a:r>
          </a:p>
          <a:p>
            <a:pPr lvl="2"/>
            <a:r>
              <a:rPr lang="en-US" dirty="0"/>
              <a:t>234568| Grade II…</a:t>
            </a:r>
          </a:p>
          <a:p>
            <a:pPr lvl="2"/>
            <a:r>
              <a:rPr lang="en-US" dirty="0"/>
              <a:t>234569| Grade III…</a:t>
            </a:r>
          </a:p>
          <a:p>
            <a:pPr lvl="2"/>
            <a:r>
              <a:rPr lang="en-US" dirty="0"/>
              <a:t>234560| Grade IV…</a:t>
            </a:r>
          </a:p>
        </p:txBody>
      </p:sp>
    </p:spTree>
    <p:extLst>
      <p:ext uri="{BB962C8B-B14F-4D97-AF65-F5344CB8AC3E}">
        <p14:creationId xmlns:p14="http://schemas.microsoft.com/office/powerpoint/2010/main" val="920758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Mallampati</a:t>
            </a:r>
            <a:r>
              <a:rPr lang="en-US" dirty="0"/>
              <a:t> </a:t>
            </a:r>
            <a:r>
              <a:rPr lang="en-US" dirty="0" err="1"/>
              <a:t>Vaueset</a:t>
            </a:r>
            <a:r>
              <a:rPr lang="en-US" dirty="0"/>
              <a:t> </a:t>
            </a:r>
            <a:r>
              <a:rPr lang="en-US" dirty="0" err="1"/>
              <a:t>Refset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307" t="39571" r="39733" b="29937"/>
          <a:stretch/>
        </p:blipFill>
        <p:spPr>
          <a:xfrm>
            <a:off x="0" y="1839951"/>
            <a:ext cx="9326880" cy="376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01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Proposal: </a:t>
            </a:r>
            <a:r>
              <a:rPr lang="en-US" dirty="0" err="1"/>
              <a:t>Valuesets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882619"/>
            <a:ext cx="7282212" cy="470775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SCALE_TYPE will define the scale of the result value and the associated </a:t>
            </a:r>
            <a:r>
              <a:rPr lang="en-US" dirty="0" err="1"/>
              <a:t>valuesets</a:t>
            </a:r>
            <a:r>
              <a:rPr lang="en-US" dirty="0"/>
              <a:t> within SNOMED CT:</a:t>
            </a:r>
          </a:p>
          <a:p>
            <a:pPr marL="1257300" lvl="2" indent="-342900">
              <a:buAutoNum type="arabicParenR"/>
            </a:pPr>
            <a:r>
              <a:rPr lang="en-US" dirty="0"/>
              <a:t>All values for a given coded </a:t>
            </a:r>
            <a:r>
              <a:rPr lang="en-US" dirty="0" err="1"/>
              <a:t>valueset</a:t>
            </a:r>
            <a:r>
              <a:rPr lang="en-US" dirty="0"/>
              <a:t> will be from the same SNOMED hierarchy</a:t>
            </a:r>
          </a:p>
          <a:p>
            <a:pPr marL="1257300" lvl="2" indent="-342900">
              <a:buAutoNum type="arabicParenR"/>
            </a:pPr>
            <a:r>
              <a:rPr lang="en-US" u="sng" dirty="0"/>
              <a:t>Ordinal or quantitative</a:t>
            </a:r>
            <a:r>
              <a:rPr lang="en-US" dirty="0"/>
              <a:t> will be used for scale scores that are meant to use arithmetic in their deployment but are not truly quantitative – </a:t>
            </a:r>
            <a:r>
              <a:rPr lang="en-US" dirty="0" err="1"/>
              <a:t>eg</a:t>
            </a:r>
            <a:r>
              <a:rPr lang="en-US" dirty="0"/>
              <a:t> Glasgow Coma Scale scores; </a:t>
            </a:r>
            <a:r>
              <a:rPr lang="en-US" dirty="0" err="1"/>
              <a:t>valuesets</a:t>
            </a:r>
            <a:r>
              <a:rPr lang="en-US" dirty="0"/>
              <a:t> will be from &lt;&lt;Findings values if not an integer</a:t>
            </a:r>
          </a:p>
          <a:p>
            <a:pPr marL="1257300" lvl="2" indent="-342900">
              <a:buAutoNum type="arabicParenR"/>
            </a:pPr>
            <a:r>
              <a:rPr lang="en-US" u="sng" dirty="0"/>
              <a:t>Ordinal</a:t>
            </a:r>
            <a:r>
              <a:rPr lang="en-US" dirty="0"/>
              <a:t> for all other ordered, non-quantitative structured text; </a:t>
            </a:r>
            <a:r>
              <a:rPr lang="en-US" dirty="0" err="1"/>
              <a:t>valuesets</a:t>
            </a:r>
            <a:r>
              <a:rPr lang="en-US" dirty="0"/>
              <a:t> will be taken from &lt;&lt;Findings values</a:t>
            </a:r>
          </a:p>
          <a:p>
            <a:pPr marL="1257300" lvl="2" indent="-342900">
              <a:buAutoNum type="arabicParenR"/>
            </a:pPr>
            <a:r>
              <a:rPr lang="en-US" u="sng" dirty="0"/>
              <a:t>Nominal</a:t>
            </a:r>
            <a:r>
              <a:rPr lang="en-US" dirty="0"/>
              <a:t> can have value sets defined from any SNOMED CT hierarchy  and may be defined extensionally or </a:t>
            </a:r>
            <a:r>
              <a:rPr lang="en-US" dirty="0" err="1"/>
              <a:t>intensionally</a:t>
            </a:r>
            <a:r>
              <a:rPr lang="en-US" dirty="0"/>
              <a:t> by DL query</a:t>
            </a:r>
          </a:p>
          <a:p>
            <a:pPr marL="1257300" lvl="2" indent="-342900">
              <a:buAutoNum type="arabicParenR"/>
            </a:pPr>
            <a:r>
              <a:rPr lang="en-US" u="sng" dirty="0"/>
              <a:t>Quantitative</a:t>
            </a:r>
            <a:r>
              <a:rPr lang="en-US" dirty="0"/>
              <a:t> is reserved for results which are numeric</a:t>
            </a:r>
          </a:p>
        </p:txBody>
      </p:sp>
    </p:spTree>
    <p:extLst>
      <p:ext uri="{BB962C8B-B14F-4D97-AF65-F5344CB8AC3E}">
        <p14:creationId xmlns:p14="http://schemas.microsoft.com/office/powerpoint/2010/main" val="2281087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-451015"/>
            <a:ext cx="7606427" cy="1359153"/>
          </a:xfrm>
        </p:spPr>
        <p:txBody>
          <a:bodyPr/>
          <a:lstStyle/>
          <a:p>
            <a:r>
              <a:rPr lang="en-US" dirty="0"/>
              <a:t>Nominal versus Ordinal?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075407"/>
            <a:ext cx="7282212" cy="562647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Observables will not be modelled and defined in SNOMED unless the analytics use cases exist for </a:t>
            </a:r>
            <a:r>
              <a:rPr lang="en-US" u="sng" dirty="0"/>
              <a:t>manipulating the Values data </a:t>
            </a:r>
          </a:p>
          <a:p>
            <a:r>
              <a:rPr lang="en-US" dirty="0"/>
              <a:t>Observables will be modelled for recording discrete observational data and assessment scales with a scale type that fits the recording use case of choice:</a:t>
            </a:r>
          </a:p>
          <a:p>
            <a:pPr lvl="1"/>
            <a:r>
              <a:rPr lang="en-US" dirty="0"/>
              <a:t>When the </a:t>
            </a:r>
            <a:r>
              <a:rPr lang="en-US" dirty="0" err="1"/>
              <a:t>valueset</a:t>
            </a:r>
            <a:r>
              <a:rPr lang="en-US" dirty="0"/>
              <a:t> is small and data is typically recorded in ‘flowsheet’ or ‘</a:t>
            </a:r>
            <a:r>
              <a:rPr lang="en-US" dirty="0" err="1"/>
              <a:t>checksheet</a:t>
            </a:r>
            <a:r>
              <a:rPr lang="en-US" dirty="0"/>
              <a:t>’ entry forms, then Ordinal scale type will be employed</a:t>
            </a:r>
          </a:p>
          <a:p>
            <a:pPr lvl="1"/>
            <a:r>
              <a:rPr lang="en-US" dirty="0"/>
              <a:t>When the </a:t>
            </a:r>
            <a:r>
              <a:rPr lang="en-US" dirty="0" err="1"/>
              <a:t>valueset</a:t>
            </a:r>
            <a:r>
              <a:rPr lang="en-US" dirty="0"/>
              <a:t> is extensive and/or the data recording is preferred as a SNOMED concept – </a:t>
            </a:r>
            <a:r>
              <a:rPr lang="en-US" dirty="0" err="1"/>
              <a:t>eg</a:t>
            </a:r>
            <a:r>
              <a:rPr lang="en-US" dirty="0"/>
              <a:t> problem list or diagnosis or anatomical site -  then Nominal scale type may be employed but all of the findings must be </a:t>
            </a:r>
            <a:r>
              <a:rPr lang="en-US" dirty="0" err="1"/>
              <a:t>precoordinated</a:t>
            </a:r>
            <a:r>
              <a:rPr lang="en-US" dirty="0"/>
              <a:t> SNOMED CT of the appropriate hierarchy</a:t>
            </a:r>
          </a:p>
        </p:txBody>
      </p:sp>
    </p:spTree>
    <p:extLst>
      <p:ext uri="{BB962C8B-B14F-4D97-AF65-F5344CB8AC3E}">
        <p14:creationId xmlns:p14="http://schemas.microsoft.com/office/powerpoint/2010/main" val="999125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Proposal: </a:t>
            </a:r>
            <a:r>
              <a:rPr lang="en-US" dirty="0" err="1"/>
              <a:t>Valueset</a:t>
            </a:r>
            <a:r>
              <a:rPr lang="en-US" dirty="0"/>
              <a:t> Definitions and Relationships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refset</a:t>
            </a:r>
            <a:r>
              <a:rPr lang="en-US" dirty="0"/>
              <a:t> will be developed for all ordinal and small (extensional) primitive nominal </a:t>
            </a:r>
            <a:r>
              <a:rPr lang="en-US" dirty="0" err="1"/>
              <a:t>valuesets</a:t>
            </a:r>
            <a:r>
              <a:rPr lang="en-US" dirty="0"/>
              <a:t> which will define the meaning of the values indexed to the observable</a:t>
            </a:r>
          </a:p>
          <a:p>
            <a:r>
              <a:rPr lang="en-US" dirty="0"/>
              <a:t>The </a:t>
            </a:r>
            <a:r>
              <a:rPr lang="en-US" dirty="0" err="1"/>
              <a:t>refset</a:t>
            </a:r>
            <a:r>
              <a:rPr lang="en-US" dirty="0"/>
              <a:t> may support logical relationships between values for purposes of analytics (</a:t>
            </a:r>
            <a:r>
              <a:rPr lang="en-US" dirty="0" err="1"/>
              <a:t>eg</a:t>
            </a:r>
            <a:r>
              <a:rPr lang="en-US" dirty="0"/>
              <a:t> “Retrieve cohort of all colorectal cancer cases more poorly differentiated than grade G1”)</a:t>
            </a:r>
          </a:p>
        </p:txBody>
      </p:sp>
    </p:spTree>
    <p:extLst>
      <p:ext uri="{BB962C8B-B14F-4D97-AF65-F5344CB8AC3E}">
        <p14:creationId xmlns:p14="http://schemas.microsoft.com/office/powerpoint/2010/main" val="157431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1870001000004104|Histologic Grade of primary malignant neoplasm of colon (observable entity)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860" t="43874" r="64602" b="37874"/>
          <a:stretch/>
        </p:blipFill>
        <p:spPr>
          <a:xfrm>
            <a:off x="856304" y="1933065"/>
            <a:ext cx="8138160" cy="322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40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Valueset</a:t>
            </a:r>
            <a:r>
              <a:rPr lang="en-US" dirty="0"/>
              <a:t> in Qualifiers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6" y="1882620"/>
            <a:ext cx="8187333" cy="3950310"/>
          </a:xfrm>
        </p:spPr>
        <p:txBody>
          <a:bodyPr/>
          <a:lstStyle/>
          <a:p>
            <a:r>
              <a:rPr lang="en-US" dirty="0"/>
              <a:t>Findings values(qualifier)\Grades values\...</a:t>
            </a:r>
          </a:p>
          <a:p>
            <a:pPr lvl="2"/>
            <a:r>
              <a:rPr lang="en-US" dirty="0"/>
              <a:t>123456|G1 (qualifier)</a:t>
            </a:r>
          </a:p>
          <a:p>
            <a:pPr lvl="2"/>
            <a:r>
              <a:rPr lang="en-US" dirty="0"/>
              <a:t>123457|G2…</a:t>
            </a:r>
          </a:p>
          <a:p>
            <a:pPr lvl="2"/>
            <a:r>
              <a:rPr lang="en-US" dirty="0"/>
              <a:t>123458|G3…</a:t>
            </a:r>
          </a:p>
          <a:p>
            <a:pPr lvl="2"/>
            <a:r>
              <a:rPr lang="en-US" dirty="0"/>
              <a:t>123459|GX…</a:t>
            </a:r>
          </a:p>
        </p:txBody>
      </p:sp>
    </p:spTree>
    <p:extLst>
      <p:ext uri="{BB962C8B-B14F-4D97-AF65-F5344CB8AC3E}">
        <p14:creationId xmlns:p14="http://schemas.microsoft.com/office/powerpoint/2010/main" val="4240964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Findings values\ </a:t>
            </a:r>
            <a:br>
              <a:rPr lang="en-US" dirty="0"/>
            </a:br>
            <a:r>
              <a:rPr lang="en-US" dirty="0"/>
              <a:t>  Grade values\   123456|G1…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989" t="39854" r="39256" b="40101"/>
          <a:stretch/>
        </p:blipFill>
        <p:spPr>
          <a:xfrm>
            <a:off x="0" y="1996035"/>
            <a:ext cx="9418320" cy="278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650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Alternative </a:t>
            </a:r>
            <a:r>
              <a:rPr lang="en-US" dirty="0" err="1"/>
              <a:t>Valuesets</a:t>
            </a:r>
            <a:r>
              <a:rPr lang="en-US" dirty="0"/>
              <a:t>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307" t="39289" r="32586" b="31349"/>
          <a:stretch/>
        </p:blipFill>
        <p:spPr>
          <a:xfrm>
            <a:off x="16723" y="1884554"/>
            <a:ext cx="9144000" cy="342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197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198" y="179074"/>
            <a:ext cx="7606427" cy="1359153"/>
          </a:xfrm>
        </p:spPr>
        <p:txBody>
          <a:bodyPr/>
          <a:lstStyle/>
          <a:p>
            <a:r>
              <a:rPr lang="en-US" dirty="0" err="1"/>
              <a:t>Mallampati</a:t>
            </a:r>
            <a:r>
              <a:rPr lang="en-US" dirty="0"/>
              <a:t> Airway Assessment Scale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5976" t="12479" r="1828" b="804"/>
          <a:stretch/>
        </p:blipFill>
        <p:spPr>
          <a:xfrm>
            <a:off x="0" y="1853025"/>
            <a:ext cx="9144000" cy="52850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92471" y="1317812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n>
                  <a:solidFill>
                    <a:srgbClr val="C00000"/>
                  </a:solidFill>
                </a:ln>
                <a:noFill/>
              </a:rPr>
              <a:t>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43767" y="2528046"/>
            <a:ext cx="4681090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823365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10479</TotalTime>
  <Words>471</Words>
  <Application>Microsoft Office PowerPoint</Application>
  <PresentationFormat>On-screen Show (4:3)</PresentationFormat>
  <Paragraphs>42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Arial-BoldMT</vt:lpstr>
      <vt:lpstr>Calibri</vt:lpstr>
      <vt:lpstr>Wingdings</vt:lpstr>
      <vt:lpstr>NeMed_Presentation</vt:lpstr>
      <vt:lpstr>Valueset Proposal for Interoperation of Observables with SNOMED CT</vt:lpstr>
      <vt:lpstr>Proposal: Valuesets</vt:lpstr>
      <vt:lpstr>Nominal versus Ordinal?</vt:lpstr>
      <vt:lpstr>Proposal: Valueset Definitions and Relationships</vt:lpstr>
      <vt:lpstr>1870001000004104|Histologic Grade of primary malignant neoplasm of colon (observable entity)</vt:lpstr>
      <vt:lpstr>Valueset in Qualifiers</vt:lpstr>
      <vt:lpstr>Findings values\    Grade values\   123456|G1…</vt:lpstr>
      <vt:lpstr>Managing Alternative Valuesets?</vt:lpstr>
      <vt:lpstr>Mallampati Airway Assessment Scale</vt:lpstr>
      <vt:lpstr>277388005|Mallampati Grade (observable entity)</vt:lpstr>
      <vt:lpstr>Valueset in Qualifiers</vt:lpstr>
      <vt:lpstr>Mallampati Vaueset Refset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Andrew Norton</cp:lastModifiedBy>
  <cp:revision>696</cp:revision>
  <dcterms:created xsi:type="dcterms:W3CDTF">2014-09-17T15:14:42Z</dcterms:created>
  <dcterms:modified xsi:type="dcterms:W3CDTF">2021-03-23T14:35:47Z</dcterms:modified>
</cp:coreProperties>
</file>