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6" r:id="rId3"/>
    <p:sldId id="289" r:id="rId4"/>
    <p:sldId id="307" r:id="rId5"/>
    <p:sldId id="308" r:id="rId6"/>
    <p:sldId id="301" r:id="rId7"/>
    <p:sldId id="302" r:id="rId8"/>
    <p:sldId id="310" r:id="rId9"/>
    <p:sldId id="309" r:id="rId10"/>
    <p:sldId id="30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20" autoAdjust="0"/>
    <p:restoredTop sz="96322"/>
  </p:normalViewPr>
  <p:slideViewPr>
    <p:cSldViewPr snapToGrid="0" snapToObjects="1">
      <p:cViewPr>
        <p:scale>
          <a:sx n="160" d="100"/>
          <a:sy n="160" d="100"/>
        </p:scale>
        <p:origin x="568" y="8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9F772-1F04-7B43-8DFE-58FF02469B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E91BDC-9945-C04A-8CC7-C467C72479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90D04F7-EF81-7346-8E31-D221BEE75C26}"/>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5" name="Footer Placeholder 4">
            <a:extLst>
              <a:ext uri="{FF2B5EF4-FFF2-40B4-BE49-F238E27FC236}">
                <a16:creationId xmlns:a16="http://schemas.microsoft.com/office/drawing/2014/main" id="{7520A880-B0EC-794C-8926-7A2F6E51BE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3F3B13-06F2-034A-8472-C5787ABCA2F0}"/>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519547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B1CDD-7733-EE4D-8BE6-35376C30A1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B640124-815C-7541-930E-F237E19D93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3A311-E9D8-FB40-8E77-BCC35B2FE503}"/>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5" name="Footer Placeholder 4">
            <a:extLst>
              <a:ext uri="{FF2B5EF4-FFF2-40B4-BE49-F238E27FC236}">
                <a16:creationId xmlns:a16="http://schemas.microsoft.com/office/drawing/2014/main" id="{524A0DA2-A67F-7D4E-98F9-285E41F713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6B2AC7-711F-9D45-AD8D-E82DDBE27370}"/>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322182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EE8D9F-B86C-FB43-B4C2-E8A4931812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82092-C0C5-C544-9B7A-313B2E0EF1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94EFC5-9B7B-DA46-B625-AEF9E9219A9C}"/>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5" name="Footer Placeholder 4">
            <a:extLst>
              <a:ext uri="{FF2B5EF4-FFF2-40B4-BE49-F238E27FC236}">
                <a16:creationId xmlns:a16="http://schemas.microsoft.com/office/drawing/2014/main" id="{9FA8D10D-DD67-F94E-8908-47AF0ED501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4C73AE-4EB8-1347-8EE9-FF7E20FEDF2B}"/>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231500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63330-96AB-9249-ACB2-41744B8FF2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B70FDD-7BDE-274F-9183-B9D9FAEE61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B3C47D-472D-914D-A33D-7F6AE631B547}"/>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5" name="Footer Placeholder 4">
            <a:extLst>
              <a:ext uri="{FF2B5EF4-FFF2-40B4-BE49-F238E27FC236}">
                <a16:creationId xmlns:a16="http://schemas.microsoft.com/office/drawing/2014/main" id="{FA0E38B6-D0D7-7D45-8D8F-0E4E8AFD64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413AB7-7270-714E-A957-A48B76E79C16}"/>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47968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F55C2-C837-794D-BA61-0BE9B18ADB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2BB84CB-5C33-D049-ACC3-8C2C16BE56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ACC3E7-43C2-8C48-BD63-41A32A15C300}"/>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5" name="Footer Placeholder 4">
            <a:extLst>
              <a:ext uri="{FF2B5EF4-FFF2-40B4-BE49-F238E27FC236}">
                <a16:creationId xmlns:a16="http://schemas.microsoft.com/office/drawing/2014/main" id="{C2E52AA1-4C65-E74E-96C9-1F6CD48DF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80C2EA-515B-3346-8194-05D5A5B9D9BE}"/>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536280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1B6D8-2906-684F-9ED6-C01CB69DB0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B569FC-DB4F-F74D-B5FB-957A648321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D31284-0897-B040-9B5C-0E9F498460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7465D81-A334-384D-B8E7-5014E9215D0E}"/>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6" name="Footer Placeholder 5">
            <a:extLst>
              <a:ext uri="{FF2B5EF4-FFF2-40B4-BE49-F238E27FC236}">
                <a16:creationId xmlns:a16="http://schemas.microsoft.com/office/drawing/2014/main" id="{2BF1AD1B-7141-0E4B-9677-DB089D985E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31D576-A5DA-4B4B-87E0-9C2EF6C77928}"/>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669625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2FE72-2DFC-6F4F-8063-AA5FC3924E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C9C7C4-3144-F94A-910C-592E63B7D2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336CD4-BBE3-D849-8CA2-F955FEC48C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CDA30B3-C4A0-084D-8FD5-439B4E2D65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64BAAD-DD5C-7148-ABA7-1C44BB137FA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D65378F-BDDC-3842-8326-CC33A5931DC1}"/>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8" name="Footer Placeholder 7">
            <a:extLst>
              <a:ext uri="{FF2B5EF4-FFF2-40B4-BE49-F238E27FC236}">
                <a16:creationId xmlns:a16="http://schemas.microsoft.com/office/drawing/2014/main" id="{3219E9E9-5A5A-E24D-917F-A292AED78B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BFA21A-9694-FE46-90D4-0BF542A0FA1C}"/>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850906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6803-CF87-2441-9B65-6D423CE0EC9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C4798E-A418-B44B-8CA8-E3C2C987D237}"/>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4" name="Footer Placeholder 3">
            <a:extLst>
              <a:ext uri="{FF2B5EF4-FFF2-40B4-BE49-F238E27FC236}">
                <a16:creationId xmlns:a16="http://schemas.microsoft.com/office/drawing/2014/main" id="{7FA22B25-ABB1-0746-9C94-B3C8D88A8D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FEEEC2-9B45-C942-8C2E-EE2B62CBAB95}"/>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399727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D839B5-569B-4A4F-9D60-B04C2E5F260B}"/>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3" name="Footer Placeholder 2">
            <a:extLst>
              <a:ext uri="{FF2B5EF4-FFF2-40B4-BE49-F238E27FC236}">
                <a16:creationId xmlns:a16="http://schemas.microsoft.com/office/drawing/2014/main" id="{29044D00-F389-AE42-B251-7F22594543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A026CE-8E71-BE47-98DC-541AB555C035}"/>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3071637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3D1DD-8A38-2C45-B6BF-6B9C1F9995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BF2BCD-326F-7B4D-9BCA-7F278561F5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D9BFFA-EBC4-9B46-B279-DA6389F114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750FC1-547E-F349-B8E9-55B5374C121E}"/>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6" name="Footer Placeholder 5">
            <a:extLst>
              <a:ext uri="{FF2B5EF4-FFF2-40B4-BE49-F238E27FC236}">
                <a16:creationId xmlns:a16="http://schemas.microsoft.com/office/drawing/2014/main" id="{7FB935A4-11DC-DA42-82AA-A1FA432124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CAB1BB-3B0C-5747-A729-03E549983E5E}"/>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4195111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E4BF4-9C7A-AE4E-AD5C-32147151B9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58AC88-8AEC-FB40-BEB7-F65E2E4BE8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57DB80-75C7-5B4D-BB83-BABFD33DCD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A9B531-A734-D946-917D-439EF64D85E5}"/>
              </a:ext>
            </a:extLst>
          </p:cNvPr>
          <p:cNvSpPr>
            <a:spLocks noGrp="1"/>
          </p:cNvSpPr>
          <p:nvPr>
            <p:ph type="dt" sz="half" idx="10"/>
          </p:nvPr>
        </p:nvSpPr>
        <p:spPr/>
        <p:txBody>
          <a:bodyPr/>
          <a:lstStyle/>
          <a:p>
            <a:fld id="{52FA823A-C995-D446-A896-CF1DEA333B54}" type="datetimeFigureOut">
              <a:rPr lang="en-US" smtClean="0"/>
              <a:t>2/22/21</a:t>
            </a:fld>
            <a:endParaRPr lang="en-US"/>
          </a:p>
        </p:txBody>
      </p:sp>
      <p:sp>
        <p:nvSpPr>
          <p:cNvPr id="6" name="Footer Placeholder 5">
            <a:extLst>
              <a:ext uri="{FF2B5EF4-FFF2-40B4-BE49-F238E27FC236}">
                <a16:creationId xmlns:a16="http://schemas.microsoft.com/office/drawing/2014/main" id="{2BBF90B7-8026-744D-A71B-003ECE92FD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9A19C5-0E49-8C4A-8C4D-1D88CE0D2A05}"/>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85013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0F7D55-D238-634E-901B-BDDE2334F4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D44ABE-230A-1045-BABA-2B41402C1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3349BB-5742-6841-9C74-8C0B47EF39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A823A-C995-D446-A896-CF1DEA333B54}" type="datetimeFigureOut">
              <a:rPr lang="en-US" smtClean="0"/>
              <a:t>2/22/21</a:t>
            </a:fld>
            <a:endParaRPr lang="en-US"/>
          </a:p>
        </p:txBody>
      </p:sp>
      <p:sp>
        <p:nvSpPr>
          <p:cNvPr id="5" name="Footer Placeholder 4">
            <a:extLst>
              <a:ext uri="{FF2B5EF4-FFF2-40B4-BE49-F238E27FC236}">
                <a16:creationId xmlns:a16="http://schemas.microsoft.com/office/drawing/2014/main" id="{9A291A59-99B0-FF47-A174-0D0B20265F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ABF2F2-C694-874F-84CC-6C70FC9EE8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E1F9B-8AAF-004D-B300-8028626E45C3}" type="slidenum">
              <a:rPr lang="en-US" smtClean="0"/>
              <a:t>‹#›</a:t>
            </a:fld>
            <a:endParaRPr lang="en-US"/>
          </a:p>
        </p:txBody>
      </p:sp>
    </p:spTree>
    <p:extLst>
      <p:ext uri="{BB962C8B-B14F-4D97-AF65-F5344CB8AC3E}">
        <p14:creationId xmlns:p14="http://schemas.microsoft.com/office/powerpoint/2010/main" val="3091335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14211-61F4-3E4D-B294-ABB78DE569DF}"/>
              </a:ext>
            </a:extLst>
          </p:cNvPr>
          <p:cNvSpPr>
            <a:spLocks noGrp="1"/>
          </p:cNvSpPr>
          <p:nvPr>
            <p:ph type="ctrTitle"/>
          </p:nvPr>
        </p:nvSpPr>
        <p:spPr/>
        <p:txBody>
          <a:bodyPr/>
          <a:lstStyle/>
          <a:p>
            <a:r>
              <a:rPr lang="en-US" dirty="0"/>
              <a:t>Contact dermatitis</a:t>
            </a:r>
          </a:p>
        </p:txBody>
      </p:sp>
      <p:sp>
        <p:nvSpPr>
          <p:cNvPr id="3" name="Subtitle 2">
            <a:extLst>
              <a:ext uri="{FF2B5EF4-FFF2-40B4-BE49-F238E27FC236}">
                <a16:creationId xmlns:a16="http://schemas.microsoft.com/office/drawing/2014/main" id="{D4C86D66-B6EF-CE4F-B893-D02D6A148357}"/>
              </a:ext>
            </a:extLst>
          </p:cNvPr>
          <p:cNvSpPr>
            <a:spLocks noGrp="1"/>
          </p:cNvSpPr>
          <p:nvPr>
            <p:ph type="subTitle" idx="1"/>
          </p:nvPr>
        </p:nvSpPr>
        <p:spPr/>
        <p:txBody>
          <a:bodyPr/>
          <a:lstStyle/>
          <a:p>
            <a:r>
              <a:rPr lang="en-US" dirty="0"/>
              <a:t>Further considerations</a:t>
            </a:r>
          </a:p>
        </p:txBody>
      </p:sp>
    </p:spTree>
    <p:extLst>
      <p:ext uri="{BB962C8B-B14F-4D97-AF65-F5344CB8AC3E}">
        <p14:creationId xmlns:p14="http://schemas.microsoft.com/office/powerpoint/2010/main" val="2436322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A3DC0-C6C6-864C-8260-452FD5089120}"/>
              </a:ext>
            </a:extLst>
          </p:cNvPr>
          <p:cNvSpPr>
            <a:spLocks noGrp="1"/>
          </p:cNvSpPr>
          <p:nvPr>
            <p:ph type="title"/>
          </p:nvPr>
        </p:nvSpPr>
        <p:spPr/>
        <p:txBody>
          <a:bodyPr/>
          <a:lstStyle/>
          <a:p>
            <a:r>
              <a:rPr lang="en-US" dirty="0"/>
              <a:t>238576003 |Allergic contact dermatitis caused by nickel from implant (disorder)|</a:t>
            </a:r>
          </a:p>
        </p:txBody>
      </p:sp>
      <p:pic>
        <p:nvPicPr>
          <p:cNvPr id="6" name="Content Placeholder 5">
            <a:extLst>
              <a:ext uri="{FF2B5EF4-FFF2-40B4-BE49-F238E27FC236}">
                <a16:creationId xmlns:a16="http://schemas.microsoft.com/office/drawing/2014/main" id="{CCFF41D6-52B3-6547-98D9-8E914500336C}"/>
              </a:ext>
            </a:extLst>
          </p:cNvPr>
          <p:cNvPicPr>
            <a:picLocks noGrp="1" noChangeAspect="1"/>
          </p:cNvPicPr>
          <p:nvPr>
            <p:ph idx="1"/>
          </p:nvPr>
        </p:nvPicPr>
        <p:blipFill>
          <a:blip r:embed="rId2"/>
          <a:stretch>
            <a:fillRect/>
          </a:stretch>
        </p:blipFill>
        <p:spPr>
          <a:xfrm>
            <a:off x="838200" y="2199366"/>
            <a:ext cx="10515600" cy="3603856"/>
          </a:xfrm>
        </p:spPr>
      </p:pic>
    </p:spTree>
    <p:extLst>
      <p:ext uri="{BB962C8B-B14F-4D97-AF65-F5344CB8AC3E}">
        <p14:creationId xmlns:p14="http://schemas.microsoft.com/office/powerpoint/2010/main" val="2466750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0FB9B-140B-AD42-A398-021D6D266E48}"/>
              </a:ext>
            </a:extLst>
          </p:cNvPr>
          <p:cNvSpPr>
            <a:spLocks noGrp="1"/>
          </p:cNvSpPr>
          <p:nvPr>
            <p:ph type="title"/>
          </p:nvPr>
        </p:nvSpPr>
        <p:spPr/>
        <p:txBody>
          <a:bodyPr/>
          <a:lstStyle/>
          <a:p>
            <a:r>
              <a:rPr lang="en-US" dirty="0"/>
              <a:t>Contact dermatitis – current model</a:t>
            </a:r>
          </a:p>
        </p:txBody>
      </p:sp>
      <p:pic>
        <p:nvPicPr>
          <p:cNvPr id="5" name="Content Placeholder 4">
            <a:extLst>
              <a:ext uri="{FF2B5EF4-FFF2-40B4-BE49-F238E27FC236}">
                <a16:creationId xmlns:a16="http://schemas.microsoft.com/office/drawing/2014/main" id="{8F5F689A-7D36-C04B-9791-4F78A5589B50}"/>
              </a:ext>
            </a:extLst>
          </p:cNvPr>
          <p:cNvPicPr>
            <a:picLocks noGrp="1" noChangeAspect="1"/>
          </p:cNvPicPr>
          <p:nvPr>
            <p:ph idx="1"/>
          </p:nvPr>
        </p:nvPicPr>
        <p:blipFill>
          <a:blip r:embed="rId2"/>
          <a:stretch>
            <a:fillRect/>
          </a:stretch>
        </p:blipFill>
        <p:spPr>
          <a:xfrm>
            <a:off x="1800061" y="1825625"/>
            <a:ext cx="8591878" cy="4351338"/>
          </a:xfrm>
        </p:spPr>
      </p:pic>
    </p:spTree>
    <p:extLst>
      <p:ext uri="{BB962C8B-B14F-4D97-AF65-F5344CB8AC3E}">
        <p14:creationId xmlns:p14="http://schemas.microsoft.com/office/powerpoint/2010/main" val="240846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AE6FE8-AA45-4E45-BDB3-53818892EDA4}"/>
              </a:ext>
            </a:extLst>
          </p:cNvPr>
          <p:cNvSpPr>
            <a:spLocks noGrp="1"/>
          </p:cNvSpPr>
          <p:nvPr>
            <p:ph type="title"/>
          </p:nvPr>
        </p:nvSpPr>
        <p:spPr/>
        <p:txBody>
          <a:bodyPr/>
          <a:lstStyle/>
          <a:p>
            <a:r>
              <a:rPr lang="en-US" dirty="0"/>
              <a:t>Contact dermatitis – proposed revision</a:t>
            </a:r>
          </a:p>
        </p:txBody>
      </p:sp>
      <p:pic>
        <p:nvPicPr>
          <p:cNvPr id="3" name="Content Placeholder 2">
            <a:extLst>
              <a:ext uri="{FF2B5EF4-FFF2-40B4-BE49-F238E27FC236}">
                <a16:creationId xmlns:a16="http://schemas.microsoft.com/office/drawing/2014/main" id="{47C67DFB-F127-174A-B866-E78CCBD128B0}"/>
              </a:ext>
            </a:extLst>
          </p:cNvPr>
          <p:cNvPicPr>
            <a:picLocks noGrp="1" noChangeAspect="1"/>
          </p:cNvPicPr>
          <p:nvPr>
            <p:ph idx="1"/>
          </p:nvPr>
        </p:nvPicPr>
        <p:blipFill>
          <a:blip r:embed="rId2"/>
          <a:stretch>
            <a:fillRect/>
          </a:stretch>
        </p:blipFill>
        <p:spPr>
          <a:xfrm>
            <a:off x="1077648" y="1825625"/>
            <a:ext cx="10036704" cy="4351338"/>
          </a:xfrm>
        </p:spPr>
      </p:pic>
    </p:spTree>
    <p:extLst>
      <p:ext uri="{BB962C8B-B14F-4D97-AF65-F5344CB8AC3E}">
        <p14:creationId xmlns:p14="http://schemas.microsoft.com/office/powerpoint/2010/main" val="414556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28D96-0EC0-0B44-98CE-14DA277C4296}"/>
              </a:ext>
            </a:extLst>
          </p:cNvPr>
          <p:cNvSpPr>
            <a:spLocks noGrp="1"/>
          </p:cNvSpPr>
          <p:nvPr>
            <p:ph type="title"/>
          </p:nvPr>
        </p:nvSpPr>
        <p:spPr/>
        <p:txBody>
          <a:bodyPr>
            <a:normAutofit fontScale="90000"/>
          </a:bodyPr>
          <a:lstStyle/>
          <a:p>
            <a:r>
              <a:rPr lang="en-US" dirty="0"/>
              <a:t>Is contact dermatitis always due to a topical exposure (i.e. contact with skin) to substance?</a:t>
            </a:r>
          </a:p>
        </p:txBody>
      </p:sp>
      <p:sp>
        <p:nvSpPr>
          <p:cNvPr id="3" name="Content Placeholder 2">
            <a:extLst>
              <a:ext uri="{FF2B5EF4-FFF2-40B4-BE49-F238E27FC236}">
                <a16:creationId xmlns:a16="http://schemas.microsoft.com/office/drawing/2014/main" id="{3A5E5096-73D7-7E4A-B901-1185B2A78432}"/>
              </a:ext>
            </a:extLst>
          </p:cNvPr>
          <p:cNvSpPr>
            <a:spLocks noGrp="1"/>
          </p:cNvSpPr>
          <p:nvPr>
            <p:ph idx="1"/>
          </p:nvPr>
        </p:nvSpPr>
        <p:spPr/>
        <p:txBody>
          <a:bodyPr>
            <a:normAutofit lnSpcReduction="10000"/>
          </a:bodyPr>
          <a:lstStyle/>
          <a:p>
            <a:r>
              <a:rPr lang="en-US" b="1" dirty="0"/>
              <a:t>SYSTEMIC CONTACT DERMATITIS</a:t>
            </a:r>
          </a:p>
          <a:p>
            <a:pPr lvl="1"/>
            <a:r>
              <a:rPr lang="en-US" dirty="0"/>
              <a:t>Allergic systemic contact dermatitis (SCD) may present as a generalized dermatitis or an exanthema in the intertriginous and flexural areas (Baboon Syndrome).</a:t>
            </a:r>
          </a:p>
          <a:p>
            <a:pPr lvl="1"/>
            <a:r>
              <a:rPr lang="en-US" dirty="0"/>
              <a:t>Flares can also develop in previous CD or positive patch test sites with </a:t>
            </a:r>
            <a:r>
              <a:rPr lang="en-US" dirty="0">
                <a:solidFill>
                  <a:srgbClr val="FF0000"/>
                </a:solidFill>
              </a:rPr>
              <a:t>systemic exposure to a known contact sensitizer (e.g., ingestion, infusion or transcutaneous exposure).</a:t>
            </a:r>
          </a:p>
          <a:p>
            <a:pPr lvl="1"/>
            <a:r>
              <a:rPr lang="en-US" dirty="0"/>
              <a:t>The pathophysiology is similar to ACD, with initiation of an inflammatory response upon activation of allergen-specific T lymphocytes. </a:t>
            </a:r>
          </a:p>
          <a:p>
            <a:pPr lvl="1"/>
            <a:r>
              <a:rPr lang="en-US" dirty="0"/>
              <a:t>The most common causes of SCD include metals (mercury, nickel, gold), medications (aminoglycosides </a:t>
            </a:r>
            <a:r>
              <a:rPr lang="en-US" dirty="0" err="1"/>
              <a:t>antibacterials</a:t>
            </a:r>
            <a:r>
              <a:rPr lang="en-US" dirty="0"/>
              <a:t>, corticosteroids, aminophylline), plants and herbal products (Balsam of Peru, </a:t>
            </a:r>
            <a:r>
              <a:rPr lang="en-US" dirty="0" err="1"/>
              <a:t>Compositae</a:t>
            </a:r>
            <a:r>
              <a:rPr lang="en-US" dirty="0"/>
              <a:t> and </a:t>
            </a:r>
            <a:r>
              <a:rPr lang="en-US" dirty="0" err="1"/>
              <a:t>Anacardiaceae</a:t>
            </a:r>
            <a:r>
              <a:rPr lang="en-US" dirty="0"/>
              <a:t> plant families).</a:t>
            </a:r>
          </a:p>
          <a:p>
            <a:endParaRPr lang="en-US" dirty="0"/>
          </a:p>
        </p:txBody>
      </p:sp>
    </p:spTree>
    <p:extLst>
      <p:ext uri="{BB962C8B-B14F-4D97-AF65-F5344CB8AC3E}">
        <p14:creationId xmlns:p14="http://schemas.microsoft.com/office/powerpoint/2010/main" val="2780265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9119E-E6ED-5948-A58E-9877EC00D32E}"/>
              </a:ext>
            </a:extLst>
          </p:cNvPr>
          <p:cNvSpPr>
            <a:spLocks noGrp="1"/>
          </p:cNvSpPr>
          <p:nvPr>
            <p:ph type="title"/>
          </p:nvPr>
        </p:nvSpPr>
        <p:spPr/>
        <p:txBody>
          <a:bodyPr/>
          <a:lstStyle/>
          <a:p>
            <a:r>
              <a:rPr lang="en-US" dirty="0"/>
              <a:t>Metal implant dermatitis</a:t>
            </a:r>
          </a:p>
        </p:txBody>
      </p:sp>
      <p:sp>
        <p:nvSpPr>
          <p:cNvPr id="3" name="Content Placeholder 2">
            <a:extLst>
              <a:ext uri="{FF2B5EF4-FFF2-40B4-BE49-F238E27FC236}">
                <a16:creationId xmlns:a16="http://schemas.microsoft.com/office/drawing/2014/main" id="{60D4F208-7BA5-6E40-A575-46B7C44302A1}"/>
              </a:ext>
            </a:extLst>
          </p:cNvPr>
          <p:cNvSpPr>
            <a:spLocks noGrp="1"/>
          </p:cNvSpPr>
          <p:nvPr>
            <p:ph idx="1"/>
          </p:nvPr>
        </p:nvSpPr>
        <p:spPr/>
        <p:txBody>
          <a:bodyPr>
            <a:normAutofit fontScale="92500"/>
          </a:bodyPr>
          <a:lstStyle/>
          <a:p>
            <a:r>
              <a:rPr lang="en-US" dirty="0" err="1"/>
              <a:t>Wawrzynski</a:t>
            </a:r>
            <a:r>
              <a:rPr lang="en-US" dirty="0"/>
              <a:t> J, Gil JA, Goodman AD, </a:t>
            </a:r>
            <a:r>
              <a:rPr lang="en-US" dirty="0" err="1"/>
              <a:t>Waryasz</a:t>
            </a:r>
            <a:r>
              <a:rPr lang="en-US" dirty="0"/>
              <a:t> GR. Hypersensitivity to Orthopedic Implants: A Review of the Literature. </a:t>
            </a:r>
            <a:r>
              <a:rPr lang="en-US" i="1" dirty="0" err="1"/>
              <a:t>Rheumatol</a:t>
            </a:r>
            <a:r>
              <a:rPr lang="en-US" i="1" dirty="0"/>
              <a:t> </a:t>
            </a:r>
            <a:r>
              <a:rPr lang="en-US" i="1" dirty="0" err="1"/>
              <a:t>Ther</a:t>
            </a:r>
            <a:r>
              <a:rPr lang="en-US" dirty="0"/>
              <a:t>. 2017;4(1):45-56. doi:10.1007/s40744-017-0062-6</a:t>
            </a:r>
          </a:p>
          <a:p>
            <a:pPr lvl="1"/>
            <a:r>
              <a:rPr lang="en-US" dirty="0"/>
              <a:t>Metal hypersensitivity often manifests as contact </a:t>
            </a:r>
            <a:r>
              <a:rPr lang="en-US" b="1" dirty="0"/>
              <a:t>dermatitis</a:t>
            </a:r>
            <a:r>
              <a:rPr lang="en-US" dirty="0"/>
              <a:t> on the area of skin that was exposed to the metal; however, metallic orthopedic </a:t>
            </a:r>
            <a:r>
              <a:rPr lang="en-US" b="1" dirty="0"/>
              <a:t>implants</a:t>
            </a:r>
            <a:r>
              <a:rPr lang="en-US" dirty="0"/>
              <a:t> are inserted deep within the tissue and away from the skin. Nevertheless, these metals can sensitize the body and provoke an immune reaction.</a:t>
            </a:r>
          </a:p>
          <a:p>
            <a:pPr lvl="1"/>
            <a:r>
              <a:rPr lang="en-US" dirty="0"/>
              <a:t>The first report of cutaneous hypersensitivity caused by a metallic orthopedic implant was a 1966 case report by </a:t>
            </a:r>
            <a:r>
              <a:rPr lang="en-US" dirty="0" err="1"/>
              <a:t>Foussereau</a:t>
            </a:r>
            <a:r>
              <a:rPr lang="en-US" dirty="0"/>
              <a:t> and </a:t>
            </a:r>
            <a:r>
              <a:rPr lang="en-US" dirty="0" err="1"/>
              <a:t>Laugier</a:t>
            </a:r>
            <a:r>
              <a:rPr lang="en-US" dirty="0"/>
              <a:t>, which described a patient with eczematous dermatitis overlying the site of a metallic plate used for fracture fixation. Since then, many case reports have described similar cutaneous reactions to metallic implants, including cardiovascular, dental, plastic surgical, and orthopedic varieties. </a:t>
            </a:r>
          </a:p>
        </p:txBody>
      </p:sp>
    </p:spTree>
    <p:extLst>
      <p:ext uri="{BB962C8B-B14F-4D97-AF65-F5344CB8AC3E}">
        <p14:creationId xmlns:p14="http://schemas.microsoft.com/office/powerpoint/2010/main" val="3768408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C9077-F66E-4F4F-A59E-4F113445A113}"/>
              </a:ext>
            </a:extLst>
          </p:cNvPr>
          <p:cNvSpPr>
            <a:spLocks noGrp="1"/>
          </p:cNvSpPr>
          <p:nvPr>
            <p:ph type="title"/>
          </p:nvPr>
        </p:nvSpPr>
        <p:spPr/>
        <p:txBody>
          <a:bodyPr/>
          <a:lstStyle/>
          <a:p>
            <a:r>
              <a:rPr lang="en-US" dirty="0"/>
              <a:t>40275004 |Contact dermatitis (disorder)|</a:t>
            </a:r>
          </a:p>
        </p:txBody>
      </p:sp>
      <p:pic>
        <p:nvPicPr>
          <p:cNvPr id="6" name="Content Placeholder 5">
            <a:extLst>
              <a:ext uri="{FF2B5EF4-FFF2-40B4-BE49-F238E27FC236}">
                <a16:creationId xmlns:a16="http://schemas.microsoft.com/office/drawing/2014/main" id="{096A8A22-F2D4-8D4F-875D-44DA38835921}"/>
              </a:ext>
            </a:extLst>
          </p:cNvPr>
          <p:cNvPicPr>
            <a:picLocks noGrp="1" noChangeAspect="1"/>
          </p:cNvPicPr>
          <p:nvPr>
            <p:ph idx="1"/>
          </p:nvPr>
        </p:nvPicPr>
        <p:blipFill>
          <a:blip r:embed="rId2"/>
          <a:stretch>
            <a:fillRect/>
          </a:stretch>
        </p:blipFill>
        <p:spPr>
          <a:xfrm>
            <a:off x="838200" y="2422809"/>
            <a:ext cx="10515600" cy="2887095"/>
          </a:xfrm>
        </p:spPr>
      </p:pic>
      <p:sp>
        <p:nvSpPr>
          <p:cNvPr id="7" name="TextBox 6">
            <a:extLst>
              <a:ext uri="{FF2B5EF4-FFF2-40B4-BE49-F238E27FC236}">
                <a16:creationId xmlns:a16="http://schemas.microsoft.com/office/drawing/2014/main" id="{3CC7704B-21F8-4F4F-93C8-B0F15ECCDBC8}"/>
              </a:ext>
            </a:extLst>
          </p:cNvPr>
          <p:cNvSpPr txBox="1"/>
          <p:nvPr/>
        </p:nvSpPr>
        <p:spPr>
          <a:xfrm>
            <a:off x="1542553" y="5740842"/>
            <a:ext cx="8929315"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a:t>Need to retain pathological process of contact hypersensitivity process because without using due to Topical exposure to substance (event) to define contact dermatitis there would be no way to SD contact dermatitis</a:t>
            </a:r>
          </a:p>
          <a:p>
            <a:pPr marL="285750" indent="-285750">
              <a:buFont typeface="Arial" panose="020B0604020202020204" pitchFamily="34" charset="0"/>
              <a:buChar char="•"/>
            </a:pPr>
            <a:r>
              <a:rPr lang="en-US" sz="1400" dirty="0"/>
              <a:t>A contact hypersensitivity process should be interpreted as a pathological process that results in contact dermatitis but does not necessarily imply a topical exposure</a:t>
            </a:r>
          </a:p>
        </p:txBody>
      </p:sp>
      <p:cxnSp>
        <p:nvCxnSpPr>
          <p:cNvPr id="9" name="Straight Arrow Connector 8">
            <a:extLst>
              <a:ext uri="{FF2B5EF4-FFF2-40B4-BE49-F238E27FC236}">
                <a16:creationId xmlns:a16="http://schemas.microsoft.com/office/drawing/2014/main" id="{E96BB732-A38A-F14E-9F83-3095D8C87F07}"/>
              </a:ext>
            </a:extLst>
          </p:cNvPr>
          <p:cNvCxnSpPr/>
          <p:nvPr/>
        </p:nvCxnSpPr>
        <p:spPr>
          <a:xfrm flipV="1">
            <a:off x="5756744" y="5144494"/>
            <a:ext cx="1144988" cy="5804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96348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D62C2-595F-F44B-98F7-7359B866A5CE}"/>
              </a:ext>
            </a:extLst>
          </p:cNvPr>
          <p:cNvSpPr>
            <a:spLocks noGrp="1"/>
          </p:cNvSpPr>
          <p:nvPr>
            <p:ph type="title"/>
          </p:nvPr>
        </p:nvSpPr>
        <p:spPr/>
        <p:txBody>
          <a:bodyPr/>
          <a:lstStyle/>
          <a:p>
            <a:r>
              <a:rPr lang="en-US" dirty="0"/>
              <a:t>238575004 |Allergic contact dermatitis (disorder)|</a:t>
            </a:r>
          </a:p>
        </p:txBody>
      </p:sp>
      <p:pic>
        <p:nvPicPr>
          <p:cNvPr id="6" name="Content Placeholder 5">
            <a:extLst>
              <a:ext uri="{FF2B5EF4-FFF2-40B4-BE49-F238E27FC236}">
                <a16:creationId xmlns:a16="http://schemas.microsoft.com/office/drawing/2014/main" id="{3C6DBEA8-AD49-7F4A-B18C-60AD0E1473C0}"/>
              </a:ext>
            </a:extLst>
          </p:cNvPr>
          <p:cNvPicPr>
            <a:picLocks noGrp="1" noChangeAspect="1"/>
          </p:cNvPicPr>
          <p:nvPr>
            <p:ph idx="1"/>
          </p:nvPr>
        </p:nvPicPr>
        <p:blipFill>
          <a:blip r:embed="rId2"/>
          <a:stretch>
            <a:fillRect/>
          </a:stretch>
        </p:blipFill>
        <p:spPr>
          <a:xfrm>
            <a:off x="838200" y="2384413"/>
            <a:ext cx="10515600" cy="3233762"/>
          </a:xfrm>
        </p:spPr>
      </p:pic>
    </p:spTree>
    <p:extLst>
      <p:ext uri="{BB962C8B-B14F-4D97-AF65-F5344CB8AC3E}">
        <p14:creationId xmlns:p14="http://schemas.microsoft.com/office/powerpoint/2010/main" val="2646796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31780-224D-F74D-B322-570E49B76989}"/>
              </a:ext>
            </a:extLst>
          </p:cNvPr>
          <p:cNvSpPr>
            <a:spLocks noGrp="1"/>
          </p:cNvSpPr>
          <p:nvPr>
            <p:ph type="title"/>
          </p:nvPr>
        </p:nvSpPr>
        <p:spPr/>
        <p:txBody>
          <a:bodyPr/>
          <a:lstStyle/>
          <a:p>
            <a:r>
              <a:rPr lang="en-US" dirty="0"/>
              <a:t>410049000 |Contact dermatitis caused by urushiol from Toxicodendron (disorder)|</a:t>
            </a:r>
          </a:p>
        </p:txBody>
      </p:sp>
      <p:pic>
        <p:nvPicPr>
          <p:cNvPr id="5" name="Content Placeholder 4">
            <a:extLst>
              <a:ext uri="{FF2B5EF4-FFF2-40B4-BE49-F238E27FC236}">
                <a16:creationId xmlns:a16="http://schemas.microsoft.com/office/drawing/2014/main" id="{74CBE681-0690-6D45-9DC0-6BA8F975F6F8}"/>
              </a:ext>
            </a:extLst>
          </p:cNvPr>
          <p:cNvPicPr>
            <a:picLocks noGrp="1" noChangeAspect="1"/>
          </p:cNvPicPr>
          <p:nvPr>
            <p:ph idx="1"/>
          </p:nvPr>
        </p:nvPicPr>
        <p:blipFill>
          <a:blip r:embed="rId2"/>
          <a:stretch>
            <a:fillRect/>
          </a:stretch>
        </p:blipFill>
        <p:spPr>
          <a:xfrm>
            <a:off x="3574662" y="2099143"/>
            <a:ext cx="7779138" cy="4053965"/>
          </a:xfrm>
        </p:spPr>
      </p:pic>
      <p:pic>
        <p:nvPicPr>
          <p:cNvPr id="7" name="Picture 6">
            <a:extLst>
              <a:ext uri="{FF2B5EF4-FFF2-40B4-BE49-F238E27FC236}">
                <a16:creationId xmlns:a16="http://schemas.microsoft.com/office/drawing/2014/main" id="{1DACFF90-0F1C-EB45-B081-63AAB085C963}"/>
              </a:ext>
            </a:extLst>
          </p:cNvPr>
          <p:cNvPicPr>
            <a:picLocks noChangeAspect="1"/>
          </p:cNvPicPr>
          <p:nvPr/>
        </p:nvPicPr>
        <p:blipFill>
          <a:blip r:embed="rId3"/>
          <a:stretch>
            <a:fillRect/>
          </a:stretch>
        </p:blipFill>
        <p:spPr>
          <a:xfrm>
            <a:off x="901809" y="2099143"/>
            <a:ext cx="2575837" cy="1930179"/>
          </a:xfrm>
          <a:prstGeom prst="rect">
            <a:avLst/>
          </a:prstGeom>
        </p:spPr>
      </p:pic>
    </p:spTree>
    <p:extLst>
      <p:ext uri="{BB962C8B-B14F-4D97-AF65-F5344CB8AC3E}">
        <p14:creationId xmlns:p14="http://schemas.microsoft.com/office/powerpoint/2010/main" val="2360998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2CDFF-1C2D-F04D-801C-821DCCB082AA}"/>
              </a:ext>
            </a:extLst>
          </p:cNvPr>
          <p:cNvSpPr>
            <a:spLocks noGrp="1"/>
          </p:cNvSpPr>
          <p:nvPr>
            <p:ph type="title"/>
          </p:nvPr>
        </p:nvSpPr>
        <p:spPr/>
        <p:txBody>
          <a:bodyPr/>
          <a:lstStyle/>
          <a:p>
            <a:r>
              <a:rPr lang="en-US" dirty="0"/>
              <a:t>Allergic contact dermatitis due to exposure to organisms or devices</a:t>
            </a:r>
          </a:p>
        </p:txBody>
      </p:sp>
      <p:sp>
        <p:nvSpPr>
          <p:cNvPr id="3" name="Content Placeholder 2">
            <a:extLst>
              <a:ext uri="{FF2B5EF4-FFF2-40B4-BE49-F238E27FC236}">
                <a16:creationId xmlns:a16="http://schemas.microsoft.com/office/drawing/2014/main" id="{C6C45C1B-C29B-E944-A178-191BFF11A215}"/>
              </a:ext>
            </a:extLst>
          </p:cNvPr>
          <p:cNvSpPr>
            <a:spLocks noGrp="1"/>
          </p:cNvSpPr>
          <p:nvPr>
            <p:ph idx="1"/>
          </p:nvPr>
        </p:nvSpPr>
        <p:spPr/>
        <p:txBody>
          <a:bodyPr/>
          <a:lstStyle/>
          <a:p>
            <a:r>
              <a:rPr lang="en-US" dirty="0"/>
              <a:t>Without using due to contact with/exposure to organism/device, one can link the organism/device to a substance derived from same.</a:t>
            </a:r>
          </a:p>
          <a:p>
            <a:r>
              <a:rPr lang="en-US" dirty="0"/>
              <a:t>This approach has been used by the Allergy CRG to develop a model for Allergy to animals</a:t>
            </a:r>
          </a:p>
          <a:p>
            <a:pPr lvl="1"/>
            <a:r>
              <a:rPr lang="en-US" dirty="0"/>
              <a:t>Allergy to cat                 Allergy to cat protein</a:t>
            </a:r>
          </a:p>
        </p:txBody>
      </p:sp>
      <p:cxnSp>
        <p:nvCxnSpPr>
          <p:cNvPr id="5" name="Straight Arrow Connector 4">
            <a:extLst>
              <a:ext uri="{FF2B5EF4-FFF2-40B4-BE49-F238E27FC236}">
                <a16:creationId xmlns:a16="http://schemas.microsoft.com/office/drawing/2014/main" id="{147B427E-E8CD-1E4A-9545-EFA72361B263}"/>
              </a:ext>
            </a:extLst>
          </p:cNvPr>
          <p:cNvCxnSpPr/>
          <p:nvPr/>
        </p:nvCxnSpPr>
        <p:spPr>
          <a:xfrm>
            <a:off x="3307742" y="3760967"/>
            <a:ext cx="98596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0130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1109</TotalTime>
  <Words>470</Words>
  <Application>Microsoft Macintosh PowerPoint</Application>
  <PresentationFormat>Widescreen</PresentationFormat>
  <Paragraphs>24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Contact dermatitis</vt:lpstr>
      <vt:lpstr>Contact dermatitis – current model</vt:lpstr>
      <vt:lpstr>Contact dermatitis – proposed revision</vt:lpstr>
      <vt:lpstr>Is contact dermatitis always due to a topical exposure (i.e. contact with skin) to substance?</vt:lpstr>
      <vt:lpstr>Metal implant dermatitis</vt:lpstr>
      <vt:lpstr>40275004 |Contact dermatitis (disorder)|</vt:lpstr>
      <vt:lpstr>238575004 |Allergic contact dermatitis (disorder)|</vt:lpstr>
      <vt:lpstr>410049000 |Contact dermatitis caused by urushiol from Toxicodendron (disorder)|</vt:lpstr>
      <vt:lpstr>Allergic contact dermatitis due to exposure to organisms or devices</vt:lpstr>
      <vt:lpstr>238576003 |Allergic contact dermatitis caused by nickel from implant (disorder)|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Goldberg</dc:creator>
  <cp:lastModifiedBy>Bruce Goldberg</cp:lastModifiedBy>
  <cp:revision>18</cp:revision>
  <dcterms:created xsi:type="dcterms:W3CDTF">2020-12-29T16:41:43Z</dcterms:created>
  <dcterms:modified xsi:type="dcterms:W3CDTF">2021-02-23T03:44:25Z</dcterms:modified>
</cp:coreProperties>
</file>